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4"/>
  </p:sldMasterIdLst>
  <p:notesMasterIdLst>
    <p:notesMasterId r:id="rId10"/>
  </p:notesMasterIdLst>
  <p:sldIdLst>
    <p:sldId id="294" r:id="rId5"/>
    <p:sldId id="333" r:id="rId6"/>
    <p:sldId id="345" r:id="rId7"/>
    <p:sldId id="348" r:id="rId8"/>
    <p:sldId id="350" r:id="rId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7C5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2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theme" Target="theme/theme1.xml" /><Relationship Id="rId3" Type="http://schemas.openxmlformats.org/officeDocument/2006/relationships/customXml" Target="../customXml/item3.xml" /><Relationship Id="rId7" Type="http://schemas.openxmlformats.org/officeDocument/2006/relationships/slide" Target="slides/slide3.xml" /><Relationship Id="rId12" Type="http://schemas.openxmlformats.org/officeDocument/2006/relationships/viewProps" Target="viewProps.xml" /><Relationship Id="rId2" Type="http://schemas.openxmlformats.org/officeDocument/2006/relationships/customXml" Target="../customXml/item2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presProps" Target="presProps.xml" /><Relationship Id="rId5" Type="http://schemas.openxmlformats.org/officeDocument/2006/relationships/slide" Target="slides/slide1.xml" /><Relationship Id="rId10" Type="http://schemas.openxmlformats.org/officeDocument/2006/relationships/notesMaster" Target="notesMasters/notesMaster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CD4B453-4F99-4B42-BBB0-EEACAD94630E}" type="datetimeFigureOut">
              <a:rPr lang="he-IL" smtClean="0"/>
              <a:t>י"ח/טבת/תש"פ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7039322-A243-43C2-828E-B6EAE8FF68A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805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8A3B-DC37-4865-BB49-662BC7F259D2}" type="datetime8">
              <a:rPr lang="he-IL" smtClean="0"/>
              <a:t>15 ינואר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9642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4A40-C34D-4EE7-8FF1-2DD9E006C563}" type="datetime8">
              <a:rPr lang="he-IL" smtClean="0"/>
              <a:t>15 ינואר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043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6369-1997-4207-8362-099110A688AD}" type="datetime8">
              <a:rPr lang="he-IL" smtClean="0"/>
              <a:t>15 ינואר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412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0A60-060C-4AFF-80A4-D93787EEC283}" type="datetime8">
              <a:rPr lang="he-IL" smtClean="0"/>
              <a:t>15 ינואר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992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6753-AF2C-4792-87E7-B7B1CF5A0CB8}" type="datetime8">
              <a:rPr lang="he-IL" smtClean="0"/>
              <a:t>15 ינואר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126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3259-C31A-45F6-92AF-F04D6C645AD3}" type="datetime8">
              <a:rPr lang="he-IL" smtClean="0"/>
              <a:t>15 ינואר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665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841D-4E3B-4AA4-807F-1DBD0959359F}" type="datetime8">
              <a:rPr lang="he-IL" smtClean="0"/>
              <a:t>15 ינואר 20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741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AC2C-EECA-49A0-91F3-C882849E128B}" type="datetime8">
              <a:rPr lang="he-IL" smtClean="0"/>
              <a:t>15 ינואר 20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20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76C7-5ACB-437E-957A-36BE65B63397}" type="datetime8">
              <a:rPr lang="he-IL" smtClean="0"/>
              <a:t>15 ינואר 20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066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9C4B-F79F-432C-9D5F-F310CC53BA89}" type="datetime8">
              <a:rPr lang="he-IL" smtClean="0"/>
              <a:t>15 ינואר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8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EA8CA-7DD9-45C6-B278-61D510121883}" type="datetime8">
              <a:rPr lang="he-IL" smtClean="0"/>
              <a:t>15 ינואר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346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1AB73-4135-4B8D-9B48-8D430102DCE1}" type="datetime8">
              <a:rPr lang="he-IL" smtClean="0"/>
              <a:t>15 ינואר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E282D-D310-42D8-B8FF-78ED45A44D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589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.emf" /><Relationship Id="rId5" Type="http://schemas.openxmlformats.org/officeDocument/2006/relationships/image" Target="../media/image3.png" /><Relationship Id="rId4" Type="http://schemas.openxmlformats.org/officeDocument/2006/relationships/image" Target="../media/image2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 /><Relationship Id="rId13" Type="http://schemas.openxmlformats.org/officeDocument/2006/relationships/image" Target="../media/image22.png" /><Relationship Id="rId18" Type="http://schemas.openxmlformats.org/officeDocument/2006/relationships/image" Target="../media/image27.png" /><Relationship Id="rId3" Type="http://schemas.openxmlformats.org/officeDocument/2006/relationships/image" Target="../media/image12.png" /><Relationship Id="rId21" Type="http://schemas.openxmlformats.org/officeDocument/2006/relationships/image" Target="../media/image30.png" /><Relationship Id="rId7" Type="http://schemas.openxmlformats.org/officeDocument/2006/relationships/image" Target="../media/image16.png" /><Relationship Id="rId12" Type="http://schemas.openxmlformats.org/officeDocument/2006/relationships/image" Target="../media/image21.png" /><Relationship Id="rId17" Type="http://schemas.openxmlformats.org/officeDocument/2006/relationships/image" Target="../media/image26.png" /><Relationship Id="rId2" Type="http://schemas.openxmlformats.org/officeDocument/2006/relationships/image" Target="../media/image11.png" /><Relationship Id="rId16" Type="http://schemas.openxmlformats.org/officeDocument/2006/relationships/image" Target="../media/image25.png" /><Relationship Id="rId20" Type="http://schemas.openxmlformats.org/officeDocument/2006/relationships/image" Target="../media/image29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5.png" /><Relationship Id="rId11" Type="http://schemas.openxmlformats.org/officeDocument/2006/relationships/image" Target="../media/image20.png" /><Relationship Id="rId5" Type="http://schemas.openxmlformats.org/officeDocument/2006/relationships/image" Target="../media/image14.png" /><Relationship Id="rId15" Type="http://schemas.openxmlformats.org/officeDocument/2006/relationships/image" Target="../media/image24.png" /><Relationship Id="rId10" Type="http://schemas.openxmlformats.org/officeDocument/2006/relationships/image" Target="../media/image19.png" /><Relationship Id="rId19" Type="http://schemas.openxmlformats.org/officeDocument/2006/relationships/image" Target="../media/image28.png" /><Relationship Id="rId4" Type="http://schemas.openxmlformats.org/officeDocument/2006/relationships/image" Target="../media/image13.png" /><Relationship Id="rId9" Type="http://schemas.openxmlformats.org/officeDocument/2006/relationships/image" Target="../media/image18.png" /><Relationship Id="rId14" Type="http://schemas.openxmlformats.org/officeDocument/2006/relationships/image" Target="../media/image23.png" /><Relationship Id="rId22" Type="http://schemas.openxmlformats.org/officeDocument/2006/relationships/image" Target="../media/image31.jpe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 /><Relationship Id="rId13" Type="http://schemas.openxmlformats.org/officeDocument/2006/relationships/image" Target="../media/image22.png" /><Relationship Id="rId18" Type="http://schemas.openxmlformats.org/officeDocument/2006/relationships/image" Target="../media/image27.png" /><Relationship Id="rId3" Type="http://schemas.openxmlformats.org/officeDocument/2006/relationships/image" Target="../media/image12.png" /><Relationship Id="rId21" Type="http://schemas.openxmlformats.org/officeDocument/2006/relationships/image" Target="../media/image30.png" /><Relationship Id="rId7" Type="http://schemas.openxmlformats.org/officeDocument/2006/relationships/image" Target="../media/image16.png" /><Relationship Id="rId12" Type="http://schemas.openxmlformats.org/officeDocument/2006/relationships/image" Target="../media/image21.png" /><Relationship Id="rId17" Type="http://schemas.openxmlformats.org/officeDocument/2006/relationships/image" Target="../media/image26.png" /><Relationship Id="rId2" Type="http://schemas.openxmlformats.org/officeDocument/2006/relationships/image" Target="../media/image11.png" /><Relationship Id="rId16" Type="http://schemas.openxmlformats.org/officeDocument/2006/relationships/image" Target="../media/image25.png" /><Relationship Id="rId20" Type="http://schemas.openxmlformats.org/officeDocument/2006/relationships/image" Target="../media/image29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5.png" /><Relationship Id="rId11" Type="http://schemas.openxmlformats.org/officeDocument/2006/relationships/image" Target="../media/image20.png" /><Relationship Id="rId5" Type="http://schemas.openxmlformats.org/officeDocument/2006/relationships/image" Target="../media/image14.png" /><Relationship Id="rId15" Type="http://schemas.openxmlformats.org/officeDocument/2006/relationships/image" Target="../media/image24.png" /><Relationship Id="rId10" Type="http://schemas.openxmlformats.org/officeDocument/2006/relationships/image" Target="../media/image19.png" /><Relationship Id="rId19" Type="http://schemas.openxmlformats.org/officeDocument/2006/relationships/image" Target="../media/image28.png" /><Relationship Id="rId4" Type="http://schemas.openxmlformats.org/officeDocument/2006/relationships/image" Target="../media/image13.png" /><Relationship Id="rId9" Type="http://schemas.openxmlformats.org/officeDocument/2006/relationships/image" Target="../media/image18.png" /><Relationship Id="rId14" Type="http://schemas.openxmlformats.org/officeDocument/2006/relationships/image" Target="../media/image23.png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4">
            <a:extLst>
              <a:ext uri="{FF2B5EF4-FFF2-40B4-BE49-F238E27FC236}">
                <a16:creationId xmlns:a16="http://schemas.microsoft.com/office/drawing/2014/main" id="{6EC57678-4686-4CDC-B772-B66252132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0836" y="152400"/>
            <a:ext cx="1197460" cy="1805793"/>
          </a:xfrm>
          <a:prstGeom prst="rect">
            <a:avLst/>
          </a:prstGeom>
        </p:spPr>
      </p:pic>
      <p:pic>
        <p:nvPicPr>
          <p:cNvPr id="1026" name="Picture 2" descr="Strategic Planning Symb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93" y="2419643"/>
            <a:ext cx="6556305" cy="372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2" y="2281239"/>
            <a:ext cx="4795387" cy="4213946"/>
          </a:xfrm>
          <a:prstGeom prst="rect">
            <a:avLst/>
          </a:prstGeom>
        </p:spPr>
      </p:pic>
      <p:sp>
        <p:nvSpPr>
          <p:cNvPr id="10" name="כותרת 1">
            <a:extLst>
              <a:ext uri="{FF2B5EF4-FFF2-40B4-BE49-F238E27FC236}">
                <a16:creationId xmlns:a16="http://schemas.microsoft.com/office/drawing/2014/main" id="{02F5B251-9E19-424E-B954-51E44042D95E}"/>
              </a:ext>
            </a:extLst>
          </p:cNvPr>
          <p:cNvSpPr txBox="1">
            <a:spLocks/>
          </p:cNvSpPr>
          <p:nvPr/>
        </p:nvSpPr>
        <p:spPr>
          <a:xfrm>
            <a:off x="1421454" y="0"/>
            <a:ext cx="8522646" cy="992812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he-IL" b="1" u="sng" dirty="0">
                <a:latin typeface="Guttman Hatzvi" panose="02010401010101010101" pitchFamily="2" charset="-79"/>
                <a:cs typeface="Guttman Hatzvi" panose="02010401010101010101" pitchFamily="2" charset="-79"/>
              </a:rPr>
              <a:t>התנסות אסטרטגית – זירה צפונית</a:t>
            </a:r>
            <a:endParaRPr lang="he-IL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6805" y="152401"/>
            <a:ext cx="1366493" cy="170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75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CB0F07B-1CBA-484F-AB94-154E1132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62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cs typeface="+mn-cs"/>
              </a:rPr>
              <a:t>ההקשר הייחודי – ינואר 2020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1ADC26B3-5773-4DC7-AEAA-736CF75C5351}"/>
              </a:ext>
            </a:extLst>
          </p:cNvPr>
          <p:cNvSpPr txBox="1"/>
          <p:nvPr/>
        </p:nvSpPr>
        <p:spPr>
          <a:xfrm>
            <a:off x="542314" y="2551336"/>
            <a:ext cx="29542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מתיחות במפרץ </a:t>
            </a:r>
            <a:r>
              <a:rPr lang="he-IL" b="1" dirty="0">
                <a:solidFill>
                  <a:srgbClr val="FF0000"/>
                </a:solidFill>
              </a:rPr>
              <a:t>ועימות בתימן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6EDD8C2D-3354-4AB5-8E9F-D65BC0202C1C}"/>
              </a:ext>
            </a:extLst>
          </p:cNvPr>
          <p:cNvSpPr txBox="1"/>
          <p:nvPr/>
        </p:nvSpPr>
        <p:spPr>
          <a:xfrm>
            <a:off x="4575211" y="2551335"/>
            <a:ext cx="295421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הפלת </a:t>
            </a:r>
            <a:r>
              <a:rPr lang="he-IL" b="1" dirty="0">
                <a:solidFill>
                  <a:srgbClr val="FF0000"/>
                </a:solidFill>
              </a:rPr>
              <a:t>המטוס </a:t>
            </a:r>
            <a:r>
              <a:rPr lang="he-IL" b="1" dirty="0" err="1">
                <a:solidFill>
                  <a:srgbClr val="FF0000"/>
                </a:solidFill>
              </a:rPr>
              <a:t>האוקראני</a:t>
            </a:r>
            <a:r>
              <a:rPr lang="he-IL" b="1" dirty="0">
                <a:solidFill>
                  <a:srgbClr val="FF0000"/>
                </a:solidFill>
              </a:rPr>
              <a:t> </a:t>
            </a:r>
            <a:r>
              <a:rPr lang="he-IL" b="1" dirty="0"/>
              <a:t>ע"י איראן – פנים וחוץ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6F9E1FAF-5C67-4D27-B598-E1494CA1B841}"/>
              </a:ext>
            </a:extLst>
          </p:cNvPr>
          <p:cNvSpPr txBox="1"/>
          <p:nvPr/>
        </p:nvSpPr>
        <p:spPr>
          <a:xfrm>
            <a:off x="8421413" y="2532519"/>
            <a:ext cx="336830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מתח סביב חיסול </a:t>
            </a:r>
            <a:r>
              <a:rPr lang="he-IL" b="1" dirty="0" err="1">
                <a:solidFill>
                  <a:srgbClr val="FF0000"/>
                </a:solidFill>
              </a:rPr>
              <a:t>סולימאני</a:t>
            </a:r>
            <a:r>
              <a:rPr lang="he-IL" b="1" dirty="0">
                <a:solidFill>
                  <a:srgbClr val="FF0000"/>
                </a:solidFill>
              </a:rPr>
              <a:t> </a:t>
            </a:r>
            <a:r>
              <a:rPr lang="he-IL" b="1" dirty="0"/>
              <a:t>והתגובה האיראנית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B37BAC2C-013F-454E-A454-CDD78345B2E2}"/>
              </a:ext>
            </a:extLst>
          </p:cNvPr>
          <p:cNvSpPr txBox="1"/>
          <p:nvPr/>
        </p:nvSpPr>
        <p:spPr>
          <a:xfrm>
            <a:off x="8835501" y="5500859"/>
            <a:ext cx="29542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FF0000"/>
                </a:solidFill>
              </a:rPr>
              <a:t>הפרות</a:t>
            </a:r>
            <a:r>
              <a:rPr lang="he-IL" b="1" dirty="0"/>
              <a:t> והסכם הגרעין 2.0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01C791BC-FD4D-436D-89F9-444462E8C47C}"/>
              </a:ext>
            </a:extLst>
          </p:cNvPr>
          <p:cNvSpPr txBox="1"/>
          <p:nvPr/>
        </p:nvSpPr>
        <p:spPr>
          <a:xfrm>
            <a:off x="4644103" y="5500859"/>
            <a:ext cx="307099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rgbClr val="FF0000"/>
                </a:solidFill>
              </a:rPr>
              <a:t>סנקציות כלכליות </a:t>
            </a:r>
            <a:r>
              <a:rPr lang="he-IL" b="1" dirty="0"/>
              <a:t>על איראן </a:t>
            </a:r>
          </a:p>
          <a:p>
            <a:pPr algn="ctr"/>
            <a:r>
              <a:rPr lang="he-IL" b="1" dirty="0"/>
              <a:t>קמפיין 'הלחץ המקסימלי', הגברת הסנקציות מצד </a:t>
            </a:r>
            <a:r>
              <a:rPr lang="he-IL" b="1" dirty="0">
                <a:solidFill>
                  <a:srgbClr val="FF0000"/>
                </a:solidFill>
              </a:rPr>
              <a:t>אירופה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97DF39EC-26A0-4034-9012-E53CA6E20510}"/>
              </a:ext>
            </a:extLst>
          </p:cNvPr>
          <p:cNvSpPr txBox="1"/>
          <p:nvPr/>
        </p:nvSpPr>
        <p:spPr>
          <a:xfrm>
            <a:off x="487206" y="5500859"/>
            <a:ext cx="295421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סימן שאלה באשר </a:t>
            </a:r>
            <a:r>
              <a:rPr lang="he-IL" b="1" dirty="0">
                <a:solidFill>
                  <a:srgbClr val="FF0000"/>
                </a:solidFill>
              </a:rPr>
              <a:t>למעורבות ארה"ב במזרח התיכון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7F78EBA-203F-4A67-8C47-57A60EB58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425" y="808260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441B257C-9FD7-4F08-9342-24A8E12C1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112" y="855884"/>
            <a:ext cx="2771775" cy="164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BE35A04-0F7A-427D-AFC0-85DDC1D8A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4" y="841596"/>
            <a:ext cx="272415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B13E4E7-4F73-4426-B11A-3DAB5CF7D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152" y="3824459"/>
            <a:ext cx="2733675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C93FD71-CF9B-4C66-AF7E-17857ECE26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7509" y="3824459"/>
            <a:ext cx="2733675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3" name="מחבר ישר 22">
            <a:extLst>
              <a:ext uri="{FF2B5EF4-FFF2-40B4-BE49-F238E27FC236}">
                <a16:creationId xmlns:a16="http://schemas.microsoft.com/office/drawing/2014/main" id="{4B06AA74-CA67-4142-8EAE-3E61F018B770}"/>
              </a:ext>
            </a:extLst>
          </p:cNvPr>
          <p:cNvCxnSpPr/>
          <p:nvPr/>
        </p:nvCxnSpPr>
        <p:spPr>
          <a:xfrm>
            <a:off x="250521" y="3557392"/>
            <a:ext cx="1153919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8A41F5BE-BD5E-4CA7-A310-A7099B188D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625" y="3791121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5216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אליפסה 20">
            <a:extLst>
              <a:ext uri="{FF2B5EF4-FFF2-40B4-BE49-F238E27FC236}">
                <a16:creationId xmlns:a16="http://schemas.microsoft.com/office/drawing/2014/main" id="{CD798CC7-F3CE-487F-B1F2-AB3713183CEB}"/>
              </a:ext>
            </a:extLst>
          </p:cNvPr>
          <p:cNvSpPr/>
          <p:nvPr/>
        </p:nvSpPr>
        <p:spPr>
          <a:xfrm>
            <a:off x="2398589" y="4110770"/>
            <a:ext cx="3145223" cy="2684421"/>
          </a:xfrm>
          <a:prstGeom prst="ellipse">
            <a:avLst/>
          </a:prstGeom>
          <a:solidFill>
            <a:schemeClr val="accent6">
              <a:alpha val="26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B5266068-1439-49C2-BFF6-B44A4DC8B160}"/>
              </a:ext>
            </a:extLst>
          </p:cNvPr>
          <p:cNvSpPr/>
          <p:nvPr/>
        </p:nvSpPr>
        <p:spPr>
          <a:xfrm>
            <a:off x="5844511" y="5229314"/>
            <a:ext cx="2629750" cy="1443769"/>
          </a:xfrm>
          <a:prstGeom prst="ellipse">
            <a:avLst/>
          </a:prstGeom>
          <a:solidFill>
            <a:srgbClr val="FFC0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1EE63F99-90DE-4FBF-98F9-C5C34861A907}"/>
              </a:ext>
            </a:extLst>
          </p:cNvPr>
          <p:cNvSpPr/>
          <p:nvPr/>
        </p:nvSpPr>
        <p:spPr>
          <a:xfrm rot="19787103">
            <a:off x="1893802" y="970223"/>
            <a:ext cx="6071989" cy="2201955"/>
          </a:xfrm>
          <a:prstGeom prst="ellipse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>
            <a:extLst>
              <a:ext uri="{FF2B5EF4-FFF2-40B4-BE49-F238E27FC236}">
                <a16:creationId xmlns:a16="http://schemas.microsoft.com/office/drawing/2014/main" id="{A4FB58DD-4BEB-4186-BF59-545B0515CD9A}"/>
              </a:ext>
            </a:extLst>
          </p:cNvPr>
          <p:cNvSpPr/>
          <p:nvPr/>
        </p:nvSpPr>
        <p:spPr>
          <a:xfrm>
            <a:off x="7757139" y="1623830"/>
            <a:ext cx="4347411" cy="4816836"/>
          </a:xfrm>
          <a:prstGeom prst="ellipse">
            <a:avLst/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4" name="אליפסה 33">
            <a:extLst>
              <a:ext uri="{FF2B5EF4-FFF2-40B4-BE49-F238E27FC236}">
                <a16:creationId xmlns:a16="http://schemas.microsoft.com/office/drawing/2014/main" id="{F40E5A68-1C60-44A3-AE3E-6E1D1A68F88D}"/>
              </a:ext>
            </a:extLst>
          </p:cNvPr>
          <p:cNvSpPr/>
          <p:nvPr/>
        </p:nvSpPr>
        <p:spPr>
          <a:xfrm>
            <a:off x="6946382" y="2909406"/>
            <a:ext cx="1111875" cy="1041056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74C0AB06-3311-4E5F-98CF-F122A87864FF}"/>
              </a:ext>
            </a:extLst>
          </p:cNvPr>
          <p:cNvSpPr/>
          <p:nvPr/>
        </p:nvSpPr>
        <p:spPr>
          <a:xfrm>
            <a:off x="2981738" y="123799"/>
            <a:ext cx="1495029" cy="152544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AutoShape 10" descr="ארדואן נפגש עם תומכיו לאחר תפילות יום השישי. צילום: רויטרס"/>
          <p:cNvSpPr>
            <a:spLocks noChangeAspect="1" noChangeArrowheads="1"/>
          </p:cNvSpPr>
          <p:nvPr/>
        </p:nvSpPr>
        <p:spPr bwMode="auto">
          <a:xfrm>
            <a:off x="3424453" y="16526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1F2B14F5-554C-4627-9BF5-456FB41540A7}"/>
              </a:ext>
            </a:extLst>
          </p:cNvPr>
          <p:cNvSpPr/>
          <p:nvPr/>
        </p:nvSpPr>
        <p:spPr>
          <a:xfrm>
            <a:off x="6101387" y="197004"/>
            <a:ext cx="2024398" cy="2009769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8B4AFE87-08CA-4A77-8F0B-3BA6ADA89F19}"/>
              </a:ext>
            </a:extLst>
          </p:cNvPr>
          <p:cNvSpPr/>
          <p:nvPr/>
        </p:nvSpPr>
        <p:spPr>
          <a:xfrm>
            <a:off x="2908966" y="4255900"/>
            <a:ext cx="1409324" cy="1316828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108A511D-142C-402C-8B20-2FAF17FEA18B}"/>
              </a:ext>
            </a:extLst>
          </p:cNvPr>
          <p:cNvSpPr/>
          <p:nvPr/>
        </p:nvSpPr>
        <p:spPr>
          <a:xfrm>
            <a:off x="1791386" y="1856127"/>
            <a:ext cx="2179814" cy="2299935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8" name="אליפסה 17">
            <a:extLst>
              <a:ext uri="{FF2B5EF4-FFF2-40B4-BE49-F238E27FC236}">
                <a16:creationId xmlns:a16="http://schemas.microsoft.com/office/drawing/2014/main" id="{7ACC5496-CB85-4683-81DD-8DD5765B9C50}"/>
              </a:ext>
            </a:extLst>
          </p:cNvPr>
          <p:cNvSpPr/>
          <p:nvPr/>
        </p:nvSpPr>
        <p:spPr>
          <a:xfrm>
            <a:off x="3729253" y="5536838"/>
            <a:ext cx="1179327" cy="1177286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E1F8BFBF-41CC-4C59-A257-5F421C114D88}"/>
              </a:ext>
            </a:extLst>
          </p:cNvPr>
          <p:cNvSpPr/>
          <p:nvPr/>
        </p:nvSpPr>
        <p:spPr>
          <a:xfrm>
            <a:off x="2357728" y="5103831"/>
            <a:ext cx="961382" cy="937793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אליפסה 19">
            <a:extLst>
              <a:ext uri="{FF2B5EF4-FFF2-40B4-BE49-F238E27FC236}">
                <a16:creationId xmlns:a16="http://schemas.microsoft.com/office/drawing/2014/main" id="{94C9A251-7BE6-4788-872C-4621107A9213}"/>
              </a:ext>
            </a:extLst>
          </p:cNvPr>
          <p:cNvSpPr/>
          <p:nvPr/>
        </p:nvSpPr>
        <p:spPr>
          <a:xfrm>
            <a:off x="8276377" y="316680"/>
            <a:ext cx="1179327" cy="1177286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אליפסה 21">
            <a:extLst>
              <a:ext uri="{FF2B5EF4-FFF2-40B4-BE49-F238E27FC236}">
                <a16:creationId xmlns:a16="http://schemas.microsoft.com/office/drawing/2014/main" id="{4A43D3B6-D3B8-40A3-A016-9FB7A5C98597}"/>
              </a:ext>
            </a:extLst>
          </p:cNvPr>
          <p:cNvSpPr/>
          <p:nvPr/>
        </p:nvSpPr>
        <p:spPr>
          <a:xfrm>
            <a:off x="5030556" y="2832878"/>
            <a:ext cx="1604565" cy="1624111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E89BF4E4-AE3E-4578-9D1A-37809D353722}"/>
              </a:ext>
            </a:extLst>
          </p:cNvPr>
          <p:cNvSpPr/>
          <p:nvPr/>
        </p:nvSpPr>
        <p:spPr>
          <a:xfrm>
            <a:off x="721642" y="274529"/>
            <a:ext cx="1409324" cy="1316828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אליפסה 23">
            <a:extLst>
              <a:ext uri="{FF2B5EF4-FFF2-40B4-BE49-F238E27FC236}">
                <a16:creationId xmlns:a16="http://schemas.microsoft.com/office/drawing/2014/main" id="{AD292079-C35F-44EF-91FB-C7230802D109}"/>
              </a:ext>
            </a:extLst>
          </p:cNvPr>
          <p:cNvSpPr/>
          <p:nvPr/>
        </p:nvSpPr>
        <p:spPr>
          <a:xfrm>
            <a:off x="10167602" y="2969933"/>
            <a:ext cx="2024398" cy="1812586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אליפסה 25">
            <a:extLst>
              <a:ext uri="{FF2B5EF4-FFF2-40B4-BE49-F238E27FC236}">
                <a16:creationId xmlns:a16="http://schemas.microsoft.com/office/drawing/2014/main" id="{F6648B87-7592-447C-83A1-232B9F66FE96}"/>
              </a:ext>
            </a:extLst>
          </p:cNvPr>
          <p:cNvSpPr/>
          <p:nvPr/>
        </p:nvSpPr>
        <p:spPr>
          <a:xfrm>
            <a:off x="7747961" y="1976583"/>
            <a:ext cx="1179327" cy="1177286"/>
          </a:xfrm>
          <a:prstGeom prst="ellipse">
            <a:avLst/>
          </a:prstGeom>
          <a:blipFill dpi="0" rotWithShape="1">
            <a:blip r:embed="rId1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אליפסה 34">
            <a:extLst>
              <a:ext uri="{FF2B5EF4-FFF2-40B4-BE49-F238E27FC236}">
                <a16:creationId xmlns:a16="http://schemas.microsoft.com/office/drawing/2014/main" id="{A0C90958-1F99-49A9-83DE-6B2799C22E2B}"/>
              </a:ext>
            </a:extLst>
          </p:cNvPr>
          <p:cNvSpPr/>
          <p:nvPr/>
        </p:nvSpPr>
        <p:spPr>
          <a:xfrm>
            <a:off x="7186529" y="3283311"/>
            <a:ext cx="1604565" cy="1443769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אליפסה 35">
            <a:extLst>
              <a:ext uri="{FF2B5EF4-FFF2-40B4-BE49-F238E27FC236}">
                <a16:creationId xmlns:a16="http://schemas.microsoft.com/office/drawing/2014/main" id="{1EA2A678-9266-4610-80C0-085E27D7BD0B}"/>
              </a:ext>
            </a:extLst>
          </p:cNvPr>
          <p:cNvSpPr/>
          <p:nvPr/>
        </p:nvSpPr>
        <p:spPr>
          <a:xfrm>
            <a:off x="9880565" y="5292224"/>
            <a:ext cx="1179327" cy="1177286"/>
          </a:xfrm>
          <a:prstGeom prst="ellipse">
            <a:avLst/>
          </a:prstGeom>
          <a:blipFill dpi="0" rotWithShape="1">
            <a:blip r:embed="rId1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err="1">
                <a:solidFill>
                  <a:schemeClr val="tx1"/>
                </a:solidFill>
              </a:rPr>
              <a:t>חות'ים</a:t>
            </a: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37" name="אליפסה 36">
            <a:extLst>
              <a:ext uri="{FF2B5EF4-FFF2-40B4-BE49-F238E27FC236}">
                <a16:creationId xmlns:a16="http://schemas.microsoft.com/office/drawing/2014/main" id="{CBAABF90-685C-4BB2-886D-9B2D4465A527}"/>
              </a:ext>
            </a:extLst>
          </p:cNvPr>
          <p:cNvSpPr/>
          <p:nvPr/>
        </p:nvSpPr>
        <p:spPr>
          <a:xfrm>
            <a:off x="9297981" y="1423244"/>
            <a:ext cx="1179327" cy="1177286"/>
          </a:xfrm>
          <a:prstGeom prst="ellipse">
            <a:avLst/>
          </a:prstGeom>
          <a:blipFill dpi="0" rotWithShape="1">
            <a:blip r:embed="rId1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E162E779-B4D2-4D87-828E-72ACE2618BC8}"/>
              </a:ext>
            </a:extLst>
          </p:cNvPr>
          <p:cNvSpPr txBox="1"/>
          <p:nvPr/>
        </p:nvSpPr>
        <p:spPr>
          <a:xfrm rot="2577113">
            <a:off x="3347459" y="4477937"/>
            <a:ext cx="25971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00B050"/>
                </a:solidFill>
              </a:rPr>
              <a:t>מכלול המתונות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A21182A3-0BED-46B9-868D-BF620790DB2D}"/>
              </a:ext>
            </a:extLst>
          </p:cNvPr>
          <p:cNvSpPr txBox="1"/>
          <p:nvPr/>
        </p:nvSpPr>
        <p:spPr>
          <a:xfrm rot="19934343">
            <a:off x="3240571" y="1196266"/>
            <a:ext cx="27923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chemeClr val="accent2">
                    <a:lumMod val="75000"/>
                  </a:schemeClr>
                </a:solidFill>
              </a:rPr>
              <a:t>מכלול המעצמות</a:t>
            </a:r>
          </a:p>
        </p:txBody>
      </p:sp>
      <p:sp>
        <p:nvSpPr>
          <p:cNvPr id="38" name="אליפסה 37">
            <a:extLst>
              <a:ext uri="{FF2B5EF4-FFF2-40B4-BE49-F238E27FC236}">
                <a16:creationId xmlns:a16="http://schemas.microsoft.com/office/drawing/2014/main" id="{E86A52C9-1386-4B8C-8CCC-44770F51B0F8}"/>
              </a:ext>
            </a:extLst>
          </p:cNvPr>
          <p:cNvSpPr/>
          <p:nvPr/>
        </p:nvSpPr>
        <p:spPr>
          <a:xfrm>
            <a:off x="7341461" y="5102135"/>
            <a:ext cx="1179327" cy="1177286"/>
          </a:xfrm>
          <a:prstGeom prst="ellipse">
            <a:avLst/>
          </a:prstGeom>
          <a:blipFill dpi="0" rotWithShape="1">
            <a:blip r:embed="rId17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9" name="אליפסה 38">
            <a:extLst>
              <a:ext uri="{FF2B5EF4-FFF2-40B4-BE49-F238E27FC236}">
                <a16:creationId xmlns:a16="http://schemas.microsoft.com/office/drawing/2014/main" id="{BB804ED9-8149-49D1-8893-FB9F41B7099A}"/>
              </a:ext>
            </a:extLst>
          </p:cNvPr>
          <p:cNvSpPr/>
          <p:nvPr/>
        </p:nvSpPr>
        <p:spPr>
          <a:xfrm>
            <a:off x="5359331" y="5334404"/>
            <a:ext cx="859729" cy="895673"/>
          </a:xfrm>
          <a:prstGeom prst="ellipse">
            <a:avLst/>
          </a:prstGeom>
          <a:blipFill dpi="0" rotWithShape="1">
            <a:blip r:embed="rId18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0" name="אליפסה 39">
            <a:extLst>
              <a:ext uri="{FF2B5EF4-FFF2-40B4-BE49-F238E27FC236}">
                <a16:creationId xmlns:a16="http://schemas.microsoft.com/office/drawing/2014/main" id="{2C3747E5-6698-4478-A511-1DE238FB3BDC}"/>
              </a:ext>
            </a:extLst>
          </p:cNvPr>
          <p:cNvSpPr/>
          <p:nvPr/>
        </p:nvSpPr>
        <p:spPr>
          <a:xfrm>
            <a:off x="6635122" y="5884341"/>
            <a:ext cx="967462" cy="895673"/>
          </a:xfrm>
          <a:prstGeom prst="ellipse">
            <a:avLst/>
          </a:prstGeom>
          <a:blipFill dpi="0" rotWithShape="1">
            <a:blip r:embed="rId19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D7E034A1-52FA-403B-A018-194151CBECBE}"/>
              </a:ext>
            </a:extLst>
          </p:cNvPr>
          <p:cNvSpPr txBox="1"/>
          <p:nvPr/>
        </p:nvSpPr>
        <p:spPr>
          <a:xfrm rot="495929">
            <a:off x="5878181" y="5289957"/>
            <a:ext cx="27923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chemeClr val="accent2">
                    <a:lumMod val="75000"/>
                  </a:schemeClr>
                </a:solidFill>
              </a:rPr>
              <a:t>המכלול הפלסטיני</a:t>
            </a:r>
          </a:p>
        </p:txBody>
      </p:sp>
      <p:sp>
        <p:nvSpPr>
          <p:cNvPr id="41" name="אליפסה 40">
            <a:extLst>
              <a:ext uri="{FF2B5EF4-FFF2-40B4-BE49-F238E27FC236}">
                <a16:creationId xmlns:a16="http://schemas.microsoft.com/office/drawing/2014/main" id="{DCACF531-0078-4465-BB51-DA28FDAC7895}"/>
              </a:ext>
            </a:extLst>
          </p:cNvPr>
          <p:cNvSpPr/>
          <p:nvPr/>
        </p:nvSpPr>
        <p:spPr>
          <a:xfrm>
            <a:off x="255535" y="1750878"/>
            <a:ext cx="1037886" cy="964502"/>
          </a:xfrm>
          <a:prstGeom prst="ellipse">
            <a:avLst/>
          </a:prstGeom>
          <a:blipFill dpi="0" rotWithShape="1">
            <a:blip r:embed="rId20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אליפסה 41">
            <a:extLst>
              <a:ext uri="{FF2B5EF4-FFF2-40B4-BE49-F238E27FC236}">
                <a16:creationId xmlns:a16="http://schemas.microsoft.com/office/drawing/2014/main" id="{1E615267-C537-4D09-AA7C-58923923D6C1}"/>
              </a:ext>
            </a:extLst>
          </p:cNvPr>
          <p:cNvSpPr/>
          <p:nvPr/>
        </p:nvSpPr>
        <p:spPr>
          <a:xfrm>
            <a:off x="9550324" y="3974636"/>
            <a:ext cx="1179327" cy="1177286"/>
          </a:xfrm>
          <a:prstGeom prst="ellipse">
            <a:avLst/>
          </a:prstGeom>
          <a:blipFill dpi="0" rotWithShape="1">
            <a:blip r:embed="rId2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D3E36B85-A414-4A9B-812C-F0EE6A7D6E49}"/>
              </a:ext>
            </a:extLst>
          </p:cNvPr>
          <p:cNvSpPr txBox="1"/>
          <p:nvPr/>
        </p:nvSpPr>
        <p:spPr>
          <a:xfrm rot="2577113">
            <a:off x="7631748" y="3944842"/>
            <a:ext cx="456349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FF0000"/>
                </a:solidFill>
              </a:rPr>
              <a:t>מכלול ההשפעה האיראנית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6595EA21-2BF7-470F-AC37-53FC2698EEED}"/>
              </a:ext>
            </a:extLst>
          </p:cNvPr>
          <p:cNvSpPr txBox="1"/>
          <p:nvPr/>
        </p:nvSpPr>
        <p:spPr>
          <a:xfrm>
            <a:off x="10237861" y="197004"/>
            <a:ext cx="18838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הטבעת נפלה, האומנם ?</a:t>
            </a:r>
          </a:p>
        </p:txBody>
      </p:sp>
      <p:pic>
        <p:nvPicPr>
          <p:cNvPr id="4098" name="Picture 2" descr="תוצאת תמונה עבור הטבעת של סולימני">
            <a:extLst>
              <a:ext uri="{FF2B5EF4-FFF2-40B4-BE49-F238E27FC236}">
                <a16:creationId xmlns:a16="http://schemas.microsoft.com/office/drawing/2014/main" id="{5B8E3894-BE8A-4CBC-B933-5375A48D8A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3" t="20103" r="21030" b="22387"/>
          <a:stretch/>
        </p:blipFill>
        <p:spPr bwMode="auto">
          <a:xfrm>
            <a:off x="10495699" y="786276"/>
            <a:ext cx="1368204" cy="1510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740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מחבר חץ ישר 41">
            <a:extLst>
              <a:ext uri="{FF2B5EF4-FFF2-40B4-BE49-F238E27FC236}">
                <a16:creationId xmlns:a16="http://schemas.microsoft.com/office/drawing/2014/main" id="{93987633-41E7-40ED-AC2E-DE694247DA4C}"/>
              </a:ext>
            </a:extLst>
          </p:cNvPr>
          <p:cNvCxnSpPr>
            <a:cxnSpLocks/>
          </p:cNvCxnSpPr>
          <p:nvPr/>
        </p:nvCxnSpPr>
        <p:spPr>
          <a:xfrm flipV="1">
            <a:off x="6592433" y="2423774"/>
            <a:ext cx="3481697" cy="1582501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מחבר חץ ישר 44">
            <a:extLst>
              <a:ext uri="{FF2B5EF4-FFF2-40B4-BE49-F238E27FC236}">
                <a16:creationId xmlns:a16="http://schemas.microsoft.com/office/drawing/2014/main" id="{8C5C9A08-3D82-4567-943D-7B7B77436105}"/>
              </a:ext>
            </a:extLst>
          </p:cNvPr>
          <p:cNvCxnSpPr>
            <a:cxnSpLocks/>
          </p:cNvCxnSpPr>
          <p:nvPr/>
        </p:nvCxnSpPr>
        <p:spPr>
          <a:xfrm flipV="1">
            <a:off x="6648331" y="3324720"/>
            <a:ext cx="1201849" cy="93595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10" descr="ארדואן נפגש עם תומכיו לאחר תפילות יום השישי. צילום: רויטרס"/>
          <p:cNvSpPr>
            <a:spLocks noChangeAspect="1" noChangeArrowheads="1"/>
          </p:cNvSpPr>
          <p:nvPr/>
        </p:nvSpPr>
        <p:spPr bwMode="auto">
          <a:xfrm>
            <a:off x="3424453" y="16526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F56F818B-54CE-40CD-BC8A-ABBDFABFF0FE}"/>
              </a:ext>
            </a:extLst>
          </p:cNvPr>
          <p:cNvCxnSpPr/>
          <p:nvPr/>
        </p:nvCxnSpPr>
        <p:spPr>
          <a:xfrm flipH="1">
            <a:off x="6283234" y="2206773"/>
            <a:ext cx="351887" cy="626105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5F4BD43F-532C-4740-B979-8A7CC3C93588}"/>
              </a:ext>
            </a:extLst>
          </p:cNvPr>
          <p:cNvSpPr txBox="1"/>
          <p:nvPr/>
        </p:nvSpPr>
        <p:spPr>
          <a:xfrm>
            <a:off x="5358017" y="1909548"/>
            <a:ext cx="117932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מרסן</a:t>
            </a:r>
          </a:p>
          <a:p>
            <a:pPr algn="ctr"/>
            <a:r>
              <a:rPr lang="he-IL" b="1" dirty="0">
                <a:solidFill>
                  <a:schemeClr val="bg1"/>
                </a:solidFill>
              </a:rPr>
              <a:t>מייצב</a:t>
            </a:r>
          </a:p>
          <a:p>
            <a:pPr algn="ctr"/>
            <a:r>
              <a:rPr lang="he-IL" b="1" dirty="0">
                <a:solidFill>
                  <a:schemeClr val="bg1"/>
                </a:solidFill>
              </a:rPr>
              <a:t>תיאום</a:t>
            </a:r>
          </a:p>
        </p:txBody>
      </p: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8706B5D7-7D54-4511-93A5-8D7505323F39}"/>
              </a:ext>
            </a:extLst>
          </p:cNvPr>
          <p:cNvCxnSpPr>
            <a:cxnSpLocks/>
          </p:cNvCxnSpPr>
          <p:nvPr/>
        </p:nvCxnSpPr>
        <p:spPr>
          <a:xfrm>
            <a:off x="3994508" y="3427376"/>
            <a:ext cx="964517" cy="0"/>
          </a:xfrm>
          <a:prstGeom prst="straightConnector1">
            <a:avLst/>
          </a:prstGeom>
          <a:ln w="76200">
            <a:solidFill>
              <a:srgbClr val="00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FF9CA844-E8CC-4A5D-9B5A-07CBE2217E1B}"/>
              </a:ext>
            </a:extLst>
          </p:cNvPr>
          <p:cNvSpPr txBox="1"/>
          <p:nvPr/>
        </p:nvSpPr>
        <p:spPr>
          <a:xfrm rot="20709433">
            <a:off x="6757545" y="2267367"/>
            <a:ext cx="15314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>
                <a:solidFill>
                  <a:schemeClr val="bg1"/>
                </a:solidFill>
              </a:rPr>
              <a:t>מליציות; חיזבאללה</a:t>
            </a:r>
          </a:p>
        </p:txBody>
      </p: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C4AF40C4-B48F-4E62-80ED-BADCD8BFAF8D}"/>
              </a:ext>
            </a:extLst>
          </p:cNvPr>
          <p:cNvCxnSpPr/>
          <p:nvPr/>
        </p:nvCxnSpPr>
        <p:spPr>
          <a:xfrm flipH="1">
            <a:off x="4376514" y="4098686"/>
            <a:ext cx="712266" cy="479120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C32E844C-3BAD-4323-B250-7F6D32CC461D}"/>
              </a:ext>
            </a:extLst>
          </p:cNvPr>
          <p:cNvSpPr txBox="1"/>
          <p:nvPr/>
        </p:nvSpPr>
        <p:spPr>
          <a:xfrm rot="19429985">
            <a:off x="4123911" y="4267720"/>
            <a:ext cx="153147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אינטרסים משותפים</a:t>
            </a:r>
          </a:p>
        </p:txBody>
      </p:sp>
      <p:cxnSp>
        <p:nvCxnSpPr>
          <p:cNvPr id="29" name="מחבר חץ ישר 28">
            <a:extLst>
              <a:ext uri="{FF2B5EF4-FFF2-40B4-BE49-F238E27FC236}">
                <a16:creationId xmlns:a16="http://schemas.microsoft.com/office/drawing/2014/main" id="{C2F95FE9-A670-44EE-914A-DD2B1C22AE73}"/>
              </a:ext>
            </a:extLst>
          </p:cNvPr>
          <p:cNvCxnSpPr>
            <a:cxnSpLocks/>
          </p:cNvCxnSpPr>
          <p:nvPr/>
        </p:nvCxnSpPr>
        <p:spPr>
          <a:xfrm flipV="1">
            <a:off x="4807313" y="4686890"/>
            <a:ext cx="864112" cy="994921"/>
          </a:xfrm>
          <a:prstGeom prst="straightConnector1">
            <a:avLst/>
          </a:prstGeom>
          <a:ln w="76200">
            <a:solidFill>
              <a:srgbClr val="00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737BF0E6-3E8A-4015-8214-983E2911D2B6}"/>
              </a:ext>
            </a:extLst>
          </p:cNvPr>
          <p:cNvSpPr txBox="1"/>
          <p:nvPr/>
        </p:nvSpPr>
        <p:spPr>
          <a:xfrm rot="18666664">
            <a:off x="4289455" y="4883633"/>
            <a:ext cx="15314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שת"פ</a:t>
            </a:r>
          </a:p>
        </p:txBody>
      </p:sp>
      <p:cxnSp>
        <p:nvCxnSpPr>
          <p:cNvPr id="32" name="מחבר חץ ישר 31">
            <a:extLst>
              <a:ext uri="{FF2B5EF4-FFF2-40B4-BE49-F238E27FC236}">
                <a16:creationId xmlns:a16="http://schemas.microsoft.com/office/drawing/2014/main" id="{5FCE8907-632D-495D-8E85-58A31649EE0C}"/>
              </a:ext>
            </a:extLst>
          </p:cNvPr>
          <p:cNvCxnSpPr>
            <a:cxnSpLocks/>
          </p:cNvCxnSpPr>
          <p:nvPr/>
        </p:nvCxnSpPr>
        <p:spPr>
          <a:xfrm>
            <a:off x="6781331" y="3644933"/>
            <a:ext cx="1239095" cy="276027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חץ ישר 38">
            <a:extLst>
              <a:ext uri="{FF2B5EF4-FFF2-40B4-BE49-F238E27FC236}">
                <a16:creationId xmlns:a16="http://schemas.microsoft.com/office/drawing/2014/main" id="{E4F00320-9EA5-47C7-A172-6C4E657559BF}"/>
              </a:ext>
            </a:extLst>
          </p:cNvPr>
          <p:cNvCxnSpPr>
            <a:cxnSpLocks/>
            <a:endCxn id="47" idx="1"/>
          </p:cNvCxnSpPr>
          <p:nvPr/>
        </p:nvCxnSpPr>
        <p:spPr>
          <a:xfrm flipV="1">
            <a:off x="6669615" y="2684647"/>
            <a:ext cx="1798601" cy="485304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83C3ED0A-2E52-4612-89ED-E540385535FA}"/>
              </a:ext>
            </a:extLst>
          </p:cNvPr>
          <p:cNvSpPr txBox="1"/>
          <p:nvPr/>
        </p:nvSpPr>
        <p:spPr>
          <a:xfrm>
            <a:off x="3715646" y="2694463"/>
            <a:ext cx="153147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יחסים </a:t>
            </a:r>
          </a:p>
          <a:p>
            <a:pPr algn="ctr"/>
            <a:r>
              <a:rPr lang="he-IL" b="1" dirty="0">
                <a:solidFill>
                  <a:schemeClr val="bg1"/>
                </a:solidFill>
              </a:rPr>
              <a:t>מיוחדים</a:t>
            </a:r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7A531386-1495-4314-BF41-23B608A9C91B}"/>
              </a:ext>
            </a:extLst>
          </p:cNvPr>
          <p:cNvSpPr txBox="1"/>
          <p:nvPr/>
        </p:nvSpPr>
        <p:spPr>
          <a:xfrm rot="791919">
            <a:off x="6642526" y="3869731"/>
            <a:ext cx="15314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>
                <a:solidFill>
                  <a:schemeClr val="bg1"/>
                </a:solidFill>
              </a:rPr>
              <a:t>שיעי - לבנוני</a:t>
            </a:r>
          </a:p>
        </p:txBody>
      </p:sp>
      <p:sp>
        <p:nvSpPr>
          <p:cNvPr id="47" name="תיבת טקסט 46">
            <a:extLst>
              <a:ext uri="{FF2B5EF4-FFF2-40B4-BE49-F238E27FC236}">
                <a16:creationId xmlns:a16="http://schemas.microsoft.com/office/drawing/2014/main" id="{2034F157-CF7F-405B-9C21-9E2E21DB04B0}"/>
              </a:ext>
            </a:extLst>
          </p:cNvPr>
          <p:cNvSpPr txBox="1"/>
          <p:nvPr/>
        </p:nvSpPr>
        <p:spPr>
          <a:xfrm rot="806051">
            <a:off x="8447264" y="2570161"/>
            <a:ext cx="15314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err="1"/>
              <a:t>איזורי</a:t>
            </a:r>
            <a:endParaRPr lang="he-IL" sz="1600" b="1" dirty="0"/>
          </a:p>
          <a:p>
            <a:pPr algn="ctr"/>
            <a:r>
              <a:rPr lang="he-IL" sz="1600" b="1" dirty="0"/>
              <a:t>גרעין</a:t>
            </a:r>
          </a:p>
        </p:txBody>
      </p:sp>
      <p:cxnSp>
        <p:nvCxnSpPr>
          <p:cNvPr id="48" name="מחבר חץ ישר 47">
            <a:extLst>
              <a:ext uri="{FF2B5EF4-FFF2-40B4-BE49-F238E27FC236}">
                <a16:creationId xmlns:a16="http://schemas.microsoft.com/office/drawing/2014/main" id="{EC56833F-47C2-4E0E-9D7C-D635DE6C59A1}"/>
              </a:ext>
            </a:extLst>
          </p:cNvPr>
          <p:cNvCxnSpPr>
            <a:cxnSpLocks/>
          </p:cNvCxnSpPr>
          <p:nvPr/>
        </p:nvCxnSpPr>
        <p:spPr>
          <a:xfrm>
            <a:off x="8249626" y="1291056"/>
            <a:ext cx="2018285" cy="1838042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1BB1AB6C-B0AC-4D79-82D4-3CB494442CCF}"/>
              </a:ext>
            </a:extLst>
          </p:cNvPr>
          <p:cNvSpPr txBox="1"/>
          <p:nvPr/>
        </p:nvSpPr>
        <p:spPr>
          <a:xfrm>
            <a:off x="8119622" y="559893"/>
            <a:ext cx="117932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מרסן</a:t>
            </a:r>
          </a:p>
          <a:p>
            <a:pPr algn="ctr"/>
            <a:r>
              <a:rPr lang="he-IL" b="1" dirty="0">
                <a:solidFill>
                  <a:schemeClr val="bg1"/>
                </a:solidFill>
              </a:rPr>
              <a:t>מייצב</a:t>
            </a:r>
          </a:p>
          <a:p>
            <a:pPr algn="ctr"/>
            <a:r>
              <a:rPr lang="he-IL" b="1" dirty="0">
                <a:solidFill>
                  <a:schemeClr val="bg1"/>
                </a:solidFill>
              </a:rPr>
              <a:t>כלכלי</a:t>
            </a:r>
          </a:p>
        </p:txBody>
      </p:sp>
      <p:cxnSp>
        <p:nvCxnSpPr>
          <p:cNvPr id="51" name="מחבר חץ ישר 50">
            <a:extLst>
              <a:ext uri="{FF2B5EF4-FFF2-40B4-BE49-F238E27FC236}">
                <a16:creationId xmlns:a16="http://schemas.microsoft.com/office/drawing/2014/main" id="{204BAD60-B238-47FF-A996-6A9BA4FCD208}"/>
              </a:ext>
            </a:extLst>
          </p:cNvPr>
          <p:cNvCxnSpPr>
            <a:cxnSpLocks/>
          </p:cNvCxnSpPr>
          <p:nvPr/>
        </p:nvCxnSpPr>
        <p:spPr>
          <a:xfrm flipV="1">
            <a:off x="8091517" y="492534"/>
            <a:ext cx="1049248" cy="6062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מחבר חץ ישר 61">
            <a:extLst>
              <a:ext uri="{FF2B5EF4-FFF2-40B4-BE49-F238E27FC236}">
                <a16:creationId xmlns:a16="http://schemas.microsoft.com/office/drawing/2014/main" id="{459D3B35-3804-45CB-AC5A-2D946BD82C1B}"/>
              </a:ext>
            </a:extLst>
          </p:cNvPr>
          <p:cNvCxnSpPr>
            <a:cxnSpLocks/>
          </p:cNvCxnSpPr>
          <p:nvPr/>
        </p:nvCxnSpPr>
        <p:spPr>
          <a:xfrm flipV="1">
            <a:off x="5932430" y="4577806"/>
            <a:ext cx="0" cy="725863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חץ ישר 63">
            <a:extLst>
              <a:ext uri="{FF2B5EF4-FFF2-40B4-BE49-F238E27FC236}">
                <a16:creationId xmlns:a16="http://schemas.microsoft.com/office/drawing/2014/main" id="{A7F0148D-4EAE-4912-B2B0-90D238168758}"/>
              </a:ext>
            </a:extLst>
          </p:cNvPr>
          <p:cNvCxnSpPr>
            <a:cxnSpLocks/>
          </p:cNvCxnSpPr>
          <p:nvPr/>
        </p:nvCxnSpPr>
        <p:spPr>
          <a:xfrm>
            <a:off x="6259571" y="4490428"/>
            <a:ext cx="839144" cy="813241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אליפסה 42">
            <a:extLst>
              <a:ext uri="{FF2B5EF4-FFF2-40B4-BE49-F238E27FC236}">
                <a16:creationId xmlns:a16="http://schemas.microsoft.com/office/drawing/2014/main" id="{84A03778-56F1-42DB-A6C7-DA5FEAA0710E}"/>
              </a:ext>
            </a:extLst>
          </p:cNvPr>
          <p:cNvSpPr/>
          <p:nvPr/>
        </p:nvSpPr>
        <p:spPr>
          <a:xfrm>
            <a:off x="7906078" y="3061850"/>
            <a:ext cx="1111875" cy="1041056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אליפסה 45">
            <a:extLst>
              <a:ext uri="{FF2B5EF4-FFF2-40B4-BE49-F238E27FC236}">
                <a16:creationId xmlns:a16="http://schemas.microsoft.com/office/drawing/2014/main" id="{AF2ED8B0-3698-4B6F-B1E4-A7ED7FB99507}"/>
              </a:ext>
            </a:extLst>
          </p:cNvPr>
          <p:cNvSpPr/>
          <p:nvPr/>
        </p:nvSpPr>
        <p:spPr>
          <a:xfrm>
            <a:off x="2981738" y="123799"/>
            <a:ext cx="1495029" cy="152544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אליפסה 48">
            <a:extLst>
              <a:ext uri="{FF2B5EF4-FFF2-40B4-BE49-F238E27FC236}">
                <a16:creationId xmlns:a16="http://schemas.microsoft.com/office/drawing/2014/main" id="{A7475C7E-9C4B-46B4-998C-DDDB115F6EE3}"/>
              </a:ext>
            </a:extLst>
          </p:cNvPr>
          <p:cNvSpPr/>
          <p:nvPr/>
        </p:nvSpPr>
        <p:spPr>
          <a:xfrm>
            <a:off x="6101387" y="197004"/>
            <a:ext cx="2024398" cy="2009769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אליפסה 51">
            <a:extLst>
              <a:ext uri="{FF2B5EF4-FFF2-40B4-BE49-F238E27FC236}">
                <a16:creationId xmlns:a16="http://schemas.microsoft.com/office/drawing/2014/main" id="{1BC239BC-9951-4230-8BB5-08A857DEF24C}"/>
              </a:ext>
            </a:extLst>
          </p:cNvPr>
          <p:cNvSpPr/>
          <p:nvPr/>
        </p:nvSpPr>
        <p:spPr>
          <a:xfrm>
            <a:off x="2908966" y="4255900"/>
            <a:ext cx="1409324" cy="1316828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אליפסה 53">
            <a:extLst>
              <a:ext uri="{FF2B5EF4-FFF2-40B4-BE49-F238E27FC236}">
                <a16:creationId xmlns:a16="http://schemas.microsoft.com/office/drawing/2014/main" id="{86314469-70A8-4F56-BF5F-9B1E53E2DB8D}"/>
              </a:ext>
            </a:extLst>
          </p:cNvPr>
          <p:cNvSpPr/>
          <p:nvPr/>
        </p:nvSpPr>
        <p:spPr>
          <a:xfrm>
            <a:off x="1791386" y="1856127"/>
            <a:ext cx="2179814" cy="2299935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5" name="אליפסה 54">
            <a:extLst>
              <a:ext uri="{FF2B5EF4-FFF2-40B4-BE49-F238E27FC236}">
                <a16:creationId xmlns:a16="http://schemas.microsoft.com/office/drawing/2014/main" id="{F3D6A5A9-F82C-42AB-9B5E-64F662121DD7}"/>
              </a:ext>
            </a:extLst>
          </p:cNvPr>
          <p:cNvSpPr/>
          <p:nvPr/>
        </p:nvSpPr>
        <p:spPr>
          <a:xfrm>
            <a:off x="3729253" y="5536838"/>
            <a:ext cx="1179327" cy="1177286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6" name="אליפסה 55">
            <a:extLst>
              <a:ext uri="{FF2B5EF4-FFF2-40B4-BE49-F238E27FC236}">
                <a16:creationId xmlns:a16="http://schemas.microsoft.com/office/drawing/2014/main" id="{494B0EFD-BD6A-42D3-B212-0A062687F019}"/>
              </a:ext>
            </a:extLst>
          </p:cNvPr>
          <p:cNvSpPr/>
          <p:nvPr/>
        </p:nvSpPr>
        <p:spPr>
          <a:xfrm>
            <a:off x="2357728" y="5103831"/>
            <a:ext cx="961382" cy="937793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7" name="אליפסה 56">
            <a:extLst>
              <a:ext uri="{FF2B5EF4-FFF2-40B4-BE49-F238E27FC236}">
                <a16:creationId xmlns:a16="http://schemas.microsoft.com/office/drawing/2014/main" id="{6B6D044C-6128-4CC9-B7ED-5C16BEE3E61B}"/>
              </a:ext>
            </a:extLst>
          </p:cNvPr>
          <p:cNvSpPr/>
          <p:nvPr/>
        </p:nvSpPr>
        <p:spPr>
          <a:xfrm>
            <a:off x="9088584" y="316680"/>
            <a:ext cx="1179327" cy="1177286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8" name="אליפסה 57">
            <a:extLst>
              <a:ext uri="{FF2B5EF4-FFF2-40B4-BE49-F238E27FC236}">
                <a16:creationId xmlns:a16="http://schemas.microsoft.com/office/drawing/2014/main" id="{36CAE730-82B2-421A-9EAA-ED0FC1CA5C10}"/>
              </a:ext>
            </a:extLst>
          </p:cNvPr>
          <p:cNvSpPr/>
          <p:nvPr/>
        </p:nvSpPr>
        <p:spPr>
          <a:xfrm>
            <a:off x="5030556" y="2832878"/>
            <a:ext cx="1604565" cy="1624111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אליפסה 58">
            <a:extLst>
              <a:ext uri="{FF2B5EF4-FFF2-40B4-BE49-F238E27FC236}">
                <a16:creationId xmlns:a16="http://schemas.microsoft.com/office/drawing/2014/main" id="{E2D5AD18-EFFA-4EA7-A863-2BF4303CD372}"/>
              </a:ext>
            </a:extLst>
          </p:cNvPr>
          <p:cNvSpPr/>
          <p:nvPr/>
        </p:nvSpPr>
        <p:spPr>
          <a:xfrm>
            <a:off x="721642" y="274529"/>
            <a:ext cx="1409324" cy="1316828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0" name="אליפסה 59">
            <a:extLst>
              <a:ext uri="{FF2B5EF4-FFF2-40B4-BE49-F238E27FC236}">
                <a16:creationId xmlns:a16="http://schemas.microsoft.com/office/drawing/2014/main" id="{E9A686BC-D34C-4459-BA1C-3AB6ADE35E0C}"/>
              </a:ext>
            </a:extLst>
          </p:cNvPr>
          <p:cNvSpPr/>
          <p:nvPr/>
        </p:nvSpPr>
        <p:spPr>
          <a:xfrm>
            <a:off x="10234079" y="2740832"/>
            <a:ext cx="2024398" cy="1812586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1" name="אליפסה 60">
            <a:extLst>
              <a:ext uri="{FF2B5EF4-FFF2-40B4-BE49-F238E27FC236}">
                <a16:creationId xmlns:a16="http://schemas.microsoft.com/office/drawing/2014/main" id="{AB1D8384-71C2-4024-A7B2-729B10F401EE}"/>
              </a:ext>
            </a:extLst>
          </p:cNvPr>
          <p:cNvSpPr/>
          <p:nvPr/>
        </p:nvSpPr>
        <p:spPr>
          <a:xfrm>
            <a:off x="8560168" y="1976583"/>
            <a:ext cx="1179327" cy="1177286"/>
          </a:xfrm>
          <a:prstGeom prst="ellipse">
            <a:avLst/>
          </a:prstGeom>
          <a:blipFill dpi="0" rotWithShape="1">
            <a:blip r:embed="rId1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3" name="אליפסה 62">
            <a:extLst>
              <a:ext uri="{FF2B5EF4-FFF2-40B4-BE49-F238E27FC236}">
                <a16:creationId xmlns:a16="http://schemas.microsoft.com/office/drawing/2014/main" id="{A7858508-4150-4B5A-ADFA-8D6A0B8ECB8B}"/>
              </a:ext>
            </a:extLst>
          </p:cNvPr>
          <p:cNvSpPr/>
          <p:nvPr/>
        </p:nvSpPr>
        <p:spPr>
          <a:xfrm>
            <a:off x="8143713" y="3541833"/>
            <a:ext cx="1604565" cy="1443769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אליפסה 64">
            <a:extLst>
              <a:ext uri="{FF2B5EF4-FFF2-40B4-BE49-F238E27FC236}">
                <a16:creationId xmlns:a16="http://schemas.microsoft.com/office/drawing/2014/main" id="{8C68FD51-7EB4-4BBC-9B57-E1E306D94B21}"/>
              </a:ext>
            </a:extLst>
          </p:cNvPr>
          <p:cNvSpPr/>
          <p:nvPr/>
        </p:nvSpPr>
        <p:spPr>
          <a:xfrm>
            <a:off x="10025713" y="5193597"/>
            <a:ext cx="1179327" cy="1177286"/>
          </a:xfrm>
          <a:prstGeom prst="ellipse">
            <a:avLst/>
          </a:prstGeom>
          <a:blipFill dpi="0" rotWithShape="1">
            <a:blip r:embed="rId1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err="1">
                <a:solidFill>
                  <a:schemeClr val="tx1"/>
                </a:solidFill>
              </a:rPr>
              <a:t>חות'ים</a:t>
            </a:r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69" name="אליפסה 68">
            <a:extLst>
              <a:ext uri="{FF2B5EF4-FFF2-40B4-BE49-F238E27FC236}">
                <a16:creationId xmlns:a16="http://schemas.microsoft.com/office/drawing/2014/main" id="{B9AB9168-64A4-41E2-8FF1-7EE5349B209D}"/>
              </a:ext>
            </a:extLst>
          </p:cNvPr>
          <p:cNvSpPr/>
          <p:nvPr/>
        </p:nvSpPr>
        <p:spPr>
          <a:xfrm>
            <a:off x="10110188" y="1423244"/>
            <a:ext cx="1179327" cy="1177286"/>
          </a:xfrm>
          <a:prstGeom prst="ellipse">
            <a:avLst/>
          </a:prstGeom>
          <a:blipFill dpi="0" rotWithShape="1">
            <a:blip r:embed="rId1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0" name="אליפסה 69">
            <a:extLst>
              <a:ext uri="{FF2B5EF4-FFF2-40B4-BE49-F238E27FC236}">
                <a16:creationId xmlns:a16="http://schemas.microsoft.com/office/drawing/2014/main" id="{1B331379-D855-4B60-95FC-A9109961223C}"/>
              </a:ext>
            </a:extLst>
          </p:cNvPr>
          <p:cNvSpPr/>
          <p:nvPr/>
        </p:nvSpPr>
        <p:spPr>
          <a:xfrm>
            <a:off x="7341461" y="5102135"/>
            <a:ext cx="1179327" cy="1177286"/>
          </a:xfrm>
          <a:prstGeom prst="ellipse">
            <a:avLst/>
          </a:prstGeom>
          <a:blipFill dpi="0" rotWithShape="1">
            <a:blip r:embed="rId17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1" name="אליפסה 70">
            <a:extLst>
              <a:ext uri="{FF2B5EF4-FFF2-40B4-BE49-F238E27FC236}">
                <a16:creationId xmlns:a16="http://schemas.microsoft.com/office/drawing/2014/main" id="{6E40A634-8A2F-4C11-AD43-8E18F11999A9}"/>
              </a:ext>
            </a:extLst>
          </p:cNvPr>
          <p:cNvSpPr/>
          <p:nvPr/>
        </p:nvSpPr>
        <p:spPr>
          <a:xfrm>
            <a:off x="5359331" y="5334404"/>
            <a:ext cx="859729" cy="895673"/>
          </a:xfrm>
          <a:prstGeom prst="ellipse">
            <a:avLst/>
          </a:prstGeom>
          <a:blipFill dpi="0" rotWithShape="1">
            <a:blip r:embed="rId18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2" name="אליפסה 71">
            <a:extLst>
              <a:ext uri="{FF2B5EF4-FFF2-40B4-BE49-F238E27FC236}">
                <a16:creationId xmlns:a16="http://schemas.microsoft.com/office/drawing/2014/main" id="{FFDE4B41-8081-48E0-A08A-B3D7DE79C89E}"/>
              </a:ext>
            </a:extLst>
          </p:cNvPr>
          <p:cNvSpPr/>
          <p:nvPr/>
        </p:nvSpPr>
        <p:spPr>
          <a:xfrm>
            <a:off x="6635122" y="5884341"/>
            <a:ext cx="967462" cy="895673"/>
          </a:xfrm>
          <a:prstGeom prst="ellipse">
            <a:avLst/>
          </a:prstGeom>
          <a:blipFill dpi="0" rotWithShape="1">
            <a:blip r:embed="rId19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3" name="אליפסה 72">
            <a:extLst>
              <a:ext uri="{FF2B5EF4-FFF2-40B4-BE49-F238E27FC236}">
                <a16:creationId xmlns:a16="http://schemas.microsoft.com/office/drawing/2014/main" id="{E2FCDD6C-DA63-4B00-9AB2-66FF2DDF0BF8}"/>
              </a:ext>
            </a:extLst>
          </p:cNvPr>
          <p:cNvSpPr/>
          <p:nvPr/>
        </p:nvSpPr>
        <p:spPr>
          <a:xfrm>
            <a:off x="255535" y="1750878"/>
            <a:ext cx="1037886" cy="964502"/>
          </a:xfrm>
          <a:prstGeom prst="ellipse">
            <a:avLst/>
          </a:prstGeom>
          <a:blipFill dpi="0" rotWithShape="1">
            <a:blip r:embed="rId20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4" name="אליפסה 73">
            <a:extLst>
              <a:ext uri="{FF2B5EF4-FFF2-40B4-BE49-F238E27FC236}">
                <a16:creationId xmlns:a16="http://schemas.microsoft.com/office/drawing/2014/main" id="{6554ACD7-4B71-4BEA-8363-5FE36EDD115E}"/>
              </a:ext>
            </a:extLst>
          </p:cNvPr>
          <p:cNvSpPr/>
          <p:nvPr/>
        </p:nvSpPr>
        <p:spPr>
          <a:xfrm>
            <a:off x="9955992" y="3950462"/>
            <a:ext cx="1179327" cy="1177286"/>
          </a:xfrm>
          <a:prstGeom prst="ellipse">
            <a:avLst/>
          </a:prstGeom>
          <a:blipFill dpi="0" rotWithShape="1">
            <a:blip r:embed="rId21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תיבת טקסט 74">
            <a:extLst>
              <a:ext uri="{FF2B5EF4-FFF2-40B4-BE49-F238E27FC236}">
                <a16:creationId xmlns:a16="http://schemas.microsoft.com/office/drawing/2014/main" id="{5F4912B3-1324-40DD-A157-83914B3A550B}"/>
              </a:ext>
            </a:extLst>
          </p:cNvPr>
          <p:cNvSpPr txBox="1"/>
          <p:nvPr/>
        </p:nvSpPr>
        <p:spPr>
          <a:xfrm rot="20428832">
            <a:off x="9054663" y="1752080"/>
            <a:ext cx="15314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>
                <a:solidFill>
                  <a:schemeClr val="bg1"/>
                </a:solidFill>
              </a:rPr>
              <a:t>מעגל </a:t>
            </a:r>
          </a:p>
          <a:p>
            <a:pPr algn="ctr"/>
            <a:r>
              <a:rPr lang="he-IL" sz="1600" b="1" dirty="0">
                <a:solidFill>
                  <a:schemeClr val="bg1"/>
                </a:solidFill>
              </a:rPr>
              <a:t>שני</a:t>
            </a:r>
          </a:p>
        </p:txBody>
      </p:sp>
      <p:cxnSp>
        <p:nvCxnSpPr>
          <p:cNvPr id="79" name="מחבר חץ ישר 78">
            <a:extLst>
              <a:ext uri="{FF2B5EF4-FFF2-40B4-BE49-F238E27FC236}">
                <a16:creationId xmlns:a16="http://schemas.microsoft.com/office/drawing/2014/main" id="{D3C38455-E3E1-4038-ABD5-38EE249ED5D4}"/>
              </a:ext>
            </a:extLst>
          </p:cNvPr>
          <p:cNvCxnSpPr>
            <a:cxnSpLocks/>
          </p:cNvCxnSpPr>
          <p:nvPr/>
        </p:nvCxnSpPr>
        <p:spPr>
          <a:xfrm>
            <a:off x="4260016" y="1647152"/>
            <a:ext cx="968101" cy="1152287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מלבן 80">
            <a:extLst>
              <a:ext uri="{FF2B5EF4-FFF2-40B4-BE49-F238E27FC236}">
                <a16:creationId xmlns:a16="http://schemas.microsoft.com/office/drawing/2014/main" id="{0CB29AA7-94B2-4A5A-88FE-FF2D9535A3F3}"/>
              </a:ext>
            </a:extLst>
          </p:cNvPr>
          <p:cNvSpPr/>
          <p:nvPr/>
        </p:nvSpPr>
        <p:spPr>
          <a:xfrm>
            <a:off x="4634889" y="1770797"/>
            <a:ext cx="702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chemeClr val="bg1"/>
                </a:solidFill>
              </a:rPr>
              <a:t>כלכלי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53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מלבן 19">
            <a:extLst>
              <a:ext uri="{FF2B5EF4-FFF2-40B4-BE49-F238E27FC236}">
                <a16:creationId xmlns:a16="http://schemas.microsoft.com/office/drawing/2014/main" id="{1D2085E3-95EE-4119-AA8E-47EA11ABCC41}"/>
              </a:ext>
            </a:extLst>
          </p:cNvPr>
          <p:cNvSpPr/>
          <p:nvPr/>
        </p:nvSpPr>
        <p:spPr>
          <a:xfrm>
            <a:off x="681223" y="4251825"/>
            <a:ext cx="6988507" cy="7154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תרשים זרימה: קלט ידני 3">
            <a:extLst>
              <a:ext uri="{FF2B5EF4-FFF2-40B4-BE49-F238E27FC236}">
                <a16:creationId xmlns:a16="http://schemas.microsoft.com/office/drawing/2014/main" id="{4DD79C11-CAC8-42FE-A06F-5FB50559CBF1}"/>
              </a:ext>
            </a:extLst>
          </p:cNvPr>
          <p:cNvSpPr/>
          <p:nvPr/>
        </p:nvSpPr>
        <p:spPr>
          <a:xfrm>
            <a:off x="1269391" y="5845337"/>
            <a:ext cx="8981515" cy="86897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8207 h 16207"/>
              <a:gd name="connsiteX1" fmla="*/ 9975 w 10000"/>
              <a:gd name="connsiteY1" fmla="*/ 0 h 16207"/>
              <a:gd name="connsiteX2" fmla="*/ 10000 w 10000"/>
              <a:gd name="connsiteY2" fmla="*/ 16207 h 16207"/>
              <a:gd name="connsiteX3" fmla="*/ 0 w 10000"/>
              <a:gd name="connsiteY3" fmla="*/ 16207 h 16207"/>
              <a:gd name="connsiteX4" fmla="*/ 0 w 10000"/>
              <a:gd name="connsiteY4" fmla="*/ 8207 h 16207"/>
              <a:gd name="connsiteX0" fmla="*/ 0 w 10000"/>
              <a:gd name="connsiteY0" fmla="*/ 11828 h 16207"/>
              <a:gd name="connsiteX1" fmla="*/ 9975 w 10000"/>
              <a:gd name="connsiteY1" fmla="*/ 0 h 16207"/>
              <a:gd name="connsiteX2" fmla="*/ 10000 w 10000"/>
              <a:gd name="connsiteY2" fmla="*/ 16207 h 16207"/>
              <a:gd name="connsiteX3" fmla="*/ 0 w 10000"/>
              <a:gd name="connsiteY3" fmla="*/ 16207 h 16207"/>
              <a:gd name="connsiteX4" fmla="*/ 0 w 10000"/>
              <a:gd name="connsiteY4" fmla="*/ 11828 h 16207"/>
              <a:gd name="connsiteX0" fmla="*/ 0 w 10014"/>
              <a:gd name="connsiteY0" fmla="*/ 7862 h 12241"/>
              <a:gd name="connsiteX1" fmla="*/ 10013 w 10014"/>
              <a:gd name="connsiteY1" fmla="*/ 0 h 12241"/>
              <a:gd name="connsiteX2" fmla="*/ 10000 w 10014"/>
              <a:gd name="connsiteY2" fmla="*/ 12241 h 12241"/>
              <a:gd name="connsiteX3" fmla="*/ 0 w 10014"/>
              <a:gd name="connsiteY3" fmla="*/ 12241 h 12241"/>
              <a:gd name="connsiteX4" fmla="*/ 0 w 10014"/>
              <a:gd name="connsiteY4" fmla="*/ 7862 h 12241"/>
              <a:gd name="connsiteX0" fmla="*/ 0 w 10000"/>
              <a:gd name="connsiteY0" fmla="*/ 7862 h 12241"/>
              <a:gd name="connsiteX1" fmla="*/ 9988 w 10000"/>
              <a:gd name="connsiteY1" fmla="*/ 0 h 12241"/>
              <a:gd name="connsiteX2" fmla="*/ 10000 w 10000"/>
              <a:gd name="connsiteY2" fmla="*/ 12241 h 12241"/>
              <a:gd name="connsiteX3" fmla="*/ 0 w 10000"/>
              <a:gd name="connsiteY3" fmla="*/ 12241 h 12241"/>
              <a:gd name="connsiteX4" fmla="*/ 0 w 10000"/>
              <a:gd name="connsiteY4" fmla="*/ 7862 h 1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241">
                <a:moveTo>
                  <a:pt x="0" y="7862"/>
                </a:moveTo>
                <a:lnTo>
                  <a:pt x="9988" y="0"/>
                </a:lnTo>
                <a:cubicBezTo>
                  <a:pt x="9996" y="5402"/>
                  <a:pt x="9992" y="6839"/>
                  <a:pt x="10000" y="12241"/>
                </a:cubicBezTo>
                <a:lnTo>
                  <a:pt x="0" y="12241"/>
                </a:lnTo>
                <a:lnTo>
                  <a:pt x="0" y="7862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2000" b="1" dirty="0"/>
          </a:p>
        </p:txBody>
      </p:sp>
      <p:sp>
        <p:nvSpPr>
          <p:cNvPr id="6" name="כותרת 5">
            <a:extLst>
              <a:ext uri="{FF2B5EF4-FFF2-40B4-BE49-F238E27FC236}">
                <a16:creationId xmlns:a16="http://schemas.microsoft.com/office/drawing/2014/main" id="{8E8B29E4-06FF-4CF9-BAF0-DE89D3F99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תרשים זרימה: קלט ידני 3">
            <a:extLst>
              <a:ext uri="{FF2B5EF4-FFF2-40B4-BE49-F238E27FC236}">
                <a16:creationId xmlns:a16="http://schemas.microsoft.com/office/drawing/2014/main" id="{5E4D6259-32C0-4C81-9649-E2AE3E424C6F}"/>
              </a:ext>
            </a:extLst>
          </p:cNvPr>
          <p:cNvSpPr/>
          <p:nvPr/>
        </p:nvSpPr>
        <p:spPr>
          <a:xfrm rot="10800000">
            <a:off x="1269391" y="5430887"/>
            <a:ext cx="10424160" cy="73666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8207 h 16207"/>
              <a:gd name="connsiteX1" fmla="*/ 9975 w 10000"/>
              <a:gd name="connsiteY1" fmla="*/ 0 h 16207"/>
              <a:gd name="connsiteX2" fmla="*/ 10000 w 10000"/>
              <a:gd name="connsiteY2" fmla="*/ 16207 h 16207"/>
              <a:gd name="connsiteX3" fmla="*/ 0 w 10000"/>
              <a:gd name="connsiteY3" fmla="*/ 16207 h 16207"/>
              <a:gd name="connsiteX4" fmla="*/ 0 w 10000"/>
              <a:gd name="connsiteY4" fmla="*/ 8207 h 16207"/>
              <a:gd name="connsiteX0" fmla="*/ 0 w 10000"/>
              <a:gd name="connsiteY0" fmla="*/ 11828 h 16207"/>
              <a:gd name="connsiteX1" fmla="*/ 9975 w 10000"/>
              <a:gd name="connsiteY1" fmla="*/ 0 h 16207"/>
              <a:gd name="connsiteX2" fmla="*/ 10000 w 10000"/>
              <a:gd name="connsiteY2" fmla="*/ 16207 h 16207"/>
              <a:gd name="connsiteX3" fmla="*/ 0 w 10000"/>
              <a:gd name="connsiteY3" fmla="*/ 16207 h 16207"/>
              <a:gd name="connsiteX4" fmla="*/ 0 w 10000"/>
              <a:gd name="connsiteY4" fmla="*/ 11828 h 16207"/>
              <a:gd name="connsiteX0" fmla="*/ 0 w 10014"/>
              <a:gd name="connsiteY0" fmla="*/ 7862 h 12241"/>
              <a:gd name="connsiteX1" fmla="*/ 10013 w 10014"/>
              <a:gd name="connsiteY1" fmla="*/ 0 h 12241"/>
              <a:gd name="connsiteX2" fmla="*/ 10000 w 10014"/>
              <a:gd name="connsiteY2" fmla="*/ 12241 h 12241"/>
              <a:gd name="connsiteX3" fmla="*/ 0 w 10014"/>
              <a:gd name="connsiteY3" fmla="*/ 12241 h 12241"/>
              <a:gd name="connsiteX4" fmla="*/ 0 w 10014"/>
              <a:gd name="connsiteY4" fmla="*/ 7862 h 12241"/>
              <a:gd name="connsiteX0" fmla="*/ 0 w 10000"/>
              <a:gd name="connsiteY0" fmla="*/ 7862 h 12241"/>
              <a:gd name="connsiteX1" fmla="*/ 9988 w 10000"/>
              <a:gd name="connsiteY1" fmla="*/ 0 h 12241"/>
              <a:gd name="connsiteX2" fmla="*/ 10000 w 10000"/>
              <a:gd name="connsiteY2" fmla="*/ 12241 h 12241"/>
              <a:gd name="connsiteX3" fmla="*/ 0 w 10000"/>
              <a:gd name="connsiteY3" fmla="*/ 12241 h 12241"/>
              <a:gd name="connsiteX4" fmla="*/ 0 w 10000"/>
              <a:gd name="connsiteY4" fmla="*/ 7862 h 1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241">
                <a:moveTo>
                  <a:pt x="0" y="7862"/>
                </a:moveTo>
                <a:lnTo>
                  <a:pt x="9988" y="0"/>
                </a:lnTo>
                <a:cubicBezTo>
                  <a:pt x="9996" y="5402"/>
                  <a:pt x="9992" y="6839"/>
                  <a:pt x="10000" y="12241"/>
                </a:cubicBezTo>
                <a:lnTo>
                  <a:pt x="0" y="12241"/>
                </a:lnTo>
                <a:lnTo>
                  <a:pt x="0" y="7862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2000" b="1" dirty="0"/>
          </a:p>
        </p:txBody>
      </p:sp>
      <p:sp>
        <p:nvSpPr>
          <p:cNvPr id="9" name="הסבר: חץ למטה 8">
            <a:extLst>
              <a:ext uri="{FF2B5EF4-FFF2-40B4-BE49-F238E27FC236}">
                <a16:creationId xmlns:a16="http://schemas.microsoft.com/office/drawing/2014/main" id="{F9782116-440D-41AC-849B-BAE2E741936C}"/>
              </a:ext>
            </a:extLst>
          </p:cNvPr>
          <p:cNvSpPr/>
          <p:nvPr/>
        </p:nvSpPr>
        <p:spPr>
          <a:xfrm>
            <a:off x="11004884" y="76368"/>
            <a:ext cx="817003" cy="565317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2012</a:t>
            </a:r>
          </a:p>
        </p:txBody>
      </p:sp>
      <p:sp>
        <p:nvSpPr>
          <p:cNvPr id="10" name="הסבר: חץ למטה 9">
            <a:extLst>
              <a:ext uri="{FF2B5EF4-FFF2-40B4-BE49-F238E27FC236}">
                <a16:creationId xmlns:a16="http://schemas.microsoft.com/office/drawing/2014/main" id="{BBA52650-F5B9-4331-969C-D6A2075670CE}"/>
              </a:ext>
            </a:extLst>
          </p:cNvPr>
          <p:cNvSpPr/>
          <p:nvPr/>
        </p:nvSpPr>
        <p:spPr>
          <a:xfrm>
            <a:off x="8253663" y="76368"/>
            <a:ext cx="817003" cy="565317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2015</a:t>
            </a:r>
          </a:p>
        </p:txBody>
      </p:sp>
      <p:sp>
        <p:nvSpPr>
          <p:cNvPr id="11" name="הסבר: חץ למטה 10">
            <a:extLst>
              <a:ext uri="{FF2B5EF4-FFF2-40B4-BE49-F238E27FC236}">
                <a16:creationId xmlns:a16="http://schemas.microsoft.com/office/drawing/2014/main" id="{E73D8DE0-8CA2-444A-99BD-2EC16877CCEC}"/>
              </a:ext>
            </a:extLst>
          </p:cNvPr>
          <p:cNvSpPr/>
          <p:nvPr/>
        </p:nvSpPr>
        <p:spPr>
          <a:xfrm>
            <a:off x="6361270" y="76368"/>
            <a:ext cx="817003" cy="565317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2016</a:t>
            </a:r>
          </a:p>
        </p:txBody>
      </p:sp>
      <p:sp>
        <p:nvSpPr>
          <p:cNvPr id="12" name="הסבר: חץ למטה 11">
            <a:extLst>
              <a:ext uri="{FF2B5EF4-FFF2-40B4-BE49-F238E27FC236}">
                <a16:creationId xmlns:a16="http://schemas.microsoft.com/office/drawing/2014/main" id="{52C3B00E-CCB1-4756-A3F2-2A7DD9414A1A}"/>
              </a:ext>
            </a:extLst>
          </p:cNvPr>
          <p:cNvSpPr/>
          <p:nvPr/>
        </p:nvSpPr>
        <p:spPr>
          <a:xfrm>
            <a:off x="4468875" y="76368"/>
            <a:ext cx="817003" cy="565317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2017</a:t>
            </a:r>
          </a:p>
        </p:txBody>
      </p:sp>
      <p:sp>
        <p:nvSpPr>
          <p:cNvPr id="13" name="הסבר: חץ למטה 12">
            <a:extLst>
              <a:ext uri="{FF2B5EF4-FFF2-40B4-BE49-F238E27FC236}">
                <a16:creationId xmlns:a16="http://schemas.microsoft.com/office/drawing/2014/main" id="{EAAB6119-1B96-40DC-95AC-0BCC683B7561}"/>
              </a:ext>
            </a:extLst>
          </p:cNvPr>
          <p:cNvSpPr/>
          <p:nvPr/>
        </p:nvSpPr>
        <p:spPr>
          <a:xfrm>
            <a:off x="2576480" y="119028"/>
            <a:ext cx="817003" cy="565317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2018</a:t>
            </a:r>
          </a:p>
        </p:txBody>
      </p:sp>
      <p:sp>
        <p:nvSpPr>
          <p:cNvPr id="14" name="הסבר: חץ למטה 13">
            <a:extLst>
              <a:ext uri="{FF2B5EF4-FFF2-40B4-BE49-F238E27FC236}">
                <a16:creationId xmlns:a16="http://schemas.microsoft.com/office/drawing/2014/main" id="{406786A7-3CE1-4148-84A2-B93A65C7AB07}"/>
              </a:ext>
            </a:extLst>
          </p:cNvPr>
          <p:cNvSpPr/>
          <p:nvPr/>
        </p:nvSpPr>
        <p:spPr>
          <a:xfrm>
            <a:off x="684085" y="119028"/>
            <a:ext cx="817003" cy="565317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/>
              <a:t>2019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F7DE831B-85DA-4EF5-BE7A-046702DBC1CD}"/>
              </a:ext>
            </a:extLst>
          </p:cNvPr>
          <p:cNvSpPr txBox="1"/>
          <p:nvPr/>
        </p:nvSpPr>
        <p:spPr>
          <a:xfrm>
            <a:off x="1812758" y="5522270"/>
            <a:ext cx="35682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FF0000"/>
                </a:solidFill>
              </a:rPr>
              <a:t>מלחמת האזרחים </a:t>
            </a:r>
            <a:r>
              <a:rPr lang="he-IL" b="1" dirty="0"/>
              <a:t>ויציבות סוריה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E0120655-7112-4762-AF10-FF1452874072}"/>
              </a:ext>
            </a:extLst>
          </p:cNvPr>
          <p:cNvSpPr txBox="1"/>
          <p:nvPr/>
        </p:nvSpPr>
        <p:spPr>
          <a:xfrm>
            <a:off x="4311891" y="6250590"/>
            <a:ext cx="35682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התבססות </a:t>
            </a:r>
            <a:r>
              <a:rPr lang="he-IL" b="1" dirty="0" err="1">
                <a:solidFill>
                  <a:srgbClr val="FF0000"/>
                </a:solidFill>
              </a:rPr>
              <a:t>דעא"ש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8" name="תרשים זרימה: קלט ידני 3">
            <a:extLst>
              <a:ext uri="{FF2B5EF4-FFF2-40B4-BE49-F238E27FC236}">
                <a16:creationId xmlns:a16="http://schemas.microsoft.com/office/drawing/2014/main" id="{DCBDBB8E-2413-4470-9DAF-316E5852F66A}"/>
              </a:ext>
            </a:extLst>
          </p:cNvPr>
          <p:cNvSpPr/>
          <p:nvPr/>
        </p:nvSpPr>
        <p:spPr>
          <a:xfrm>
            <a:off x="1269391" y="4404976"/>
            <a:ext cx="8267873" cy="92743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8207 h 16207"/>
              <a:gd name="connsiteX1" fmla="*/ 9975 w 10000"/>
              <a:gd name="connsiteY1" fmla="*/ 0 h 16207"/>
              <a:gd name="connsiteX2" fmla="*/ 10000 w 10000"/>
              <a:gd name="connsiteY2" fmla="*/ 16207 h 16207"/>
              <a:gd name="connsiteX3" fmla="*/ 0 w 10000"/>
              <a:gd name="connsiteY3" fmla="*/ 16207 h 16207"/>
              <a:gd name="connsiteX4" fmla="*/ 0 w 10000"/>
              <a:gd name="connsiteY4" fmla="*/ 8207 h 16207"/>
              <a:gd name="connsiteX0" fmla="*/ 0 w 10000"/>
              <a:gd name="connsiteY0" fmla="*/ 11828 h 16207"/>
              <a:gd name="connsiteX1" fmla="*/ 9975 w 10000"/>
              <a:gd name="connsiteY1" fmla="*/ 0 h 16207"/>
              <a:gd name="connsiteX2" fmla="*/ 10000 w 10000"/>
              <a:gd name="connsiteY2" fmla="*/ 16207 h 16207"/>
              <a:gd name="connsiteX3" fmla="*/ 0 w 10000"/>
              <a:gd name="connsiteY3" fmla="*/ 16207 h 16207"/>
              <a:gd name="connsiteX4" fmla="*/ 0 w 10000"/>
              <a:gd name="connsiteY4" fmla="*/ 11828 h 16207"/>
              <a:gd name="connsiteX0" fmla="*/ 0 w 10014"/>
              <a:gd name="connsiteY0" fmla="*/ 7862 h 12241"/>
              <a:gd name="connsiteX1" fmla="*/ 10013 w 10014"/>
              <a:gd name="connsiteY1" fmla="*/ 0 h 12241"/>
              <a:gd name="connsiteX2" fmla="*/ 10000 w 10014"/>
              <a:gd name="connsiteY2" fmla="*/ 12241 h 12241"/>
              <a:gd name="connsiteX3" fmla="*/ 0 w 10014"/>
              <a:gd name="connsiteY3" fmla="*/ 12241 h 12241"/>
              <a:gd name="connsiteX4" fmla="*/ 0 w 10014"/>
              <a:gd name="connsiteY4" fmla="*/ 7862 h 12241"/>
              <a:gd name="connsiteX0" fmla="*/ 0 w 10000"/>
              <a:gd name="connsiteY0" fmla="*/ 7862 h 12241"/>
              <a:gd name="connsiteX1" fmla="*/ 9988 w 10000"/>
              <a:gd name="connsiteY1" fmla="*/ 0 h 12241"/>
              <a:gd name="connsiteX2" fmla="*/ 10000 w 10000"/>
              <a:gd name="connsiteY2" fmla="*/ 12241 h 12241"/>
              <a:gd name="connsiteX3" fmla="*/ 0 w 10000"/>
              <a:gd name="connsiteY3" fmla="*/ 12241 h 12241"/>
              <a:gd name="connsiteX4" fmla="*/ 0 w 10000"/>
              <a:gd name="connsiteY4" fmla="*/ 7862 h 1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241">
                <a:moveTo>
                  <a:pt x="0" y="7862"/>
                </a:moveTo>
                <a:lnTo>
                  <a:pt x="9988" y="0"/>
                </a:lnTo>
                <a:cubicBezTo>
                  <a:pt x="9996" y="5402"/>
                  <a:pt x="9992" y="6839"/>
                  <a:pt x="10000" y="12241"/>
                </a:cubicBezTo>
                <a:lnTo>
                  <a:pt x="0" y="12241"/>
                </a:lnTo>
                <a:lnTo>
                  <a:pt x="0" y="7862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2000" b="1" dirty="0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B20A6239-90FB-4A15-9DB6-C10CEB39C471}"/>
              </a:ext>
            </a:extLst>
          </p:cNvPr>
          <p:cNvSpPr txBox="1"/>
          <p:nvPr/>
        </p:nvSpPr>
        <p:spPr>
          <a:xfrm>
            <a:off x="4178338" y="4785600"/>
            <a:ext cx="35682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מעורבות </a:t>
            </a:r>
            <a:r>
              <a:rPr lang="he-IL" b="1" dirty="0">
                <a:solidFill>
                  <a:srgbClr val="FF0000"/>
                </a:solidFill>
              </a:rPr>
              <a:t>חיזבאללה בסוריה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9BC69291-5CD0-4684-9A63-B8DE4A69B7C5}"/>
              </a:ext>
            </a:extLst>
          </p:cNvPr>
          <p:cNvSpPr txBox="1"/>
          <p:nvPr/>
        </p:nvSpPr>
        <p:spPr>
          <a:xfrm>
            <a:off x="1501088" y="4344185"/>
            <a:ext cx="35682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התבססות איראנית </a:t>
            </a:r>
            <a:r>
              <a:rPr lang="he-IL" b="1" dirty="0">
                <a:solidFill>
                  <a:srgbClr val="FF0000"/>
                </a:solidFill>
              </a:rPr>
              <a:t>בסוריה</a:t>
            </a: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A04B58D7-F6D4-4E28-80F1-C64023421EC2}"/>
              </a:ext>
            </a:extLst>
          </p:cNvPr>
          <p:cNvSpPr/>
          <p:nvPr/>
        </p:nvSpPr>
        <p:spPr>
          <a:xfrm>
            <a:off x="288759" y="3644728"/>
            <a:ext cx="7380972" cy="4486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C06D53B2-10AE-4141-8BA8-B74E1386C3D4}"/>
              </a:ext>
            </a:extLst>
          </p:cNvPr>
          <p:cNvSpPr txBox="1"/>
          <p:nvPr/>
        </p:nvSpPr>
        <p:spPr>
          <a:xfrm>
            <a:off x="1501087" y="3692181"/>
            <a:ext cx="35682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התבססות איראנית </a:t>
            </a:r>
            <a:r>
              <a:rPr lang="he-IL" b="1" dirty="0">
                <a:solidFill>
                  <a:srgbClr val="FF0000"/>
                </a:solidFill>
              </a:rPr>
              <a:t>בעיראק</a:t>
            </a:r>
          </a:p>
        </p:txBody>
      </p:sp>
      <p:sp>
        <p:nvSpPr>
          <p:cNvPr id="24" name="תרשים זרימה: קלט ידני 3">
            <a:extLst>
              <a:ext uri="{FF2B5EF4-FFF2-40B4-BE49-F238E27FC236}">
                <a16:creationId xmlns:a16="http://schemas.microsoft.com/office/drawing/2014/main" id="{588DBB29-3007-4261-B1BE-C3AFD1E891E8}"/>
              </a:ext>
            </a:extLst>
          </p:cNvPr>
          <p:cNvSpPr/>
          <p:nvPr/>
        </p:nvSpPr>
        <p:spPr>
          <a:xfrm>
            <a:off x="7258480" y="2817125"/>
            <a:ext cx="3296653" cy="71549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8207 h 16207"/>
              <a:gd name="connsiteX1" fmla="*/ 9975 w 10000"/>
              <a:gd name="connsiteY1" fmla="*/ 0 h 16207"/>
              <a:gd name="connsiteX2" fmla="*/ 10000 w 10000"/>
              <a:gd name="connsiteY2" fmla="*/ 16207 h 16207"/>
              <a:gd name="connsiteX3" fmla="*/ 0 w 10000"/>
              <a:gd name="connsiteY3" fmla="*/ 16207 h 16207"/>
              <a:gd name="connsiteX4" fmla="*/ 0 w 10000"/>
              <a:gd name="connsiteY4" fmla="*/ 8207 h 16207"/>
              <a:gd name="connsiteX0" fmla="*/ 0 w 10000"/>
              <a:gd name="connsiteY0" fmla="*/ 11828 h 16207"/>
              <a:gd name="connsiteX1" fmla="*/ 9975 w 10000"/>
              <a:gd name="connsiteY1" fmla="*/ 0 h 16207"/>
              <a:gd name="connsiteX2" fmla="*/ 10000 w 10000"/>
              <a:gd name="connsiteY2" fmla="*/ 16207 h 16207"/>
              <a:gd name="connsiteX3" fmla="*/ 0 w 10000"/>
              <a:gd name="connsiteY3" fmla="*/ 16207 h 16207"/>
              <a:gd name="connsiteX4" fmla="*/ 0 w 10000"/>
              <a:gd name="connsiteY4" fmla="*/ 11828 h 16207"/>
              <a:gd name="connsiteX0" fmla="*/ 0 w 10014"/>
              <a:gd name="connsiteY0" fmla="*/ 7862 h 12241"/>
              <a:gd name="connsiteX1" fmla="*/ 10013 w 10014"/>
              <a:gd name="connsiteY1" fmla="*/ 0 h 12241"/>
              <a:gd name="connsiteX2" fmla="*/ 10000 w 10014"/>
              <a:gd name="connsiteY2" fmla="*/ 12241 h 12241"/>
              <a:gd name="connsiteX3" fmla="*/ 0 w 10014"/>
              <a:gd name="connsiteY3" fmla="*/ 12241 h 12241"/>
              <a:gd name="connsiteX4" fmla="*/ 0 w 10014"/>
              <a:gd name="connsiteY4" fmla="*/ 7862 h 12241"/>
              <a:gd name="connsiteX0" fmla="*/ 0 w 10000"/>
              <a:gd name="connsiteY0" fmla="*/ 7862 h 12241"/>
              <a:gd name="connsiteX1" fmla="*/ 9988 w 10000"/>
              <a:gd name="connsiteY1" fmla="*/ 0 h 12241"/>
              <a:gd name="connsiteX2" fmla="*/ 10000 w 10000"/>
              <a:gd name="connsiteY2" fmla="*/ 12241 h 12241"/>
              <a:gd name="connsiteX3" fmla="*/ 0 w 10000"/>
              <a:gd name="connsiteY3" fmla="*/ 12241 h 12241"/>
              <a:gd name="connsiteX4" fmla="*/ 0 w 10000"/>
              <a:gd name="connsiteY4" fmla="*/ 7862 h 1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241">
                <a:moveTo>
                  <a:pt x="0" y="7862"/>
                </a:moveTo>
                <a:lnTo>
                  <a:pt x="9988" y="0"/>
                </a:lnTo>
                <a:cubicBezTo>
                  <a:pt x="9996" y="5402"/>
                  <a:pt x="9992" y="6839"/>
                  <a:pt x="10000" y="12241"/>
                </a:cubicBezTo>
                <a:lnTo>
                  <a:pt x="0" y="12241"/>
                </a:lnTo>
                <a:lnTo>
                  <a:pt x="0" y="7862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2000" b="1" dirty="0"/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F92AA207-EACB-484C-8DFB-0B1C1A556AF7}"/>
              </a:ext>
            </a:extLst>
          </p:cNvPr>
          <p:cNvSpPr txBox="1"/>
          <p:nvPr/>
        </p:nvSpPr>
        <p:spPr>
          <a:xfrm>
            <a:off x="6878055" y="3134441"/>
            <a:ext cx="35682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תכנית </a:t>
            </a:r>
            <a:r>
              <a:rPr lang="he-IL" b="1" dirty="0">
                <a:solidFill>
                  <a:srgbClr val="FF0000"/>
                </a:solidFill>
              </a:rPr>
              <a:t>הגרעין</a:t>
            </a:r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A846C4B9-125B-46D7-93F4-FAD7D96C6A3E}"/>
              </a:ext>
            </a:extLst>
          </p:cNvPr>
          <p:cNvSpPr/>
          <p:nvPr/>
        </p:nvSpPr>
        <p:spPr>
          <a:xfrm>
            <a:off x="0" y="3097977"/>
            <a:ext cx="3285195" cy="3882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0F2BBCAC-E9A4-4A63-AB8D-E5B2E8CEB7E7}"/>
              </a:ext>
            </a:extLst>
          </p:cNvPr>
          <p:cNvSpPr txBox="1"/>
          <p:nvPr/>
        </p:nvSpPr>
        <p:spPr>
          <a:xfrm>
            <a:off x="-918397" y="3114457"/>
            <a:ext cx="35682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תכנית </a:t>
            </a:r>
            <a:r>
              <a:rPr lang="he-IL" b="1" dirty="0">
                <a:solidFill>
                  <a:srgbClr val="FF0000"/>
                </a:solidFill>
              </a:rPr>
              <a:t>הגרעין</a:t>
            </a:r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AF40F740-2419-4D58-A37B-69008CAA35B1}"/>
              </a:ext>
            </a:extLst>
          </p:cNvPr>
          <p:cNvSpPr/>
          <p:nvPr/>
        </p:nvSpPr>
        <p:spPr>
          <a:xfrm>
            <a:off x="1" y="2659416"/>
            <a:ext cx="7158514" cy="3882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648B0CF5-B63F-40D8-A42F-8B42514C08A3}"/>
              </a:ext>
            </a:extLst>
          </p:cNvPr>
          <p:cNvSpPr txBox="1"/>
          <p:nvPr/>
        </p:nvSpPr>
        <p:spPr>
          <a:xfrm>
            <a:off x="719044" y="2673042"/>
            <a:ext cx="35682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FF0000"/>
                </a:solidFill>
              </a:rPr>
              <a:t>מעורבות רוסית </a:t>
            </a:r>
            <a:r>
              <a:rPr lang="he-IL" b="1" dirty="0"/>
              <a:t>בסוריה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D4751C6E-3BCA-4219-88F7-4CA7682DF23C}"/>
              </a:ext>
            </a:extLst>
          </p:cNvPr>
          <p:cNvSpPr/>
          <p:nvPr/>
        </p:nvSpPr>
        <p:spPr>
          <a:xfrm>
            <a:off x="0" y="2186307"/>
            <a:ext cx="11353800" cy="3882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4D6B9985-3CD5-4FDB-BD8F-A1BBA88C0008}"/>
              </a:ext>
            </a:extLst>
          </p:cNvPr>
          <p:cNvSpPr txBox="1"/>
          <p:nvPr/>
        </p:nvSpPr>
        <p:spPr>
          <a:xfrm>
            <a:off x="3201554" y="2201574"/>
            <a:ext cx="35682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מעורבות </a:t>
            </a:r>
            <a:r>
              <a:rPr lang="he-IL" b="1" dirty="0">
                <a:solidFill>
                  <a:srgbClr val="FF0000"/>
                </a:solidFill>
              </a:rPr>
              <a:t>אמריקאית</a:t>
            </a:r>
          </a:p>
        </p:txBody>
      </p:sp>
      <p:sp>
        <p:nvSpPr>
          <p:cNvPr id="32" name="מלבן 31">
            <a:extLst>
              <a:ext uri="{FF2B5EF4-FFF2-40B4-BE49-F238E27FC236}">
                <a16:creationId xmlns:a16="http://schemas.microsoft.com/office/drawing/2014/main" id="{0C852638-3954-4D1E-B3C8-E5307DEEC2F9}"/>
              </a:ext>
            </a:extLst>
          </p:cNvPr>
          <p:cNvSpPr/>
          <p:nvPr/>
        </p:nvSpPr>
        <p:spPr>
          <a:xfrm>
            <a:off x="9537264" y="1711414"/>
            <a:ext cx="1817685" cy="3882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accent1"/>
                </a:solidFill>
              </a:rPr>
              <a:t>מניעת גרעין</a:t>
            </a:r>
          </a:p>
        </p:txBody>
      </p:sp>
      <p:sp>
        <p:nvSpPr>
          <p:cNvPr id="33" name="מלבן 32">
            <a:extLst>
              <a:ext uri="{FF2B5EF4-FFF2-40B4-BE49-F238E27FC236}">
                <a16:creationId xmlns:a16="http://schemas.microsoft.com/office/drawing/2014/main" id="{CA614404-8F95-4140-8328-3F254D49C80E}"/>
              </a:ext>
            </a:extLst>
          </p:cNvPr>
          <p:cNvSpPr/>
          <p:nvPr/>
        </p:nvSpPr>
        <p:spPr>
          <a:xfrm>
            <a:off x="1" y="1703864"/>
            <a:ext cx="5775157" cy="3882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accent1"/>
                </a:solidFill>
              </a:rPr>
              <a:t>מניעת התבססות איראן</a:t>
            </a:r>
          </a:p>
        </p:txBody>
      </p:sp>
      <p:sp>
        <p:nvSpPr>
          <p:cNvPr id="34" name="מלבן 33">
            <a:extLst>
              <a:ext uri="{FF2B5EF4-FFF2-40B4-BE49-F238E27FC236}">
                <a16:creationId xmlns:a16="http://schemas.microsoft.com/office/drawing/2014/main" id="{61C70A74-F2EE-4032-BC6C-EDAE38C5A0CF}"/>
              </a:ext>
            </a:extLst>
          </p:cNvPr>
          <p:cNvSpPr/>
          <p:nvPr/>
        </p:nvSpPr>
        <p:spPr>
          <a:xfrm>
            <a:off x="1" y="1246435"/>
            <a:ext cx="9070666" cy="3882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accent1"/>
                </a:solidFill>
              </a:rPr>
              <a:t>מניעת התעצמות</a:t>
            </a:r>
          </a:p>
        </p:txBody>
      </p:sp>
      <p:sp>
        <p:nvSpPr>
          <p:cNvPr id="35" name="מלבן 34">
            <a:extLst>
              <a:ext uri="{FF2B5EF4-FFF2-40B4-BE49-F238E27FC236}">
                <a16:creationId xmlns:a16="http://schemas.microsoft.com/office/drawing/2014/main" id="{EA7C6675-3D1A-4C88-A9A8-A18C1A428791}"/>
              </a:ext>
            </a:extLst>
          </p:cNvPr>
          <p:cNvSpPr/>
          <p:nvPr/>
        </p:nvSpPr>
        <p:spPr>
          <a:xfrm>
            <a:off x="-15009" y="749045"/>
            <a:ext cx="2100483" cy="3882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1" anchor="ctr"/>
          <a:lstStyle/>
          <a:p>
            <a:pPr algn="ctr"/>
            <a:r>
              <a:rPr lang="he-IL" b="1" dirty="0">
                <a:solidFill>
                  <a:schemeClr val="accent1"/>
                </a:solidFill>
              </a:rPr>
              <a:t>שלילת יכולות בעיראק</a:t>
            </a:r>
          </a:p>
        </p:txBody>
      </p:sp>
    </p:spTree>
    <p:extLst>
      <p:ext uri="{BB962C8B-B14F-4D97-AF65-F5344CB8AC3E}">
        <p14:creationId xmlns:p14="http://schemas.microsoft.com/office/powerpoint/2010/main" val="360763034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46441837EA543A75788DB83E257C9" ma:contentTypeVersion="8" ma:contentTypeDescription="Create a new document." ma:contentTypeScope="" ma:versionID="3d48336f4017d8b8bdd81c8f878a82b4">
  <xsd:schema xmlns:xsd="http://www.w3.org/2001/XMLSchema" xmlns:xs="http://www.w3.org/2001/XMLSchema" xmlns:p="http://schemas.microsoft.com/office/2006/metadata/properties" xmlns:ns2="d98c9973-610b-494f-80d4-07cfab7bd9d1" xmlns:ns3="4509648c-74db-4e07-8cc5-5462f742b81f" targetNamespace="http://schemas.microsoft.com/office/2006/metadata/properties" ma:root="true" ma:fieldsID="fde4b04444a0593428c4045de1ef2e23" ns2:_="" ns3:_="">
    <xsd:import namespace="d98c9973-610b-494f-80d4-07cfab7bd9d1"/>
    <xsd:import namespace="4509648c-74db-4e07-8cc5-5462f742b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_x05d4__x05e1__x05d1__x05e8_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8c9973-610b-494f-80d4-07cfab7bd9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_x05d4__x05e1__x05d1__x05e8_" ma:index="13" nillable="true" ma:displayName="הסבר" ma:format="Dropdown" ma:internalName="_x05d4__x05e1__x05d1__x05e8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09648c-74db-4e07-8cc5-5462f742b81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5d4__x05e1__x05d1__x05e8_ xmlns="d98c9973-610b-494f-80d4-07cfab7bd9d1" xsi:nil="true"/>
  </documentManagement>
</p:properties>
</file>

<file path=customXml/itemProps1.xml><?xml version="1.0" encoding="utf-8"?>
<ds:datastoreItem xmlns:ds="http://schemas.openxmlformats.org/officeDocument/2006/customXml" ds:itemID="{3162C450-A581-4745-AE92-A37C2DE8E08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d98c9973-610b-494f-80d4-07cfab7bd9d1"/>
    <ds:schemaRef ds:uri="4509648c-74db-4e07-8cc5-5462f742b81f"/>
  </ds:schemaRefs>
</ds:datastoreItem>
</file>

<file path=customXml/itemProps2.xml><?xml version="1.0" encoding="utf-8"?>
<ds:datastoreItem xmlns:ds="http://schemas.openxmlformats.org/officeDocument/2006/customXml" ds:itemID="{0514A76A-99A2-4FB9-B080-2D9C206255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5C9196-8C97-41E0-BBBF-6D9436AEE066}">
  <ds:schemaRefs>
    <ds:schemaRef ds:uri="http://schemas.microsoft.com/office/2006/metadata/properties"/>
    <ds:schemaRef ds:uri="http://www.w3.org/2000/xmlns/"/>
    <ds:schemaRef ds:uri="d98c9973-610b-494f-80d4-07cfab7bd9d1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7819</TotalTime>
  <Words>2201</Words>
  <Application>Microsoft Office PowerPoint</Application>
  <PresentationFormat>מסך רחב</PresentationFormat>
  <Paragraphs>501</Paragraphs>
  <Slides>5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6" baseType="lpstr">
      <vt:lpstr>ערכת נושא Office</vt:lpstr>
      <vt:lpstr>מצגת של PowerPoint‏</vt:lpstr>
      <vt:lpstr>ההקשר הייחודי – ינואר 2020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איילת דה לוי</dc:creator>
  <cp:lastModifiedBy>michalmastey@gmail.com</cp:lastModifiedBy>
  <cp:revision>217</cp:revision>
  <dcterms:created xsi:type="dcterms:W3CDTF">2012-09-06T21:35:36Z</dcterms:created>
  <dcterms:modified xsi:type="dcterms:W3CDTF">2020-01-15T15:23:58Z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0x010100DB446441837EA543A75788DB83E257C9</vt:lpwstr>
  </property>
</Properties>
</file>