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6" r:id="rId1"/>
    <p:sldMasterId id="2147483758" r:id="rId2"/>
    <p:sldMasterId id="2147483779" r:id="rId3"/>
    <p:sldMasterId id="2147483780" r:id="rId4"/>
  </p:sldMasterIdLst>
  <p:notesMasterIdLst>
    <p:notesMasterId r:id="rId11"/>
  </p:notesMasterIdLst>
  <p:handoutMasterIdLst>
    <p:handoutMasterId r:id="rId12"/>
  </p:handoutMasterIdLst>
  <p:sldIdLst>
    <p:sldId id="504" r:id="rId5"/>
    <p:sldId id="567" r:id="rId6"/>
    <p:sldId id="568" r:id="rId7"/>
    <p:sldId id="569" r:id="rId8"/>
    <p:sldId id="570" r:id="rId9"/>
    <p:sldId id="571" r:id="rId10"/>
  </p:sldIdLst>
  <p:sldSz cx="9144000" cy="6858000" type="screen4x3"/>
  <p:notesSz cx="6669088" cy="97536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00FF"/>
    <a:srgbClr val="777777"/>
    <a:srgbClr val="F2F2F2"/>
    <a:srgbClr val="3399FF"/>
    <a:srgbClr val="33CC33"/>
    <a:srgbClr val="535BF3"/>
    <a:srgbClr val="FBF171"/>
    <a:srgbClr val="AD6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85" autoAdjust="0"/>
    <p:restoredTop sz="86186" autoAdjust="0"/>
  </p:normalViewPr>
  <p:slideViewPr>
    <p:cSldViewPr>
      <p:cViewPr varScale="1">
        <p:scale>
          <a:sx n="55" d="100"/>
          <a:sy n="55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856" y="-108"/>
      </p:cViewPr>
      <p:guideLst>
        <p:guide orient="horz" pos="3072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83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E4D92F-CA18-4056-95E2-FEE6E7E25696}" type="datetimeFigureOut">
              <a:rPr lang="he-IL" smtClean="0"/>
              <a:pPr/>
              <a:t>י"ח/אלול/תשע"ז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983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15ABED-169B-4456-B617-D4D8688142D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21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15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44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B56BB7-DE52-49A2-B972-DCD8C394A074}" type="datetimeFigureOut">
              <a:rPr lang="he-IL" smtClean="0"/>
              <a:pPr/>
              <a:t>י"ח/אלול/תשע"ז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77915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44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7362C3-38AC-472D-A4B5-3DE80FFC22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6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he-IL" noProof="0" smtClean="0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14338" y="0"/>
            <a:ext cx="8229600" cy="642938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341438"/>
            <a:ext cx="8497888" cy="4929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BBF0-20F9-4044-9DCD-FC80523D243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752" y="563386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 userDrawn="1"/>
        </p:nvSpPr>
        <p:spPr>
          <a:xfrm>
            <a:off x="-31" y="-30366"/>
            <a:ext cx="1115647" cy="707886"/>
          </a:xfrm>
          <a:prstGeom prst="rect">
            <a:avLst/>
          </a:prstGeom>
          <a:noFill/>
          <a:ln cmpd="dbl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1">
            <a:spAutoFit/>
          </a:bodyPr>
          <a:lstStyle/>
          <a:p>
            <a:pPr marL="0" indent="0" algn="just">
              <a:tabLst>
                <a:tab pos="534988" algn="l"/>
                <a:tab pos="628650" algn="l"/>
              </a:tabLst>
            </a:pPr>
            <a:r>
              <a:rPr lang="he-IL" sz="20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</a:t>
            </a: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ג " מ</a:t>
            </a:r>
            <a: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000" b="1" baseline="0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פ ק מ "  ז</a:t>
            </a:r>
            <a:endParaRPr lang="he-IL" sz="20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5776" y="1795382"/>
            <a:ext cx="3639627" cy="3499407"/>
          </a:xfrm>
          <a:prstGeom prst="rect">
            <a:avLst/>
          </a:prstGeom>
          <a:solidFill>
            <a:schemeClr val="tx1">
              <a:lumMod val="95000"/>
              <a:lumOff val="5000"/>
              <a:alpha val="0"/>
            </a:schemeClr>
          </a:solidFill>
          <a:scene3d>
            <a:camera prst="orthographicFront"/>
            <a:lightRig rig="threePt" dir="t"/>
          </a:scene3d>
          <a:sp3d extrusionH="635000" prstMaterial="dkEdge">
            <a:bevelB/>
            <a:extrusionClr>
              <a:schemeClr val="tx1"/>
            </a:extrusionClr>
          </a:sp3d>
        </p:spPr>
      </p:pic>
      <p:sp>
        <p:nvSpPr>
          <p:cNvPr id="6" name="מלבן מעוגל 5"/>
          <p:cNvSpPr/>
          <p:nvPr userDrawn="1"/>
        </p:nvSpPr>
        <p:spPr>
          <a:xfrm>
            <a:off x="7812360" y="6523782"/>
            <a:ext cx="115212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12-13.09.17</a:t>
            </a:r>
            <a:endParaRPr lang="he-IL" sz="1600" b="1" dirty="0"/>
          </a:p>
        </p:txBody>
      </p:sp>
      <p:sp>
        <p:nvSpPr>
          <p:cNvPr id="18" name="מלבן מעוגל 17"/>
          <p:cNvSpPr/>
          <p:nvPr userDrawn="1"/>
        </p:nvSpPr>
        <p:spPr>
          <a:xfrm>
            <a:off x="5868144" y="6515856"/>
            <a:ext cx="864096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סודי</a:t>
            </a:r>
            <a:endParaRPr lang="he-IL" sz="1600" b="1" dirty="0"/>
          </a:p>
        </p:txBody>
      </p:sp>
      <p:sp>
        <p:nvSpPr>
          <p:cNvPr id="19" name="מלבן מעוגל 18"/>
          <p:cNvSpPr/>
          <p:nvPr userDrawn="1"/>
        </p:nvSpPr>
        <p:spPr>
          <a:xfrm>
            <a:off x="2339752" y="6513272"/>
            <a:ext cx="2520280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אג"ם 2017</a:t>
            </a:r>
            <a:endParaRPr lang="he-IL" sz="1600" b="1" dirty="0"/>
          </a:p>
        </p:txBody>
      </p:sp>
      <p:sp>
        <p:nvSpPr>
          <p:cNvPr id="20" name="מלבן מעוגל 19"/>
          <p:cNvSpPr/>
          <p:nvPr userDrawn="1"/>
        </p:nvSpPr>
        <p:spPr>
          <a:xfrm>
            <a:off x="179512" y="6495376"/>
            <a:ext cx="1512168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שקופית מס   </a:t>
            </a:r>
            <a:r>
              <a:rPr lang="he-IL" sz="1600" b="1" baseline="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fld id="{C3728EAD-1B46-41AB-B41A-8161E713F0A0}" type="slidenum">
              <a:rPr lang="he-IL" sz="1600" b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 algn="r"/>
              <a:t>‹#›</a:t>
            </a:fld>
            <a:endParaRPr lang="he-IL" sz="1600" b="1" dirty="0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16416" y="35210"/>
            <a:ext cx="750412" cy="72150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H_001.jpg"/>
          <p:cNvPicPr>
            <a:picLocks noChangeAspect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F_001.jpg"/>
          <p:cNvPicPr>
            <a:picLocks noChangeAspect="1"/>
          </p:cNvPicPr>
          <p:nvPr userDrawn="1"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6" name="Picture 12" descr="300"/>
          <p:cNvPicPr>
            <a:picLocks noChangeAspect="1" noChangeArrowheads="1"/>
          </p:cNvPicPr>
          <p:nvPr userDrawn="1"/>
        </p:nvPicPr>
        <p:blipFill>
          <a:blip r:embed="rId16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17" name="TextBox 1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pic>
        <p:nvPicPr>
          <p:cNvPr id="7" name="Picture 12" descr="300"/>
          <p:cNvPicPr>
            <a:picLocks noChangeAspect="1" noChangeArrowheads="1"/>
          </p:cNvPicPr>
          <p:nvPr userDrawn="1"/>
        </p:nvPicPr>
        <p:blipFill>
          <a:blip r:embed="rId16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b="1">
                <a:solidFill>
                  <a:srgbClr val="002060"/>
                </a:solidFill>
                <a:latin typeface="David" pitchFamily="34" charset="-79"/>
                <a:cs typeface="David" pitchFamily="34" charset="-79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25BBF0-20F9-4044-9DCD-FC80523D2434}" type="slidenum">
              <a:rPr lang="he-I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Picture 12" descr="300"/>
          <p:cNvPicPr>
            <a:picLocks noChangeAspect="1" noChangeArrowheads="1"/>
          </p:cNvPicPr>
          <p:nvPr userDrawn="1"/>
        </p:nvPicPr>
        <p:blipFill>
          <a:blip r:embed="rId2" cstate="email">
            <a:lum bright="65000" contrast="-70000"/>
          </a:blip>
          <a:stretch>
            <a:fillRect/>
          </a:stretch>
        </p:blipFill>
        <p:spPr bwMode="auto">
          <a:xfrm rot="20077174">
            <a:off x="419915" y="1936360"/>
            <a:ext cx="3762236" cy="499958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2" name="Picture 6" descr="H_001.jp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3" name="Picture 11" descr="F_001.jp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5848350"/>
            <a:ext cx="9144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5" name="Text Box 6"/>
          <p:cNvSpPr txBox="1">
            <a:spLocks noChangeArrowheads="1"/>
          </p:cNvSpPr>
          <p:nvPr userDrawn="1"/>
        </p:nvSpPr>
        <p:spPr bwMode="auto">
          <a:xfrm>
            <a:off x="4143372" y="6553199"/>
            <a:ext cx="1008062" cy="3048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1400" b="1" dirty="0">
                <a:solidFill>
                  <a:srgbClr val="000000"/>
                </a:solidFill>
                <a:latin typeface="David" pitchFamily="34" charset="-79"/>
                <a:cs typeface="David" pitchFamily="34" charset="-79"/>
              </a:rPr>
              <a:t>סודי</a:t>
            </a:r>
            <a:endParaRPr lang="en-US" sz="1400" b="1" dirty="0">
              <a:solidFill>
                <a:srgbClr val="000000"/>
              </a:solidFill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256" name="Picture 12" descr="300"/>
          <p:cNvPicPr>
            <a:picLocks noChangeAspect="1" noChangeArrowheads="1"/>
          </p:cNvPicPr>
          <p:nvPr userDrawn="1"/>
        </p:nvPicPr>
        <p:blipFill>
          <a:blip r:embed="rId5" cstate="email"/>
          <a:stretch>
            <a:fillRect/>
          </a:stretch>
        </p:blipFill>
        <p:spPr bwMode="auto">
          <a:xfrm>
            <a:off x="8350024" y="-19"/>
            <a:ext cx="714375" cy="714375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  <p:sp>
        <p:nvSpPr>
          <p:cNvPr id="257" name="TextBox 256"/>
          <p:cNvSpPr txBox="1"/>
          <p:nvPr userDrawn="1"/>
        </p:nvSpPr>
        <p:spPr>
          <a:xfrm>
            <a:off x="-31" y="-71462"/>
            <a:ext cx="1500197" cy="1200329"/>
          </a:xfrm>
          <a:prstGeom prst="rect">
            <a:avLst/>
          </a:prstGeom>
          <a:noFill/>
          <a:ln cmpd="dbl">
            <a:noFill/>
          </a:ln>
        </p:spPr>
        <p:txBody>
          <a:bodyPr wrap="square" rtlCol="1">
            <a:spAutoFit/>
          </a:bodyPr>
          <a:lstStyle/>
          <a:p>
            <a:pPr algn="just">
              <a:tabLst>
                <a:tab pos="534988" algn="l"/>
                <a:tab pos="628650" algn="l"/>
              </a:tabLst>
            </a:pP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חטיבה 300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r>
              <a:rPr lang="he-IL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>א ג " מ</a:t>
            </a:r>
            <a: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Arial"/>
                <a:cs typeface="David" pitchFamily="2" charset="-79"/>
              </a:rPr>
            </a:br>
            <a:endParaRPr lang="he-IL" sz="2400" b="1" dirty="0">
              <a:solidFill>
                <a:srgbClr val="000000"/>
              </a:solidFill>
              <a:latin typeface="Arial"/>
              <a:cs typeface="David" pitchFamily="2" charset="-79"/>
            </a:endParaRPr>
          </a:p>
        </p:txBody>
      </p:sp>
      <p:sp>
        <p:nvSpPr>
          <p:cNvPr id="259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0" y="6572272"/>
            <a:ext cx="2133600" cy="29368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lang="he-IL" sz="1400" b="1" kern="1200" smtClean="0">
                <a:solidFill>
                  <a:srgbClr val="000000"/>
                </a:solidFill>
                <a:latin typeface="David" pitchFamily="34" charset="-79"/>
                <a:ea typeface="+mn-ea"/>
                <a:cs typeface="David" pitchFamily="34" charset="-79"/>
              </a:defRPr>
            </a:lvl1pPr>
          </a:lstStyle>
          <a:p>
            <a:fld id="{CB25BBF0-20F9-4044-9DCD-FC80523D2434}" type="slidenum">
              <a:rPr/>
              <a:pPr/>
              <a:t>‹#›</a:t>
            </a:fld>
            <a:endParaRPr dirty="0"/>
          </a:p>
        </p:txBody>
      </p:sp>
      <p:sp>
        <p:nvSpPr>
          <p:cNvPr id="260" name="TextBox 259"/>
          <p:cNvSpPr txBox="1"/>
          <p:nvPr userDrawn="1"/>
        </p:nvSpPr>
        <p:spPr>
          <a:xfrm>
            <a:off x="6357950" y="6572272"/>
            <a:ext cx="27860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ביקור הרמטכ"ל בחטיבה 300</a:t>
            </a:r>
            <a:endParaRPr lang="he-IL" sz="1200" b="1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513" y="650875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097626FD-7856-4B64-AAFE-421618F0FB83}" type="slidenum">
              <a:rPr lang="he-IL" sz="1200" b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168275" y="9525"/>
            <a:ext cx="17399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b="1" dirty="0">
                <a:solidFill>
                  <a:prstClr val="white"/>
                </a:solidFill>
                <a:cs typeface="David" pitchFamily="2" charset="-79"/>
              </a:rPr>
              <a:t>אג"ם פיקוד הצפון</a:t>
            </a:r>
            <a:endParaRPr lang="en-US" b="1" dirty="0">
              <a:solidFill>
                <a:prstClr val="white"/>
              </a:solidFill>
              <a:cs typeface="David" pitchFamily="2" charset="-79"/>
            </a:endParaRPr>
          </a:p>
        </p:txBody>
      </p:sp>
      <p:grpSp>
        <p:nvGrpSpPr>
          <p:cNvPr id="2" name="קבוצה 10"/>
          <p:cNvGrpSpPr/>
          <p:nvPr userDrawn="1"/>
        </p:nvGrpSpPr>
        <p:grpSpPr>
          <a:xfrm>
            <a:off x="-129922" y="862143"/>
            <a:ext cx="9296787" cy="5536760"/>
            <a:chOff x="-116274" y="390608"/>
            <a:chExt cx="9296787" cy="6327283"/>
          </a:xfrm>
        </p:grpSpPr>
        <p:sp>
          <p:nvSpPr>
            <p:cNvPr id="17" name="Line 53"/>
            <p:cNvSpPr>
              <a:spLocks noChangeShapeType="1"/>
            </p:cNvSpPr>
            <p:nvPr/>
          </p:nvSpPr>
          <p:spPr bwMode="auto">
            <a:xfrm>
              <a:off x="192879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8" name="Line 53"/>
            <p:cNvSpPr>
              <a:spLocks noChangeShapeType="1"/>
            </p:cNvSpPr>
            <p:nvPr/>
          </p:nvSpPr>
          <p:spPr bwMode="auto">
            <a:xfrm>
              <a:off x="1821844" y="86539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>
              <a:off x="3571868" y="87507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2" name="Line 2"/>
            <p:cNvSpPr>
              <a:spLocks noChangeShapeType="1"/>
            </p:cNvSpPr>
            <p:nvPr/>
          </p:nvSpPr>
          <p:spPr bwMode="auto">
            <a:xfrm>
              <a:off x="474180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77354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3612173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3450798" y="685273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164740" y="703442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187459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174417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161375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483336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19154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86879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5783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4492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>
              <a:off x="3201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9101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31603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0312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29021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277302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84194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2" name="Line 28"/>
            <p:cNvSpPr>
              <a:spLocks noChangeShapeType="1"/>
            </p:cNvSpPr>
            <p:nvPr/>
          </p:nvSpPr>
          <p:spPr bwMode="auto">
            <a:xfrm>
              <a:off x="23244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3" name="Line 30"/>
            <p:cNvSpPr>
              <a:spLocks noChangeShapeType="1"/>
            </p:cNvSpPr>
            <p:nvPr/>
          </p:nvSpPr>
          <p:spPr bwMode="auto">
            <a:xfrm>
              <a:off x="44190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4" name="Line 31"/>
            <p:cNvSpPr>
              <a:spLocks noChangeShapeType="1"/>
            </p:cNvSpPr>
            <p:nvPr/>
          </p:nvSpPr>
          <p:spPr bwMode="auto">
            <a:xfrm>
              <a:off x="425767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5" name="Line 32"/>
            <p:cNvSpPr>
              <a:spLocks noChangeShapeType="1"/>
            </p:cNvSpPr>
            <p:nvPr/>
          </p:nvSpPr>
          <p:spPr bwMode="auto">
            <a:xfrm>
              <a:off x="409630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506455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7" name="Line 35"/>
            <p:cNvSpPr>
              <a:spLocks noChangeShapeType="1"/>
            </p:cNvSpPr>
            <p:nvPr/>
          </p:nvSpPr>
          <p:spPr bwMode="auto">
            <a:xfrm>
              <a:off x="490317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>
              <a:off x="53550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54841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>
              <a:off x="56132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5742329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0005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1296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>
              <a:off x="62587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387831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667830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6839683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>
              <a:off x="7001058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59" name="Line 50"/>
            <p:cNvSpPr>
              <a:spLocks noChangeShapeType="1"/>
            </p:cNvSpPr>
            <p:nvPr/>
          </p:nvSpPr>
          <p:spPr bwMode="auto">
            <a:xfrm>
              <a:off x="732381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0" name="Line 51"/>
            <p:cNvSpPr>
              <a:spLocks noChangeShapeType="1"/>
            </p:cNvSpPr>
            <p:nvPr/>
          </p:nvSpPr>
          <p:spPr bwMode="auto">
            <a:xfrm>
              <a:off x="7485185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1" name="Line 52"/>
            <p:cNvSpPr>
              <a:spLocks noChangeShapeType="1"/>
            </p:cNvSpPr>
            <p:nvPr/>
          </p:nvSpPr>
          <p:spPr bwMode="auto">
            <a:xfrm>
              <a:off x="7646560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>
              <a:off x="796931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130687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92062" y="705891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 flipH="1">
              <a:off x="780793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 flipH="1">
              <a:off x="716243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651693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 flipH="1">
              <a:off x="587143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 flipH="1">
              <a:off x="5225929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58042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 flipH="1">
              <a:off x="393492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 flipH="1">
              <a:off x="328942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2643921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4" name="Line 69"/>
            <p:cNvSpPr>
              <a:spLocks noChangeShapeType="1"/>
            </p:cNvSpPr>
            <p:nvPr/>
          </p:nvSpPr>
          <p:spPr bwMode="auto">
            <a:xfrm flipH="1">
              <a:off x="2005013" y="685272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 flipH="1">
              <a:off x="1352917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707415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7" name="Line 72"/>
            <p:cNvSpPr>
              <a:spLocks noChangeShapeType="1"/>
            </p:cNvSpPr>
            <p:nvPr/>
          </p:nvSpPr>
          <p:spPr bwMode="auto">
            <a:xfrm flipH="1">
              <a:off x="61913" y="685273"/>
              <a:ext cx="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H="1">
              <a:off x="8453438" y="685273"/>
              <a:ext cx="6350" cy="601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79" name="Line 147"/>
            <p:cNvSpPr>
              <a:spLocks noChangeShapeType="1"/>
            </p:cNvSpPr>
            <p:nvPr/>
          </p:nvSpPr>
          <p:spPr bwMode="auto">
            <a:xfrm>
              <a:off x="-12700" y="836613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0" name="Text Box 156"/>
            <p:cNvSpPr txBox="1">
              <a:spLocks noChangeArrowheads="1"/>
            </p:cNvSpPr>
            <p:nvPr/>
          </p:nvSpPr>
          <p:spPr bwMode="auto">
            <a:xfrm>
              <a:off x="8169275" y="765175"/>
              <a:ext cx="1008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1200" b="1" dirty="0">
                  <a:solidFill>
                    <a:srgbClr val="000000"/>
                  </a:solidFill>
                  <a:latin typeface="Times New Roman" pitchFamily="18" charset="0"/>
                  <a:cs typeface="David"/>
                </a:rPr>
                <a:t>אירועים עיקריים</a:t>
              </a:r>
            </a:p>
          </p:txBody>
        </p:sp>
        <p:sp>
          <p:nvSpPr>
            <p:cNvPr id="81" name="Line 159"/>
            <p:cNvSpPr>
              <a:spLocks noChangeShapeType="1"/>
            </p:cNvSpPr>
            <p:nvPr/>
          </p:nvSpPr>
          <p:spPr bwMode="auto">
            <a:xfrm>
              <a:off x="1030167" y="694564"/>
              <a:ext cx="0" cy="601200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2" name="Line 190"/>
            <p:cNvSpPr>
              <a:spLocks noChangeShapeType="1"/>
            </p:cNvSpPr>
            <p:nvPr/>
          </p:nvSpPr>
          <p:spPr bwMode="auto">
            <a:xfrm>
              <a:off x="23813" y="1196975"/>
              <a:ext cx="915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3" name="Line 213"/>
            <p:cNvSpPr>
              <a:spLocks noChangeShapeType="1"/>
            </p:cNvSpPr>
            <p:nvPr/>
          </p:nvSpPr>
          <p:spPr bwMode="auto">
            <a:xfrm>
              <a:off x="0" y="437068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84" name="Text Box 214"/>
            <p:cNvSpPr txBox="1">
              <a:spLocks noChangeArrowheads="1"/>
            </p:cNvSpPr>
            <p:nvPr/>
          </p:nvSpPr>
          <p:spPr bwMode="auto">
            <a:xfrm rot="16200000">
              <a:off x="1672060" y="931054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ראש השנה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5" name="Text Box 215"/>
            <p:cNvSpPr txBox="1">
              <a:spLocks noChangeArrowheads="1"/>
            </p:cNvSpPr>
            <p:nvPr/>
          </p:nvSpPr>
          <p:spPr bwMode="auto">
            <a:xfrm rot="16200000">
              <a:off x="1502550" y="926286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יום כיפור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6" name="Text Box 216"/>
            <p:cNvSpPr txBox="1">
              <a:spLocks noChangeArrowheads="1"/>
            </p:cNvSpPr>
            <p:nvPr/>
          </p:nvSpPr>
          <p:spPr bwMode="auto">
            <a:xfrm rot="16200000">
              <a:off x="313674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 err="1">
                  <a:solidFill>
                    <a:srgbClr val="FF7C80"/>
                  </a:solidFill>
                  <a:latin typeface="Rockwell"/>
                  <a:cs typeface="David"/>
                </a:rPr>
                <a:t>יז</a:t>
              </a: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' בתמוז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3" name="קבוצה 265"/>
            <p:cNvGrpSpPr/>
            <p:nvPr/>
          </p:nvGrpSpPr>
          <p:grpSpPr>
            <a:xfrm>
              <a:off x="50800" y="390608"/>
              <a:ext cx="8526463" cy="261610"/>
              <a:chOff x="50800" y="476250"/>
              <a:chExt cx="8526463" cy="261610"/>
            </a:xfrm>
          </p:grpSpPr>
          <p:sp>
            <p:nvSpPr>
              <p:cNvPr id="239" name="Text Box 218"/>
              <p:cNvSpPr txBox="1">
                <a:spLocks noChangeArrowheads="1"/>
              </p:cNvSpPr>
              <p:nvPr/>
            </p:nvSpPr>
            <p:spPr bwMode="auto">
              <a:xfrm>
                <a:off x="72358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ינואר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0" name="Text Box 223"/>
              <p:cNvSpPr txBox="1">
                <a:spLocks noChangeArrowheads="1"/>
              </p:cNvSpPr>
              <p:nvPr/>
            </p:nvSpPr>
            <p:spPr bwMode="auto">
              <a:xfrm>
                <a:off x="50800" y="476250"/>
                <a:ext cx="62071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1" name="Text Box 225"/>
              <p:cNvSpPr txBox="1">
                <a:spLocks noChangeArrowheads="1"/>
              </p:cNvSpPr>
              <p:nvPr/>
            </p:nvSpPr>
            <p:spPr bwMode="auto">
              <a:xfrm>
                <a:off x="6488113" y="476250"/>
                <a:ext cx="71913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פברואר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2" name="Text Box 230"/>
              <p:cNvSpPr txBox="1">
                <a:spLocks noChangeArrowheads="1"/>
              </p:cNvSpPr>
              <p:nvPr/>
            </p:nvSpPr>
            <p:spPr bwMode="auto">
              <a:xfrm>
                <a:off x="59324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מרץ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3" name="Text Box 234"/>
              <p:cNvSpPr txBox="1">
                <a:spLocks noChangeArrowheads="1"/>
              </p:cNvSpPr>
              <p:nvPr/>
            </p:nvSpPr>
            <p:spPr bwMode="auto">
              <a:xfrm>
                <a:off x="5280025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אפריל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4" name="Text Box 240"/>
              <p:cNvSpPr txBox="1">
                <a:spLocks noChangeArrowheads="1"/>
              </p:cNvSpPr>
              <p:nvPr/>
            </p:nvSpPr>
            <p:spPr bwMode="auto">
              <a:xfrm>
                <a:off x="4637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מאי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5" name="Text Box 243"/>
              <p:cNvSpPr txBox="1">
                <a:spLocks noChangeArrowheads="1"/>
              </p:cNvSpPr>
              <p:nvPr/>
            </p:nvSpPr>
            <p:spPr bwMode="auto">
              <a:xfrm>
                <a:off x="4002088" y="476250"/>
                <a:ext cx="5762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יוני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6" name="Text Box 249"/>
              <p:cNvSpPr txBox="1">
                <a:spLocks noChangeArrowheads="1"/>
              </p:cNvSpPr>
              <p:nvPr/>
            </p:nvSpPr>
            <p:spPr bwMode="auto">
              <a:xfrm>
                <a:off x="3340100" y="476250"/>
                <a:ext cx="576263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יולי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7" name="Text Box 255"/>
              <p:cNvSpPr txBox="1">
                <a:spLocks noChangeArrowheads="1"/>
              </p:cNvSpPr>
              <p:nvPr/>
            </p:nvSpPr>
            <p:spPr bwMode="auto">
              <a:xfrm>
                <a:off x="2646363" y="476250"/>
                <a:ext cx="674687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אוגוסט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8" name="Text Box 261"/>
              <p:cNvSpPr txBox="1">
                <a:spLocks noChangeArrowheads="1"/>
              </p:cNvSpPr>
              <p:nvPr/>
            </p:nvSpPr>
            <p:spPr bwMode="auto">
              <a:xfrm>
                <a:off x="1912938" y="476250"/>
                <a:ext cx="792162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ספטמבר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49" name="Text Box 267"/>
              <p:cNvSpPr txBox="1">
                <a:spLocks noChangeArrowheads="1"/>
              </p:cNvSpPr>
              <p:nvPr/>
            </p:nvSpPr>
            <p:spPr bwMode="auto">
              <a:xfrm>
                <a:off x="1292225" y="476250"/>
                <a:ext cx="739775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>
                    <a:solidFill>
                      <a:srgbClr val="000000"/>
                    </a:solidFill>
                    <a:latin typeface="Rockwell"/>
                    <a:cs typeface="David"/>
                  </a:rPr>
                  <a:t>אוקטובר</a:t>
                </a:r>
                <a:endParaRPr lang="en-US" sz="1100" b="1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0" name="Text Box 273"/>
              <p:cNvSpPr txBox="1">
                <a:spLocks noChangeArrowheads="1"/>
              </p:cNvSpPr>
              <p:nvPr/>
            </p:nvSpPr>
            <p:spPr bwMode="auto">
              <a:xfrm>
                <a:off x="674688" y="476250"/>
                <a:ext cx="67310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1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נובמבר</a:t>
                </a:r>
                <a:endParaRPr lang="en-US" sz="11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51" name="Text Box 282"/>
              <p:cNvSpPr txBox="1">
                <a:spLocks noChangeArrowheads="1"/>
              </p:cNvSpPr>
              <p:nvPr/>
            </p:nvSpPr>
            <p:spPr bwMode="auto">
              <a:xfrm>
                <a:off x="7667625" y="476250"/>
                <a:ext cx="909638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105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דצמבר 13</a:t>
                </a:r>
                <a:endParaRPr lang="en-US" sz="105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88" name="Text Box 290"/>
            <p:cNvSpPr txBox="1">
              <a:spLocks noChangeArrowheads="1"/>
            </p:cNvSpPr>
            <p:nvPr/>
          </p:nvSpPr>
          <p:spPr bwMode="auto">
            <a:xfrm rot="16200000">
              <a:off x="6427010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פורים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89" name="Text Box 291"/>
            <p:cNvSpPr txBox="1">
              <a:spLocks noChangeArrowheads="1"/>
            </p:cNvSpPr>
            <p:nvPr/>
          </p:nvSpPr>
          <p:spPr bwMode="auto">
            <a:xfrm rot="16200000">
              <a:off x="5212564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א'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0" name="Text Box 292"/>
            <p:cNvSpPr txBox="1">
              <a:spLocks noChangeArrowheads="1"/>
            </p:cNvSpPr>
            <p:nvPr/>
          </p:nvSpPr>
          <p:spPr bwMode="auto">
            <a:xfrm rot="16200000">
              <a:off x="5069686" y="931050"/>
              <a:ext cx="6477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ז' פסח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1" name="Text Box 293"/>
            <p:cNvSpPr txBox="1">
              <a:spLocks noChangeArrowheads="1"/>
            </p:cNvSpPr>
            <p:nvPr/>
          </p:nvSpPr>
          <p:spPr bwMode="auto">
            <a:xfrm rot="16200000">
              <a:off x="4717260" y="926287"/>
              <a:ext cx="7810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י. העצמאות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2" name="Text Box 294"/>
            <p:cNvSpPr txBox="1">
              <a:spLocks noChangeArrowheads="1"/>
            </p:cNvSpPr>
            <p:nvPr/>
          </p:nvSpPr>
          <p:spPr bwMode="auto">
            <a:xfrm rot="16200000">
              <a:off x="4074317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שבועות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3" name="Text Box 295"/>
            <p:cNvSpPr txBox="1">
              <a:spLocks noChangeArrowheads="1"/>
            </p:cNvSpPr>
            <p:nvPr/>
          </p:nvSpPr>
          <p:spPr bwMode="auto">
            <a:xfrm rot="16200000">
              <a:off x="2788433" y="926287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ט' באב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4" name="Text Box 296"/>
            <p:cNvSpPr txBox="1">
              <a:spLocks noChangeArrowheads="1"/>
            </p:cNvSpPr>
            <p:nvPr/>
          </p:nvSpPr>
          <p:spPr bwMode="auto">
            <a:xfrm rot="16200000">
              <a:off x="1377431" y="931055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סוכות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5" name="Text Box 297"/>
            <p:cNvSpPr txBox="1">
              <a:spLocks noChangeArrowheads="1"/>
            </p:cNvSpPr>
            <p:nvPr/>
          </p:nvSpPr>
          <p:spPr bwMode="auto">
            <a:xfrm rot="16200000">
              <a:off x="1189749" y="979969"/>
              <a:ext cx="78105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שמחת תורה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6" name="Text Box 290"/>
            <p:cNvSpPr txBox="1">
              <a:spLocks noChangeArrowheads="1"/>
            </p:cNvSpPr>
            <p:nvPr/>
          </p:nvSpPr>
          <p:spPr bwMode="auto">
            <a:xfrm rot="16200000">
              <a:off x="-216725" y="922585"/>
              <a:ext cx="6477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FF7C80"/>
                  </a:solidFill>
                  <a:latin typeface="Rockwell"/>
                  <a:cs typeface="David"/>
                </a:rPr>
                <a:t>י' בטבת</a:t>
              </a:r>
              <a:endParaRPr lang="en-US" sz="800" b="1" dirty="0">
                <a:solidFill>
                  <a:srgbClr val="FF7C8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7" name="Line 213"/>
            <p:cNvSpPr>
              <a:spLocks noChangeShapeType="1"/>
            </p:cNvSpPr>
            <p:nvPr/>
          </p:nvSpPr>
          <p:spPr bwMode="auto">
            <a:xfrm>
              <a:off x="-32" y="6688514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98" name="Text Box 143"/>
            <p:cNvSpPr txBox="1">
              <a:spLocks noChangeArrowheads="1"/>
            </p:cNvSpPr>
            <p:nvPr/>
          </p:nvSpPr>
          <p:spPr bwMode="auto">
            <a:xfrm>
              <a:off x="273681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en-US" sz="800" b="1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99" name="Text Box 219"/>
            <p:cNvSpPr txBox="1">
              <a:spLocks noChangeArrowheads="1"/>
            </p:cNvSpPr>
            <p:nvPr/>
          </p:nvSpPr>
          <p:spPr bwMode="auto">
            <a:xfrm>
              <a:off x="746503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0" name="Text Box 220"/>
            <p:cNvSpPr txBox="1">
              <a:spLocks noChangeArrowheads="1"/>
            </p:cNvSpPr>
            <p:nvPr/>
          </p:nvSpPr>
          <p:spPr bwMode="auto">
            <a:xfrm>
              <a:off x="728664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1" name="Text Box 221"/>
            <p:cNvSpPr txBox="1">
              <a:spLocks noChangeArrowheads="1"/>
            </p:cNvSpPr>
            <p:nvPr/>
          </p:nvSpPr>
          <p:spPr bwMode="auto">
            <a:xfrm>
              <a:off x="714376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2" name="Text Box 224"/>
            <p:cNvSpPr txBox="1">
              <a:spLocks noChangeArrowheads="1"/>
            </p:cNvSpPr>
            <p:nvPr/>
          </p:nvSpPr>
          <p:spPr bwMode="auto">
            <a:xfrm>
              <a:off x="-116274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3" name="Text Box 226"/>
            <p:cNvSpPr txBox="1">
              <a:spLocks noChangeArrowheads="1"/>
            </p:cNvSpPr>
            <p:nvPr/>
          </p:nvSpPr>
          <p:spPr bwMode="auto">
            <a:xfrm>
              <a:off x="6804334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4" name="Text Box 227"/>
            <p:cNvSpPr txBox="1">
              <a:spLocks noChangeArrowheads="1"/>
            </p:cNvSpPr>
            <p:nvPr/>
          </p:nvSpPr>
          <p:spPr bwMode="auto">
            <a:xfrm>
              <a:off x="6643702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5" name="Text Box 228"/>
            <p:cNvSpPr txBox="1">
              <a:spLocks noChangeArrowheads="1"/>
            </p:cNvSpPr>
            <p:nvPr/>
          </p:nvSpPr>
          <p:spPr bwMode="auto">
            <a:xfrm>
              <a:off x="650082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6" name="Text Box 229"/>
            <p:cNvSpPr txBox="1">
              <a:spLocks noChangeArrowheads="1"/>
            </p:cNvSpPr>
            <p:nvPr/>
          </p:nvSpPr>
          <p:spPr bwMode="auto">
            <a:xfrm>
              <a:off x="632202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7" name="Text Box 231"/>
            <p:cNvSpPr txBox="1">
              <a:spLocks noChangeArrowheads="1"/>
            </p:cNvSpPr>
            <p:nvPr/>
          </p:nvSpPr>
          <p:spPr bwMode="auto">
            <a:xfrm>
              <a:off x="6208386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8" name="Text Box 232"/>
            <p:cNvSpPr txBox="1">
              <a:spLocks noChangeArrowheads="1"/>
            </p:cNvSpPr>
            <p:nvPr/>
          </p:nvSpPr>
          <p:spPr bwMode="auto">
            <a:xfrm>
              <a:off x="6085502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09" name="Text Box 233"/>
            <p:cNvSpPr txBox="1">
              <a:spLocks noChangeArrowheads="1"/>
            </p:cNvSpPr>
            <p:nvPr/>
          </p:nvSpPr>
          <p:spPr bwMode="auto">
            <a:xfrm>
              <a:off x="5966086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0" name="Text Box 235"/>
            <p:cNvSpPr txBox="1">
              <a:spLocks noChangeArrowheads="1"/>
            </p:cNvSpPr>
            <p:nvPr/>
          </p:nvSpPr>
          <p:spPr bwMode="auto">
            <a:xfrm>
              <a:off x="55682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1" name="Text Box 236"/>
            <p:cNvSpPr txBox="1">
              <a:spLocks noChangeArrowheads="1"/>
            </p:cNvSpPr>
            <p:nvPr/>
          </p:nvSpPr>
          <p:spPr bwMode="auto">
            <a:xfrm>
              <a:off x="545808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2" name="Text Box 237"/>
            <p:cNvSpPr txBox="1">
              <a:spLocks noChangeArrowheads="1"/>
            </p:cNvSpPr>
            <p:nvPr/>
          </p:nvSpPr>
          <p:spPr bwMode="auto">
            <a:xfrm>
              <a:off x="532250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3" name="Text Box 238"/>
            <p:cNvSpPr txBox="1">
              <a:spLocks noChangeArrowheads="1"/>
            </p:cNvSpPr>
            <p:nvPr/>
          </p:nvSpPr>
          <p:spPr bwMode="auto">
            <a:xfrm>
              <a:off x="5174217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4" name="Text Box 241"/>
            <p:cNvSpPr txBox="1">
              <a:spLocks noChangeArrowheads="1"/>
            </p:cNvSpPr>
            <p:nvPr/>
          </p:nvSpPr>
          <p:spPr bwMode="auto">
            <a:xfrm>
              <a:off x="5051138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5" name="Text Box 242"/>
            <p:cNvSpPr txBox="1">
              <a:spLocks noChangeArrowheads="1"/>
            </p:cNvSpPr>
            <p:nvPr/>
          </p:nvSpPr>
          <p:spPr bwMode="auto">
            <a:xfrm>
              <a:off x="488329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6" name="Text Box 244"/>
            <p:cNvSpPr txBox="1">
              <a:spLocks noChangeArrowheads="1"/>
            </p:cNvSpPr>
            <p:nvPr/>
          </p:nvSpPr>
          <p:spPr bwMode="auto">
            <a:xfrm>
              <a:off x="439931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7" name="Text Box 245"/>
            <p:cNvSpPr txBox="1">
              <a:spLocks noChangeArrowheads="1"/>
            </p:cNvSpPr>
            <p:nvPr/>
          </p:nvSpPr>
          <p:spPr bwMode="auto">
            <a:xfrm>
              <a:off x="42386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8" name="Text Box 246"/>
            <p:cNvSpPr txBox="1">
              <a:spLocks noChangeArrowheads="1"/>
            </p:cNvSpPr>
            <p:nvPr/>
          </p:nvSpPr>
          <p:spPr bwMode="auto">
            <a:xfrm>
              <a:off x="406261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19" name="Text Box 247"/>
            <p:cNvSpPr txBox="1">
              <a:spLocks noChangeArrowheads="1"/>
            </p:cNvSpPr>
            <p:nvPr/>
          </p:nvSpPr>
          <p:spPr bwMode="auto">
            <a:xfrm>
              <a:off x="390256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0" name="Text Box 248"/>
            <p:cNvSpPr txBox="1">
              <a:spLocks noChangeArrowheads="1"/>
            </p:cNvSpPr>
            <p:nvPr/>
          </p:nvSpPr>
          <p:spPr bwMode="auto">
            <a:xfrm>
              <a:off x="3755639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1" name="Text Box 250"/>
            <p:cNvSpPr txBox="1">
              <a:spLocks noChangeArrowheads="1"/>
            </p:cNvSpPr>
            <p:nvPr/>
          </p:nvSpPr>
          <p:spPr bwMode="auto">
            <a:xfrm>
              <a:off x="3594067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2" name="Text Box 251"/>
            <p:cNvSpPr txBox="1">
              <a:spLocks noChangeArrowheads="1"/>
            </p:cNvSpPr>
            <p:nvPr/>
          </p:nvSpPr>
          <p:spPr bwMode="auto">
            <a:xfrm>
              <a:off x="344837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3" name="Text Box 252"/>
            <p:cNvSpPr txBox="1">
              <a:spLocks noChangeArrowheads="1"/>
            </p:cNvSpPr>
            <p:nvPr/>
          </p:nvSpPr>
          <p:spPr bwMode="auto">
            <a:xfrm>
              <a:off x="3277238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4" name="Text Box 253"/>
            <p:cNvSpPr txBox="1">
              <a:spLocks noChangeArrowheads="1"/>
            </p:cNvSpPr>
            <p:nvPr/>
          </p:nvSpPr>
          <p:spPr bwMode="auto">
            <a:xfrm>
              <a:off x="312548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5" name="Text Box 256"/>
            <p:cNvSpPr txBox="1">
              <a:spLocks noChangeArrowheads="1"/>
            </p:cNvSpPr>
            <p:nvPr/>
          </p:nvSpPr>
          <p:spPr bwMode="auto">
            <a:xfrm>
              <a:off x="299111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6" name="Text Box 257"/>
            <p:cNvSpPr txBox="1">
              <a:spLocks noChangeArrowheads="1"/>
            </p:cNvSpPr>
            <p:nvPr/>
          </p:nvSpPr>
          <p:spPr bwMode="auto">
            <a:xfrm>
              <a:off x="286317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7" name="Text Box 258"/>
            <p:cNvSpPr txBox="1">
              <a:spLocks noChangeArrowheads="1"/>
            </p:cNvSpPr>
            <p:nvPr/>
          </p:nvSpPr>
          <p:spPr bwMode="auto">
            <a:xfrm>
              <a:off x="273646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8" name="Text Box 259"/>
            <p:cNvSpPr txBox="1">
              <a:spLocks noChangeArrowheads="1"/>
            </p:cNvSpPr>
            <p:nvPr/>
          </p:nvSpPr>
          <p:spPr bwMode="auto">
            <a:xfrm>
              <a:off x="2588179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29" name="Text Box 260"/>
            <p:cNvSpPr txBox="1">
              <a:spLocks noChangeArrowheads="1"/>
            </p:cNvSpPr>
            <p:nvPr/>
          </p:nvSpPr>
          <p:spPr bwMode="auto">
            <a:xfrm>
              <a:off x="2465942" y="535555"/>
              <a:ext cx="3603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0" name="Text Box 262"/>
            <p:cNvSpPr txBox="1">
              <a:spLocks noChangeArrowheads="1"/>
            </p:cNvSpPr>
            <p:nvPr/>
          </p:nvSpPr>
          <p:spPr bwMode="auto">
            <a:xfrm>
              <a:off x="2305431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1" name="Text Box 263"/>
            <p:cNvSpPr txBox="1">
              <a:spLocks noChangeArrowheads="1"/>
            </p:cNvSpPr>
            <p:nvPr/>
          </p:nvSpPr>
          <p:spPr bwMode="auto">
            <a:xfrm>
              <a:off x="2143212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2" name="Text Box 264"/>
            <p:cNvSpPr txBox="1">
              <a:spLocks noChangeArrowheads="1"/>
            </p:cNvSpPr>
            <p:nvPr/>
          </p:nvSpPr>
          <p:spPr bwMode="auto">
            <a:xfrm>
              <a:off x="1973703" y="535555"/>
              <a:ext cx="3603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3" name="Text Box 268"/>
            <p:cNvSpPr txBox="1">
              <a:spLocks noChangeArrowheads="1"/>
            </p:cNvSpPr>
            <p:nvPr/>
          </p:nvSpPr>
          <p:spPr bwMode="auto">
            <a:xfrm>
              <a:off x="1689361" y="535555"/>
              <a:ext cx="36036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4" name="Text Box 269"/>
            <p:cNvSpPr txBox="1">
              <a:spLocks noChangeArrowheads="1"/>
            </p:cNvSpPr>
            <p:nvPr/>
          </p:nvSpPr>
          <p:spPr bwMode="auto">
            <a:xfrm>
              <a:off x="156884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5" name="Text Box 270"/>
            <p:cNvSpPr txBox="1">
              <a:spLocks noChangeArrowheads="1"/>
            </p:cNvSpPr>
            <p:nvPr/>
          </p:nvSpPr>
          <p:spPr bwMode="auto">
            <a:xfrm>
              <a:off x="1425836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6" name="Text Box 271"/>
            <p:cNvSpPr txBox="1">
              <a:spLocks noChangeArrowheads="1"/>
            </p:cNvSpPr>
            <p:nvPr/>
          </p:nvSpPr>
          <p:spPr bwMode="auto">
            <a:xfrm>
              <a:off x="1304185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7" name="Text Box 274"/>
            <p:cNvSpPr txBox="1">
              <a:spLocks noChangeArrowheads="1"/>
            </p:cNvSpPr>
            <p:nvPr/>
          </p:nvSpPr>
          <p:spPr bwMode="auto">
            <a:xfrm>
              <a:off x="114868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8" name="Text Box 275"/>
            <p:cNvSpPr txBox="1">
              <a:spLocks noChangeArrowheads="1"/>
            </p:cNvSpPr>
            <p:nvPr/>
          </p:nvSpPr>
          <p:spPr bwMode="auto">
            <a:xfrm>
              <a:off x="863154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39" name="Text Box 276"/>
            <p:cNvSpPr txBox="1">
              <a:spLocks noChangeArrowheads="1"/>
            </p:cNvSpPr>
            <p:nvPr/>
          </p:nvSpPr>
          <p:spPr bwMode="auto">
            <a:xfrm>
              <a:off x="69776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0" name="Text Box 277"/>
            <p:cNvSpPr txBox="1">
              <a:spLocks noChangeArrowheads="1"/>
            </p:cNvSpPr>
            <p:nvPr/>
          </p:nvSpPr>
          <p:spPr bwMode="auto">
            <a:xfrm>
              <a:off x="530132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1" name="Text Box 278"/>
            <p:cNvSpPr txBox="1">
              <a:spLocks noChangeArrowheads="1"/>
            </p:cNvSpPr>
            <p:nvPr/>
          </p:nvSpPr>
          <p:spPr bwMode="auto">
            <a:xfrm>
              <a:off x="399343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6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2" name="Text Box 279"/>
            <p:cNvSpPr txBox="1">
              <a:spLocks noChangeArrowheads="1"/>
            </p:cNvSpPr>
            <p:nvPr/>
          </p:nvSpPr>
          <p:spPr bwMode="auto">
            <a:xfrm>
              <a:off x="27519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13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3" name="Text Box 280"/>
            <p:cNvSpPr txBox="1">
              <a:spLocks noChangeArrowheads="1"/>
            </p:cNvSpPr>
            <p:nvPr/>
          </p:nvSpPr>
          <p:spPr bwMode="auto">
            <a:xfrm>
              <a:off x="148192" y="535555"/>
              <a:ext cx="3444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4" name="Text Box 281"/>
            <p:cNvSpPr txBox="1">
              <a:spLocks noChangeArrowheads="1"/>
            </p:cNvSpPr>
            <p:nvPr/>
          </p:nvSpPr>
          <p:spPr bwMode="auto">
            <a:xfrm>
              <a:off x="843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5" name="Text Box 283"/>
            <p:cNvSpPr txBox="1">
              <a:spLocks noChangeArrowheads="1"/>
            </p:cNvSpPr>
            <p:nvPr/>
          </p:nvSpPr>
          <p:spPr bwMode="auto">
            <a:xfrm>
              <a:off x="795622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6" name="Text Box 284"/>
            <p:cNvSpPr txBox="1">
              <a:spLocks noChangeArrowheads="1"/>
            </p:cNvSpPr>
            <p:nvPr/>
          </p:nvSpPr>
          <p:spPr bwMode="auto">
            <a:xfrm>
              <a:off x="778671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21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7" name="Text Box 285"/>
            <p:cNvSpPr txBox="1">
              <a:spLocks noChangeArrowheads="1"/>
            </p:cNvSpPr>
            <p:nvPr/>
          </p:nvSpPr>
          <p:spPr bwMode="auto">
            <a:xfrm>
              <a:off x="7643834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8" name="Text Box 286"/>
            <p:cNvSpPr txBox="1">
              <a:spLocks noChangeArrowheads="1"/>
            </p:cNvSpPr>
            <p:nvPr/>
          </p:nvSpPr>
          <p:spPr bwMode="auto">
            <a:xfrm>
              <a:off x="8152778" y="535555"/>
              <a:ext cx="25558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49" name="Text Box 287"/>
            <p:cNvSpPr txBox="1">
              <a:spLocks noChangeArrowheads="1"/>
            </p:cNvSpPr>
            <p:nvPr/>
          </p:nvSpPr>
          <p:spPr bwMode="auto">
            <a:xfrm>
              <a:off x="5824445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22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0" name="Text Box 288"/>
            <p:cNvSpPr txBox="1">
              <a:spLocks noChangeArrowheads="1"/>
            </p:cNvSpPr>
            <p:nvPr/>
          </p:nvSpPr>
          <p:spPr bwMode="auto">
            <a:xfrm>
              <a:off x="4542332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24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1" name="Text Box 289"/>
            <p:cNvSpPr txBox="1">
              <a:spLocks noChangeArrowheads="1"/>
            </p:cNvSpPr>
            <p:nvPr/>
          </p:nvSpPr>
          <p:spPr bwMode="auto">
            <a:xfrm>
              <a:off x="997341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8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2" name="Text Box 300"/>
            <p:cNvSpPr txBox="1">
              <a:spLocks noChangeArrowheads="1"/>
            </p:cNvSpPr>
            <p:nvPr/>
          </p:nvSpPr>
          <p:spPr bwMode="auto">
            <a:xfrm>
              <a:off x="4706138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17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3" name="Text Box 302"/>
            <p:cNvSpPr txBox="1">
              <a:spLocks noChangeArrowheads="1"/>
            </p:cNvSpPr>
            <p:nvPr/>
          </p:nvSpPr>
          <p:spPr bwMode="auto">
            <a:xfrm>
              <a:off x="5689567" y="535555"/>
              <a:ext cx="3603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29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4" name="Text Box 333"/>
            <p:cNvSpPr txBox="1">
              <a:spLocks noChangeArrowheads="1"/>
            </p:cNvSpPr>
            <p:nvPr/>
          </p:nvSpPr>
          <p:spPr bwMode="auto">
            <a:xfrm>
              <a:off x="6991600" y="535555"/>
              <a:ext cx="360363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25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5" name="Text Box 264"/>
            <p:cNvSpPr txBox="1">
              <a:spLocks noChangeArrowheads="1"/>
            </p:cNvSpPr>
            <p:nvPr/>
          </p:nvSpPr>
          <p:spPr bwMode="auto">
            <a:xfrm>
              <a:off x="1839600" y="535555"/>
              <a:ext cx="36036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27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sp>
          <p:nvSpPr>
            <p:cNvPr id="156" name="Text Box 286"/>
            <p:cNvSpPr txBox="1">
              <a:spLocks noChangeArrowheads="1"/>
            </p:cNvSpPr>
            <p:nvPr/>
          </p:nvSpPr>
          <p:spPr bwMode="auto">
            <a:xfrm>
              <a:off x="8304946" y="535555"/>
              <a:ext cx="312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he-IL" sz="800" b="1" dirty="0">
                  <a:solidFill>
                    <a:srgbClr val="000000"/>
                  </a:solidFill>
                  <a:latin typeface="Rockwell"/>
                  <a:cs typeface="David"/>
                </a:rPr>
                <a:t>30</a:t>
              </a:r>
              <a:endParaRPr lang="en-US" sz="800" b="1" dirty="0">
                <a:solidFill>
                  <a:srgbClr val="000000"/>
                </a:solidFill>
                <a:latin typeface="Rockwell"/>
                <a:cs typeface="David" pitchFamily="2" charset="-79"/>
              </a:endParaRPr>
            </a:p>
          </p:txBody>
        </p:sp>
        <p:grpSp>
          <p:nvGrpSpPr>
            <p:cNvPr id="4" name="קבוצה 350"/>
            <p:cNvGrpSpPr/>
            <p:nvPr/>
          </p:nvGrpSpPr>
          <p:grpSpPr>
            <a:xfrm>
              <a:off x="-32" y="697428"/>
              <a:ext cx="8487885" cy="184666"/>
              <a:chOff x="-32" y="919378"/>
              <a:chExt cx="8487885" cy="184666"/>
            </a:xfrm>
          </p:grpSpPr>
          <p:sp>
            <p:nvSpPr>
              <p:cNvPr id="18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3226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772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08980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93311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5848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12461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44234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728565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9606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45602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81814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437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32514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93597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18267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0703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67373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9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31119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55790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4278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80420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17013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2290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5627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85775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72375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38785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0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921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22763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40531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71474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25454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57228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4155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29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10196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72167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959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1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8472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442257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98206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29979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14310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71736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35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81608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43579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43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67362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56132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29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125220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45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0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6650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48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1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982758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46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2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826071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47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3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050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44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4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500034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49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5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128619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52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6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387323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50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7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253325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51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238" name="Text Box 286"/>
              <p:cNvSpPr txBox="1">
                <a:spLocks noChangeArrowheads="1"/>
              </p:cNvSpPr>
              <p:nvPr userDrawn="1"/>
            </p:nvSpPr>
            <p:spPr bwMode="auto">
              <a:xfrm>
                <a:off x="-32" y="919378"/>
                <a:ext cx="255587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6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1</a:t>
                </a:r>
                <a:endParaRPr lang="en-US" sz="6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5" name="קבוצה 408"/>
            <p:cNvGrpSpPr/>
            <p:nvPr/>
          </p:nvGrpSpPr>
          <p:grpSpPr>
            <a:xfrm>
              <a:off x="7181226" y="857232"/>
              <a:ext cx="944918" cy="215444"/>
              <a:chOff x="7045696" y="883866"/>
              <a:chExt cx="944918" cy="215444"/>
            </a:xfrm>
          </p:grpSpPr>
          <p:sp>
            <p:nvSpPr>
              <p:cNvPr id="178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9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80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81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grpSp>
          <p:nvGrpSpPr>
            <p:cNvPr id="6" name="קבוצה 265"/>
            <p:cNvGrpSpPr/>
            <p:nvPr userDrawn="1"/>
          </p:nvGrpSpPr>
          <p:grpSpPr>
            <a:xfrm>
              <a:off x="3786182" y="857232"/>
              <a:ext cx="1071570" cy="215444"/>
              <a:chOff x="3786182" y="857232"/>
              <a:chExt cx="1071570" cy="215444"/>
            </a:xfrm>
          </p:grpSpPr>
          <p:sp>
            <p:nvSpPr>
              <p:cNvPr id="174" name="Rectangle 322"/>
              <p:cNvSpPr>
                <a:spLocks noChangeArrowheads="1"/>
              </p:cNvSpPr>
              <p:nvPr/>
            </p:nvSpPr>
            <p:spPr bwMode="auto">
              <a:xfrm>
                <a:off x="3935177" y="900906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4241444" y="900906"/>
                <a:ext cx="504000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6" name="Text Box 323"/>
              <p:cNvSpPr txBox="1">
                <a:spLocks noChangeArrowheads="1"/>
              </p:cNvSpPr>
              <p:nvPr/>
            </p:nvSpPr>
            <p:spPr bwMode="auto">
              <a:xfrm>
                <a:off x="417195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7" name="Text Box 324"/>
              <p:cNvSpPr txBox="1">
                <a:spLocks noChangeArrowheads="1"/>
              </p:cNvSpPr>
              <p:nvPr/>
            </p:nvSpPr>
            <p:spPr bwMode="auto">
              <a:xfrm>
                <a:off x="3786182" y="857232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  <p:sp>
          <p:nvSpPr>
            <p:cNvPr id="160" name="Line 53"/>
            <p:cNvSpPr>
              <a:spLocks noChangeShapeType="1"/>
            </p:cNvSpPr>
            <p:nvPr/>
          </p:nvSpPr>
          <p:spPr bwMode="auto">
            <a:xfrm>
              <a:off x="6768822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1" name="Line 53"/>
            <p:cNvSpPr>
              <a:spLocks noChangeShapeType="1"/>
            </p:cNvSpPr>
            <p:nvPr/>
          </p:nvSpPr>
          <p:spPr bwMode="auto">
            <a:xfrm>
              <a:off x="5420378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>
              <a:off x="5143504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3" name="Line 53"/>
            <p:cNvSpPr>
              <a:spLocks noChangeShapeType="1"/>
            </p:cNvSpPr>
            <p:nvPr/>
          </p:nvSpPr>
          <p:spPr bwMode="auto">
            <a:xfrm>
              <a:off x="5554376" y="84722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4500562" y="84835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5" name="Line 53"/>
            <p:cNvSpPr>
              <a:spLocks noChangeShapeType="1"/>
            </p:cNvSpPr>
            <p:nvPr/>
          </p:nvSpPr>
          <p:spPr bwMode="auto">
            <a:xfrm>
              <a:off x="3143240" y="839476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6" name="Line 53"/>
            <p:cNvSpPr>
              <a:spLocks noChangeShapeType="1"/>
            </p:cNvSpPr>
            <p:nvPr/>
          </p:nvSpPr>
          <p:spPr bwMode="auto">
            <a:xfrm>
              <a:off x="2107596" y="867584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7" name="Line 53"/>
            <p:cNvSpPr>
              <a:spLocks noChangeShapeType="1"/>
            </p:cNvSpPr>
            <p:nvPr/>
          </p:nvSpPr>
          <p:spPr bwMode="auto">
            <a:xfrm>
              <a:off x="1669676" y="85723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>
              <a:off x="142844" y="839062"/>
              <a:ext cx="0" cy="583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he-IL" sz="1200" b="1">
                <a:solidFill>
                  <a:srgbClr val="000000"/>
                </a:solidFill>
                <a:latin typeface="Rockwell"/>
                <a:cs typeface="David"/>
              </a:endParaRPr>
            </a:p>
          </p:txBody>
        </p:sp>
        <p:grpSp>
          <p:nvGrpSpPr>
            <p:cNvPr id="7" name="קבוצה 413"/>
            <p:cNvGrpSpPr/>
            <p:nvPr/>
          </p:nvGrpSpPr>
          <p:grpSpPr>
            <a:xfrm>
              <a:off x="2143108" y="857232"/>
              <a:ext cx="944918" cy="215444"/>
              <a:chOff x="7045696" y="883866"/>
              <a:chExt cx="944918" cy="215444"/>
            </a:xfrm>
          </p:grpSpPr>
          <p:sp>
            <p:nvSpPr>
              <p:cNvPr id="170" name="Rectangle 322"/>
              <p:cNvSpPr>
                <a:spLocks noChangeArrowheads="1"/>
              </p:cNvSpPr>
              <p:nvPr/>
            </p:nvSpPr>
            <p:spPr bwMode="auto">
              <a:xfrm>
                <a:off x="7194691" y="927540"/>
                <a:ext cx="309600" cy="144000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1" name="Rectangle 321"/>
              <p:cNvSpPr>
                <a:spLocks noChangeArrowheads="1"/>
              </p:cNvSpPr>
              <p:nvPr/>
            </p:nvSpPr>
            <p:spPr bwMode="auto">
              <a:xfrm>
                <a:off x="7500958" y="927540"/>
                <a:ext cx="308152" cy="144000"/>
              </a:xfrm>
              <a:prstGeom prst="rect">
                <a:avLst/>
              </a:prstGeom>
              <a:solidFill>
                <a:srgbClr val="FF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he-IL" sz="800" b="1">
                  <a:solidFill>
                    <a:srgbClr val="000000"/>
                  </a:solidFill>
                  <a:latin typeface="Rockwell"/>
                  <a:cs typeface="David"/>
                </a:endParaRPr>
              </a:p>
            </p:txBody>
          </p:sp>
          <p:sp>
            <p:nvSpPr>
              <p:cNvPr id="172" name="Text Box 323"/>
              <p:cNvSpPr txBox="1">
                <a:spLocks noChangeArrowheads="1"/>
              </p:cNvSpPr>
              <p:nvPr/>
            </p:nvSpPr>
            <p:spPr bwMode="auto">
              <a:xfrm>
                <a:off x="7304814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מאט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  <p:sp>
            <p:nvSpPr>
              <p:cNvPr id="173" name="Text Box 324"/>
              <p:cNvSpPr txBox="1">
                <a:spLocks noChangeArrowheads="1"/>
              </p:cNvSpPr>
              <p:nvPr/>
            </p:nvSpPr>
            <p:spPr bwMode="auto">
              <a:xfrm>
                <a:off x="7045696" y="883866"/>
                <a:ext cx="685800" cy="2154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he-IL" sz="800" b="1" dirty="0">
                    <a:solidFill>
                      <a:srgbClr val="000000"/>
                    </a:solidFill>
                    <a:latin typeface="Rockwell"/>
                    <a:cs typeface="David"/>
                  </a:rPr>
                  <a:t>אש</a:t>
                </a:r>
                <a:endParaRPr lang="en-US" sz="800" b="1" dirty="0">
                  <a:solidFill>
                    <a:srgbClr val="000000"/>
                  </a:solidFill>
                  <a:latin typeface="Rockwell"/>
                  <a:cs typeface="David" pitchFamily="2" charset="-79"/>
                </a:endParaRPr>
              </a:p>
            </p:txBody>
          </p:sp>
        </p:grpSp>
      </p:grpSp>
      <p:pic>
        <p:nvPicPr>
          <p:cNvPr id="254" name="Picture 12" descr="300"/>
          <p:cNvPicPr>
            <a:picLocks noChangeAspect="1" noChangeArrowheads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72512" y="0"/>
            <a:ext cx="1000058" cy="1000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3" r:id="rId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kern="1200" dirty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David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alibri" pitchFamily="34" charset="0"/>
          <a:cs typeface="David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alibri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lang="he-IL" sz="2000" b="1" kern="1200">
          <a:solidFill>
            <a:schemeClr val="tx1"/>
          </a:solidFill>
          <a:latin typeface="+mj-lt"/>
          <a:ea typeface="+mn-ea"/>
          <a:cs typeface="David" pitchFamily="2" charset="-79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051720" y="1700808"/>
            <a:ext cx="4762614" cy="2844316"/>
          </a:xfrm>
          <a:prstGeom prst="rect">
            <a:avLst/>
          </a:prstGeom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סדנת אג"ם</a:t>
            </a:r>
            <a:endParaRPr lang="he-IL" sz="4000" b="1" i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5" name="מלבן מעוגל 4"/>
          <p:cNvSpPr/>
          <p:nvPr/>
        </p:nvSpPr>
        <p:spPr>
          <a:xfrm>
            <a:off x="1258474" y="1130044"/>
            <a:ext cx="6627051" cy="316305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פקמ"ז?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האג"ם?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הענף?</a:t>
            </a:r>
          </a:p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 smtClean="0">
                <a:solidFill>
                  <a:srgbClr val="FFFFFF"/>
                </a:solidFill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הענף?</a:t>
            </a:r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686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התייחסות לשאלות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755576" y="1124744"/>
            <a:ext cx="81003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פקמ"ז</a:t>
            </a: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?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נק' חוזק:</a:t>
            </a:r>
          </a:p>
          <a:p>
            <a:pPr marL="989013" lvl="1" indent="8413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משימתיות – כל אגף עושה העבודה בתחומו בצורה המקצועית הטובה ביותר</a:t>
            </a:r>
          </a:p>
          <a:p>
            <a:pPr marL="989013" lvl="1" indent="8413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לכידות – באירוע/ מבצע/ תרגיל</a:t>
            </a:r>
          </a:p>
          <a:p>
            <a:pPr marL="914400" lvl="1" indent="-457200" defTabSz="893763">
              <a:lnSpc>
                <a:spcPct val="150000"/>
              </a:lnSpc>
              <a:spcAft>
                <a:spcPts val="600"/>
              </a:spcAft>
              <a:buAutoNum type="arabicPeriod" startAt="2"/>
              <a:tabLst>
                <a:tab pos="893763" algn="l"/>
              </a:tabLst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נק' חולשה:</a:t>
            </a:r>
          </a:p>
          <a:p>
            <a:pPr marL="989013" lvl="1" indent="84138" defTabSz="893763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אנשים – קשר בין האנשים בכל האגפים/ ענפים במטה (חוסר בקיאות למי לפנות 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 </a:t>
            </a:r>
          </a:p>
          <a:p>
            <a:pPr marL="989013" lvl="1" defTabSz="893763">
              <a:lnSpc>
                <a:spcPct val="150000"/>
              </a:lnSpc>
              <a:spcAft>
                <a:spcPts val="600"/>
              </a:spcAft>
              <a:tabLst>
                <a:tab pos="893763" algn="l"/>
              </a:tabLst>
            </a:pP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בכל </a:t>
            </a: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תחום?)</a:t>
            </a:r>
          </a:p>
          <a:p>
            <a:pPr marL="989013" lvl="1" indent="84138" defTabSz="893763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כוננים בפיקוד – לבדי...</a:t>
            </a:r>
          </a:p>
        </p:txBody>
      </p:sp>
    </p:spTree>
    <p:extLst>
      <p:ext uri="{BB962C8B-B14F-4D97-AF65-F5344CB8AC3E}">
        <p14:creationId xmlns:p14="http://schemas.microsoft.com/office/powerpoint/2010/main" val="4029796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התייחסות לשאלות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755576" y="1124744"/>
            <a:ext cx="810039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</a:t>
            </a:r>
            <a:r>
              <a:rPr lang="he-IL" sz="2400" b="1" dirty="0" err="1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האג"ם</a:t>
            </a: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?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חיבור הענפים באג"ם למתרחש ביום יום כמו שבתרגיל/ חירום כולם מתחברים לעולם האופרטיבי (לנצל הזדמנות לתרגל את החירום – "גן נעול").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גיבוש </a:t>
            </a:r>
            <a:r>
              <a:rPr lang="he-IL" b="1" dirty="0" err="1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האג"ם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– לא רק דרך טיולים – יוזמות עצמאיות שלנו כרס"נים, (כל אחד בעולמו).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מיקום פיזי של </a:t>
            </a:r>
            <a:r>
              <a:rPr lang="he-IL" b="1" dirty="0" err="1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האג"ם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(קומה 3: לשכה, ענף אופרטיבי</a:t>
            </a:r>
            <a:r>
              <a:rPr lang="en-US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;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קומת כניסה: ענף תוא"ר</a:t>
            </a:r>
            <a:r>
              <a:rPr lang="en-US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;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קומת </a:t>
            </a:r>
            <a:r>
              <a:rPr lang="en-US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-1 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ענף הדרכה</a:t>
            </a:r>
            <a:r>
              <a:rPr lang="en-US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;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מצפ"פ: ענף מבצעים) שווה לבחון ראה ארגון כללי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שיח בין כלל הענפים להפקת לקחים והעברת ידע והתייעלות. 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endParaRPr lang="he-IL" b="1" dirty="0"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8229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התייחסות לשאלות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14451" y="1099696"/>
            <a:ext cx="867645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מהן נקודות החוזק והחולשה של הענף</a:t>
            </a: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?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sz="2400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נק' חוזק:</a:t>
            </a:r>
          </a:p>
          <a:p>
            <a:pPr marL="989013" lvl="1" indent="8413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אחד בשביל כולם, כולם בשביל אחד</a:t>
            </a:r>
          </a:p>
          <a:p>
            <a:pPr marL="989013" lvl="1" indent="84138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עזרה ההדדית וחברויות</a:t>
            </a:r>
          </a:p>
          <a:p>
            <a:pPr marL="914400" lvl="1" indent="-457200" defTabSz="893763">
              <a:lnSpc>
                <a:spcPct val="150000"/>
              </a:lnSpc>
              <a:spcAft>
                <a:spcPts val="600"/>
              </a:spcAft>
              <a:buAutoNum type="arabicPeriod" startAt="2"/>
              <a:tabLst>
                <a:tab pos="893763" algn="l"/>
              </a:tabLst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נק' חולשה:</a:t>
            </a:r>
          </a:p>
          <a:p>
            <a:pPr marL="989013" lvl="1" indent="84138" defTabSz="893763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אנשים- תכנון כ"א: סדיר ומילואים (ציר פיתוח, החלפות, שחרורים- לא רק קבע, גם סדיר)</a:t>
            </a:r>
          </a:p>
          <a:p>
            <a:pPr marL="989013" lvl="1" indent="84138" defTabSz="893763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3763" algn="l"/>
              </a:tabLst>
            </a:pPr>
            <a:r>
              <a:rPr lang="he-IL" sz="2400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ניתוח משימות/ הסתכלות קדימה 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endParaRPr lang="he-IL" b="1" dirty="0"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9510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 </a:t>
            </a:r>
            <a:endParaRPr lang="en-US"/>
          </a:p>
        </p:txBody>
      </p:sp>
      <p:sp>
        <p:nvSpPr>
          <p:cNvPr id="6" name="לחצן פעולה: חזרה 5">
            <a:hlinkClick r:id="rId2" action="ppaction://hlinksldjump" highlightClick="1"/>
          </p:cNvPr>
          <p:cNvSpPr/>
          <p:nvPr/>
        </p:nvSpPr>
        <p:spPr>
          <a:xfrm>
            <a:off x="8316416" y="53246"/>
            <a:ext cx="674491" cy="674491"/>
          </a:xfrm>
          <a:prstGeom prst="actionButtonRetur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2502605" y="64334"/>
            <a:ext cx="3891141" cy="612068"/>
          </a:xfrm>
          <a:prstGeom prst="rect">
            <a:avLst/>
          </a:prstGeom>
          <a:ln>
            <a:noFill/>
          </a:ln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e-IL" sz="4000" b="1" i="1" dirty="0" smtClean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התייחסות לשאלות מנחות לסדנה</a:t>
            </a:r>
            <a:endParaRPr lang="he-IL" sz="4000" b="1" i="1" dirty="0">
              <a:ln w="11430">
                <a:solidFill>
                  <a:schemeClr val="tx1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avid" pitchFamily="34" charset="-79"/>
              <a:ea typeface="+mj-ea"/>
              <a:cs typeface="David" pitchFamily="34" charset="-79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14451" y="1099696"/>
            <a:ext cx="86764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e-IL" sz="2400" b="1" dirty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מה היית עושה אחרת כדי לשפר את הענף?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הגדרת מנגנון בקרה לשליטה בכ"א – כגון פ.ע שבועי, סטטוס חודשי הכולל ציר פיתוח</a:t>
            </a:r>
          </a:p>
          <a:p>
            <a:pPr marL="914400" lvl="1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ניתוח משמעויות </a:t>
            </a:r>
            <a:r>
              <a:rPr lang="he-IL" b="1" dirty="0" err="1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ולו"ז</a:t>
            </a:r>
            <a:r>
              <a:rPr lang="he-IL" b="1" dirty="0" smtClean="0">
                <a:latin typeface="David" panose="020E0502060401010101" pitchFamily="34" charset="-79"/>
                <a:ea typeface="Tahoma" pitchFamily="34" charset="0"/>
                <a:cs typeface="David" panose="020E0502060401010101" pitchFamily="34" charset="-79"/>
              </a:rPr>
              <a:t> קדימה </a:t>
            </a:r>
            <a:endParaRPr lang="he-IL" b="1" dirty="0">
              <a:latin typeface="David" panose="020E0502060401010101" pitchFamily="34" charset="-79"/>
              <a:ea typeface="Tahoma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5431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מותאם אישית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25063</TotalTime>
  <Words>297</Words>
  <Application>Microsoft Office PowerPoint</Application>
  <PresentationFormat>‫הצגה על המסך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6</vt:i4>
      </vt:variant>
    </vt:vector>
  </HeadingPairs>
  <TitlesOfParts>
    <vt:vector size="17" baseType="lpstr">
      <vt:lpstr>Arial</vt:lpstr>
      <vt:lpstr>Calibri</vt:lpstr>
      <vt:lpstr>David</vt:lpstr>
      <vt:lpstr>Rockwell</vt:lpstr>
      <vt:lpstr>Tahoma</vt:lpstr>
      <vt:lpstr>Times New Roman</vt:lpstr>
      <vt:lpstr>Wingdings</vt:lpstr>
      <vt:lpstr>עיצוב מותאם אישית</vt:lpstr>
      <vt:lpstr>1_עיצוב מותאם אישית</vt:lpstr>
      <vt:lpstr>8_עיצוב מותאם אישית</vt:lpstr>
      <vt:lpstr>9_עיצוב מותאם אישית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s5850791</dc:creator>
  <cp:lastModifiedBy>s5199369</cp:lastModifiedBy>
  <cp:revision>858</cp:revision>
  <dcterms:created xsi:type="dcterms:W3CDTF">2013-07-05T12:04:35Z</dcterms:created>
  <dcterms:modified xsi:type="dcterms:W3CDTF">2017-09-09T14:30:10Z</dcterms:modified>
</cp:coreProperties>
</file>