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297" r:id="rId2"/>
    <p:sldId id="257" r:id="rId3"/>
    <p:sldId id="259" r:id="rId4"/>
    <p:sldId id="260" r:id="rId5"/>
    <p:sldId id="270" r:id="rId6"/>
    <p:sldId id="282" r:id="rId7"/>
    <p:sldId id="273" r:id="rId8"/>
    <p:sldId id="287" r:id="rId9"/>
    <p:sldId id="292" r:id="rId10"/>
    <p:sldId id="295" r:id="rId11"/>
    <p:sldId id="281" r:id="rId12"/>
    <p:sldId id="271" r:id="rId13"/>
    <p:sldId id="277" r:id="rId14"/>
    <p:sldId id="288" r:id="rId15"/>
    <p:sldId id="290" r:id="rId16"/>
    <p:sldId id="289" r:id="rId17"/>
    <p:sldId id="280" r:id="rId18"/>
    <p:sldId id="296" r:id="rId19"/>
    <p:sldId id="275" r:id="rId20"/>
    <p:sldId id="272" r:id="rId21"/>
    <p:sldId id="276" r:id="rId22"/>
    <p:sldId id="279" r:id="rId23"/>
    <p:sldId id="284" r:id="rId24"/>
    <p:sldId id="291" r:id="rId25"/>
    <p:sldId id="278" r:id="rId26"/>
    <p:sldId id="286" r:id="rId27"/>
    <p:sldId id="293" r:id="rId28"/>
    <p:sldId id="294"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9" d="100"/>
          <a:sy n="79" d="100"/>
        </p:scale>
        <p:origin x="12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he-IL"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1">
            <a:lnSpc>
              <a:spcPct val="100000"/>
            </a:lnSpc>
          </a:pPr>
          <a:r>
            <a:rPr lang="he-IL" b="1"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מקומית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1">
            <a:lnSpc>
              <a:spcPct val="100000"/>
            </a:lnSpc>
          </a:pPr>
          <a:r>
            <a:rPr lang="he-IL" altLang="he-IL" b="1"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עיבודים </a:t>
          </a:r>
          <a:r>
            <a:rPr lang="he-IL" b="1"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בחירה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גלובלית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1"/>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כלכלה ובטחון לאומי</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custT="1"/>
      <dgm:spPr/>
      <dgm:t>
        <a:bodyPr/>
        <a:lstStyle/>
        <a:p>
          <a:pPr rtl="1"/>
          <a:r>
            <a:rPr lang="he-IL" sz="2400" smtClean="0">
              <a:ln/>
            </a:rPr>
            <a:t>7.1.20 – 08:30-12:00</a:t>
          </a:r>
          <a:endParaRPr lang="he-IL" sz="2400"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dirty="0" smtClean="0">
              <a:ln/>
            </a:rPr>
            <a:t>כלכלה ובטחון לאומי</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B40E76F0-B504-4248-A0AD-C16CB6369C04}" srcId="{050B285D-6F55-4174-A4F1-D00BEB702B78}" destId="{EB2313C8-3024-4954-97F5-AC4DFFCE2FB8}" srcOrd="1" destOrd="0" parTransId="{6B685CB6-3B38-47C0-8364-5415572655FF}" sibTransId="{EE21998D-070C-4DBB-B4B0-1A3A4D2B932F}"/>
    <dgm:cxn modelId="{535705BD-59B4-41C7-A5DD-6A0E06BA07A7}" type="presOf" srcId="{050B285D-6F55-4174-A4F1-D00BEB702B78}" destId="{E5F896B3-91DD-4A1E-BC89-096817C37B7C}"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C714FA9-D72C-46CD-ACFD-26580910AE66}" type="presOf" srcId="{EB246DB5-36A8-447E-ABEA-104966BEB4BB}" destId="{CFF7C617-2090-4873-8701-CB3DB97E305E}" srcOrd="1"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EF822150-E2E8-4C35-8975-694682933C24}" type="presOf" srcId="{C8882669-F1EF-4922-9785-97CA6935BAB1}" destId="{3BC2F8EA-E0C0-42DF-8D09-B23812877A54}"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CE959196-89D8-4A16-B662-573255F91129}" type="presOf" srcId="{EB246DB5-36A8-447E-ABEA-104966BEB4BB}" destId="{1A84FC5F-B71C-4AEC-965A-91A5E6C87143}" srcOrd="0" destOrd="0" presId="urn:microsoft.com/office/officeart/2005/8/layout/hierarchy3"/>
    <dgm:cxn modelId="{3DDAFF2A-426A-43E5-8289-DBDC5D8765BE}" srcId="{5479AD4F-F651-4578-8D72-7D0F396874BC}" destId="{EB246DB5-36A8-447E-ABEA-104966BEB4BB}" srcOrd="0" destOrd="0" parTransId="{D0CA74F7-CC4C-46DF-A4A4-07ECE0003EDB}" sibTransId="{F87BAEE8-FB54-4113-89D1-1EB98DCA3795}"/>
    <dgm:cxn modelId="{40FED078-E325-4D12-9271-E039A593894E}" type="presOf" srcId="{6B685CB6-3B38-47C0-8364-5415572655FF}" destId="{B599C8DA-1C5D-416A-B8F8-FDA79EF44D95}"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324478A5-1862-42C8-97E5-030AAD58DC38}" type="presOf" srcId="{508A89B2-D0C9-4EC4-89F8-039EB2384EAE}" destId="{BF05504A-B736-49E4-BACA-29D3AE8E56FD}"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מדיניות כלכלית בישראל</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smtClean="0">
              <a:ln/>
            </a:rPr>
            <a:t>מדיניות כלכלית בישראל</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he-IL" smtClean="0">
              <a:ln/>
            </a:rPr>
            <a:t>מדיניות כלכלית בישראל</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he-IL" smtClean="0">
              <a:ln/>
            </a:rPr>
            <a:t>מיגור העוני בעולם </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he-IL" smtClean="0">
              <a:ln/>
            </a:rPr>
            <a:t>הפערים הגדולים בין המדינות </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1"/>
          <a:r>
            <a:rPr lang="he-IL" smtClean="0">
              <a:ln/>
            </a:rPr>
            <a:t> </a:t>
          </a:r>
          <a:endParaRPr lang="he-IL" dirty="0">
            <a:ln/>
          </a:endParaRPr>
        </a:p>
      </dgm:t>
    </dgm:pt>
    <dgm:pt modelId="{8DA55DF5-7B6F-459C-8061-60B443005844}" type="parTrans" cxnId="{83FAF0E9-B114-454E-88E3-1578A33D754B}">
      <dgm:prSet/>
      <dgm:spPr/>
      <dgm:t>
        <a:bodyPr/>
        <a:lstStyle/>
        <a:p>
          <a:pPr rtl="1"/>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1"/>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1"/>
          <a:r>
            <a:rPr lang="he-IL" smtClean="0">
              <a:ln/>
            </a:rPr>
            <a:t>עיבוד</a:t>
          </a:r>
          <a:endParaRPr lang="he-IL" dirty="0">
            <a:ln/>
          </a:endParaRPr>
        </a:p>
      </dgm:t>
    </dgm:pt>
    <dgm:pt modelId="{22D4201F-2058-47CB-AAD1-7725D5551909}" type="parTrans" cxnId="{66F0FA1E-F7A1-498F-9BD6-5D8B3CF49E29}">
      <dgm:prSet/>
      <dgm:spPr/>
      <dgm:t>
        <a:bodyPr/>
        <a:lstStyle/>
        <a:p>
          <a:pPr rtl="1"/>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1"/>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1"/>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1"/>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1"/>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C8A74F2-B76C-4D20-93B7-12A0EC8C644B}" type="datetimeFigureOut">
              <a:rPr lang="he-IL" smtClean="0"/>
              <a:t>ה'/אלול/תשע"ט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BF53514-5440-41EF-98E8-29DCB90FFBB1}" type="slidenum">
              <a:rPr lang="he-IL" smtClean="0"/>
              <a:t>‹#›</a:t>
            </a:fld>
            <a:endParaRPr lang="he-IL"/>
          </a:p>
        </p:txBody>
      </p:sp>
    </p:spTree>
    <p:extLst>
      <p:ext uri="{BB962C8B-B14F-4D97-AF65-F5344CB8AC3E}">
        <p14:creationId xmlns:p14="http://schemas.microsoft.com/office/powerpoint/2010/main" val="13094227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173328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ה'/אלול/תשע"ט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ה'/אלול/תשע"ט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84013" y="1018095"/>
            <a:ext cx="11559793" cy="603315"/>
          </a:xfrm>
        </p:spPr>
        <p:txBody>
          <a:bodyPr>
            <a:noAutofit/>
          </a:bodyPr>
          <a:lstStyle/>
          <a:p>
            <a:pPr algn="ctr"/>
            <a:r>
              <a:rPr lang="he-IL"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Guttman Hatzvi" pitchFamily="2" charset="-79"/>
                <a:cs typeface="+mn-cs"/>
              </a:rPr>
              <a:t>המכללה לביטחון לאומי</a:t>
            </a:r>
          </a:p>
        </p:txBody>
      </p:sp>
      <p:sp>
        <p:nvSpPr>
          <p:cNvPr id="5" name="כותרת 1"/>
          <p:cNvSpPr txBox="1">
            <a:spLocks/>
          </p:cNvSpPr>
          <p:nvPr/>
        </p:nvSpPr>
        <p:spPr>
          <a:xfrm>
            <a:off x="3357784" y="1654073"/>
            <a:ext cx="5344998" cy="1470025"/>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b="1" cap="none"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Guttman Hatzvi" pitchFamily="2" charset="-79"/>
                <a:cs typeface="Guttman Hatzvi" pitchFamily="2" charset="-79"/>
              </a:rPr>
              <a:t>התחום הכלכלי </a:t>
            </a:r>
            <a:endParaRPr lang="he-IL" b="1" cap="none"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Guttman Hatzvi" pitchFamily="2" charset="-79"/>
              <a:cs typeface="Guttman Hatzvi" pitchFamily="2" charset="-79"/>
            </a:endParaRPr>
          </a:p>
        </p:txBody>
      </p:sp>
      <p:pic>
        <p:nvPicPr>
          <p:cNvPr id="10" name="Picture 5" descr="מבל חדש"/>
          <p:cNvPicPr preferRelativeResize="0">
            <a:picLocks noChangeArrowheads="1"/>
          </p:cNvPicPr>
          <p:nvPr/>
        </p:nvPicPr>
        <p:blipFill>
          <a:blip r:embed="rId3" cstate="print">
            <a:extLst>
              <a:ext uri="{BEBA8EAE-BF5A-486C-A8C5-ECC9F3942E4B}">
                <a14:imgProps xmlns:a14="http://schemas.microsoft.com/office/drawing/2010/main">
                  <a14:imgLayer r:embed="rId4">
                    <a14:imgEffect>
                      <a14:colorTemperature colorTemp="2273"/>
                    </a14:imgEffect>
                  </a14:imgLayer>
                </a14:imgProps>
              </a:ext>
            </a:extLst>
          </a:blip>
          <a:srcRect/>
          <a:stretch>
            <a:fillRect/>
          </a:stretch>
        </p:blipFill>
        <p:spPr bwMode="auto">
          <a:xfrm>
            <a:off x="10248553" y="847709"/>
            <a:ext cx="814252" cy="944085"/>
          </a:xfrm>
          <a:prstGeom prst="rect">
            <a:avLst/>
          </a:prstGeom>
          <a:noFill/>
          <a:ln w="28575">
            <a:noFill/>
            <a:miter lim="800000"/>
            <a:headEnd/>
            <a:tailEnd/>
          </a:ln>
        </p:spPr>
      </p:pic>
      <p:sp>
        <p:nvSpPr>
          <p:cNvPr id="3" name="מציין מיקום של מספר שקופית 2"/>
          <p:cNvSpPr>
            <a:spLocks noGrp="1"/>
          </p:cNvSpPr>
          <p:nvPr>
            <p:ph type="sldNum" sz="quarter" idx="12"/>
          </p:nvPr>
        </p:nvSpPr>
        <p:spPr/>
        <p:txBody>
          <a:bodyPr/>
          <a:lstStyle/>
          <a:p>
            <a:fld id="{6FBBACAA-D2A9-4F7C-85FB-46E287B5B6E0}" type="slidenum">
              <a:rPr lang="he-IL" smtClean="0"/>
              <a:pPr/>
              <a:t>1</a:t>
            </a:fld>
            <a:endParaRPr lang="he-IL"/>
          </a:p>
        </p:txBody>
      </p:sp>
      <p:sp>
        <p:nvSpPr>
          <p:cNvPr id="4" name="TextBox 3"/>
          <p:cNvSpPr txBox="1"/>
          <p:nvPr/>
        </p:nvSpPr>
        <p:spPr>
          <a:xfrm>
            <a:off x="4429823" y="5406974"/>
            <a:ext cx="3442220" cy="523220"/>
          </a:xfrm>
          <a:prstGeom prst="rect">
            <a:avLst/>
          </a:prstGeom>
          <a:noFill/>
        </p:spPr>
        <p:txBody>
          <a:bodyPr wrap="square" rtlCol="1">
            <a:spAutoFit/>
          </a:bodyPr>
          <a:lstStyle/>
          <a:p>
            <a:pPr algn="ctr"/>
            <a:r>
              <a:rPr lang="he-IL" sz="2800" b="1" dirty="0">
                <a:solidFill>
                  <a:schemeClr val="bg1"/>
                </a:solidFill>
                <a:latin typeface="David" panose="020E0502060401010101" pitchFamily="34" charset="-79"/>
                <a:cs typeface="David" panose="020E0502060401010101" pitchFamily="34" charset="-79"/>
              </a:rPr>
              <a:t>מחזור מ"ז 2019-2020</a:t>
            </a:r>
          </a:p>
        </p:txBody>
      </p:sp>
      <p:sp>
        <p:nvSpPr>
          <p:cNvPr id="7" name="TextBox 3">
            <a:extLst>
              <a:ext uri="{FF2B5EF4-FFF2-40B4-BE49-F238E27FC236}">
                <a16:creationId xmlns:a16="http://schemas.microsoft.com/office/drawing/2014/main" xmlns="" id="{7E4025FC-4AE5-4458-9366-A7666BE1BE80}"/>
              </a:ext>
            </a:extLst>
          </p:cNvPr>
          <p:cNvSpPr txBox="1"/>
          <p:nvPr/>
        </p:nvSpPr>
        <p:spPr>
          <a:xfrm>
            <a:off x="4131050" y="3948507"/>
            <a:ext cx="4039767" cy="523220"/>
          </a:xfrm>
          <a:prstGeom prst="rect">
            <a:avLst/>
          </a:prstGeom>
          <a:noFill/>
        </p:spPr>
        <p:txBody>
          <a:bodyPr wrap="square" rtlCol="1">
            <a:spAutoFit/>
          </a:bodyPr>
          <a:lstStyle/>
          <a:p>
            <a:pPr algn="ctr"/>
            <a:r>
              <a:rPr lang="he-IL" sz="2800" b="1" dirty="0">
                <a:solidFill>
                  <a:schemeClr val="bg1"/>
                </a:solidFill>
                <a:latin typeface="David" panose="020E0502060401010101" pitchFamily="34" charset="-79"/>
                <a:cs typeface="David" panose="020E0502060401010101" pitchFamily="34" charset="-79"/>
              </a:rPr>
              <a:t>המדריך המוביל: </a:t>
            </a:r>
            <a:r>
              <a:rPr lang="he-IL" sz="2800" b="1" dirty="0" smtClean="0">
                <a:solidFill>
                  <a:schemeClr val="bg1"/>
                </a:solidFill>
                <a:latin typeface="David" panose="020E0502060401010101" pitchFamily="34" charset="-79"/>
                <a:cs typeface="David" panose="020E0502060401010101" pitchFamily="34" charset="-79"/>
              </a:rPr>
              <a:t>ערן קמין </a:t>
            </a:r>
            <a:endParaRPr lang="he-IL" sz="2800"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2576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70788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שלום </a:t>
            </a:r>
            <a:r>
              <a:rPr lang="he-IL"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שירמן</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ראש </a:t>
            </a:r>
            <a:r>
              <a:rPr lang="he-IL"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תוכנית</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MBA</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בינלאומית באוניברסיטת חיפה</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85" t="-140" r="4420" b="222"/>
          <a:stretch/>
        </p:blipFill>
        <p:spPr>
          <a:xfrm>
            <a:off x="0" y="0"/>
            <a:ext cx="5057775" cy="6858000"/>
          </a:xfrm>
          <a:prstGeom prst="rect">
            <a:avLst/>
          </a:prstGeom>
        </p:spPr>
      </p:pic>
    </p:spTree>
    <p:extLst>
      <p:ext uri="{BB962C8B-B14F-4D97-AF65-F5344CB8AC3E}">
        <p14:creationId xmlns:p14="http://schemas.microsoft.com/office/powerpoint/2010/main" val="155497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920564" y="2863632"/>
            <a:ext cx="392767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כלכלת ישראל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410325"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סוגיות במדיניות כלכלית </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810103" y="1566200"/>
            <a:ext cx="5022506" cy="4708981"/>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נח הקר, כיהן כסגן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בכיר לממונה על התקציבים במשרד האוצר והיה אמון על ניהול צוות המשרדים הביטחוניים באוצר ביניהם משרד המשפטים, האוצר, משרד ראש הממשלה ומשרד החוץ. במסגרת תפקידו היה שותף לגיבוש תקציב המדינה, ליווה פרויקטים לאומיים רחבי היקף, ייצג את הממשלה בכנסת בדיוני התקציב ועוד. קודם לכן, כיהן במגוון תפקידים כלכליים במשרד האוצר ובבנק ישראל</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הקר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לומד לתואר שלישי בנושא משאבים כלכליים מאונ' חיפה, והוא בוגר המכללה לביטחון לאומי</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519030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419865961"/>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5143500" cy="6827430"/>
          </a:xfrm>
          <a:prstGeom prst="rect">
            <a:avLst/>
          </a:prstGeom>
        </p:spPr>
      </p:pic>
      <p:sp>
        <p:nvSpPr>
          <p:cNvPr id="6" name="TextBox 5"/>
          <p:cNvSpPr txBox="1"/>
          <p:nvPr/>
        </p:nvSpPr>
        <p:spPr>
          <a:xfrm>
            <a:off x="6409509" y="1566200"/>
            <a:ext cx="5423100" cy="2246769"/>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פרופסור יוג'ין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קנדל</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הוא כלכלן ישראלי העומד בראש עמותת "סטארט אפ ניישן סנטרל" ומכהן כפרופסור למימון בבית הספר למנהל עסקים של האוניברסיטה העברית בירושלים. בין השנים 2009 - 2015 שימש כיו"ר המועצה הלאומית לכלכלה במשרד ראש הממשלה.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מנואל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טְרַכְטֶנְברג, כלכלן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ישראלי, ולשעבר יושב ראש הוועדה לתכנון ולתקצוב של המועצה להשכלה גבוהה. באוגוסט 2011 מונה לעמוד בראש ועדת טרכטנברג.</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ירון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זליכה</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כלכלן ישראלי. כיהן כחשב הכללי במשרד האוצר בין השנים 2003–2007. פרופסור וראש החוג לחשבונאות בקריה האקדמית אונו.</a:t>
            </a:r>
          </a:p>
          <a:p>
            <a:pP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4701331" y="2733003"/>
            <a:ext cx="359104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עונת הבחירה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843878" y="2706877"/>
            <a:ext cx="631935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610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5860875" cy="6801394"/>
          </a:xfrm>
          <a:prstGeom prst="rect">
            <a:avLst/>
          </a:prstGeom>
        </p:spPr>
      </p:pic>
      <p:sp>
        <p:nvSpPr>
          <p:cNvPr id="3" name="כותרת 3"/>
          <p:cNvSpPr txBox="1">
            <a:spLocks/>
          </p:cNvSpPr>
          <p:nvPr/>
        </p:nvSpPr>
        <p:spPr>
          <a:xfrm>
            <a:off x="6782646" y="480158"/>
            <a:ext cx="523252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עומר מואב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3170099"/>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שש"ס: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מדיניות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כלכלית בישראל: שורשי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הוויכוח.</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מיגור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העוני בעולם: תקווה, אכזבה,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הצלחה.</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הפערים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הגדולים בתוצר לנפש בין מדינות: שורשים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עמוקים.</a:t>
            </a:r>
          </a:p>
          <a:p>
            <a:pPr marL="914400" lvl="1"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0" y="-14824"/>
            <a:ext cx="5153025" cy="687282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6276975" y="1128370"/>
            <a:ext cx="5486400" cy="4801314"/>
          </a:xfrm>
          <a:prstGeom prst="rect">
            <a:avLst/>
          </a:prstGeom>
        </p:spPr>
        <p:txBody>
          <a:bodyPr wrap="square">
            <a:spAutoFit/>
          </a:bodyPr>
          <a:lstStyle/>
          <a:p>
            <a:pPr algn="l">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69675" y="-65315"/>
            <a:ext cx="6078589" cy="6932023"/>
          </a:xfrm>
          <a:prstGeom prst="rect">
            <a:avLst/>
          </a:prstGeom>
        </p:spPr>
      </p:pic>
      <p:sp>
        <p:nvSpPr>
          <p:cNvPr id="3" name="כותרת 3"/>
          <p:cNvSpPr txBox="1">
            <a:spLocks/>
          </p:cNvSpPr>
          <p:nvPr/>
        </p:nvSpPr>
        <p:spPr>
          <a:xfrm>
            <a:off x="6585686" y="222108"/>
            <a:ext cx="5572358" cy="5909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a:t>
            </a:r>
            <a:endParaRPr lang="he-I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622708" y="1347125"/>
            <a:ext cx="5392461" cy="5078313"/>
          </a:xfrm>
          <a:prstGeom prst="rect">
            <a:avLst/>
          </a:prstGeom>
          <a:noFill/>
        </p:spPr>
        <p:txBody>
          <a:bodyPr wrap="square" rtlCol="1">
            <a:spAutoFit/>
          </a:bodyPr>
          <a:lstStyle/>
          <a:p>
            <a:r>
              <a:rPr lang="he-IL" b="1" dirty="0">
                <a:solidFill>
                  <a:schemeClr val="bg1"/>
                </a:solidFill>
              </a:rPr>
              <a:t>עומר מואב הוא פרופסור לכלכלה במרכז הבינתחומי בהרצליה ובאוניברסיטת </a:t>
            </a:r>
            <a:r>
              <a:rPr lang="he-IL" b="1" dirty="0" err="1">
                <a:solidFill>
                  <a:schemeClr val="bg1"/>
                </a:solidFill>
              </a:rPr>
              <a:t>וורויק</a:t>
            </a:r>
            <a:r>
              <a:rPr lang="he-IL" b="1" dirty="0">
                <a:solidFill>
                  <a:schemeClr val="bg1"/>
                </a:solidFill>
              </a:rPr>
              <a:t> באנגליה, זוכה בפרס מפעל </a:t>
            </a:r>
            <a:r>
              <a:rPr lang="he-IL" b="1" dirty="0" err="1">
                <a:solidFill>
                  <a:schemeClr val="bg1"/>
                </a:solidFill>
              </a:rPr>
              <a:t>הפייס</a:t>
            </a:r>
            <a:r>
              <a:rPr lang="he-IL" b="1" dirty="0">
                <a:solidFill>
                  <a:schemeClr val="bg1"/>
                </a:solidFill>
              </a:rPr>
              <a:t> ע"ש לנדאו על הישגיו המחקריים, היה יועצו הכלכלי של שר האוצר יובל שטייניץ</a:t>
            </a:r>
            <a:r>
              <a:rPr lang="en-US" b="1" dirty="0">
                <a:solidFill>
                  <a:schemeClr val="bg1"/>
                </a:solidFill>
              </a:rPr>
              <a:t>.</a:t>
            </a:r>
          </a:p>
          <a:p>
            <a:r>
              <a:rPr lang="he-IL" b="1" dirty="0">
                <a:solidFill>
                  <a:schemeClr val="bg1"/>
                </a:solidFill>
              </a:rPr>
              <a:t>פרופ' מואב בעל תואר בוגר, מוסמך, ודוקטור מהאוניברסיטה העברית בירושלים. לאחר פוסט דוקטורט ב-</a:t>
            </a:r>
            <a:r>
              <a:rPr lang="en-US" b="1" dirty="0">
                <a:solidFill>
                  <a:schemeClr val="bg1"/>
                </a:solidFill>
              </a:rPr>
              <a:t>MIT</a:t>
            </a:r>
            <a:r>
              <a:rPr lang="he-IL" b="1" dirty="0">
                <a:solidFill>
                  <a:schemeClr val="bg1"/>
                </a:solidFill>
              </a:rPr>
              <a:t> חזר מואב בשנת 2000 כמרצה לאוניברסיטה העברית, והתקדם שם לדרגת פרופסור מן המניין תוך עשור, שבמהלכו זכה </a:t>
            </a:r>
            <a:r>
              <a:rPr lang="he-IL" b="1" dirty="0" smtClean="0">
                <a:solidFill>
                  <a:schemeClr val="bg1"/>
                </a:solidFill>
              </a:rPr>
              <a:t>במלגת אלון</a:t>
            </a:r>
            <a:r>
              <a:rPr lang="en-US" b="1" dirty="0">
                <a:solidFill>
                  <a:schemeClr val="bg1"/>
                </a:solidFill>
              </a:rPr>
              <a:t> </a:t>
            </a:r>
            <a:r>
              <a:rPr lang="he-IL" b="1" dirty="0">
                <a:solidFill>
                  <a:schemeClr val="bg1"/>
                </a:solidFill>
              </a:rPr>
              <a:t>למדענים צעירים מצטיינים, ובפרס </a:t>
            </a:r>
            <a:r>
              <a:rPr lang="he-IL" b="1" dirty="0" smtClean="0">
                <a:solidFill>
                  <a:schemeClr val="bg1"/>
                </a:solidFill>
              </a:rPr>
              <a:t>רקטור</a:t>
            </a:r>
            <a:r>
              <a:rPr lang="en-US" b="1" dirty="0">
                <a:solidFill>
                  <a:schemeClr val="bg1"/>
                </a:solidFill>
              </a:rPr>
              <a:t> </a:t>
            </a:r>
            <a:r>
              <a:rPr lang="he-IL" b="1" dirty="0">
                <a:solidFill>
                  <a:schemeClr val="bg1"/>
                </a:solidFill>
              </a:rPr>
              <a:t>האוניברסיטה העברית על הצטיינות במחקר ובהוראה</a:t>
            </a:r>
            <a:r>
              <a:rPr lang="en-US" b="1" dirty="0">
                <a:solidFill>
                  <a:schemeClr val="bg1"/>
                </a:solidFill>
              </a:rPr>
              <a:t>.</a:t>
            </a:r>
            <a:r>
              <a:rPr lang="he-IL" b="1" dirty="0">
                <a:solidFill>
                  <a:schemeClr val="bg1"/>
                </a:solidFill>
              </a:rPr>
              <a:t> בשנת 2014 עבר למרכז הבינתחומי. </a:t>
            </a:r>
            <a:endParaRPr lang="en-US" b="1" dirty="0">
              <a:solidFill>
                <a:schemeClr val="bg1"/>
              </a:solidFill>
            </a:endParaRPr>
          </a:p>
          <a:p>
            <a:r>
              <a:rPr lang="he-IL" b="1" dirty="0">
                <a:solidFill>
                  <a:schemeClr val="bg1"/>
                </a:solidFill>
              </a:rPr>
              <a:t> </a:t>
            </a:r>
            <a:endParaRPr lang="en-US" b="1" dirty="0">
              <a:solidFill>
                <a:schemeClr val="bg1"/>
              </a:solidFill>
            </a:endParaRPr>
          </a:p>
          <a:p>
            <a:r>
              <a:rPr lang="he-IL" b="1" dirty="0">
                <a:solidFill>
                  <a:schemeClr val="bg1"/>
                </a:solidFill>
              </a:rPr>
              <a:t>מחקרו של מואב עוסק בצמיחה כלכלית, אי-שוויון, הגירה, עוני, היסטוריה של היווצרות מדינות, וכלכלת ישראל. מאמריו זכו לפרסום בכתבי העת הכלכליים המובילים בעולם, והוא מדורג בשני האחוזים המובילים של הכלכלנים בעולם. </a:t>
            </a:r>
            <a:endParaRPr lang="en-US" b="1" dirty="0">
              <a:solidFill>
                <a:schemeClr val="bg1"/>
              </a:solidFill>
            </a:endParaRPr>
          </a:p>
        </p:txBody>
      </p:sp>
    </p:spTree>
    <p:extLst>
      <p:ext uri="{BB962C8B-B14F-4D97-AF65-F5344CB8AC3E}">
        <p14:creationId xmlns:p14="http://schemas.microsoft.com/office/powerpoint/2010/main" val="238557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148557773"/>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370168" y="2706877"/>
            <a:ext cx="64636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במדיניות ותקציב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858000" y="1730867"/>
            <a:ext cx="5136534" cy="2554545"/>
          </a:xfrm>
          <a:prstGeom prst="rect">
            <a:avLst/>
          </a:prstGeom>
          <a:noFill/>
        </p:spPr>
        <p:txBody>
          <a:bodyPr wrap="square" rtlCol="1">
            <a:spAutoFit/>
          </a:bodyPr>
          <a:lstStyle/>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ראש תחום מקרו ופעילות המשק, חטיבת המחקר – בנק ישראל. בוגר המכללה לביטחון לאומי, מחזור מ"ו.</a:t>
            </a:r>
          </a:p>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בכלכלה, אוני' עברית, מוסמך בכלכלה, אוני' עברית ובעל תואר שני במדעי המדינה עם התמחות בביטחון לאומי ואסטרטגיה, אוניברסיטת חיפה</a:t>
            </a:r>
          </a:p>
        </p:txBody>
      </p:sp>
      <p:sp>
        <p:nvSpPr>
          <p:cNvPr id="5" name="כותרת 3"/>
          <p:cNvSpPr txBox="1">
            <a:spLocks/>
          </p:cNvSpPr>
          <p:nvPr/>
        </p:nvSpPr>
        <p:spPr>
          <a:xfrm>
            <a:off x="816283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איל ארגוב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Tree>
    <p:extLst>
      <p:ext uri="{BB962C8B-B14F-4D97-AF65-F5344CB8AC3E}">
        <p14:creationId xmlns:p14="http://schemas.microsoft.com/office/powerpoint/2010/main" val="242271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757477157"/>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551424" y="2933300"/>
            <a:ext cx="628088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העונה האינטגרטיבית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p:cNvSpPr txBox="1"/>
          <p:nvPr/>
        </p:nvSpPr>
        <p:spPr>
          <a:xfrm>
            <a:off x="6676481" y="5900075"/>
            <a:ext cx="5277393" cy="400110"/>
          </a:xfrm>
          <a:prstGeom prst="rect">
            <a:avLst/>
          </a:prstGeom>
          <a:noFill/>
        </p:spPr>
        <p:txBody>
          <a:bodyPr wrap="square" rtlCol="1">
            <a:spAutoFit/>
          </a:bodyPr>
          <a:lstStyle/>
          <a:p>
            <a:pPr>
              <a:defRPr/>
            </a:pPr>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21.4.20 – 7.5.20 – סמינר וסיור מזרח</a:t>
            </a:r>
          </a:p>
        </p:txBody>
      </p:sp>
    </p:spTree>
    <p:extLst>
      <p:ext uri="{BB962C8B-B14F-4D97-AF65-F5344CB8AC3E}">
        <p14:creationId xmlns:p14="http://schemas.microsoft.com/office/powerpoint/2010/main" val="258161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5286375" y="5909012"/>
            <a:ext cx="5876926" cy="707886"/>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he-IL"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3.6.20-25.6.20 – סמינר וסיור ארה"ב</a:t>
            </a:r>
          </a:p>
        </p:txBody>
      </p:sp>
    </p:spTree>
    <p:extLst>
      <p:ext uri="{BB962C8B-B14F-4D97-AF65-F5344CB8AC3E}">
        <p14:creationId xmlns:p14="http://schemas.microsoft.com/office/powerpoint/2010/main" val="18850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53254" y="519038"/>
            <a:ext cx="228940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המטרות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093428"/>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מערכת יחסי הגומלין  בין כלכלה לביטחון לאומי והקניית מושגים בסיסיים בכלכלה.</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ניתוח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והבנת התהליכים הכלכליים העיקריים במשק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הישראלי, האתגרים הכלכליים העומדים בפני מקבלי ההחלטות והכרות עם הכלים לניהול המדיניות הכלכלית.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הכלכלה הבינ"ל והאזורית.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עיסוק בשאלות כלכליות אקטואליות.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הקשר שבין כלכלה לחשיבה אסטרטגית.</a:t>
            </a: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165606" y="450799"/>
            <a:ext cx="386836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הרעיון המסדר</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465825126"/>
              </p:ext>
            </p:extLst>
          </p:nvPr>
        </p:nvGraphicFramePr>
        <p:xfrm>
          <a:off x="2789450" y="1433014"/>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5953494" y="6274013"/>
            <a:ext cx="10182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סיורים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הרצאת בכירים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ציר הזמן</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3395125263"/>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686525" y="2863632"/>
            <a:ext cx="416171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גלובלית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967085" y="346808"/>
            <a:ext cx="503855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409509" y="1566200"/>
            <a:ext cx="5423100" cy="1631216"/>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ליאור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הרמן, ראש המגמה לכלכלה פוליטית ויחסים בינלאומיים, במחלקה ליחסים בינלאומיים בפקולטה למדעי החברה של האוני' העברית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1" y="0"/>
            <a:ext cx="4857750"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8714" y="17418"/>
            <a:ext cx="5010961" cy="6810101"/>
          </a:xfrm>
          <a:prstGeom prst="rect">
            <a:avLst/>
          </a:prstGeom>
        </p:spPr>
      </p:pic>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246769"/>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אלכס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קומן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הוא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מרצה בכיר בפקולטה לניהול של אוניברסיטת תל אביב ובמכללה האקדמית תל אביב-יפו. תחום מחקרו הוא מערכות מידע ויצירת ערך כלכלי. קומן אימץ מודלים מתחום מדעי המחשב לניתוח אסטרטגיה עסקית ומערכות תומכות החלטה.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862322"/>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אלי קוק הוא היסטוריון של הקפיטליזם האמריקני, מרצה בחוג להיסטוריה כללית וראש התוכנית ללימודי ארה״ב באוניברסיטת חיפה.</a:t>
            </a:r>
          </a:p>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תחומי מחקר: היסטוריה אמריקאית מודרנית, היסטוריה של הקפיטליזם האמריקאי, עבדות, תרבות צריכה, היסטוריה כלכלית,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ניוליברליזם</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היסטוריה עסקית, מחשבה כלכלית.</a:t>
            </a: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620" t="1518" r="14758" b="828"/>
          <a:stretch/>
        </p:blipFill>
        <p:spPr>
          <a:xfrm>
            <a:off x="-38099" y="1"/>
            <a:ext cx="5314949" cy="6858000"/>
          </a:xfrm>
          <a:prstGeom prst="rect">
            <a:avLst/>
          </a:prstGeom>
        </p:spPr>
      </p:pic>
    </p:spTree>
    <p:extLst>
      <p:ext uri="{BB962C8B-B14F-4D97-AF65-F5344CB8AC3E}">
        <p14:creationId xmlns:p14="http://schemas.microsoft.com/office/powerpoint/2010/main" val="346542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685</Words>
  <Application>Microsoft Office PowerPoint</Application>
  <PresentationFormat>Widescreen</PresentationFormat>
  <Paragraphs>114</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David</vt:lpstr>
      <vt:lpstr>Guttman Hatzvi</vt:lpstr>
      <vt:lpstr>Tahoma</vt:lpstr>
      <vt:lpstr>Times New Roman</vt:lpstr>
      <vt:lpstr>ערכת נושא Office</vt:lpstr>
      <vt:lpstr>המכללה לביטחון לאומי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GOI</cp:lastModifiedBy>
  <cp:revision>90</cp:revision>
  <dcterms:created xsi:type="dcterms:W3CDTF">2018-08-24T08:19:52Z</dcterms:created>
  <dcterms:modified xsi:type="dcterms:W3CDTF">2019-09-05T04:38:53Z</dcterms:modified>
</cp:coreProperties>
</file>