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488" r:id="rId3"/>
    <p:sldId id="530" r:id="rId4"/>
    <p:sldId id="527" r:id="rId5"/>
    <p:sldId id="528" r:id="rId6"/>
    <p:sldId id="531" r:id="rId7"/>
    <p:sldId id="489" r:id="rId8"/>
    <p:sldId id="490" r:id="rId9"/>
    <p:sldId id="532" r:id="rId10"/>
    <p:sldId id="491" r:id="rId11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42" d="100"/>
          <a:sy n="42" d="100"/>
        </p:scale>
        <p:origin x="48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AB400F31-C58E-4938-8F6D-5F233AD45A94}" type="datetimeFigureOut">
              <a:rPr lang="he-IL" smtClean="0"/>
              <a:t>ז'/אדר/תש"פ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77CAAF1C-FBE5-47A3-BD73-EB277DA1E4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0969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https://netunim.wordpress.com/tag/%D7%AA%D7%97%D7%91%D7%95%D7%A8%D7%94/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31D6B-7A4A-4F33-AEBB-6C86D59269B3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61636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https://netunim.wordpress.com/tag/%D7%AA%D7%97%D7%91%D7%95%D7%A8%D7%94/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31D6B-7A4A-4F33-AEBB-6C86D59269B3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15084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31C50-8480-41F3-B7D3-F2C12B6675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A5C59E-A4FA-4E76-85D2-89258B52E7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704FFD-C5D6-4483-9316-3FA60675C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13A71-E4DA-4498-9D5C-F4E7E222AB2B}" type="datetimeFigureOut">
              <a:rPr lang="he-IL" smtClean="0"/>
              <a:t>ז'/אדר/תש"פ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C8F00E-743C-48F3-82BE-49DD91BE3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5B2EA-789B-4007-AF5D-E56E3EB6D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8B30E-3341-4E15-8AB3-CB4007173E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85845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B3393-9375-4676-BE87-4FCB61D37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E0F637-C45D-47A6-9600-09788755EA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1C8E9-BF9E-4E9D-81E2-39A0BA950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13A71-E4DA-4498-9D5C-F4E7E222AB2B}" type="datetimeFigureOut">
              <a:rPr lang="he-IL" smtClean="0"/>
              <a:t>ז'/אדר/תש"פ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594D44-CF42-4744-A09C-0A236A0C0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B99CF-B289-4ACD-9596-3D3325455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8B30E-3341-4E15-8AB3-CB4007173E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46082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67C7E7-8E59-46C8-8E12-CD4BE3C26B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4726B8-702C-4631-9316-1884331C42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9BA62F-FD24-4189-A31B-801FDEEEC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13A71-E4DA-4498-9D5C-F4E7E222AB2B}" type="datetimeFigureOut">
              <a:rPr lang="he-IL" smtClean="0"/>
              <a:t>ז'/אדר/תש"פ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C49EF-086B-4CF0-B216-5BA8CE381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1BBD7A-CE3C-4F2B-827C-C53DEBBE9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8B30E-3341-4E15-8AB3-CB4007173E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92706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29449-A6DB-4D53-8CE7-62E43043E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EC29A-47E3-4242-BDE8-776FCC4A1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B373C-10D5-4E42-B1EB-D6EA441B6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13A71-E4DA-4498-9D5C-F4E7E222AB2B}" type="datetimeFigureOut">
              <a:rPr lang="he-IL" smtClean="0"/>
              <a:t>ז'/אדר/תש"פ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BA3D0C-40A1-4BC5-81E7-E8D709702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8F70D-4590-4AB5-B377-3D08A3222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8B30E-3341-4E15-8AB3-CB4007173E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60813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604CA-5223-4DB3-82E0-AB8866BA3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8B234D-2BBA-424E-AC62-25973A3D85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4C25D-AA9F-4749-888A-D6B3F1600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13A71-E4DA-4498-9D5C-F4E7E222AB2B}" type="datetimeFigureOut">
              <a:rPr lang="he-IL" smtClean="0"/>
              <a:t>ז'/אדר/תש"פ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38982-8717-461F-942F-D3B487B02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9D8E9-1828-485D-980D-48A0099BF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8B30E-3341-4E15-8AB3-CB4007173E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52721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F60F4-8648-4596-AC4B-3BDA2445D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51EF2-14FC-4257-BF7D-1B51FCA354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320497-873D-443B-B7D3-964860C503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D054AE-D68C-4C5B-811D-56BB8F96F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13A71-E4DA-4498-9D5C-F4E7E222AB2B}" type="datetimeFigureOut">
              <a:rPr lang="he-IL" smtClean="0"/>
              <a:t>ז'/אדר/תש"פ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E32AD9-DD37-475F-91DC-65C314FAE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AA8D8C-E9BB-45A1-A5FC-B4A390440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8B30E-3341-4E15-8AB3-CB4007173E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76553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A62FB-DE51-4BBC-AED9-C9B26A5C9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F60567-4DDA-4345-91A3-2E03C4E19D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AF5CBE-32D8-44F1-AEA9-837A60B7D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7B9965-44F3-4D70-BCCE-09FC1F8CDA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AA055B-B3E8-4DA0-A533-0787D03712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FFAE90-2693-419B-B4C1-A4447528A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13A71-E4DA-4498-9D5C-F4E7E222AB2B}" type="datetimeFigureOut">
              <a:rPr lang="he-IL" smtClean="0"/>
              <a:t>ז'/אדר/תש"פ</a:t>
            </a:fld>
            <a:endParaRPr lang="he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DE05F2-0D8C-48BF-BF35-45F2898D5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5E59AA-EC9A-440D-B24C-C69019FA8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8B30E-3341-4E15-8AB3-CB4007173E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95758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AB2E8-4966-41CA-AA4F-98BD652F2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93E049-93F7-4E26-A7E3-59D9A411A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13A71-E4DA-4498-9D5C-F4E7E222AB2B}" type="datetimeFigureOut">
              <a:rPr lang="he-IL" smtClean="0"/>
              <a:t>ז'/אדר/תש"פ</a:t>
            </a:fld>
            <a:endParaRPr lang="he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04948B-55A2-4F61-8F75-2ABBBCB80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432770-83EE-4AF4-848C-99B97C116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8B30E-3341-4E15-8AB3-CB4007173E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77288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905A4B-1DA0-4C58-B63C-880674905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13A71-E4DA-4498-9D5C-F4E7E222AB2B}" type="datetimeFigureOut">
              <a:rPr lang="he-IL" smtClean="0"/>
              <a:t>ז'/אדר/תש"פ</a:t>
            </a:fld>
            <a:endParaRPr lang="he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140754-4495-4B13-B794-4A33608F2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957809-A9EA-4096-98FE-26D42FC71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8B30E-3341-4E15-8AB3-CB4007173E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8889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CA137-2FBD-4D85-BB5D-F26110679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E7C94-0AB0-48F8-B656-D71630E8A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6AD3BD-AB1E-40A0-8622-D12C3D06BE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2D284F-9122-45D8-A473-459D14305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13A71-E4DA-4498-9D5C-F4E7E222AB2B}" type="datetimeFigureOut">
              <a:rPr lang="he-IL" smtClean="0"/>
              <a:t>ז'/אדר/תש"פ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3C529A-B7F5-49C1-82AE-0A960615A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1F2898-0A28-4D29-B37C-AF2F759E7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8B30E-3341-4E15-8AB3-CB4007173E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98090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7FF5A-7F0E-4345-AE5A-5EF43F162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B56663-1E75-46CB-A5CD-ED984BAAFC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42B98E-ED29-4660-9B0E-5E245870E6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E72282-8238-42B3-8453-DBC1C1755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13A71-E4DA-4498-9D5C-F4E7E222AB2B}" type="datetimeFigureOut">
              <a:rPr lang="he-IL" smtClean="0"/>
              <a:t>ז'/אדר/תש"פ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6ED3A-B22A-4091-B55C-BFFDBC383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B4B8B2-4FBF-4A29-906F-09D5BE64E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8B30E-3341-4E15-8AB3-CB4007173E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13115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A957BE-FF5D-4DC8-AB57-91A243758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0C6613-D635-4552-B394-DF0C8484CD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BAA60A-1D00-4B19-A58F-570591BB91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13A71-E4DA-4498-9D5C-F4E7E222AB2B}" type="datetimeFigureOut">
              <a:rPr lang="he-IL" smtClean="0"/>
              <a:t>ז'/אדר/תש"פ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68CFAC-9D49-4636-97EF-0E9F4D8F3D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C94D1-B3B6-4DB2-8942-AD4F642313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8B30E-3341-4E15-8AB3-CB4007173E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76289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d.com/talks/travis_kalanick_uber_s_plan_to_get_more_people_into_fewer_cars#t-56626" TargetMode="External"/><Relationship Id="rId2" Type="http://schemas.openxmlformats.org/officeDocument/2006/relationships/hyperlink" Target="https://www.facebook.com/alon77g/videos/10155214023209581/?hc_location=ufi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alon77g/videos/10155214023209581/?hc_location=ufi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13" Type="http://schemas.openxmlformats.org/officeDocument/2006/relationships/hyperlink" Target="http://openclipart.org/detail/19358/clock-by-manio1" TargetMode="External"/><Relationship Id="rId18" Type="http://schemas.openxmlformats.org/officeDocument/2006/relationships/image" Target="../media/image14.png"/><Relationship Id="rId3" Type="http://schemas.openxmlformats.org/officeDocument/2006/relationships/hyperlink" Target="https://openclipart.org/detail/201979/housepurple" TargetMode="External"/><Relationship Id="rId7" Type="http://schemas.openxmlformats.org/officeDocument/2006/relationships/hyperlink" Target="http://commons.wikimedia.org/wiki/File:Factory_1b.svg" TargetMode="External"/><Relationship Id="rId12" Type="http://schemas.openxmlformats.org/officeDocument/2006/relationships/image" Target="../media/image10.png"/><Relationship Id="rId17" Type="http://schemas.openxmlformats.org/officeDocument/2006/relationships/hyperlink" Target="http://www.thecryptocrew.com/2013/03/a-list-of-questionable-publishers.html" TargetMode="External"/><Relationship Id="rId2" Type="http://schemas.openxmlformats.org/officeDocument/2006/relationships/image" Target="../media/image5.png"/><Relationship Id="rId16" Type="http://schemas.openxmlformats.org/officeDocument/2006/relationships/image" Target="../media/image13.png"/><Relationship Id="rId20" Type="http://schemas.openxmlformats.org/officeDocument/2006/relationships/hyperlink" Target="http://he.wikipedia.org/wiki/&#215;&#169;&#215;&#167;&#215;&#156;_&#215;&#151;&#215;&#147;&#215;&#169;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hyperlink" Target="http://alexdj94.deviantart.com/art/South-Park-Eric-Cartman-HD-AI-CS6-319157399" TargetMode="External"/><Relationship Id="rId5" Type="http://schemas.openxmlformats.org/officeDocument/2006/relationships/hyperlink" Target="http://openclipart.org/detail/3983/old-bridge-by-jportugall" TargetMode="External"/><Relationship Id="rId15" Type="http://schemas.openxmlformats.org/officeDocument/2006/relationships/image" Target="../media/image12.png"/><Relationship Id="rId10" Type="http://schemas.openxmlformats.org/officeDocument/2006/relationships/image" Target="../media/image9.png"/><Relationship Id="rId19" Type="http://schemas.openxmlformats.org/officeDocument/2006/relationships/image" Target="../media/image15.jpg"/><Relationship Id="rId4" Type="http://schemas.openxmlformats.org/officeDocument/2006/relationships/image" Target="../media/image6.png"/><Relationship Id="rId9" Type="http://schemas.openxmlformats.org/officeDocument/2006/relationships/hyperlink" Target="http://naturalmentejodido.blogspot.com/2007_11_01_archive.html" TargetMode="External"/><Relationship Id="rId1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2E4FA-D44A-4CB9-8CAC-B42C74C493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1534" y="406400"/>
            <a:ext cx="9144000" cy="2387600"/>
          </a:xfrm>
        </p:spPr>
        <p:txBody>
          <a:bodyPr/>
          <a:lstStyle/>
          <a:p>
            <a:r>
              <a:rPr lang="en-US" dirty="0" smtClean="0"/>
              <a:t>Avoiding </a:t>
            </a:r>
            <a:r>
              <a:rPr lang="en-US" dirty="0" smtClean="0"/>
              <a:t>Traffic</a:t>
            </a:r>
            <a:endParaRPr lang="he-I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A9FDDD-1EF9-4BC0-96A6-924D93B900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Omer </a:t>
            </a:r>
            <a:r>
              <a:rPr lang="en-US" dirty="0" err="1" smtClean="0"/>
              <a:t>Moav</a:t>
            </a:r>
            <a:endParaRPr lang="he-IL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933AA14-C63B-4772-B807-BA67BBCA4B4C}"/>
              </a:ext>
            </a:extLst>
          </p:cNvPr>
          <p:cNvSpPr txBox="1">
            <a:spLocks/>
          </p:cNvSpPr>
          <p:nvPr/>
        </p:nvSpPr>
        <p:spPr>
          <a:xfrm>
            <a:off x="1678898" y="4729397"/>
            <a:ext cx="8207115" cy="102682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hlinkClick r:id="rId2"/>
              </a:rPr>
              <a:t>https://www.facebook.com/alon77g/videos/10155214023209581/?hc_location=ufi</a:t>
            </a:r>
            <a:endParaRPr lang="he-IL"/>
          </a:p>
          <a:p>
            <a:endParaRPr lang="he-IL"/>
          </a:p>
          <a:p>
            <a:r>
              <a:rPr lang="en-US">
                <a:hlinkClick r:id="rId3"/>
              </a:rPr>
              <a:t>https://www.ted.com/talks/travis_kalanick_uber_s_plan_to_get_more_people_into_fewer_cars#t-56626</a:t>
            </a:r>
            <a:endParaRPr lang="he-IL"/>
          </a:p>
          <a:p>
            <a:endParaRPr lang="he-IL"/>
          </a:p>
          <a:p>
            <a:endParaRPr lang="he-IL"/>
          </a:p>
          <a:p>
            <a:endParaRPr lang="he-IL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55202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F51A9B1-5984-44F9-82FE-8B15818DFB98}"/>
              </a:ext>
            </a:extLst>
          </p:cNvPr>
          <p:cNvSpPr/>
          <p:nvPr/>
        </p:nvSpPr>
        <p:spPr>
          <a:xfrm>
            <a:off x="1573967" y="186659"/>
            <a:ext cx="9188971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400" dirty="0"/>
              <a:t>Summary: The welfare of the public in Israel can be greatly </a:t>
            </a:r>
            <a:r>
              <a:rPr lang="en-US" sz="3400" dirty="0" smtClean="0"/>
              <a:t>improved</a:t>
            </a:r>
          </a:p>
          <a:p>
            <a:pPr algn="l"/>
            <a:endParaRPr lang="he-IL" sz="34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400" dirty="0" smtClean="0"/>
              <a:t>Road </a:t>
            </a:r>
            <a:r>
              <a:rPr lang="en-US" sz="3400" dirty="0" smtClean="0"/>
              <a:t>price (congestion </a:t>
            </a:r>
            <a:r>
              <a:rPr lang="en-US" sz="3400" dirty="0" smtClean="0"/>
              <a:t>toll</a:t>
            </a:r>
            <a:r>
              <a:rPr lang="en-US" sz="3400" dirty="0" smtClean="0"/>
              <a:t>)</a:t>
            </a:r>
            <a:endParaRPr lang="en-US" sz="34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34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400" dirty="0"/>
              <a:t>Investment in </a:t>
            </a:r>
            <a:r>
              <a:rPr lang="en-US" sz="3400" dirty="0" smtClean="0"/>
              <a:t>transportation </a:t>
            </a:r>
            <a:r>
              <a:rPr lang="en-US" sz="3400" dirty="0"/>
              <a:t>infrastructure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34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400" dirty="0"/>
              <a:t>Removing barriers that prevent private market initiatives in the public / cooperative </a:t>
            </a:r>
            <a:r>
              <a:rPr lang="en-US" sz="3400" dirty="0" smtClean="0"/>
              <a:t>transportation </a:t>
            </a:r>
            <a:r>
              <a:rPr lang="en-US" sz="3400" dirty="0"/>
              <a:t>sector</a:t>
            </a:r>
            <a:endParaRPr lang="he-IL" sz="3400" dirty="0"/>
          </a:p>
        </p:txBody>
      </p:sp>
    </p:spTree>
    <p:extLst>
      <p:ext uri="{BB962C8B-B14F-4D97-AF65-F5344CB8AC3E}">
        <p14:creationId xmlns:p14="http://schemas.microsoft.com/office/powerpoint/2010/main" val="4028985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99C14-DDC2-49B5-9FB6-F990D25BE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5075" y="575421"/>
            <a:ext cx="7181850" cy="994172"/>
          </a:xfrm>
        </p:spPr>
        <p:txBody>
          <a:bodyPr>
            <a:normAutofit fontScale="90000"/>
          </a:bodyPr>
          <a:lstStyle/>
          <a:p>
            <a:r>
              <a:rPr lang="en-US" dirty="0"/>
              <a:t>Theory of external effects taxation</a:t>
            </a:r>
            <a:endParaRPr lang="he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C6AFA-20E8-42CE-9D03-A53653887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err="1"/>
              <a:t>Pigovian</a:t>
            </a:r>
            <a:r>
              <a:rPr lang="en-US" dirty="0"/>
              <a:t> tax</a:t>
            </a:r>
          </a:p>
          <a:p>
            <a:pPr algn="l"/>
            <a:r>
              <a:rPr lang="en-US" dirty="0"/>
              <a:t>The optimal tax is equal to the external cost</a:t>
            </a:r>
          </a:p>
          <a:p>
            <a:pPr algn="l"/>
            <a:r>
              <a:rPr lang="en-US" dirty="0" err="1" smtClean="0"/>
              <a:t>Pigovian</a:t>
            </a:r>
            <a:r>
              <a:rPr lang="en-US" dirty="0" smtClean="0"/>
              <a:t> </a:t>
            </a:r>
            <a:r>
              <a:rPr lang="en-US" dirty="0"/>
              <a:t>tax </a:t>
            </a:r>
            <a:r>
              <a:rPr lang="en-US" dirty="0" smtClean="0"/>
              <a:t>internalizes external </a:t>
            </a:r>
            <a:r>
              <a:rPr lang="en-US" dirty="0"/>
              <a:t>costs and results in efficient allocation (maximum welfare)</a:t>
            </a:r>
          </a:p>
          <a:p>
            <a:pPr algn="l"/>
            <a:r>
              <a:rPr lang="en-US" dirty="0"/>
              <a:t>Since demand for car use is not entirely rigid (far from it), </a:t>
            </a:r>
            <a:r>
              <a:rPr lang="en-US" dirty="0" err="1" smtClean="0"/>
              <a:t>Pigovian</a:t>
            </a:r>
            <a:r>
              <a:rPr lang="en-US" dirty="0" smtClean="0"/>
              <a:t> </a:t>
            </a:r>
            <a:r>
              <a:rPr lang="en-US" dirty="0"/>
              <a:t>tax </a:t>
            </a:r>
            <a:r>
              <a:rPr lang="en-US" dirty="0" smtClean="0"/>
              <a:t>(congestion tolls) </a:t>
            </a:r>
            <a:r>
              <a:rPr lang="en-US" dirty="0"/>
              <a:t>will improve allocation</a:t>
            </a:r>
          </a:p>
          <a:p>
            <a:pPr algn="l"/>
            <a:r>
              <a:rPr lang="en-US" dirty="0"/>
              <a:t>The </a:t>
            </a:r>
            <a:r>
              <a:rPr lang="en-US" dirty="0" err="1" smtClean="0"/>
              <a:t>Pigovian</a:t>
            </a:r>
            <a:r>
              <a:rPr lang="en-US" dirty="0" smtClean="0"/>
              <a:t> </a:t>
            </a:r>
            <a:r>
              <a:rPr lang="en-US" dirty="0"/>
              <a:t>tax approach and the approach </a:t>
            </a:r>
            <a:r>
              <a:rPr lang="en-US" dirty="0" smtClean="0"/>
              <a:t>of</a:t>
            </a:r>
            <a:r>
              <a:rPr lang="en-US" dirty="0" smtClean="0"/>
              <a:t> </a:t>
            </a:r>
            <a:r>
              <a:rPr lang="en-US" dirty="0"/>
              <a:t>paying for a </a:t>
            </a:r>
            <a:r>
              <a:rPr lang="en-US" dirty="0" smtClean="0"/>
              <a:t>scarce resource are equal.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54821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title"/>
          </p:nvPr>
        </p:nvSpPr>
        <p:spPr>
          <a:xfrm>
            <a:off x="1551590" y="434092"/>
            <a:ext cx="10221310" cy="74562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Traffic between the </a:t>
            </a:r>
            <a:r>
              <a:rPr lang="en-US" sz="2000" dirty="0" err="1" smtClean="0"/>
              <a:t>Arlozorov</a:t>
            </a:r>
            <a:r>
              <a:rPr lang="en-US" sz="2000" dirty="0" smtClean="0"/>
              <a:t> and </a:t>
            </a:r>
            <a:r>
              <a:rPr lang="en-US" sz="2000" dirty="0" err="1" smtClean="0"/>
              <a:t>HaShalom</a:t>
            </a:r>
            <a:r>
              <a:rPr lang="en-US" sz="2000" dirty="0" smtClean="0"/>
              <a:t> </a:t>
            </a:r>
            <a:r>
              <a:rPr lang="en-US" sz="2000" dirty="0" smtClean="0"/>
              <a:t>Interchanges </a:t>
            </a:r>
            <a:r>
              <a:rPr lang="en-US" sz="2000" dirty="0"/>
              <a:t>- May 2013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(</a:t>
            </a:r>
            <a:r>
              <a:rPr lang="en-US" sz="2000" dirty="0"/>
              <a:t>Source: </a:t>
            </a:r>
            <a:r>
              <a:rPr lang="en-US" sz="2000" dirty="0" smtClean="0"/>
              <a:t>A Traffic Case Study</a:t>
            </a:r>
            <a:r>
              <a:rPr lang="en-US" sz="2000" dirty="0" smtClean="0"/>
              <a:t>)</a:t>
            </a:r>
            <a:endParaRPr lang="he-IL" sz="18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2AFA9-7862-48EC-BE99-E5FC998F5191}" type="slidenum">
              <a:rPr lang="he-IL" smtClean="0"/>
              <a:t>3</a:t>
            </a:fld>
            <a:endParaRPr lang="he-IL"/>
          </a:p>
        </p:txBody>
      </p:sp>
      <p:pic>
        <p:nvPicPr>
          <p:cNvPr id="1026" name="Picture 2" descr="scat-hours-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501" y="2127565"/>
            <a:ext cx="6466669" cy="4182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6495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title"/>
          </p:nvPr>
        </p:nvSpPr>
        <p:spPr>
          <a:xfrm>
            <a:off x="3138489" y="1529923"/>
            <a:ext cx="5915025" cy="745629"/>
          </a:xfrm>
        </p:spPr>
        <p:txBody>
          <a:bodyPr>
            <a:normAutofit/>
          </a:bodyPr>
          <a:lstStyle/>
          <a:p>
            <a:r>
              <a:rPr lang="he-IL" sz="1800" dirty="0"/>
              <a:t>התנועה בקטע בין מחלפי ארלוזורוב והשלום - מאי 2013</a:t>
            </a:r>
            <a:br>
              <a:rPr lang="he-IL" sz="1800" dirty="0"/>
            </a:br>
            <a:r>
              <a:rPr lang="he-IL" sz="900" dirty="0"/>
              <a:t>(אשר מאיר, פורום קהלת)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2AFA9-7862-48EC-BE99-E5FC998F5191}" type="slidenum">
              <a:rPr lang="he-IL" smtClean="0"/>
              <a:t>4</a:t>
            </a:fld>
            <a:endParaRPr lang="he-IL"/>
          </a:p>
        </p:txBody>
      </p:sp>
      <p:pic>
        <p:nvPicPr>
          <p:cNvPr id="1026" name="Picture 2" descr="scat-hours-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222" y="2275552"/>
            <a:ext cx="4329752" cy="2800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Stockholm-traffic.jpg (640×425)">
            <a:extLst>
              <a:ext uri="{FF2B5EF4-FFF2-40B4-BE49-F238E27FC236}">
                <a16:creationId xmlns:a16="http://schemas.microsoft.com/office/drawing/2014/main" id="{38E0BF30-DF66-4916-84F7-CB5F0B416A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404939"/>
            <a:ext cx="6096000" cy="404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AA734E5F-BB63-4C70-9BDC-78330B4354D9}"/>
              </a:ext>
            </a:extLst>
          </p:cNvPr>
          <p:cNvSpPr txBox="1">
            <a:spLocks/>
          </p:cNvSpPr>
          <p:nvPr/>
        </p:nvSpPr>
        <p:spPr>
          <a:xfrm>
            <a:off x="2800657" y="348275"/>
            <a:ext cx="6590686" cy="9941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1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0"/>
            <a:r>
              <a:rPr lang="en-US" dirty="0"/>
              <a:t>Vehicle </a:t>
            </a:r>
            <a:r>
              <a:rPr lang="en-US" dirty="0" smtClean="0"/>
              <a:t>Traffic </a:t>
            </a:r>
            <a:r>
              <a:rPr lang="en-US" dirty="0"/>
              <a:t>in Stockholm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12984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3967D23-59D2-451C-9C09-A689260CB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598C-08CF-49DA-ACC2-8F21E1D3E29E}" type="slidenum">
              <a:rPr lang="he-IL" smtClean="0"/>
              <a:t>5</a:t>
            </a:fld>
            <a:endParaRPr lang="he-IL"/>
          </a:p>
        </p:txBody>
      </p:sp>
      <p:pic>
        <p:nvPicPr>
          <p:cNvPr id="2050" name="Picture 2" descr="Stockholm-congestion-before-after-2006-a.jpg (291×173)">
            <a:extLst>
              <a:ext uri="{FF2B5EF4-FFF2-40B4-BE49-F238E27FC236}">
                <a16:creationId xmlns:a16="http://schemas.microsoft.com/office/drawing/2014/main" id="{B4F0D2BE-A858-47C0-8E89-50F6CDAD9A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638" y="1676233"/>
            <a:ext cx="7647758" cy="4546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7AB644FA-3040-46E4-B52E-1DE6D1BD54CA}"/>
              </a:ext>
            </a:extLst>
          </p:cNvPr>
          <p:cNvSpPr txBox="1">
            <a:spLocks/>
          </p:cNvSpPr>
          <p:nvPr/>
        </p:nvSpPr>
        <p:spPr>
          <a:xfrm>
            <a:off x="3342677" y="861675"/>
            <a:ext cx="6590686" cy="99417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l" defTabSz="914400" rtl="1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dirty="0"/>
              <a:t>תנועת כלי רכב בשטוקהולם</a:t>
            </a:r>
            <a:br>
              <a:rPr lang="he-IL" dirty="0"/>
            </a:br>
            <a:endParaRPr lang="he-IL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0ED288A-936A-4C26-8531-03C080C2456D}"/>
              </a:ext>
            </a:extLst>
          </p:cNvPr>
          <p:cNvSpPr txBox="1">
            <a:spLocks/>
          </p:cNvSpPr>
          <p:nvPr/>
        </p:nvSpPr>
        <p:spPr>
          <a:xfrm>
            <a:off x="2258638" y="33089"/>
            <a:ext cx="7674725" cy="440440"/>
          </a:xfrm>
          <a:prstGeom prst="rect">
            <a:avLst/>
          </a:prstGeom>
        </p:spPr>
        <p:txBody>
          <a:bodyPr/>
          <a:lstStyle>
            <a:lvl1pPr marL="91440" indent="-91440" algn="r" defTabSz="914400" rtl="1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r" defTabSz="914400" rtl="1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r" defTabSz="914400" rtl="1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r" defTabSz="914400" rtl="1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r" defTabSz="914400" rtl="1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r" defTabSz="914400" rtl="1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r" defTabSz="914400" rtl="1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r" defTabSz="914400" rtl="1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r" defTabSz="914400" rtl="1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hlinkClick r:id="rId3"/>
              </a:rPr>
              <a:t>https://www.facebook.com/alon77g/videos/10155214023209581/?hc_location=ufi</a:t>
            </a:r>
            <a:endParaRPr lang="he-IL" dirty="0"/>
          </a:p>
          <a:p>
            <a:endParaRPr lang="he-IL" dirty="0"/>
          </a:p>
          <a:p>
            <a:endParaRPr lang="he-IL" dirty="0"/>
          </a:p>
        </p:txBody>
      </p:sp>
      <p:sp>
        <p:nvSpPr>
          <p:cNvPr id="2" name="TextBox 1"/>
          <p:cNvSpPr txBox="1"/>
          <p:nvPr/>
        </p:nvSpPr>
        <p:spPr>
          <a:xfrm>
            <a:off x="3342677" y="751715"/>
            <a:ext cx="526792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en-US" sz="3600" dirty="0"/>
              <a:t>Vehicle </a:t>
            </a:r>
            <a:r>
              <a:rPr lang="en-US" sz="3600" dirty="0" smtClean="0"/>
              <a:t>Traffic </a:t>
            </a:r>
            <a:r>
              <a:rPr lang="en-US" sz="3600" dirty="0"/>
              <a:t>in Stockholm</a:t>
            </a:r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1242178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EDCF97-6ECA-449E-9EFD-306047EE3C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499" y="419725"/>
            <a:ext cx="9893826" cy="5890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780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76B8D344-B3C0-4E59-851F-8164FDA746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823106" y="3982137"/>
            <a:ext cx="2033716" cy="1525287"/>
          </a:xfr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700BB0F-CE7E-4DB8-BA70-73933808F9F6}"/>
              </a:ext>
            </a:extLst>
          </p:cNvPr>
          <p:cNvSpPr/>
          <p:nvPr/>
        </p:nvSpPr>
        <p:spPr>
          <a:xfrm>
            <a:off x="1994106" y="3523359"/>
            <a:ext cx="8562771" cy="3152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350"/>
          </a:p>
        </p:txBody>
      </p:sp>
      <p:pic>
        <p:nvPicPr>
          <p:cNvPr id="11" name="Content Placeholder 9">
            <a:extLst>
              <a:ext uri="{FF2B5EF4-FFF2-40B4-BE49-F238E27FC236}">
                <a16:creationId xmlns:a16="http://schemas.microsoft.com/office/drawing/2014/main" id="{4FE960D5-3C07-4D2B-ABD6-2F166315542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138349" y="4240662"/>
            <a:ext cx="2033716" cy="1525287"/>
          </a:xfrm>
          <a:prstGeom prst="rect">
            <a:avLst/>
          </a:prstGeom>
        </p:spPr>
      </p:pic>
      <p:pic>
        <p:nvPicPr>
          <p:cNvPr id="12" name="Content Placeholder 9">
            <a:extLst>
              <a:ext uri="{FF2B5EF4-FFF2-40B4-BE49-F238E27FC236}">
                <a16:creationId xmlns:a16="http://schemas.microsoft.com/office/drawing/2014/main" id="{469019D0-BF84-4BFE-9AE0-10FFBBBE3F7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992936" y="4324502"/>
            <a:ext cx="2033716" cy="1525287"/>
          </a:xfrm>
          <a:prstGeom prst="rect">
            <a:avLst/>
          </a:prstGeom>
        </p:spPr>
      </p:pic>
      <p:pic>
        <p:nvPicPr>
          <p:cNvPr id="13" name="Content Placeholder 9">
            <a:extLst>
              <a:ext uri="{FF2B5EF4-FFF2-40B4-BE49-F238E27FC236}">
                <a16:creationId xmlns:a16="http://schemas.microsoft.com/office/drawing/2014/main" id="{C7C82951-1732-45A7-A36B-8F0B2F5842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250675" y="4666866"/>
            <a:ext cx="2033716" cy="1525287"/>
          </a:xfrm>
          <a:prstGeom prst="rect">
            <a:avLst/>
          </a:prstGeom>
        </p:spPr>
      </p:pic>
      <p:pic>
        <p:nvPicPr>
          <p:cNvPr id="14" name="Content Placeholder 9">
            <a:extLst>
              <a:ext uri="{FF2B5EF4-FFF2-40B4-BE49-F238E27FC236}">
                <a16:creationId xmlns:a16="http://schemas.microsoft.com/office/drawing/2014/main" id="{2EF352AB-8578-447F-A70C-FA203A4599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308179" y="4485610"/>
            <a:ext cx="2033716" cy="152528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1A78D45-B6DA-4287-B030-17B2B6AE0E7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8611282" y="3037462"/>
            <a:ext cx="1945595" cy="114303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4A3D15F-CA95-45F8-8CD6-5AD50EDF2EF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4128112" y="1802992"/>
            <a:ext cx="1759427" cy="1447111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05EA8086-62B0-46A3-9803-9D9133EF89E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8178928" y="2495855"/>
            <a:ext cx="978488" cy="697173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6A41488-01D0-4C05-B240-0E639397FF0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5238655" y="3855238"/>
            <a:ext cx="388637" cy="348931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3680C079-518C-4AE2-85DB-9253477A9BF2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13"/>
              </a:ext>
            </a:extLst>
          </a:blip>
          <a:stretch>
            <a:fillRect/>
          </a:stretch>
        </p:blipFill>
        <p:spPr>
          <a:xfrm>
            <a:off x="8321077" y="1904096"/>
            <a:ext cx="580409" cy="580409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821B96CD-9958-4A28-8029-4BD97017013A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4771735" y="3027095"/>
            <a:ext cx="664007" cy="1121226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CF7662CA-9C1A-4721-BE01-6EB71B2F1FB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5398691" y="4006032"/>
            <a:ext cx="388637" cy="348931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660CB2DA-3386-47FE-9E4F-EBEB88B2598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5512991" y="4120332"/>
            <a:ext cx="388637" cy="348931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58610E9-EA2F-43C5-8A2F-623D66C3393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5627291" y="4234632"/>
            <a:ext cx="388637" cy="348931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E274993A-E49D-4C3D-9DFF-65EDAA19306C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5741591" y="4348932"/>
            <a:ext cx="388637" cy="348931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14E4E12D-BB7C-42CB-94A2-620E0F133A4B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5855891" y="4463232"/>
            <a:ext cx="388637" cy="348931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CC51311C-33CA-4079-8B10-D8833097013C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6002250" y="4597020"/>
            <a:ext cx="388637" cy="34893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397D7273-B0F9-4B2C-A96F-A89601A3C9B1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4319937" y="4136680"/>
            <a:ext cx="554155" cy="497539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90E8810F-3D52-458F-A6E5-5671D79E7794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4629106" y="4562884"/>
            <a:ext cx="554155" cy="497539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D8AED92F-7BB2-4DF3-9F5C-5945C38ACEC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7543117" y="4000345"/>
            <a:ext cx="978488" cy="697173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6FFB1C2A-CEDA-4776-BC70-5B820C735042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17"/>
              </a:ext>
            </a:extLst>
          </a:blip>
          <a:stretch>
            <a:fillRect/>
          </a:stretch>
        </p:blipFill>
        <p:spPr>
          <a:xfrm>
            <a:off x="6151892" y="4091263"/>
            <a:ext cx="658151" cy="702028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E44BAE9A-BD50-437B-B03E-3013658F449A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4888890" y="3252637"/>
            <a:ext cx="275525" cy="46948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9C40C64-6EBF-40DD-AF76-8A9FA163F6DE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20"/>
              </a:ext>
            </a:extLst>
          </a:blip>
          <a:stretch>
            <a:fillRect/>
          </a:stretch>
        </p:blipFill>
        <p:spPr>
          <a:xfrm>
            <a:off x="2822510" y="2258759"/>
            <a:ext cx="706458" cy="71119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F41B984-FA1F-49F9-A24C-48EEF9E47C3B}"/>
              </a:ext>
            </a:extLst>
          </p:cNvPr>
          <p:cNvSpPr txBox="1"/>
          <p:nvPr/>
        </p:nvSpPr>
        <p:spPr>
          <a:xfrm>
            <a:off x="1524000" y="839691"/>
            <a:ext cx="94305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/>
              <a:t>A </a:t>
            </a:r>
            <a:r>
              <a:rPr lang="en-US" sz="2400" dirty="0" smtClean="0"/>
              <a:t>Story </a:t>
            </a:r>
            <a:r>
              <a:rPr lang="en-US" sz="2400" dirty="0"/>
              <a:t>to </a:t>
            </a:r>
            <a:r>
              <a:rPr lang="en-US" sz="2400" dirty="0" smtClean="0"/>
              <a:t>Illustrate </a:t>
            </a:r>
            <a:r>
              <a:rPr lang="en-US" sz="2400" dirty="0"/>
              <a:t>the </a:t>
            </a:r>
            <a:r>
              <a:rPr lang="en-US" sz="2400" dirty="0" smtClean="0"/>
              <a:t>Improvement </a:t>
            </a:r>
            <a:r>
              <a:rPr lang="en-US" sz="2400" dirty="0"/>
              <a:t>of </a:t>
            </a:r>
            <a:r>
              <a:rPr lang="en-US" sz="2400" dirty="0" smtClean="0"/>
              <a:t>Welfare </a:t>
            </a:r>
            <a:r>
              <a:rPr lang="en-US" sz="2400" dirty="0"/>
              <a:t>from </a:t>
            </a:r>
            <a:r>
              <a:rPr lang="en-US" sz="2400" dirty="0"/>
              <a:t>C</a:t>
            </a:r>
            <a:r>
              <a:rPr lang="en-US" sz="2400" dirty="0" smtClean="0"/>
              <a:t>ongestion Tolls</a:t>
            </a:r>
            <a:endParaRPr lang="he-IL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1C1637-88CB-4449-8D3C-00F464EFC15A}"/>
              </a:ext>
            </a:extLst>
          </p:cNvPr>
          <p:cNvSpPr txBox="1"/>
          <p:nvPr/>
        </p:nvSpPr>
        <p:spPr>
          <a:xfrm>
            <a:off x="5887539" y="5003305"/>
            <a:ext cx="266571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000" dirty="0" smtClean="0"/>
              <a:t>Waiting Time</a:t>
            </a:r>
            <a:r>
              <a:rPr lang="en-US" sz="2000" dirty="0"/>
              <a:t>?</a:t>
            </a:r>
          </a:p>
          <a:p>
            <a:pPr algn="l"/>
            <a:r>
              <a:rPr lang="en-US" sz="2000" dirty="0"/>
              <a:t>Welfare </a:t>
            </a:r>
            <a:r>
              <a:rPr lang="en-US" sz="2000" dirty="0" smtClean="0"/>
              <a:t>Improvement</a:t>
            </a:r>
            <a:r>
              <a:rPr lang="en-US" sz="2000" dirty="0"/>
              <a:t>?</a:t>
            </a:r>
            <a:endParaRPr lang="he-IL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1399800-5082-4813-8304-D92A43D471C9}"/>
              </a:ext>
            </a:extLst>
          </p:cNvPr>
          <p:cNvSpPr txBox="1"/>
          <p:nvPr/>
        </p:nvSpPr>
        <p:spPr>
          <a:xfrm>
            <a:off x="5864348" y="2119500"/>
            <a:ext cx="2168013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/>
              <a:t>Toll </a:t>
            </a:r>
            <a:r>
              <a:rPr lang="en-US" sz="2400" dirty="0" smtClean="0"/>
              <a:t>Improves </a:t>
            </a:r>
            <a:r>
              <a:rPr lang="en-US" sz="2400" dirty="0"/>
              <a:t>welfare!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1040965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/>
      <p:bldP spid="2" grpId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D3320-9207-42DF-A108-F4760F2D4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What is </a:t>
            </a:r>
            <a:r>
              <a:rPr lang="en-US" sz="3600" dirty="0" smtClean="0"/>
              <a:t>Behind </a:t>
            </a:r>
            <a:r>
              <a:rPr lang="en-US" sz="3600" dirty="0"/>
              <a:t>the </a:t>
            </a:r>
            <a:r>
              <a:rPr lang="en-US" sz="3600" dirty="0" smtClean="0"/>
              <a:t>Public's Distaste for </a:t>
            </a:r>
            <a:r>
              <a:rPr lang="en-US" sz="3600" dirty="0" smtClean="0"/>
              <a:t>Congestion Tolls?</a:t>
            </a:r>
            <a:endParaRPr lang="he-IL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3594F4-445A-4162-A1EA-8A5F48D3B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 smtClean="0"/>
              <a:t>Lack of Understanding </a:t>
            </a:r>
            <a:r>
              <a:rPr lang="en-US" dirty="0"/>
              <a:t>(the idea that demand is </a:t>
            </a:r>
            <a:r>
              <a:rPr lang="en-US" dirty="0" smtClean="0"/>
              <a:t>rigid </a:t>
            </a:r>
            <a:r>
              <a:rPr lang="en-US" dirty="0"/>
              <a:t>and needs a "reasonable" alternative for any private car user who </a:t>
            </a:r>
            <a:r>
              <a:rPr lang="en-US" dirty="0" smtClean="0"/>
              <a:t>views </a:t>
            </a:r>
            <a:r>
              <a:rPr lang="en-US" dirty="0"/>
              <a:t>"the price of the road" as </a:t>
            </a:r>
            <a:r>
              <a:rPr lang="en-US" dirty="0" smtClean="0"/>
              <a:t>a punishment</a:t>
            </a:r>
            <a:r>
              <a:rPr lang="en-US" dirty="0"/>
              <a:t>, not a price for using the product)</a:t>
            </a:r>
          </a:p>
          <a:p>
            <a:r>
              <a:rPr lang="en-US" dirty="0"/>
              <a:t>Lack of sufficient</a:t>
            </a:r>
            <a:r>
              <a:rPr lang="en-US" dirty="0" smtClean="0"/>
              <a:t> </a:t>
            </a:r>
            <a:r>
              <a:rPr lang="en-US" dirty="0"/>
              <a:t>alternatives</a:t>
            </a:r>
          </a:p>
          <a:p>
            <a:pPr algn="l"/>
            <a:r>
              <a:rPr lang="en-US" dirty="0"/>
              <a:t>Fear of hurting the weak</a:t>
            </a:r>
          </a:p>
          <a:p>
            <a:pPr algn="l"/>
            <a:r>
              <a:rPr lang="en-US" dirty="0"/>
              <a:t>Fear of another tax burden</a:t>
            </a:r>
          </a:p>
          <a:p>
            <a:pPr algn="l"/>
            <a:r>
              <a:rPr lang="en-US" dirty="0"/>
              <a:t>The idea </a:t>
            </a:r>
            <a:r>
              <a:rPr lang="en-US" dirty="0" smtClean="0"/>
              <a:t>that </a:t>
            </a:r>
            <a:r>
              <a:rPr lang="en-US" dirty="0" smtClean="0"/>
              <a:t>transportation should be subsidized </a:t>
            </a:r>
            <a:endParaRPr lang="en-US" dirty="0"/>
          </a:p>
          <a:p>
            <a:pPr algn="l"/>
            <a:r>
              <a:rPr lang="en-US" dirty="0"/>
              <a:t>Ignoring the improvement in public transport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20554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D3320-9207-42DF-A108-F4760F2D4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168" y="1496882"/>
            <a:ext cx="11712158" cy="223909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What </a:t>
            </a:r>
            <a:r>
              <a:rPr lang="en-US" dirty="0" smtClean="0"/>
              <a:t>Happens </a:t>
            </a:r>
            <a:r>
              <a:rPr lang="en-US" dirty="0"/>
              <a:t>if the </a:t>
            </a:r>
            <a:r>
              <a:rPr lang="en-US" dirty="0" smtClean="0"/>
              <a:t>Government Distributes Bread </a:t>
            </a:r>
            <a:r>
              <a:rPr lang="en-US" dirty="0"/>
              <a:t>to the </a:t>
            </a:r>
            <a:r>
              <a:rPr lang="en-US" dirty="0" smtClean="0"/>
              <a:t>Public </a:t>
            </a:r>
            <a:r>
              <a:rPr lang="en-US" dirty="0"/>
              <a:t>for </a:t>
            </a:r>
            <a:r>
              <a:rPr lang="en-US" dirty="0" smtClean="0"/>
              <a:t>Free</a:t>
            </a:r>
            <a:r>
              <a:rPr lang="en-US" dirty="0"/>
              <a:t>?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20262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285</Words>
  <Application>Microsoft Office PowerPoint</Application>
  <PresentationFormat>Widescreen</PresentationFormat>
  <Paragraphs>45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Avoiding Traffic</vt:lpstr>
      <vt:lpstr>Theory of external effects taxation</vt:lpstr>
      <vt:lpstr>Traffic between the Arlozorov and HaShalom Interchanges - May 2013  (Source: A Traffic Case Study)</vt:lpstr>
      <vt:lpstr>התנועה בקטע בין מחלפי ארלוזורוב והשלום - מאי 2013 (אשר מאיר, פורום קהלת)</vt:lpstr>
      <vt:lpstr>PowerPoint Presentation</vt:lpstr>
      <vt:lpstr>PowerPoint Presentation</vt:lpstr>
      <vt:lpstr>PowerPoint Presentation</vt:lpstr>
      <vt:lpstr>What is Behind the Public's Distaste for Congestion Tolls?</vt:lpstr>
      <vt:lpstr>What Happens if the Government Distributes Bread to the Public for Free?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Omer</dc:creator>
  <cp:lastModifiedBy>u45414</cp:lastModifiedBy>
  <cp:revision>13</cp:revision>
  <dcterms:created xsi:type="dcterms:W3CDTF">2019-02-18T17:58:41Z</dcterms:created>
  <dcterms:modified xsi:type="dcterms:W3CDTF">2020-03-03T08:38:48Z</dcterms:modified>
</cp:coreProperties>
</file>