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958" r:id="rId1"/>
  </p:sldMasterIdLst>
  <p:notesMasterIdLst>
    <p:notesMasterId r:id="rId64"/>
  </p:notesMasterIdLst>
  <p:sldIdLst>
    <p:sldId id="256" r:id="rId2"/>
    <p:sldId id="322" r:id="rId3"/>
    <p:sldId id="538" r:id="rId4"/>
    <p:sldId id="539" r:id="rId5"/>
    <p:sldId id="335" r:id="rId6"/>
    <p:sldId id="537" r:id="rId7"/>
    <p:sldId id="536" r:id="rId8"/>
    <p:sldId id="336" r:id="rId9"/>
    <p:sldId id="334" r:id="rId10"/>
    <p:sldId id="498" r:id="rId11"/>
    <p:sldId id="499" r:id="rId12"/>
    <p:sldId id="497" r:id="rId13"/>
    <p:sldId id="501" r:id="rId14"/>
    <p:sldId id="502" r:id="rId15"/>
    <p:sldId id="535" r:id="rId16"/>
    <p:sldId id="503" r:id="rId17"/>
    <p:sldId id="504" r:id="rId18"/>
    <p:sldId id="505" r:id="rId19"/>
    <p:sldId id="302" r:id="rId20"/>
    <p:sldId id="326" r:id="rId21"/>
    <p:sldId id="325" r:id="rId22"/>
    <p:sldId id="327" r:id="rId23"/>
    <p:sldId id="341" r:id="rId24"/>
    <p:sldId id="413" r:id="rId25"/>
    <p:sldId id="534" r:id="rId26"/>
    <p:sldId id="380" r:id="rId27"/>
    <p:sldId id="300" r:id="rId28"/>
    <p:sldId id="531" r:id="rId29"/>
    <p:sldId id="412" r:id="rId30"/>
    <p:sldId id="284" r:id="rId31"/>
    <p:sldId id="289" r:id="rId32"/>
    <p:sldId id="266" r:id="rId33"/>
    <p:sldId id="320" r:id="rId34"/>
    <p:sldId id="321" r:id="rId35"/>
    <p:sldId id="288" r:id="rId36"/>
    <p:sldId id="495" r:id="rId37"/>
    <p:sldId id="481" r:id="rId38"/>
    <p:sldId id="483" r:id="rId39"/>
    <p:sldId id="484" r:id="rId40"/>
    <p:sldId id="485" r:id="rId41"/>
    <p:sldId id="486" r:id="rId42"/>
    <p:sldId id="506" r:id="rId43"/>
    <p:sldId id="507" r:id="rId44"/>
    <p:sldId id="508" r:id="rId45"/>
    <p:sldId id="509" r:id="rId46"/>
    <p:sldId id="510" r:id="rId47"/>
    <p:sldId id="511" r:id="rId48"/>
    <p:sldId id="512" r:id="rId49"/>
    <p:sldId id="513" r:id="rId50"/>
    <p:sldId id="514" r:id="rId51"/>
    <p:sldId id="515" r:id="rId52"/>
    <p:sldId id="516" r:id="rId53"/>
    <p:sldId id="517" r:id="rId54"/>
    <p:sldId id="518" r:id="rId55"/>
    <p:sldId id="519" r:id="rId56"/>
    <p:sldId id="520" r:id="rId57"/>
    <p:sldId id="521" r:id="rId58"/>
    <p:sldId id="522" r:id="rId59"/>
    <p:sldId id="523" r:id="rId60"/>
    <p:sldId id="524" r:id="rId61"/>
    <p:sldId id="525" r:id="rId62"/>
    <p:sldId id="526" r:id="rId63"/>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ila" initials="L" lastIdx="2" clrIdx="0">
    <p:extLst>
      <p:ext uri="{19B8F6BF-5375-455C-9EA6-DF929625EA0E}">
        <p15:presenceInfo xmlns:p15="http://schemas.microsoft.com/office/powerpoint/2012/main" userId="Lai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13" autoAdjust="0"/>
    <p:restoredTop sz="81588" autoAdjust="0"/>
  </p:normalViewPr>
  <p:slideViewPr>
    <p:cSldViewPr snapToGrid="0">
      <p:cViewPr varScale="1">
        <p:scale>
          <a:sx n="51" d="100"/>
          <a:sy n="51" d="100"/>
        </p:scale>
        <p:origin x="840"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www.cbs.gov.il/shnaton66/download/st16_01.xls"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Mac\Home\Documents\&#1506;&#1493;&#1502;&#1512;%20&#1502;&#1493;&#1488;&#1489;\&#1490;&#1512;&#1508;&#1497;&#1501;%20OEC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Sweden pre</c:v>
          </c:tx>
          <c:spPr>
            <a:ln w="50800">
              <a:solidFill>
                <a:srgbClr val="FF0000"/>
              </a:solidFill>
            </a:ln>
          </c:spPr>
          <c:marker>
            <c:symbol val="none"/>
          </c:marker>
          <c:val>
            <c:numRef>
              <c:f>'[Real GDP_per_capita.xls.xml]Sheet2'!$B$60:$AV$60</c:f>
              <c:numCache>
                <c:formatCode>0%</c:formatCode>
                <c:ptCount val="47"/>
                <c:pt idx="0">
                  <c:v>1.2499196827836361</c:v>
                </c:pt>
                <c:pt idx="1">
                  <c:v>1.2136771688896992</c:v>
                </c:pt>
                <c:pt idx="2">
                  <c:v>1.1878344597282238</c:v>
                </c:pt>
                <c:pt idx="3">
                  <c:v>1.1745597326788031</c:v>
                </c:pt>
                <c:pt idx="4">
                  <c:v>1.189792934573245</c:v>
                </c:pt>
                <c:pt idx="5">
                  <c:v>1.2211323775105223</c:v>
                </c:pt>
                <c:pt idx="6">
                  <c:v>1.1886910977536427</c:v>
                </c:pt>
                <c:pt idx="7">
                  <c:v>1.1403615242109673</c:v>
                </c:pt>
                <c:pt idx="8">
                  <c:v>1.1262041098267983</c:v>
                </c:pt>
                <c:pt idx="9">
                  <c:v>1.1310482783772517</c:v>
                </c:pt>
                <c:pt idx="10">
                  <c:v>1.1275175030270641</c:v>
                </c:pt>
                <c:pt idx="11">
                  <c:v>1.1204724835734696</c:v>
                </c:pt>
                <c:pt idx="12">
                  <c:v>1.1333285372045847</c:v>
                </c:pt>
                <c:pt idx="13">
                  <c:v>1.1374813430870048</c:v>
                </c:pt>
                <c:pt idx="14">
                  <c:v>1.1481968090042245</c:v>
                </c:pt>
                <c:pt idx="15">
                  <c:v>1.1381726396982024</c:v>
                </c:pt>
                <c:pt idx="16">
                  <c:v>1.1388308734187294</c:v>
                </c:pt>
                <c:pt idx="17">
                  <c:v>1.1449412238820051</c:v>
                </c:pt>
                <c:pt idx="18">
                  <c:v>1.1347151063927294</c:v>
                </c:pt>
                <c:pt idx="19">
                  <c:v>1.1263140594074288</c:v>
                </c:pt>
                <c:pt idx="20">
                  <c:v>1.1034521780948274</c:v>
                </c:pt>
                <c:pt idx="21">
                  <c:v>1.0798413776765676</c:v>
                </c:pt>
                <c:pt idx="22">
                  <c:v>1.0541274126920706</c:v>
                </c:pt>
                <c:pt idx="23">
                  <c:v>1.0227640168166832</c:v>
                </c:pt>
              </c:numCache>
            </c:numRef>
          </c:val>
          <c:smooth val="0"/>
          <c:extLst>
            <c:ext xmlns:c16="http://schemas.microsoft.com/office/drawing/2014/chart" uri="{C3380CC4-5D6E-409C-BE32-E72D297353CC}">
              <c16:uniqueId val="{00000000-D0E6-444B-832E-F77961E30175}"/>
            </c:ext>
          </c:extLst>
        </c:ser>
        <c:ser>
          <c:idx val="0"/>
          <c:order val="1"/>
          <c:tx>
            <c:strRef>
              <c:f>'[Real GDP_per_capita.xls.xml]Sheet2'!$A$53</c:f>
              <c:strCache>
                <c:ptCount val="1"/>
                <c:pt idx="0">
                  <c:v>Sweden</c:v>
                </c:pt>
              </c:strCache>
            </c:strRef>
          </c:tx>
          <c:spPr>
            <a:ln w="50800">
              <a:solidFill>
                <a:srgbClr val="FF0000"/>
              </a:solidFill>
            </a:ln>
          </c:spPr>
          <c:marker>
            <c:symbol val="none"/>
          </c:marker>
          <c:cat>
            <c:strRef>
              <c:f>'[Real GDP_per_capita.xls.xml]Sheet2'!$B$2:$AV$2</c:f>
              <c:strCach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strCache>
            </c:strRef>
          </c:cat>
          <c:val>
            <c:numRef>
              <c:f>'[Real GDP_per_capita.xls.xml]Sheet2'!$B$53:$AV$53</c:f>
              <c:numCache>
                <c:formatCode>0%</c:formatCode>
                <c:ptCount val="47"/>
                <c:pt idx="0">
                  <c:v>1.2499196827836361</c:v>
                </c:pt>
                <c:pt idx="1">
                  <c:v>1.2136771688896992</c:v>
                </c:pt>
                <c:pt idx="2">
                  <c:v>1.1878344597282238</c:v>
                </c:pt>
                <c:pt idx="3">
                  <c:v>1.1745597326788031</c:v>
                </c:pt>
                <c:pt idx="4">
                  <c:v>1.189792934573245</c:v>
                </c:pt>
                <c:pt idx="5">
                  <c:v>1.2211323775105223</c:v>
                </c:pt>
                <c:pt idx="6">
                  <c:v>1.1886910977536427</c:v>
                </c:pt>
                <c:pt idx="7">
                  <c:v>1.1403615242109673</c:v>
                </c:pt>
                <c:pt idx="8">
                  <c:v>1.1262041098267983</c:v>
                </c:pt>
                <c:pt idx="9">
                  <c:v>1.1310482783772517</c:v>
                </c:pt>
                <c:pt idx="10">
                  <c:v>1.1275175030270641</c:v>
                </c:pt>
                <c:pt idx="11">
                  <c:v>1.1204724835734696</c:v>
                </c:pt>
                <c:pt idx="12">
                  <c:v>1.1333285372045847</c:v>
                </c:pt>
                <c:pt idx="13">
                  <c:v>1.1374813430870048</c:v>
                </c:pt>
                <c:pt idx="14">
                  <c:v>1.1481968090042245</c:v>
                </c:pt>
                <c:pt idx="15">
                  <c:v>1.1381726396982024</c:v>
                </c:pt>
                <c:pt idx="16">
                  <c:v>1.1388308734187294</c:v>
                </c:pt>
                <c:pt idx="17">
                  <c:v>1.1449412238820051</c:v>
                </c:pt>
                <c:pt idx="18">
                  <c:v>1.1347151063927294</c:v>
                </c:pt>
                <c:pt idx="19">
                  <c:v>1.1263140594074288</c:v>
                </c:pt>
                <c:pt idx="20">
                  <c:v>1.1034521780948274</c:v>
                </c:pt>
                <c:pt idx="21">
                  <c:v>1.0798413776765676</c:v>
                </c:pt>
                <c:pt idx="22">
                  <c:v>1.0541274126920706</c:v>
                </c:pt>
                <c:pt idx="23">
                  <c:v>1.0227640168166832</c:v>
                </c:pt>
                <c:pt idx="24">
                  <c:v>1.029587146079646</c:v>
                </c:pt>
                <c:pt idx="25">
                  <c:v>1.0397556666873786</c:v>
                </c:pt>
                <c:pt idx="26">
                  <c:v>1.0278065941938048</c:v>
                </c:pt>
                <c:pt idx="27">
                  <c:v>1.0219310459003099</c:v>
                </c:pt>
                <c:pt idx="28">
                  <c:v>1.0358523631381673</c:v>
                </c:pt>
                <c:pt idx="29">
                  <c:v>1.0489388208052994</c:v>
                </c:pt>
                <c:pt idx="30">
                  <c:v>1.0582355442877374</c:v>
                </c:pt>
                <c:pt idx="31">
                  <c:v>1.056295713989384</c:v>
                </c:pt>
                <c:pt idx="32">
                  <c:v>1.0617702886451388</c:v>
                </c:pt>
                <c:pt idx="33">
                  <c:v>1.0715066273010416</c:v>
                </c:pt>
                <c:pt idx="34">
                  <c:v>1.0827628869081987</c:v>
                </c:pt>
                <c:pt idx="35">
                  <c:v>1.0857530255896519</c:v>
                </c:pt>
                <c:pt idx="36">
                  <c:v>1.1011599884854555</c:v>
                </c:pt>
                <c:pt idx="37">
                  <c:v>1.1024321853634762</c:v>
                </c:pt>
                <c:pt idx="38">
                  <c:v>1.0941009358317781</c:v>
                </c:pt>
                <c:pt idx="39">
                  <c:v>1.0737598911033084</c:v>
                </c:pt>
                <c:pt idx="40">
                  <c:v>1.1117870796234779</c:v>
                </c:pt>
                <c:pt idx="41">
                  <c:v>1.1201105206982112</c:v>
                </c:pt>
                <c:pt idx="42">
                  <c:v>1.110208371705937</c:v>
                </c:pt>
                <c:pt idx="43">
                  <c:v>1.108529038052311</c:v>
                </c:pt>
                <c:pt idx="44">
                  <c:v>1.1099315839038948</c:v>
                </c:pt>
                <c:pt idx="45">
                  <c:v>1.1191112750760852</c:v>
                </c:pt>
                <c:pt idx="46">
                  <c:v>1.1246613616435106</c:v>
                </c:pt>
              </c:numCache>
            </c:numRef>
          </c:val>
          <c:smooth val="0"/>
          <c:extLst>
            <c:ext xmlns:c16="http://schemas.microsoft.com/office/drawing/2014/chart" uri="{C3380CC4-5D6E-409C-BE32-E72D297353CC}">
              <c16:uniqueId val="{00000001-D0E6-444B-832E-F77961E30175}"/>
            </c:ext>
          </c:extLst>
        </c:ser>
        <c:dLbls>
          <c:showLegendKey val="0"/>
          <c:showVal val="0"/>
          <c:showCatName val="0"/>
          <c:showSerName val="0"/>
          <c:showPercent val="0"/>
          <c:showBubbleSize val="0"/>
        </c:dLbls>
        <c:smooth val="0"/>
        <c:axId val="228493312"/>
        <c:axId val="228493704"/>
      </c:lineChart>
      <c:catAx>
        <c:axId val="228493312"/>
        <c:scaling>
          <c:orientation val="minMax"/>
        </c:scaling>
        <c:delete val="0"/>
        <c:axPos val="b"/>
        <c:majorTickMark val="out"/>
        <c:minorTickMark val="none"/>
        <c:tickLblPos val="nextTo"/>
        <c:txPr>
          <a:bodyPr/>
          <a:lstStyle/>
          <a:p>
            <a:pPr>
              <a:defRPr sz="1100"/>
            </a:pPr>
            <a:endParaRPr lang="en-US"/>
          </a:p>
        </c:txPr>
        <c:crossAx val="228493704"/>
        <c:crosses val="autoZero"/>
        <c:auto val="1"/>
        <c:lblAlgn val="ctr"/>
        <c:lblOffset val="100"/>
        <c:noMultiLvlLbl val="0"/>
      </c:catAx>
      <c:valAx>
        <c:axId val="228493704"/>
        <c:scaling>
          <c:orientation val="minMax"/>
          <c:max val="1.3"/>
          <c:min val="0.9"/>
        </c:scaling>
        <c:delete val="0"/>
        <c:axPos val="l"/>
        <c:majorGridlines/>
        <c:numFmt formatCode="0%" sourceLinked="1"/>
        <c:majorTickMark val="out"/>
        <c:minorTickMark val="none"/>
        <c:tickLblPos val="nextTo"/>
        <c:txPr>
          <a:bodyPr/>
          <a:lstStyle/>
          <a:p>
            <a:pPr>
              <a:defRPr sz="1200"/>
            </a:pPr>
            <a:endParaRPr lang="en-US"/>
          </a:p>
        </c:txPr>
        <c:crossAx val="22849331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lineChart>
        <c:grouping val="standard"/>
        <c:varyColors val="0"/>
        <c:ser>
          <c:idx val="0"/>
          <c:order val="0"/>
          <c:tx>
            <c:v>יצוא</c:v>
          </c:tx>
          <c:spPr>
            <a:ln w="38100" cap="rnd" cmpd="sng" algn="ctr">
              <a:solidFill>
                <a:schemeClr val="accent2">
                  <a:tint val="77000"/>
                </a:schemeClr>
              </a:solidFill>
              <a:prstDash val="solid"/>
              <a:round/>
            </a:ln>
            <a:effectLst/>
          </c:spPr>
          <c:marker>
            <c:symbol val="none"/>
          </c:marker>
          <c:cat>
            <c:numRef>
              <c:f>'ST16-01'!$K$8:$K$42</c:f>
              <c:numCache>
                <c:formatCode>General_)</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'ST16-01'!$G$8:$G$42</c:f>
              <c:numCache>
                <c:formatCode>#,##0\ </c:formatCode>
                <c:ptCount val="35"/>
                <c:pt idx="0">
                  <c:v>8673.6</c:v>
                </c:pt>
                <c:pt idx="1">
                  <c:v>8907</c:v>
                </c:pt>
                <c:pt idx="2">
                  <c:v>8392.4</c:v>
                </c:pt>
                <c:pt idx="3">
                  <c:v>8471.7999999999993</c:v>
                </c:pt>
                <c:pt idx="4">
                  <c:v>9198.1</c:v>
                </c:pt>
                <c:pt idx="5">
                  <c:v>9977.2999999999993</c:v>
                </c:pt>
                <c:pt idx="6">
                  <c:v>11015.6</c:v>
                </c:pt>
                <c:pt idx="7">
                  <c:v>13109</c:v>
                </c:pt>
                <c:pt idx="8">
                  <c:v>14473.9</c:v>
                </c:pt>
                <c:pt idx="9">
                  <c:v>15490.3</c:v>
                </c:pt>
                <c:pt idx="10">
                  <c:v>17312</c:v>
                </c:pt>
                <c:pt idx="11">
                  <c:v>16903.599999999999</c:v>
                </c:pt>
                <c:pt idx="12">
                  <c:v>19432</c:v>
                </c:pt>
                <c:pt idx="13">
                  <c:v>20892.7</c:v>
                </c:pt>
                <c:pt idx="14">
                  <c:v>23820.5</c:v>
                </c:pt>
                <c:pt idx="15">
                  <c:v>27566</c:v>
                </c:pt>
                <c:pt idx="16">
                  <c:v>29780.9</c:v>
                </c:pt>
                <c:pt idx="17">
                  <c:v>31993.7</c:v>
                </c:pt>
                <c:pt idx="18">
                  <c:v>33157.199999999997</c:v>
                </c:pt>
                <c:pt idx="19">
                  <c:v>38259</c:v>
                </c:pt>
                <c:pt idx="20">
                  <c:v>47164.4</c:v>
                </c:pt>
                <c:pt idx="21">
                  <c:v>41002.5</c:v>
                </c:pt>
                <c:pt idx="22">
                  <c:v>39860.300000000003</c:v>
                </c:pt>
                <c:pt idx="23">
                  <c:v>44119.7</c:v>
                </c:pt>
                <c:pt idx="24">
                  <c:v>53107.7</c:v>
                </c:pt>
                <c:pt idx="25">
                  <c:v>58217.4</c:v>
                </c:pt>
                <c:pt idx="26">
                  <c:v>63028.5</c:v>
                </c:pt>
                <c:pt idx="27">
                  <c:v>72718.399999999994</c:v>
                </c:pt>
                <c:pt idx="28">
                  <c:v>83642.8</c:v>
                </c:pt>
                <c:pt idx="29">
                  <c:v>69553.399999999994</c:v>
                </c:pt>
                <c:pt idx="30">
                  <c:v>82211.8</c:v>
                </c:pt>
                <c:pt idx="31">
                  <c:v>94434.2</c:v>
                </c:pt>
                <c:pt idx="32">
                  <c:v>95692.7</c:v>
                </c:pt>
                <c:pt idx="33">
                  <c:v>97155.199999999997</c:v>
                </c:pt>
                <c:pt idx="34">
                  <c:v>98711.7</c:v>
                </c:pt>
              </c:numCache>
            </c:numRef>
          </c:val>
          <c:smooth val="0"/>
          <c:extLst>
            <c:ext xmlns:c16="http://schemas.microsoft.com/office/drawing/2014/chart" uri="{C3380CC4-5D6E-409C-BE32-E72D297353CC}">
              <c16:uniqueId val="{00000000-8679-44E4-BFD7-D8C3A93DFEEA}"/>
            </c:ext>
          </c:extLst>
        </c:ser>
        <c:ser>
          <c:idx val="1"/>
          <c:order val="1"/>
          <c:tx>
            <c:v>יבוא</c:v>
          </c:tx>
          <c:spPr>
            <a:ln w="38100" cap="rnd" cmpd="sng" algn="ctr">
              <a:solidFill>
                <a:schemeClr val="accent2">
                  <a:shade val="76000"/>
                </a:schemeClr>
              </a:solidFill>
              <a:prstDash val="solid"/>
              <a:round/>
            </a:ln>
            <a:effectLst/>
          </c:spPr>
          <c:marker>
            <c:symbol val="none"/>
          </c:marker>
          <c:cat>
            <c:numRef>
              <c:f>'ST16-01'!$K$8:$K$42</c:f>
              <c:numCache>
                <c:formatCode>General_)</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'ST16-01'!$J$8:$J$42</c:f>
              <c:numCache>
                <c:formatCode>#,##0\ </c:formatCode>
                <c:ptCount val="35"/>
                <c:pt idx="0">
                  <c:v>11195.9</c:v>
                </c:pt>
                <c:pt idx="1">
                  <c:v>12016</c:v>
                </c:pt>
                <c:pt idx="2">
                  <c:v>11572.6</c:v>
                </c:pt>
                <c:pt idx="3">
                  <c:v>11769.9</c:v>
                </c:pt>
                <c:pt idx="4">
                  <c:v>11765.5</c:v>
                </c:pt>
                <c:pt idx="5">
                  <c:v>11605.8</c:v>
                </c:pt>
                <c:pt idx="6">
                  <c:v>12475.6</c:v>
                </c:pt>
                <c:pt idx="7">
                  <c:v>16407.7</c:v>
                </c:pt>
                <c:pt idx="8">
                  <c:v>17067</c:v>
                </c:pt>
                <c:pt idx="9">
                  <c:v>17323.2</c:v>
                </c:pt>
                <c:pt idx="10">
                  <c:v>20228</c:v>
                </c:pt>
                <c:pt idx="11">
                  <c:v>22271.4</c:v>
                </c:pt>
                <c:pt idx="12">
                  <c:v>23933.9</c:v>
                </c:pt>
                <c:pt idx="13">
                  <c:v>26930</c:v>
                </c:pt>
                <c:pt idx="14">
                  <c:v>30317.3</c:v>
                </c:pt>
                <c:pt idx="15">
                  <c:v>35357</c:v>
                </c:pt>
                <c:pt idx="16">
                  <c:v>37652.1</c:v>
                </c:pt>
                <c:pt idx="17">
                  <c:v>37312</c:v>
                </c:pt>
                <c:pt idx="18">
                  <c:v>36110.400000000001</c:v>
                </c:pt>
                <c:pt idx="19">
                  <c:v>41085.4</c:v>
                </c:pt>
                <c:pt idx="20">
                  <c:v>47094.7</c:v>
                </c:pt>
                <c:pt idx="21">
                  <c:v>43947.8</c:v>
                </c:pt>
                <c:pt idx="22">
                  <c:v>43205.2</c:v>
                </c:pt>
                <c:pt idx="23">
                  <c:v>44954.7</c:v>
                </c:pt>
                <c:pt idx="24">
                  <c:v>52767.1</c:v>
                </c:pt>
                <c:pt idx="25">
                  <c:v>58136.1</c:v>
                </c:pt>
                <c:pt idx="26">
                  <c:v>62489.2</c:v>
                </c:pt>
                <c:pt idx="27">
                  <c:v>73839.399999999994</c:v>
                </c:pt>
                <c:pt idx="28">
                  <c:v>84475.199999999997</c:v>
                </c:pt>
                <c:pt idx="29">
                  <c:v>63569</c:v>
                </c:pt>
                <c:pt idx="30">
                  <c:v>77021.100000000006</c:v>
                </c:pt>
                <c:pt idx="31">
                  <c:v>92771.1</c:v>
                </c:pt>
                <c:pt idx="32">
                  <c:v>92418.3</c:v>
                </c:pt>
                <c:pt idx="33">
                  <c:v>91923.1</c:v>
                </c:pt>
                <c:pt idx="34">
                  <c:v>93715.1</c:v>
                </c:pt>
              </c:numCache>
            </c:numRef>
          </c:val>
          <c:smooth val="0"/>
          <c:extLst>
            <c:ext xmlns:c16="http://schemas.microsoft.com/office/drawing/2014/chart" uri="{C3380CC4-5D6E-409C-BE32-E72D297353CC}">
              <c16:uniqueId val="{00000001-8679-44E4-BFD7-D8C3A93DFEEA}"/>
            </c:ext>
          </c:extLst>
        </c:ser>
        <c:dLbls>
          <c:showLegendKey val="0"/>
          <c:showVal val="0"/>
          <c:showCatName val="0"/>
          <c:showSerName val="0"/>
          <c:showPercent val="0"/>
          <c:showBubbleSize val="0"/>
        </c:dLbls>
        <c:smooth val="0"/>
        <c:axId val="228504288"/>
        <c:axId val="228502720"/>
      </c:lineChart>
      <c:catAx>
        <c:axId val="228504288"/>
        <c:scaling>
          <c:orientation val="minMax"/>
        </c:scaling>
        <c:delete val="0"/>
        <c:axPos val="b"/>
        <c:numFmt formatCode="General_)" sourceLinked="1"/>
        <c:majorTickMark val="out"/>
        <c:minorTickMark val="none"/>
        <c:tickLblPos val="nextTo"/>
        <c:spPr>
          <a:noFill/>
          <a:ln w="12700" cap="flat" cmpd="sng" algn="ctr">
            <a:solidFill>
              <a:schemeClr val="tx1">
                <a:tint val="75000"/>
              </a:schemeClr>
            </a:solidFill>
            <a:prstDash val="solid"/>
            <a:round/>
          </a:ln>
          <a:effectLst/>
        </c:spPr>
        <c:txPr>
          <a:bodyPr rot="-270000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228502720"/>
        <c:crosses val="autoZero"/>
        <c:auto val="1"/>
        <c:lblAlgn val="ctr"/>
        <c:lblOffset val="100"/>
        <c:tickLblSkip val="2"/>
        <c:noMultiLvlLbl val="0"/>
      </c:catAx>
      <c:valAx>
        <c:axId val="228502720"/>
        <c:scaling>
          <c:orientation val="minMax"/>
        </c:scaling>
        <c:delete val="0"/>
        <c:axPos val="l"/>
        <c:majorGridlines>
          <c:spPr>
            <a:ln w="1270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he-IL" sz="1400" b="0"/>
                  <a:t>מיליוני דולרים</a:t>
                </a:r>
                <a:endParaRPr lang="en-US" sz="1400" b="0"/>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28504288"/>
        <c:crosses val="autoZero"/>
        <c:crossBetween val="between"/>
      </c:valAx>
      <c:spPr>
        <a:noFill/>
        <a:ln>
          <a:noFill/>
        </a:ln>
        <a:effectLst/>
      </c:spPr>
    </c:plotArea>
    <c:legend>
      <c:legendPos val="b"/>
      <c:layout>
        <c:manualLayout>
          <c:xMode val="edge"/>
          <c:yMode val="edge"/>
          <c:x val="0.41257394325098207"/>
          <c:y val="0.89512574711295223"/>
          <c:w val="0.22812148308983171"/>
          <c:h val="0.1048742528870478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12700" cap="flat" cmpd="sng" algn="ctr">
      <a:noFill/>
      <a:prstDash val="soli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540359539489275E-2"/>
          <c:y val="0.10686164229471315"/>
          <c:w val="0.94892455578602541"/>
          <c:h val="0.82725585612994146"/>
        </c:manualLayout>
      </c:layout>
      <c:scatterChart>
        <c:scatterStyle val="lineMarker"/>
        <c:varyColors val="0"/>
        <c:ser>
          <c:idx val="0"/>
          <c:order val="0"/>
          <c:spPr>
            <a:ln w="28575">
              <a:noFill/>
            </a:ln>
          </c:spPr>
          <c:marker>
            <c:symbol val="diamond"/>
            <c:size val="5"/>
            <c:spPr>
              <a:solidFill>
                <a:schemeClr val="accent1"/>
              </a:solidFill>
              <a:ln>
                <a:solidFill>
                  <a:sysClr val="windowText" lastClr="000000"/>
                </a:solidFill>
              </a:ln>
            </c:spPr>
          </c:marker>
          <c:dLbls>
            <c:dLbl>
              <c:idx val="0"/>
              <c:tx>
                <c:strRef>
                  <c:f>'Fig21'!$Q$4</c:f>
                  <c:strCache>
                    <c:ptCount val="1"/>
                    <c:pt idx="0">
                      <c:v>Aus</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{7147B29D-DEBA-40BC-B5D4-7C66ED51BEE5}</c15:txfldGUID>
                      <c15:f>'Fig21'!$Q$4</c15:f>
                      <c15:dlblFieldTableCache>
                        <c:ptCount val="1"/>
                        <c:pt idx="0">
                          <c:v>Aus</c:v>
                        </c:pt>
                      </c15:dlblFieldTableCache>
                    </c15:dlblFTEntry>
                  </c15:dlblFieldTable>
                  <c15:showDataLabelsRange val="0"/>
                </c:ext>
                <c:ext xmlns:c16="http://schemas.microsoft.com/office/drawing/2014/chart" uri="{C3380CC4-5D6E-409C-BE32-E72D297353CC}">
                  <c16:uniqueId val="{00000000-2651-4F45-8B2A-49F46D610460}"/>
                </c:ext>
              </c:extLst>
            </c:dLbl>
            <c:dLbl>
              <c:idx val="1"/>
              <c:tx>
                <c:strRef>
                  <c:f>'Fig21'!$Q$5</c:f>
                  <c:strCache>
                    <c:ptCount val="1"/>
                    <c:pt idx="0">
                      <c:v>Aut</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{BA1DF9C9-4CE3-4AB8-A2F0-6374993C93A7}</c15:txfldGUID>
                      <c15:f>'Fig21'!$Q$5</c15:f>
                      <c15:dlblFieldTableCache>
                        <c:ptCount val="1"/>
                        <c:pt idx="0">
                          <c:v>Aut</c:v>
                        </c:pt>
                      </c15:dlblFieldTableCache>
                    </c15:dlblFTEntry>
                  </c15:dlblFieldTable>
                  <c15:showDataLabelsRange val="0"/>
                </c:ext>
                <c:ext xmlns:c16="http://schemas.microsoft.com/office/drawing/2014/chart" uri="{C3380CC4-5D6E-409C-BE32-E72D297353CC}">
                  <c16:uniqueId val="{00000001-2651-4F45-8B2A-49F46D610460}"/>
                </c:ext>
              </c:extLst>
            </c:dLbl>
            <c:dLbl>
              <c:idx val="2"/>
              <c:tx>
                <c:strRef>
                  <c:f>'Fig21'!$Q$6</c:f>
                  <c:strCache>
                    <c:ptCount val="1"/>
                    <c:pt idx="0">
                      <c:v>Bel</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{3EFBEACE-F2AE-44E4-92C2-31E43D33853A}</c15:txfldGUID>
                      <c15:f>'Fig21'!$Q$6</c15:f>
                      <c15:dlblFieldTableCache>
                        <c:ptCount val="1"/>
                        <c:pt idx="0">
                          <c:v>Bel</c:v>
                        </c:pt>
                      </c15:dlblFieldTableCache>
                    </c15:dlblFTEntry>
                  </c15:dlblFieldTable>
                  <c15:showDataLabelsRange val="0"/>
                </c:ext>
                <c:ext xmlns:c16="http://schemas.microsoft.com/office/drawing/2014/chart" uri="{C3380CC4-5D6E-409C-BE32-E72D297353CC}">
                  <c16:uniqueId val="{00000002-2651-4F45-8B2A-49F46D610460}"/>
                </c:ext>
              </c:extLst>
            </c:dLbl>
            <c:dLbl>
              <c:idx val="3"/>
              <c:tx>
                <c:strRef>
                  <c:f>'Fig21'!$Q$7</c:f>
                  <c:strCache>
                    <c:ptCount val="1"/>
                    <c:pt idx="0">
                      <c:v>Can</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{E74E8A67-799F-4AAA-BEF6-E519D4628C6D}</c15:txfldGUID>
                      <c15:f>'Fig21'!$Q$7</c15:f>
                      <c15:dlblFieldTableCache>
                        <c:ptCount val="1"/>
                        <c:pt idx="0">
                          <c:v>Can</c:v>
                        </c:pt>
                      </c15:dlblFieldTableCache>
                    </c15:dlblFTEntry>
                  </c15:dlblFieldTable>
                  <c15:showDataLabelsRange val="0"/>
                </c:ext>
                <c:ext xmlns:c16="http://schemas.microsoft.com/office/drawing/2014/chart" uri="{C3380CC4-5D6E-409C-BE32-E72D297353CC}">
                  <c16:uniqueId val="{00000003-2651-4F45-8B2A-49F46D610460}"/>
                </c:ext>
              </c:extLst>
            </c:dLbl>
            <c:dLbl>
              <c:idx val="4"/>
              <c:tx>
                <c:strRef>
                  <c:f>'Fig21'!$Q$8</c:f>
                  <c:strCache>
                    <c:ptCount val="1"/>
                    <c:pt idx="0">
                      <c:v>Cze</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{BCF92CF5-BB10-43FB-BDEE-6A2335DC7DF2}</c15:txfldGUID>
                      <c15:f>'Fig21'!$Q$8</c15:f>
                      <c15:dlblFieldTableCache>
                        <c:ptCount val="1"/>
                        <c:pt idx="0">
                          <c:v>Cze</c:v>
                        </c:pt>
                      </c15:dlblFieldTableCache>
                    </c15:dlblFTEntry>
                  </c15:dlblFieldTable>
                  <c15:showDataLabelsRange val="0"/>
                </c:ext>
                <c:ext xmlns:c16="http://schemas.microsoft.com/office/drawing/2014/chart" uri="{C3380CC4-5D6E-409C-BE32-E72D297353CC}">
                  <c16:uniqueId val="{00000004-2651-4F45-8B2A-49F46D610460}"/>
                </c:ext>
              </c:extLst>
            </c:dLbl>
            <c:dLbl>
              <c:idx val="5"/>
              <c:tx>
                <c:strRef>
                  <c:f>'Fig21'!$Q$9</c:f>
                  <c:strCache>
                    <c:ptCount val="1"/>
                    <c:pt idx="0">
                      <c:v>Dnk</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{3E8E3D70-F90B-4677-B482-163E36C703B6}</c15:txfldGUID>
                      <c15:f>'Fig21'!$Q$9</c15:f>
                      <c15:dlblFieldTableCache>
                        <c:ptCount val="1"/>
                        <c:pt idx="0">
                          <c:v>Dnk</c:v>
                        </c:pt>
                      </c15:dlblFieldTableCache>
                    </c15:dlblFTEntry>
                  </c15:dlblFieldTable>
                  <c15:showDataLabelsRange val="0"/>
                </c:ext>
                <c:ext xmlns:c16="http://schemas.microsoft.com/office/drawing/2014/chart" uri="{C3380CC4-5D6E-409C-BE32-E72D297353CC}">
                  <c16:uniqueId val="{00000005-2651-4F45-8B2A-49F46D610460}"/>
                </c:ext>
              </c:extLst>
            </c:dLbl>
            <c:dLbl>
              <c:idx val="6"/>
              <c:tx>
                <c:strRef>
                  <c:f>'Fig21'!$Q$10</c:f>
                  <c:strCache>
                    <c:ptCount val="1"/>
                    <c:pt idx="0">
                      <c:v>Fin</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{9CB27E15-4FD1-47E8-9BE2-DF274C298F83}</c15:txfldGUID>
                      <c15:f>'Fig21'!$Q$10</c15:f>
                      <c15:dlblFieldTableCache>
                        <c:ptCount val="1"/>
                        <c:pt idx="0">
                          <c:v>Fin</c:v>
                        </c:pt>
                      </c15:dlblFieldTableCache>
                    </c15:dlblFTEntry>
                  </c15:dlblFieldTable>
                  <c15:showDataLabelsRange val="0"/>
                </c:ext>
                <c:ext xmlns:c16="http://schemas.microsoft.com/office/drawing/2014/chart" uri="{C3380CC4-5D6E-409C-BE32-E72D297353CC}">
                  <c16:uniqueId val="{00000006-2651-4F45-8B2A-49F46D610460}"/>
                </c:ext>
              </c:extLst>
            </c:dLbl>
            <c:dLbl>
              <c:idx val="7"/>
              <c:tx>
                <c:strRef>
                  <c:f>'Fig21'!$Q$11</c:f>
                  <c:strCache>
                    <c:ptCount val="1"/>
                    <c:pt idx="0">
                      <c:v>Fra</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{60DDAD38-FBE8-4E22-A9B9-52013F873FB3}</c15:txfldGUID>
                      <c15:f>'Fig21'!$Q$11</c15:f>
                      <c15:dlblFieldTableCache>
                        <c:ptCount val="1"/>
                        <c:pt idx="0">
                          <c:v>Fra</c:v>
                        </c:pt>
                      </c15:dlblFieldTableCache>
                    </c15:dlblFTEntry>
                  </c15:dlblFieldTable>
                  <c15:showDataLabelsRange val="0"/>
                </c:ext>
                <c:ext xmlns:c16="http://schemas.microsoft.com/office/drawing/2014/chart" uri="{C3380CC4-5D6E-409C-BE32-E72D297353CC}">
                  <c16:uniqueId val="{00000007-2651-4F45-8B2A-49F46D610460}"/>
                </c:ext>
              </c:extLst>
            </c:dLbl>
            <c:dLbl>
              <c:idx val="8"/>
              <c:tx>
                <c:strRef>
                  <c:f>'Fig21'!$Q$12</c:f>
                  <c:strCache>
                    <c:ptCount val="1"/>
                    <c:pt idx="0">
                      <c:v>Deu</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{F7647BBD-BD44-4A6F-A6A7-E988B4A5332B}</c15:txfldGUID>
                      <c15:f>'Fig21'!$Q$12</c15:f>
                      <c15:dlblFieldTableCache>
                        <c:ptCount val="1"/>
                        <c:pt idx="0">
                          <c:v>Deu</c:v>
                        </c:pt>
                      </c15:dlblFieldTableCache>
                    </c15:dlblFTEntry>
                  </c15:dlblFieldTable>
                  <c15:showDataLabelsRange val="0"/>
                </c:ext>
                <c:ext xmlns:c16="http://schemas.microsoft.com/office/drawing/2014/chart" uri="{C3380CC4-5D6E-409C-BE32-E72D297353CC}">
                  <c16:uniqueId val="{00000008-2651-4F45-8B2A-49F46D610460}"/>
                </c:ext>
              </c:extLst>
            </c:dLbl>
            <c:dLbl>
              <c:idx val="9"/>
              <c:tx>
                <c:strRef>
                  <c:f>'Fig21'!$Q$13</c:f>
                  <c:strCache>
                    <c:ptCount val="1"/>
                    <c:pt idx="0">
                      <c:v>Grc</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{660D3822-3F50-43C5-A721-4B22F1A4ECFD}</c15:txfldGUID>
                      <c15:f>'Fig21'!$Q$13</c15:f>
                      <c15:dlblFieldTableCache>
                        <c:ptCount val="1"/>
                        <c:pt idx="0">
                          <c:v>Grc</c:v>
                        </c:pt>
                      </c15:dlblFieldTableCache>
                    </c15:dlblFTEntry>
                  </c15:dlblFieldTable>
                  <c15:showDataLabelsRange val="0"/>
                </c:ext>
                <c:ext xmlns:c16="http://schemas.microsoft.com/office/drawing/2014/chart" uri="{C3380CC4-5D6E-409C-BE32-E72D297353CC}">
                  <c16:uniqueId val="{00000009-2651-4F45-8B2A-49F46D610460}"/>
                </c:ext>
              </c:extLst>
            </c:dLbl>
            <c:dLbl>
              <c:idx val="10"/>
              <c:tx>
                <c:strRef>
                  <c:f>'Fig21'!$Q$14</c:f>
                  <c:strCache>
                    <c:ptCount val="1"/>
                    <c:pt idx="0">
                      <c:v>Hun</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{B3A704F2-3B86-4414-8B58-0598D96007E0}</c15:txfldGUID>
                      <c15:f>'Fig21'!$Q$14</c15:f>
                      <c15:dlblFieldTableCache>
                        <c:ptCount val="1"/>
                        <c:pt idx="0">
                          <c:v>Hun</c:v>
                        </c:pt>
                      </c15:dlblFieldTableCache>
                    </c15:dlblFTEntry>
                  </c15:dlblFieldTable>
                  <c15:showDataLabelsRange val="0"/>
                </c:ext>
                <c:ext xmlns:c16="http://schemas.microsoft.com/office/drawing/2014/chart" uri="{C3380CC4-5D6E-409C-BE32-E72D297353CC}">
                  <c16:uniqueId val="{0000000A-2651-4F45-8B2A-49F46D610460}"/>
                </c:ext>
              </c:extLst>
            </c:dLbl>
            <c:dLbl>
              <c:idx val="11"/>
              <c:tx>
                <c:strRef>
                  <c:f>'Fig21'!$Q$15</c:f>
                  <c:strCache>
                    <c:ptCount val="1"/>
                    <c:pt idx="0">
                      <c:v>Irl</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{273E9B3C-E12E-444C-BD58-8A73372D0366}</c15:txfldGUID>
                      <c15:f>'Fig21'!$Q$15</c15:f>
                      <c15:dlblFieldTableCache>
                        <c:ptCount val="1"/>
                        <c:pt idx="0">
                          <c:v>Irl</c:v>
                        </c:pt>
                      </c15:dlblFieldTableCache>
                    </c15:dlblFTEntry>
                  </c15:dlblFieldTable>
                  <c15:showDataLabelsRange val="0"/>
                </c:ext>
                <c:ext xmlns:c16="http://schemas.microsoft.com/office/drawing/2014/chart" uri="{C3380CC4-5D6E-409C-BE32-E72D297353CC}">
                  <c16:uniqueId val="{0000000B-2651-4F45-8B2A-49F46D610460}"/>
                </c:ext>
              </c:extLst>
            </c:dLbl>
            <c:dLbl>
              <c:idx val="12"/>
              <c:layout>
                <c:manualLayout>
                  <c:x val="-2.9850746268656716E-2"/>
                  <c:y val="2.7906969930545093E-2"/>
                </c:manualLayout>
              </c:layout>
              <c:tx>
                <c:strRef>
                  <c:f>'Fig21'!$Q$16</c:f>
                  <c:strCache>
                    <c:ptCount val="1"/>
                    <c:pt idx="0">
                      <c:v>Ita</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{97049F0C-8D0B-4AED-8643-6F241AA0D7E9}</c15:txfldGUID>
                      <c15:f>'Fig21'!$Q$16</c15:f>
                      <c15:dlblFieldTableCache>
                        <c:ptCount val="1"/>
                        <c:pt idx="0">
                          <c:v>Ita</c:v>
                        </c:pt>
                      </c15:dlblFieldTableCache>
                    </c15:dlblFTEntry>
                  </c15:dlblFieldTable>
                  <c15:showDataLabelsRange val="0"/>
                </c:ext>
                <c:ext xmlns:c16="http://schemas.microsoft.com/office/drawing/2014/chart" uri="{C3380CC4-5D6E-409C-BE32-E72D297353CC}">
                  <c16:uniqueId val="{0000000C-2651-4F45-8B2A-49F46D610460}"/>
                </c:ext>
              </c:extLst>
            </c:dLbl>
            <c:dLbl>
              <c:idx val="13"/>
              <c:tx>
                <c:strRef>
                  <c:f>'Fig21'!$Q$17</c:f>
                  <c:strCache>
                    <c:ptCount val="1"/>
                    <c:pt idx="0">
                      <c:v>Kor</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{97F9D8BB-D35A-4CB8-86C6-5DF96501FA84}</c15:txfldGUID>
                      <c15:f>'Fig21'!$Q$17</c15:f>
                      <c15:dlblFieldTableCache>
                        <c:ptCount val="1"/>
                        <c:pt idx="0">
                          <c:v>Kor</c:v>
                        </c:pt>
                      </c15:dlblFieldTableCache>
                    </c15:dlblFTEntry>
                  </c15:dlblFieldTable>
                  <c15:showDataLabelsRange val="0"/>
                </c:ext>
                <c:ext xmlns:c16="http://schemas.microsoft.com/office/drawing/2014/chart" uri="{C3380CC4-5D6E-409C-BE32-E72D297353CC}">
                  <c16:uniqueId val="{0000000D-2651-4F45-8B2A-49F46D610460}"/>
                </c:ext>
              </c:extLst>
            </c:dLbl>
            <c:dLbl>
              <c:idx val="14"/>
              <c:tx>
                <c:strRef>
                  <c:f>'Fig21'!$Q$18</c:f>
                  <c:strCache>
                    <c:ptCount val="1"/>
                    <c:pt idx="0">
                      <c:v>Lux</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{7801E27B-4372-4075-89EE-A5217DF8E451}</c15:txfldGUID>
                      <c15:f>'Fig21'!$Q$18</c15:f>
                      <c15:dlblFieldTableCache>
                        <c:ptCount val="1"/>
                        <c:pt idx="0">
                          <c:v>Lux</c:v>
                        </c:pt>
                      </c15:dlblFieldTableCache>
                    </c15:dlblFTEntry>
                  </c15:dlblFieldTable>
                  <c15:showDataLabelsRange val="0"/>
                </c:ext>
                <c:ext xmlns:c16="http://schemas.microsoft.com/office/drawing/2014/chart" uri="{C3380CC4-5D6E-409C-BE32-E72D297353CC}">
                  <c16:uniqueId val="{0000000E-2651-4F45-8B2A-49F46D610460}"/>
                </c:ext>
              </c:extLst>
            </c:dLbl>
            <c:dLbl>
              <c:idx val="15"/>
              <c:layout>
                <c:manualLayout>
                  <c:x val="-1.1940298507462957E-2"/>
                  <c:y val="-9.3023233101817548E-3"/>
                </c:manualLayout>
              </c:layout>
              <c:tx>
                <c:strRef>
                  <c:f>'Fig21'!$Q$19</c:f>
                  <c:strCache>
                    <c:ptCount val="1"/>
                    <c:pt idx="0">
                      <c:v>Mex</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{419C4576-F077-4C72-8347-0BBE038EAA2A}</c15:txfldGUID>
                      <c15:f>'Fig21'!$Q$19</c15:f>
                      <c15:dlblFieldTableCache>
                        <c:ptCount val="1"/>
                        <c:pt idx="0">
                          <c:v>Mex</c:v>
                        </c:pt>
                      </c15:dlblFieldTableCache>
                    </c15:dlblFTEntry>
                  </c15:dlblFieldTable>
                  <c15:showDataLabelsRange val="0"/>
                </c:ext>
                <c:ext xmlns:c16="http://schemas.microsoft.com/office/drawing/2014/chart" uri="{C3380CC4-5D6E-409C-BE32-E72D297353CC}">
                  <c16:uniqueId val="{0000000F-2651-4F45-8B2A-49F46D610460}"/>
                </c:ext>
              </c:extLst>
            </c:dLbl>
            <c:dLbl>
              <c:idx val="16"/>
              <c:tx>
                <c:strRef>
                  <c:f>'Fig21'!$Q$20</c:f>
                  <c:strCache>
                    <c:ptCount val="1"/>
                    <c:pt idx="0">
                      <c:v>Nld</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{ECFF9F79-9F2B-444C-A27E-707F02F8A3A1}</c15:txfldGUID>
                      <c15:f>'Fig21'!$Q$20</c15:f>
                      <c15:dlblFieldTableCache>
                        <c:ptCount val="1"/>
                        <c:pt idx="0">
                          <c:v>Nld</c:v>
                        </c:pt>
                      </c15:dlblFieldTableCache>
                    </c15:dlblFTEntry>
                  </c15:dlblFieldTable>
                  <c15:showDataLabelsRange val="0"/>
                </c:ext>
                <c:ext xmlns:c16="http://schemas.microsoft.com/office/drawing/2014/chart" uri="{C3380CC4-5D6E-409C-BE32-E72D297353CC}">
                  <c16:uniqueId val="{00000010-2651-4F45-8B2A-49F46D610460}"/>
                </c:ext>
              </c:extLst>
            </c:dLbl>
            <c:dLbl>
              <c:idx val="17"/>
              <c:tx>
                <c:strRef>
                  <c:f>'Fig21'!$Q$21</c:f>
                  <c:strCache>
                    <c:ptCount val="1"/>
                    <c:pt idx="0">
                      <c:v>Nzl</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{A9B62948-15CA-4D09-BAE1-41CAEB639013}</c15:txfldGUID>
                      <c15:f>'Fig21'!$Q$21</c15:f>
                      <c15:dlblFieldTableCache>
                        <c:ptCount val="1"/>
                        <c:pt idx="0">
                          <c:v>Nzl</c:v>
                        </c:pt>
                      </c15:dlblFieldTableCache>
                    </c15:dlblFTEntry>
                  </c15:dlblFieldTable>
                  <c15:showDataLabelsRange val="0"/>
                </c:ext>
                <c:ext xmlns:c16="http://schemas.microsoft.com/office/drawing/2014/chart" uri="{C3380CC4-5D6E-409C-BE32-E72D297353CC}">
                  <c16:uniqueId val="{00000011-2651-4F45-8B2A-49F46D610460}"/>
                </c:ext>
              </c:extLst>
            </c:dLbl>
            <c:dLbl>
              <c:idx val="18"/>
              <c:layout>
                <c:manualLayout>
                  <c:x val="-7.9601990049752124E-3"/>
                  <c:y val="-1.8604646620363395E-2"/>
                </c:manualLayout>
              </c:layout>
              <c:tx>
                <c:strRef>
                  <c:f>'Fig21'!$Q$22</c:f>
                  <c:strCache>
                    <c:ptCount val="1"/>
                    <c:pt idx="0">
                      <c:v>Nor</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{C95178C9-A636-4A7D-8F55-97ACC767F80D}</c15:txfldGUID>
                      <c15:f>'Fig21'!$Q$22</c15:f>
                      <c15:dlblFieldTableCache>
                        <c:ptCount val="1"/>
                        <c:pt idx="0">
                          <c:v>Nor</c:v>
                        </c:pt>
                      </c15:dlblFieldTableCache>
                    </c15:dlblFTEntry>
                  </c15:dlblFieldTable>
                  <c15:showDataLabelsRange val="0"/>
                </c:ext>
                <c:ext xmlns:c16="http://schemas.microsoft.com/office/drawing/2014/chart" uri="{C3380CC4-5D6E-409C-BE32-E72D297353CC}">
                  <c16:uniqueId val="{00000012-2651-4F45-8B2A-49F46D610460}"/>
                </c:ext>
              </c:extLst>
            </c:dLbl>
            <c:dLbl>
              <c:idx val="19"/>
              <c:tx>
                <c:strRef>
                  <c:f>'Fig21'!$Q$23</c:f>
                  <c:strCache>
                    <c:ptCount val="1"/>
                    <c:pt idx="0">
                      <c:v>Pol</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{B8F56AF0-026F-453C-9218-ACCD7E477B82}</c15:txfldGUID>
                      <c15:f>'Fig21'!$Q$23</c15:f>
                      <c15:dlblFieldTableCache>
                        <c:ptCount val="1"/>
                        <c:pt idx="0">
                          <c:v>Pol</c:v>
                        </c:pt>
                      </c15:dlblFieldTableCache>
                    </c15:dlblFTEntry>
                  </c15:dlblFieldTable>
                  <c15:showDataLabelsRange val="0"/>
                </c:ext>
                <c:ext xmlns:c16="http://schemas.microsoft.com/office/drawing/2014/chart" uri="{C3380CC4-5D6E-409C-BE32-E72D297353CC}">
                  <c16:uniqueId val="{00000013-2651-4F45-8B2A-49F46D610460}"/>
                </c:ext>
              </c:extLst>
            </c:dLbl>
            <c:dLbl>
              <c:idx val="20"/>
              <c:tx>
                <c:strRef>
                  <c:f>'Fig21'!$Q$24</c:f>
                  <c:strCache>
                    <c:ptCount val="1"/>
                    <c:pt idx="0">
                      <c:v>Prt</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{C6549EA0-B874-4173-A3E3-2430852DB560}</c15:txfldGUID>
                      <c15:f>'Fig21'!$Q$24</c15:f>
                      <c15:dlblFieldTableCache>
                        <c:ptCount val="1"/>
                        <c:pt idx="0">
                          <c:v>Prt</c:v>
                        </c:pt>
                      </c15:dlblFieldTableCache>
                    </c15:dlblFTEntry>
                  </c15:dlblFieldTable>
                  <c15:showDataLabelsRange val="0"/>
                </c:ext>
                <c:ext xmlns:c16="http://schemas.microsoft.com/office/drawing/2014/chart" uri="{C3380CC4-5D6E-409C-BE32-E72D297353CC}">
                  <c16:uniqueId val="{00000014-2651-4F45-8B2A-49F46D610460}"/>
                </c:ext>
              </c:extLst>
            </c:dLbl>
            <c:dLbl>
              <c:idx val="21"/>
              <c:layout>
                <c:manualLayout>
                  <c:x val="-2.3880597014925616E-2"/>
                  <c:y val="-2.4806195493817882E-2"/>
                </c:manualLayout>
              </c:layout>
              <c:tx>
                <c:strRef>
                  <c:f>'Fig21'!$Q$25</c:f>
                  <c:strCache>
                    <c:ptCount val="1"/>
                    <c:pt idx="0">
                      <c:v>Esp</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{B7099477-9DEB-4D39-9BD6-574125244F3B}</c15:txfldGUID>
                      <c15:f>'Fig21'!$Q$25</c15:f>
                      <c15:dlblFieldTableCache>
                        <c:ptCount val="1"/>
                        <c:pt idx="0">
                          <c:v>Esp</c:v>
                        </c:pt>
                      </c15:dlblFieldTableCache>
                    </c15:dlblFTEntry>
                  </c15:dlblFieldTable>
                  <c15:showDataLabelsRange val="0"/>
                </c:ext>
                <c:ext xmlns:c16="http://schemas.microsoft.com/office/drawing/2014/chart" uri="{C3380CC4-5D6E-409C-BE32-E72D297353CC}">
                  <c16:uniqueId val="{00000015-2651-4F45-8B2A-49F46D610460}"/>
                </c:ext>
              </c:extLst>
            </c:dLbl>
            <c:dLbl>
              <c:idx val="22"/>
              <c:tx>
                <c:strRef>
                  <c:f>'Fig21'!$Q$26</c:f>
                  <c:strCache>
                    <c:ptCount val="1"/>
                    <c:pt idx="0">
                      <c:v>Swe</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{EA06DB97-F174-4ECF-A305-287FE18D0C04}</c15:txfldGUID>
                      <c15:f>'Fig21'!$Q$26</c15:f>
                      <c15:dlblFieldTableCache>
                        <c:ptCount val="1"/>
                        <c:pt idx="0">
                          <c:v>Swe</c:v>
                        </c:pt>
                      </c15:dlblFieldTableCache>
                    </c15:dlblFTEntry>
                  </c15:dlblFieldTable>
                  <c15:showDataLabelsRange val="0"/>
                </c:ext>
                <c:ext xmlns:c16="http://schemas.microsoft.com/office/drawing/2014/chart" uri="{C3380CC4-5D6E-409C-BE32-E72D297353CC}">
                  <c16:uniqueId val="{00000016-2651-4F45-8B2A-49F46D610460}"/>
                </c:ext>
              </c:extLst>
            </c:dLbl>
            <c:dLbl>
              <c:idx val="23"/>
              <c:tx>
                <c:strRef>
                  <c:f>'Fig21'!$Q$27</c:f>
                  <c:strCache>
                    <c:ptCount val="1"/>
                    <c:pt idx="0">
                      <c:v>Che</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{9D685155-619C-4D27-91AE-2109B482AD5A}</c15:txfldGUID>
                      <c15:f>'Fig21'!$Q$27</c15:f>
                      <c15:dlblFieldTableCache>
                        <c:ptCount val="1"/>
                        <c:pt idx="0">
                          <c:v>Che</c:v>
                        </c:pt>
                      </c15:dlblFieldTableCache>
                    </c15:dlblFTEntry>
                  </c15:dlblFieldTable>
                  <c15:showDataLabelsRange val="0"/>
                </c:ext>
                <c:ext xmlns:c16="http://schemas.microsoft.com/office/drawing/2014/chart" uri="{C3380CC4-5D6E-409C-BE32-E72D297353CC}">
                  <c16:uniqueId val="{00000017-2651-4F45-8B2A-49F46D610460}"/>
                </c:ext>
              </c:extLst>
            </c:dLbl>
            <c:dLbl>
              <c:idx val="24"/>
              <c:layout>
                <c:manualLayout>
                  <c:x val="-2.9850746268656716E-2"/>
                  <c:y val="-1.8604646620363395E-2"/>
                </c:manualLayout>
              </c:layout>
              <c:tx>
                <c:strRef>
                  <c:f>'Fig21'!$Q$28</c:f>
                  <c:strCache>
                    <c:ptCount val="1"/>
                    <c:pt idx="0">
                      <c:v>Tur</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{2B20F7ED-1177-4652-894A-262A0A56F608}</c15:txfldGUID>
                      <c15:f>'Fig21'!$Q$28</c15:f>
                      <c15:dlblFieldTableCache>
                        <c:ptCount val="1"/>
                        <c:pt idx="0">
                          <c:v>Tur</c:v>
                        </c:pt>
                      </c15:dlblFieldTableCache>
                    </c15:dlblFTEntry>
                  </c15:dlblFieldTable>
                  <c15:showDataLabelsRange val="0"/>
                </c:ext>
                <c:ext xmlns:c16="http://schemas.microsoft.com/office/drawing/2014/chart" uri="{C3380CC4-5D6E-409C-BE32-E72D297353CC}">
                  <c16:uniqueId val="{00000018-2651-4F45-8B2A-49F46D610460}"/>
                </c:ext>
              </c:extLst>
            </c:dLbl>
            <c:dLbl>
              <c:idx val="25"/>
              <c:layout>
                <c:manualLayout>
                  <c:x val="-1.1940298507462957E-2"/>
                  <c:y val="1.2403097746908941E-2"/>
                </c:manualLayout>
              </c:layout>
              <c:tx>
                <c:strRef>
                  <c:f>'Fig21'!$Q$29</c:f>
                  <c:strCache>
                    <c:ptCount val="1"/>
                    <c:pt idx="0">
                      <c:v>Gbr</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{2097EE2D-D666-4749-A72E-1CB8CD740908}</c15:txfldGUID>
                      <c15:f>'Fig21'!$Q$29</c15:f>
                      <c15:dlblFieldTableCache>
                        <c:ptCount val="1"/>
                        <c:pt idx="0">
                          <c:v>Gbr</c:v>
                        </c:pt>
                      </c15:dlblFieldTableCache>
                    </c15:dlblFTEntry>
                  </c15:dlblFieldTable>
                  <c15:showDataLabelsRange val="0"/>
                </c:ext>
                <c:ext xmlns:c16="http://schemas.microsoft.com/office/drawing/2014/chart" uri="{C3380CC4-5D6E-409C-BE32-E72D297353CC}">
                  <c16:uniqueId val="{00000019-2651-4F45-8B2A-49F46D610460}"/>
                </c:ext>
              </c:extLst>
            </c:dLbl>
            <c:dLbl>
              <c:idx val="26"/>
              <c:layout>
                <c:manualLayout>
                  <c:x val="-7.9601990049752124E-3"/>
                  <c:y val="-1.2403097746908887E-2"/>
                </c:manualLayout>
              </c:layout>
              <c:tx>
                <c:strRef>
                  <c:f>'Fig21'!$Q$30</c:f>
                  <c:strCache>
                    <c:ptCount val="1"/>
                    <c:pt idx="0">
                      <c:v>Usa</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{7E14B18A-BB54-406F-8F07-9EA7796E99A2}</c15:txfldGUID>
                      <c15:f>'Fig21'!$Q$30</c15:f>
                      <c15:dlblFieldTableCache>
                        <c:ptCount val="1"/>
                        <c:pt idx="0">
                          <c:v>Usa</c:v>
                        </c:pt>
                      </c15:dlblFieldTableCache>
                    </c15:dlblFTEntry>
                  </c15:dlblFieldTable>
                  <c15:showDataLabelsRange val="0"/>
                </c:ext>
                <c:ext xmlns:c16="http://schemas.microsoft.com/office/drawing/2014/chart" uri="{C3380CC4-5D6E-409C-BE32-E72D297353CC}">
                  <c16:uniqueId val="{0000001A-2651-4F45-8B2A-49F46D610460}"/>
                </c:ext>
              </c:extLst>
            </c:dLbl>
            <c:dLbl>
              <c:idx val="27"/>
              <c:tx>
                <c:strRef>
                  <c:f>'Fig21'!$Q$31</c:f>
                  <c:strCache>
                    <c:ptCount val="1"/>
                    <c:pt idx="0">
                      <c:v>Jpn</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{17F961D3-7580-499D-9D0C-09A6D616397F}</c15:txfldGUID>
                      <c15:f>'Fig21'!$Q$31</c15:f>
                      <c15:dlblFieldTableCache>
                        <c:ptCount val="1"/>
                        <c:pt idx="0">
                          <c:v>Jpn</c:v>
                        </c:pt>
                      </c15:dlblFieldTableCache>
                    </c15:dlblFTEntry>
                  </c15:dlblFieldTable>
                  <c15:showDataLabelsRange val="0"/>
                </c:ext>
                <c:ext xmlns:c16="http://schemas.microsoft.com/office/drawing/2014/chart" uri="{C3380CC4-5D6E-409C-BE32-E72D297353CC}">
                  <c16:uniqueId val="{0000001B-2651-4F45-8B2A-49F46D61046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'Fig21'!$R$4:$R$31</c:f>
              <c:numCache>
                <c:formatCode>0.00</c:formatCode>
                <c:ptCount val="28"/>
                <c:pt idx="0">
                  <c:v>1</c:v>
                </c:pt>
                <c:pt idx="1">
                  <c:v>2.5</c:v>
                </c:pt>
                <c:pt idx="2">
                  <c:v>1.5</c:v>
                </c:pt>
                <c:pt idx="3">
                  <c:v>1.5</c:v>
                </c:pt>
                <c:pt idx="4">
                  <c:v>3.333333333333333</c:v>
                </c:pt>
                <c:pt idx="5">
                  <c:v>3</c:v>
                </c:pt>
                <c:pt idx="6">
                  <c:v>0.66666666666666663</c:v>
                </c:pt>
                <c:pt idx="7">
                  <c:v>2</c:v>
                </c:pt>
                <c:pt idx="8">
                  <c:v>3.5</c:v>
                </c:pt>
                <c:pt idx="9">
                  <c:v>1.6666666666666665</c:v>
                </c:pt>
                <c:pt idx="10">
                  <c:v>1.6666666666666665</c:v>
                </c:pt>
                <c:pt idx="11">
                  <c:v>1.1666666666666665</c:v>
                </c:pt>
                <c:pt idx="12">
                  <c:v>1.5</c:v>
                </c:pt>
                <c:pt idx="13">
                  <c:v>1.3333333333333333</c:v>
                </c:pt>
                <c:pt idx="14">
                  <c:v>2.333333333333333</c:v>
                </c:pt>
                <c:pt idx="15">
                  <c:v>2.333333333333333</c:v>
                </c:pt>
                <c:pt idx="16">
                  <c:v>3.833333333333333</c:v>
                </c:pt>
                <c:pt idx="17">
                  <c:v>0.66666666666666663</c:v>
                </c:pt>
                <c:pt idx="18">
                  <c:v>2</c:v>
                </c:pt>
                <c:pt idx="19">
                  <c:v>1</c:v>
                </c:pt>
                <c:pt idx="20">
                  <c:v>2</c:v>
                </c:pt>
                <c:pt idx="21">
                  <c:v>1.5</c:v>
                </c:pt>
                <c:pt idx="22">
                  <c:v>4.333333333333333</c:v>
                </c:pt>
                <c:pt idx="23">
                  <c:v>1.833333333333333</c:v>
                </c:pt>
                <c:pt idx="24">
                  <c:v>1.5</c:v>
                </c:pt>
                <c:pt idx="25">
                  <c:v>0.66666666666666663</c:v>
                </c:pt>
                <c:pt idx="26">
                  <c:v>0.66666666666666663</c:v>
                </c:pt>
                <c:pt idx="27">
                  <c:v>1</c:v>
                </c:pt>
              </c:numCache>
            </c:numRef>
          </c:xVal>
          <c:yVal>
            <c:numRef>
              <c:f>'Fig21'!$S$4:$S$31</c:f>
              <c:numCache>
                <c:formatCode>0.00</c:formatCode>
                <c:ptCount val="28"/>
                <c:pt idx="0">
                  <c:v>103.22507205120708</c:v>
                </c:pt>
                <c:pt idx="1">
                  <c:v>62.090481806853091</c:v>
                </c:pt>
                <c:pt idx="2">
                  <c:v>110.9811117641112</c:v>
                </c:pt>
                <c:pt idx="3">
                  <c:v>94.099811327296194</c:v>
                </c:pt>
                <c:pt idx="4">
                  <c:v>16.408181141588905</c:v>
                </c:pt>
                <c:pt idx="5">
                  <c:v>104.26408617347558</c:v>
                </c:pt>
                <c:pt idx="6">
                  <c:v>110.96441003427677</c:v>
                </c:pt>
                <c:pt idx="7">
                  <c:v>99.031005776451593</c:v>
                </c:pt>
                <c:pt idx="8">
                  <c:v>82.501869448154949</c:v>
                </c:pt>
                <c:pt idx="9">
                  <c:v>72.162646682476307</c:v>
                </c:pt>
                <c:pt idx="10">
                  <c:v>26.003475312110417</c:v>
                </c:pt>
                <c:pt idx="11">
                  <c:v>84.089308888384693</c:v>
                </c:pt>
                <c:pt idx="12">
                  <c:v>69.225253027472206</c:v>
                </c:pt>
                <c:pt idx="13">
                  <c:v>89.811314734176591</c:v>
                </c:pt>
                <c:pt idx="14">
                  <c:v>109.38472161275214</c:v>
                </c:pt>
                <c:pt idx="15">
                  <c:v>111.68083037960925</c:v>
                </c:pt>
                <c:pt idx="16">
                  <c:v>96.452864077863183</c:v>
                </c:pt>
                <c:pt idx="17">
                  <c:v>95.915283193454741</c:v>
                </c:pt>
                <c:pt idx="18">
                  <c:v>101.41834068898929</c:v>
                </c:pt>
                <c:pt idx="19">
                  <c:v>21.928798490222029</c:v>
                </c:pt>
                <c:pt idx="20">
                  <c:v>55.536501156815177</c:v>
                </c:pt>
                <c:pt idx="21">
                  <c:v>74.080914225886076</c:v>
                </c:pt>
                <c:pt idx="22">
                  <c:v>86.739689812019748</c:v>
                </c:pt>
                <c:pt idx="23">
                  <c:v>150.05493565955584</c:v>
                </c:pt>
                <c:pt idx="24">
                  <c:v>30.125207504746736</c:v>
                </c:pt>
                <c:pt idx="25">
                  <c:v>108.77400616423847</c:v>
                </c:pt>
                <c:pt idx="26">
                  <c:v>112.19797980939457</c:v>
                </c:pt>
                <c:pt idx="27">
                  <c:v>192.57751813159251</c:v>
                </c:pt>
              </c:numCache>
            </c:numRef>
          </c:yVal>
          <c:smooth val="0"/>
          <c:extLst>
            <c:ext xmlns:c16="http://schemas.microsoft.com/office/drawing/2014/chart" uri="{C3380CC4-5D6E-409C-BE32-E72D297353CC}">
              <c16:uniqueId val="{0000001C-2651-4F45-8B2A-49F46D610460}"/>
            </c:ext>
          </c:extLst>
        </c:ser>
        <c:dLbls>
          <c:showLegendKey val="0"/>
          <c:showVal val="0"/>
          <c:showCatName val="0"/>
          <c:showSerName val="0"/>
          <c:showPercent val="0"/>
          <c:showBubbleSize val="0"/>
        </c:dLbls>
        <c:axId val="228501936"/>
        <c:axId val="228501544"/>
      </c:scatterChart>
      <c:valAx>
        <c:axId val="228501936"/>
        <c:scaling>
          <c:orientation val="minMax"/>
          <c:max val="5"/>
          <c:min val="0"/>
        </c:scaling>
        <c:delete val="0"/>
        <c:axPos val="b"/>
        <c:majorGridlines>
          <c:spPr>
            <a:ln>
              <a:solidFill>
                <a:sysClr val="window" lastClr="FFFFFF"/>
              </a:solidFill>
            </a:ln>
          </c:spPr>
        </c:majorGridlines>
        <c:title>
          <c:tx>
            <c:strRef>
              <c:f>'Fig27'!$R$2</c:f>
              <c:strCache>
                <c:ptCount val="1"/>
              </c:strCache>
            </c:strRef>
          </c:tx>
          <c:layout>
            <c:manualLayout>
              <c:xMode val="edge"/>
              <c:yMode val="edge"/>
              <c:x val="0.87026764511578913"/>
              <c:y val="0.95208043310131474"/>
            </c:manualLayout>
          </c:layout>
          <c:overlay val="0"/>
          <c:txPr>
            <a:bodyPr/>
            <a:lstStyle/>
            <a:p>
              <a:pPr>
                <a:defRPr b="0"/>
              </a:pPr>
              <a:endParaRPr lang="en-US"/>
            </a:p>
          </c:txPr>
        </c:title>
        <c:numFmt formatCode="0" sourceLinked="0"/>
        <c:majorTickMark val="none"/>
        <c:minorTickMark val="none"/>
        <c:tickLblPos val="nextTo"/>
        <c:txPr>
          <a:bodyPr rot="0" vert="horz"/>
          <a:lstStyle/>
          <a:p>
            <a:pPr>
              <a:defRPr sz="800" b="0" i="0" u="none" strike="noStrike" baseline="0">
                <a:solidFill>
                  <a:srgbClr val="000000"/>
                </a:solidFill>
                <a:latin typeface="Arial"/>
                <a:ea typeface="Arial"/>
                <a:cs typeface="Arial"/>
              </a:defRPr>
            </a:pPr>
            <a:endParaRPr lang="en-US"/>
          </a:p>
        </c:txPr>
        <c:crossAx val="228501544"/>
        <c:crosses val="autoZero"/>
        <c:crossBetween val="midCat"/>
        <c:majorUnit val="1"/>
      </c:valAx>
      <c:valAx>
        <c:axId val="228501544"/>
        <c:scaling>
          <c:orientation val="minMax"/>
          <c:max val="200"/>
          <c:min val="0"/>
        </c:scaling>
        <c:delete val="0"/>
        <c:axPos val="l"/>
        <c:majorGridlines>
          <c:spPr>
            <a:ln>
              <a:solidFill>
                <a:schemeClr val="bg1"/>
              </a:solidFill>
            </a:ln>
          </c:spPr>
        </c:majorGridlines>
        <c:title>
          <c:tx>
            <c:strRef>
              <c:f>'Fig27'!$S$2</c:f>
              <c:strCache>
                <c:ptCount val="1"/>
              </c:strCache>
            </c:strRef>
          </c:tx>
          <c:layout>
            <c:manualLayout>
              <c:xMode val="edge"/>
              <c:yMode val="edge"/>
              <c:x val="0"/>
              <c:y val="1.408724141500874E-2"/>
            </c:manualLayout>
          </c:layout>
          <c:overlay val="0"/>
          <c:txPr>
            <a:bodyPr rot="0" vert="horz"/>
            <a:lstStyle/>
            <a:p>
              <a:pPr>
                <a:defRPr b="0"/>
              </a:pPr>
              <a:endParaRPr lang="en-US"/>
            </a:p>
          </c:txPr>
        </c:title>
        <c:numFmt formatCode="0" sourceLinked="0"/>
        <c:majorTickMark val="none"/>
        <c:minorTickMark val="none"/>
        <c:tickLblPos val="nextTo"/>
        <c:crossAx val="228501936"/>
        <c:crosses val="autoZero"/>
        <c:crossBetween val="midCat"/>
        <c:majorUnit val="50"/>
      </c:valAx>
      <c:spPr>
        <a:solidFill>
          <a:schemeClr val="accent1">
            <a:lumMod val="20000"/>
            <a:lumOff val="80000"/>
          </a:schemeClr>
        </a:solidFill>
        <a:ln>
          <a:solidFill>
            <a:schemeClr val="accent6"/>
          </a:solidFill>
        </a:ln>
      </c:spPr>
    </c:plotArea>
    <c:plotVisOnly val="1"/>
    <c:dispBlanksAs val="gap"/>
    <c:showDLblsOverMax val="0"/>
  </c:chart>
  <c:spPr>
    <a:ln>
      <a:noFill/>
    </a:ln>
  </c:spPr>
  <c:txPr>
    <a:bodyPr/>
    <a:lstStyle/>
    <a:p>
      <a:pPr>
        <a:defRPr sz="800">
          <a:latin typeface="Arial" pitchFamily="34" charset="0"/>
          <a:cs typeface="Arial" pitchFamily="34" charset="0"/>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0.56803</cdr:x>
      <cdr:y>0.10465</cdr:y>
    </cdr:from>
    <cdr:to>
      <cdr:x>0.96547</cdr:x>
      <cdr:y>0.16279</cdr:y>
    </cdr:to>
    <cdr:sp macro="" textlink="">
      <cdr:nvSpPr>
        <cdr:cNvPr id="2" name="TextBox 1"/>
        <cdr:cNvSpPr txBox="1"/>
      </cdr:nvSpPr>
      <cdr:spPr>
        <a:xfrm xmlns:a="http://schemas.openxmlformats.org/drawingml/2006/main">
          <a:off x="3181351" y="428620"/>
          <a:ext cx="2225958" cy="2381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546AC80F-F7AC-4429-9FEE-17D538875F10}" type="TxLink">
            <a:rPr lang="en-US" sz="800" b="0" i="0" u="none" strike="noStrike">
              <a:solidFill>
                <a:srgbClr val="000000"/>
              </a:solidFill>
              <a:latin typeface="Arial" pitchFamily="34" charset="0"/>
              <a:cs typeface="Arial" pitchFamily="34" charset="0"/>
            </a:rPr>
            <a:pPr/>
            <a:t>Correlation coefficient: -0.18</a:t>
          </a:fld>
          <a:endParaRPr lang="en-US" sz="800">
            <a:latin typeface="Arial" pitchFamily="34" charset="0"/>
            <a:cs typeface="Arial" pitchFamily="34" charset="0"/>
          </a:endParaRPr>
        </a:p>
      </cdr:txBody>
    </cdr:sp>
  </cdr:relSizeAnchor>
  <cdr:relSizeAnchor xmlns:cdr="http://schemas.openxmlformats.org/drawingml/2006/chartDrawing">
    <cdr:from>
      <cdr:x>0.56463</cdr:x>
      <cdr:y>0.15581</cdr:y>
    </cdr:from>
    <cdr:to>
      <cdr:x>0.96547</cdr:x>
      <cdr:y>0.21395</cdr:y>
    </cdr:to>
    <cdr:sp macro="" textlink="">
      <cdr:nvSpPr>
        <cdr:cNvPr id="3" name="TextBox 1"/>
        <cdr:cNvSpPr txBox="1"/>
      </cdr:nvSpPr>
      <cdr:spPr>
        <a:xfrm xmlns:a="http://schemas.openxmlformats.org/drawingml/2006/main">
          <a:off x="3162301" y="638159"/>
          <a:ext cx="2245008" cy="2381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C1DBECF1-875A-45E4-BB3A-1D59012724D0}" type="TxLink">
            <a:rPr lang="en-US" sz="800" b="0" i="0" u="none" strike="noStrike">
              <a:solidFill>
                <a:srgbClr val="000000"/>
              </a:solidFill>
              <a:latin typeface="Arial" pitchFamily="34" charset="0"/>
              <a:cs typeface="Arial" pitchFamily="34" charset="0"/>
            </a:rPr>
            <a:pPr/>
            <a:t>Correlation coefficient excluding Japan: 0.10</a:t>
          </a:fld>
          <a:endParaRPr lang="en-US" sz="800">
            <a:latin typeface="Arial" pitchFamily="34" charset="0"/>
            <a:cs typeface="Arial" pitchFamily="34" charset="0"/>
          </a:endParaRPr>
        </a:p>
      </cdr:txBody>
    </cdr:sp>
  </cdr:relSizeAnchor>
  <cdr:relSizeAnchor xmlns:cdr="http://schemas.openxmlformats.org/drawingml/2006/chartDrawing">
    <cdr:from>
      <cdr:x>0</cdr:x>
      <cdr:y>0.0093</cdr:y>
    </cdr:from>
    <cdr:to>
      <cdr:x>0.38806</cdr:x>
      <cdr:y>0.15216</cdr:y>
    </cdr:to>
    <cdr:sp macro="" textlink="">
      <cdr:nvSpPr>
        <cdr:cNvPr id="4" name="TextBox 3"/>
        <cdr:cNvSpPr txBox="1"/>
      </cdr:nvSpPr>
      <cdr:spPr>
        <a:xfrm xmlns:a="http://schemas.openxmlformats.org/drawingml/2006/main">
          <a:off x="0" y="41669"/>
          <a:ext cx="2351568" cy="64008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l"/>
          <a:r>
            <a:rPr lang="en-US" sz="800" b="0" i="0" u="none" strike="noStrike">
              <a:solidFill>
                <a:srgbClr val="000000"/>
              </a:solidFill>
              <a:latin typeface="Arial" pitchFamily="34" charset="0"/>
              <a:cs typeface="Arial" pitchFamily="34" charset="0"/>
            </a:rPr>
            <a:t>Comparative</a:t>
          </a:r>
          <a:r>
            <a:rPr lang="en-US" sz="800" b="0" i="0" u="none" strike="noStrike" baseline="0">
              <a:solidFill>
                <a:srgbClr val="000000"/>
              </a:solidFill>
              <a:latin typeface="Arial" pitchFamily="34" charset="0"/>
              <a:cs typeface="Arial" pitchFamily="34" charset="0"/>
            </a:rPr>
            <a:t> rent levels</a:t>
          </a:r>
          <a:endParaRPr lang="en-US" sz="800">
            <a:latin typeface="Arial" pitchFamily="34" charset="0"/>
            <a:cs typeface="Arial" pitchFamily="34" charset="0"/>
          </a:endParaRPr>
        </a:p>
      </cdr:txBody>
    </cdr:sp>
  </cdr:relSizeAnchor>
  <cdr:relSizeAnchor xmlns:cdr="http://schemas.openxmlformats.org/drawingml/2006/chartDrawing">
    <cdr:from>
      <cdr:x>0.53309</cdr:x>
      <cdr:y>0.92561</cdr:y>
    </cdr:from>
    <cdr:to>
      <cdr:x>0.98008</cdr:x>
      <cdr:y>0.98605</cdr:y>
    </cdr:to>
    <cdr:sp macro="" textlink="">
      <cdr:nvSpPr>
        <cdr:cNvPr id="5" name="TextBox 4"/>
        <cdr:cNvSpPr txBox="1"/>
      </cdr:nvSpPr>
      <cdr:spPr>
        <a:xfrm xmlns:a="http://schemas.openxmlformats.org/drawingml/2006/main">
          <a:off x="3400425" y="3810001"/>
          <a:ext cx="2847975"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800" b="0" i="0" u="none" strike="noStrike">
              <a:solidFill>
                <a:srgbClr val="000000"/>
              </a:solidFill>
              <a:latin typeface="Arial" pitchFamily="34" charset="0"/>
              <a:cs typeface="Arial" pitchFamily="34" charset="0"/>
            </a:rPr>
            <a:t>Rent</a:t>
          </a:r>
          <a:r>
            <a:rPr lang="en-US" sz="800" b="0" i="0" u="none" strike="noStrike" baseline="0">
              <a:solidFill>
                <a:srgbClr val="000000"/>
              </a:solidFill>
              <a:latin typeface="Arial" pitchFamily="34" charset="0"/>
              <a:cs typeface="Arial" pitchFamily="34" charset="0"/>
            </a:rPr>
            <a:t> control</a:t>
          </a:r>
          <a:endParaRPr lang="en-US" sz="800">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132C924-C7AD-49F1-8798-7D2D4B876E43}" type="datetimeFigureOut">
              <a:rPr lang="he-IL" smtClean="0"/>
              <a:t>י'/שבט/תש"פ</a:t>
            </a:fld>
            <a:endParaRPr lang="he-I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24F2667-2228-4092-9733-BB1051727271}" type="slidenum">
              <a:rPr lang="he-IL" smtClean="0"/>
              <a:t>‹#›</a:t>
            </a:fld>
            <a:endParaRPr lang="he-IL"/>
          </a:p>
        </p:txBody>
      </p:sp>
    </p:spTree>
    <p:extLst>
      <p:ext uri="{BB962C8B-B14F-4D97-AF65-F5344CB8AC3E}">
        <p14:creationId xmlns:p14="http://schemas.microsoft.com/office/powerpoint/2010/main" val="89520898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2</a:t>
            </a:fld>
            <a:endParaRPr lang="he-IL" dirty="0"/>
          </a:p>
        </p:txBody>
      </p:sp>
    </p:spTree>
    <p:extLst>
      <p:ext uri="{BB962C8B-B14F-4D97-AF65-F5344CB8AC3E}">
        <p14:creationId xmlns:p14="http://schemas.microsoft.com/office/powerpoint/2010/main" val="1389899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31</a:t>
            </a:fld>
            <a:endParaRPr lang="he-IL"/>
          </a:p>
        </p:txBody>
      </p:sp>
    </p:spTree>
    <p:extLst>
      <p:ext uri="{BB962C8B-B14F-4D97-AF65-F5344CB8AC3E}">
        <p14:creationId xmlns:p14="http://schemas.microsoft.com/office/powerpoint/2010/main" val="3208304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32</a:t>
            </a:fld>
            <a:endParaRPr lang="he-IL"/>
          </a:p>
        </p:txBody>
      </p:sp>
    </p:spTree>
    <p:extLst>
      <p:ext uri="{BB962C8B-B14F-4D97-AF65-F5344CB8AC3E}">
        <p14:creationId xmlns:p14="http://schemas.microsoft.com/office/powerpoint/2010/main" val="3526668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33</a:t>
            </a:fld>
            <a:endParaRPr lang="he-IL"/>
          </a:p>
        </p:txBody>
      </p:sp>
    </p:spTree>
    <p:extLst>
      <p:ext uri="{BB962C8B-B14F-4D97-AF65-F5344CB8AC3E}">
        <p14:creationId xmlns:p14="http://schemas.microsoft.com/office/powerpoint/2010/main" val="3217758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34</a:t>
            </a:fld>
            <a:endParaRPr lang="he-IL"/>
          </a:p>
        </p:txBody>
      </p:sp>
    </p:spTree>
    <p:extLst>
      <p:ext uri="{BB962C8B-B14F-4D97-AF65-F5344CB8AC3E}">
        <p14:creationId xmlns:p14="http://schemas.microsoft.com/office/powerpoint/2010/main" val="437251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36</a:t>
            </a:fld>
            <a:endParaRPr lang="he-IL"/>
          </a:p>
        </p:txBody>
      </p:sp>
    </p:spTree>
    <p:extLst>
      <p:ext uri="{BB962C8B-B14F-4D97-AF65-F5344CB8AC3E}">
        <p14:creationId xmlns:p14="http://schemas.microsoft.com/office/powerpoint/2010/main" val="1232205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 – פרויקט </a:t>
            </a:r>
            <a:r>
              <a:rPr lang="en-US" dirty="0"/>
              <a:t>doing</a:t>
            </a:r>
            <a:r>
              <a:rPr lang="en-US" baseline="0" dirty="0"/>
              <a:t> business</a:t>
            </a:r>
            <a:r>
              <a:rPr lang="he-IL" baseline="0" dirty="0"/>
              <a:t> של הבנק העולמי:</a:t>
            </a:r>
          </a:p>
          <a:p>
            <a:r>
              <a:rPr lang="en-US" dirty="0"/>
              <a:t>http://www.doingbusiness.org/</a:t>
            </a:r>
            <a:endParaRPr lang="he-IL" dirty="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43</a:t>
            </a:fld>
            <a:endParaRPr lang="he-IL"/>
          </a:p>
        </p:txBody>
      </p:sp>
    </p:spTree>
    <p:extLst>
      <p:ext uri="{BB962C8B-B14F-4D97-AF65-F5344CB8AC3E}">
        <p14:creationId xmlns:p14="http://schemas.microsoft.com/office/powerpoint/2010/main" val="2627854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44</a:t>
            </a:fld>
            <a:endParaRPr lang="he-IL"/>
          </a:p>
        </p:txBody>
      </p:sp>
    </p:spTree>
    <p:extLst>
      <p:ext uri="{BB962C8B-B14F-4D97-AF65-F5344CB8AC3E}">
        <p14:creationId xmlns:p14="http://schemas.microsoft.com/office/powerpoint/2010/main" val="21578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45</a:t>
            </a:fld>
            <a:endParaRPr lang="he-IL"/>
          </a:p>
        </p:txBody>
      </p:sp>
    </p:spTree>
    <p:extLst>
      <p:ext uri="{BB962C8B-B14F-4D97-AF65-F5344CB8AC3E}">
        <p14:creationId xmlns:p14="http://schemas.microsoft.com/office/powerpoint/2010/main" val="3545321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F2667-2228-4092-9733-BB1051727271}" type="slidenum">
              <a:rPr lang="he-IL" smtClean="0"/>
              <a:t>46</a:t>
            </a:fld>
            <a:endParaRPr lang="he-IL"/>
          </a:p>
        </p:txBody>
      </p:sp>
    </p:spTree>
    <p:extLst>
      <p:ext uri="{BB962C8B-B14F-4D97-AF65-F5344CB8AC3E}">
        <p14:creationId xmlns:p14="http://schemas.microsoft.com/office/powerpoint/2010/main" val="1093271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הציטוט – מעמוד הפייסבוק של יאיר לפיד</a:t>
            </a:r>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48</a:t>
            </a:fld>
            <a:endParaRPr lang="he-IL"/>
          </a:p>
        </p:txBody>
      </p:sp>
    </p:spTree>
    <p:extLst>
      <p:ext uri="{BB962C8B-B14F-4D97-AF65-F5344CB8AC3E}">
        <p14:creationId xmlns:p14="http://schemas.microsoft.com/office/powerpoint/2010/main" val="3491649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13</a:t>
            </a:fld>
            <a:endParaRPr lang="he-IL" dirty="0"/>
          </a:p>
        </p:txBody>
      </p:sp>
    </p:spTree>
    <p:extLst>
      <p:ext uri="{BB962C8B-B14F-4D97-AF65-F5344CB8AC3E}">
        <p14:creationId xmlns:p14="http://schemas.microsoft.com/office/powerpoint/2010/main" val="1007258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49</a:t>
            </a:fld>
            <a:endParaRPr lang="he-IL"/>
          </a:p>
        </p:txBody>
      </p:sp>
    </p:spTree>
    <p:extLst>
      <p:ext uri="{BB962C8B-B14F-4D97-AF65-F5344CB8AC3E}">
        <p14:creationId xmlns:p14="http://schemas.microsoft.com/office/powerpoint/2010/main" val="3158484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he-IL" dirty="0"/>
              <a:t>דוח</a:t>
            </a:r>
            <a:r>
              <a:rPr lang="he-IL" baseline="0" dirty="0"/>
              <a:t> </a:t>
            </a:r>
            <a:r>
              <a:rPr lang="en-US" baseline="0" dirty="0"/>
              <a:t>OECD</a:t>
            </a:r>
            <a:r>
              <a:rPr lang="he-IL" baseline="0" dirty="0"/>
              <a:t> שהורדתי, </a:t>
            </a:r>
            <a:r>
              <a:rPr lang="en-US" baseline="0" dirty="0"/>
              <a:t>www.oecd.org/dataoecd/42/11/46917384.pdf</a:t>
            </a:r>
            <a:endParaRPr lang="he-IL" baseline="0" dirty="0"/>
          </a:p>
          <a:p>
            <a:endParaRPr lang="en-US" dirty="0"/>
          </a:p>
          <a:p>
            <a:r>
              <a:rPr lang="en-US" dirty="0"/>
              <a:t>Andrews, D., Sánchez, A. C., &amp; Johansson, Å. (2011). Housing and the economy: policies for renovation. </a:t>
            </a:r>
            <a:r>
              <a:rPr lang="en-US" i="1" dirty="0"/>
              <a:t>Economic Policy Reforms 2011: Going for Growth</a:t>
            </a:r>
            <a:r>
              <a:rPr lang="en-US" dirty="0"/>
              <a:t>. OECD</a:t>
            </a:r>
            <a:r>
              <a:rPr lang="he-IL" dirty="0"/>
              <a:t> </a:t>
            </a:r>
            <a:endParaRPr lang="en-US" dirty="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51</a:t>
            </a:fld>
            <a:endParaRPr lang="he-IL"/>
          </a:p>
        </p:txBody>
      </p:sp>
    </p:spTree>
    <p:extLst>
      <p:ext uri="{BB962C8B-B14F-4D97-AF65-F5344CB8AC3E}">
        <p14:creationId xmlns:p14="http://schemas.microsoft.com/office/powerpoint/2010/main" val="3133503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he-IL" dirty="0"/>
              <a:t>דוח</a:t>
            </a:r>
            <a:r>
              <a:rPr lang="he-IL" baseline="0" dirty="0"/>
              <a:t> </a:t>
            </a:r>
            <a:r>
              <a:rPr lang="en-US" baseline="0" dirty="0"/>
              <a:t>OECD</a:t>
            </a:r>
            <a:r>
              <a:rPr lang="he-IL" baseline="0" dirty="0"/>
              <a:t> שהורדתי, </a:t>
            </a:r>
            <a:r>
              <a:rPr lang="en-US" baseline="0" dirty="0"/>
              <a:t>www.oecd.org/dataoecd/42/11/46917384.pdf</a:t>
            </a:r>
            <a:endParaRPr lang="he-IL" baseline="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52</a:t>
            </a:fld>
            <a:endParaRPr lang="he-IL"/>
          </a:p>
        </p:txBody>
      </p:sp>
    </p:spTree>
    <p:extLst>
      <p:ext uri="{BB962C8B-B14F-4D97-AF65-F5344CB8AC3E}">
        <p14:creationId xmlns:p14="http://schemas.microsoft.com/office/powerpoint/2010/main" val="1683638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he-IL" dirty="0"/>
              <a:t>דוח</a:t>
            </a:r>
            <a:r>
              <a:rPr lang="he-IL" baseline="0" dirty="0"/>
              <a:t> </a:t>
            </a:r>
            <a:r>
              <a:rPr lang="en-US" baseline="0" dirty="0"/>
              <a:t>OECD</a:t>
            </a:r>
            <a:r>
              <a:rPr lang="he-IL" baseline="0" dirty="0"/>
              <a:t> שהורדתי, </a:t>
            </a:r>
            <a:r>
              <a:rPr lang="en-US" baseline="0" dirty="0"/>
              <a:t>www.oecd.org/dataoecd/42/11/46917384.pdf</a:t>
            </a:r>
            <a:endParaRPr lang="he-IL" baseline="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53</a:t>
            </a:fld>
            <a:endParaRPr lang="he-IL"/>
          </a:p>
        </p:txBody>
      </p:sp>
    </p:spTree>
    <p:extLst>
      <p:ext uri="{BB962C8B-B14F-4D97-AF65-F5344CB8AC3E}">
        <p14:creationId xmlns:p14="http://schemas.microsoft.com/office/powerpoint/2010/main" val="3468822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en-US" dirty="0"/>
              <a:t>http://www.nytimes.com/2013/07/28/magazine/the-perverse-effects-of-rent-regulation.html?pagewanted=all&amp;_r=2&amp;</a:t>
            </a:r>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54</a:t>
            </a:fld>
            <a:endParaRPr lang="he-IL"/>
          </a:p>
        </p:txBody>
      </p:sp>
    </p:spTree>
    <p:extLst>
      <p:ext uri="{BB962C8B-B14F-4D97-AF65-F5344CB8AC3E}">
        <p14:creationId xmlns:p14="http://schemas.microsoft.com/office/powerpoint/2010/main" val="4221496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שבדיה:</a:t>
            </a:r>
          </a:p>
          <a:p>
            <a:r>
              <a:rPr lang="en-US" dirty="0"/>
              <a:t>http://www.swedishwire.com/economy/5978-stockholm-egalitarian-rental-boost-black-market</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55</a:t>
            </a:fld>
            <a:endParaRPr lang="he-IL"/>
          </a:p>
        </p:txBody>
      </p:sp>
    </p:spTree>
    <p:extLst>
      <p:ext uri="{BB962C8B-B14F-4D97-AF65-F5344CB8AC3E}">
        <p14:creationId xmlns:p14="http://schemas.microsoft.com/office/powerpoint/2010/main" val="3295571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ברלין:</a:t>
            </a:r>
            <a:endParaRPr lang="en-US" dirty="0"/>
          </a:p>
          <a:p>
            <a:r>
              <a:rPr lang="en-US" dirty="0"/>
              <a:t>http://www.themarker.com/realestate/1.2304284</a:t>
            </a:r>
            <a:endParaRPr lang="he-IL" dirty="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56</a:t>
            </a:fld>
            <a:endParaRPr lang="he-IL"/>
          </a:p>
        </p:txBody>
      </p:sp>
    </p:spTree>
    <p:extLst>
      <p:ext uri="{BB962C8B-B14F-4D97-AF65-F5344CB8AC3E}">
        <p14:creationId xmlns:p14="http://schemas.microsoft.com/office/powerpoint/2010/main" val="2549931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en-US" dirty="0"/>
              <a:t>http://www.spiegel.de/international/germany/bild-859420-408913.html</a:t>
            </a:r>
            <a:endParaRPr lang="he-IL" dirty="0"/>
          </a:p>
          <a:p>
            <a:endParaRPr lang="he-IL" dirty="0"/>
          </a:p>
          <a:p>
            <a:endParaRPr lang="he-IL" dirty="0"/>
          </a:p>
          <a:p>
            <a:r>
              <a:rPr lang="he-IL" dirty="0"/>
              <a:t>להוסיף שקף על דמי מפתח, ועל ניו יורק, בנו יותר בתי יוקרה</a:t>
            </a:r>
          </a:p>
        </p:txBody>
      </p:sp>
      <p:sp>
        <p:nvSpPr>
          <p:cNvPr id="4" name="Slide Number Placeholder 3"/>
          <p:cNvSpPr>
            <a:spLocks noGrp="1"/>
          </p:cNvSpPr>
          <p:nvPr>
            <p:ph type="sldNum" sz="quarter" idx="10"/>
          </p:nvPr>
        </p:nvSpPr>
        <p:spPr/>
        <p:txBody>
          <a:bodyPr/>
          <a:lstStyle/>
          <a:p>
            <a:fld id="{224F2667-2228-4092-9733-BB1051727271}" type="slidenum">
              <a:rPr lang="he-IL" smtClean="0"/>
              <a:t>57</a:t>
            </a:fld>
            <a:endParaRPr lang="he-IL"/>
          </a:p>
        </p:txBody>
      </p:sp>
    </p:spTree>
    <p:extLst>
      <p:ext uri="{BB962C8B-B14F-4D97-AF65-F5344CB8AC3E}">
        <p14:creationId xmlns:p14="http://schemas.microsoft.com/office/powerpoint/2010/main" val="9122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14</a:t>
            </a:fld>
            <a:endParaRPr lang="he-IL" dirty="0"/>
          </a:p>
        </p:txBody>
      </p:sp>
    </p:spTree>
    <p:extLst>
      <p:ext uri="{BB962C8B-B14F-4D97-AF65-F5344CB8AC3E}">
        <p14:creationId xmlns:p14="http://schemas.microsoft.com/office/powerpoint/2010/main" val="4253899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15</a:t>
            </a:fld>
            <a:endParaRPr lang="he-IL" dirty="0"/>
          </a:p>
        </p:txBody>
      </p:sp>
    </p:spTree>
    <p:extLst>
      <p:ext uri="{BB962C8B-B14F-4D97-AF65-F5344CB8AC3E}">
        <p14:creationId xmlns:p14="http://schemas.microsoft.com/office/powerpoint/2010/main" val="211926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16</a:t>
            </a:fld>
            <a:endParaRPr lang="he-IL" dirty="0"/>
          </a:p>
        </p:txBody>
      </p:sp>
    </p:spTree>
    <p:extLst>
      <p:ext uri="{BB962C8B-B14F-4D97-AF65-F5344CB8AC3E}">
        <p14:creationId xmlns:p14="http://schemas.microsoft.com/office/powerpoint/2010/main" val="245950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אחד (שתי הנקודות הראשונות):</a:t>
            </a:r>
          </a:p>
          <a:p>
            <a:r>
              <a:rPr lang="en-US" dirty="0"/>
              <a:t>http://www.mako.co.il/news-channel2/Six-Newscast/Article-1b5d1dbfdce4931017.htm</a:t>
            </a:r>
            <a:endParaRPr lang="he-IL" dirty="0"/>
          </a:p>
          <a:p>
            <a:r>
              <a:rPr lang="he-IL" dirty="0" err="1"/>
              <a:t>והראיון</a:t>
            </a:r>
            <a:r>
              <a:rPr lang="he-IL" dirty="0"/>
              <a:t> השני (שתי הנקודות האחרונות):</a:t>
            </a:r>
          </a:p>
          <a:p>
            <a:r>
              <a:rPr lang="en-US" dirty="0"/>
              <a:t>http://www.globes.co.il/news/article.aspx?did=1000815380</a:t>
            </a:r>
            <a:r>
              <a:rPr lang="he-IL" dirty="0"/>
              <a:t> </a:t>
            </a:r>
            <a:br>
              <a:rPr lang="en-US" dirty="0"/>
            </a:br>
            <a:br>
              <a:rPr lang="en-US" dirty="0"/>
            </a:br>
            <a:r>
              <a:rPr lang="he-IL" dirty="0"/>
              <a:t>לחפש</a:t>
            </a:r>
            <a:r>
              <a:rPr lang="he-IL" baseline="0" dirty="0"/>
              <a:t> מישהו </a:t>
            </a:r>
            <a:r>
              <a:rPr lang="he-IL" baseline="0" dirty="0" err="1"/>
              <a:t>מוורוויק</a:t>
            </a:r>
            <a:r>
              <a:rPr lang="he-IL" baseline="0" dirty="0"/>
              <a:t>, אנדרו </a:t>
            </a:r>
            <a:r>
              <a:rPr lang="he-IL" baseline="0" dirty="0" err="1"/>
              <a:t>אזוולד</a:t>
            </a:r>
            <a:r>
              <a:rPr lang="en-US" baseline="0" dirty="0"/>
              <a:t> </a:t>
            </a:r>
            <a:r>
              <a:rPr lang="he-IL" baseline="0" dirty="0"/>
              <a:t> שכתב מחקרים</a:t>
            </a:r>
            <a:br>
              <a:rPr lang="en-US" baseline="0" dirty="0"/>
            </a:br>
            <a:r>
              <a:rPr lang="en-US" baseline="0" dirty="0"/>
              <a:t>Oswald</a:t>
            </a:r>
          </a:p>
          <a:p>
            <a:r>
              <a:rPr lang="he-IL" baseline="0" dirty="0"/>
              <a:t>מסכם מחקרים, כתב שזה פוגע ביצירתיות</a:t>
            </a:r>
            <a:br>
              <a:rPr lang="en-US" baseline="0" dirty="0"/>
            </a:br>
            <a:r>
              <a:rPr lang="he-IL" baseline="0" dirty="0"/>
              <a:t>מי צריך בטחון תעסוקתי תכלת</a:t>
            </a:r>
          </a:p>
          <a:p>
            <a:br>
              <a:rPr lang="en-US" baseline="0" dirty="0"/>
            </a:br>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17</a:t>
            </a:fld>
            <a:endParaRPr lang="he-IL"/>
          </a:p>
        </p:txBody>
      </p:sp>
    </p:spTree>
    <p:extLst>
      <p:ext uri="{BB962C8B-B14F-4D97-AF65-F5344CB8AC3E}">
        <p14:creationId xmlns:p14="http://schemas.microsoft.com/office/powerpoint/2010/main" val="3952963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אחד (שתי הנקודות הראשונות):</a:t>
            </a:r>
          </a:p>
          <a:p>
            <a:r>
              <a:rPr lang="en-US" dirty="0"/>
              <a:t>http://www.mako.co.il/news-channel2/Six-Newscast/Article-1b5d1dbfdce4931017.htm</a:t>
            </a:r>
            <a:endParaRPr lang="he-IL" dirty="0"/>
          </a:p>
          <a:p>
            <a:r>
              <a:rPr lang="he-IL" dirty="0" err="1"/>
              <a:t>והראיון</a:t>
            </a:r>
            <a:r>
              <a:rPr lang="he-IL" dirty="0"/>
              <a:t> השני (שתי הנקודות האחרונות):</a:t>
            </a:r>
          </a:p>
          <a:p>
            <a:r>
              <a:rPr lang="en-US" dirty="0"/>
              <a:t>http://www.globes.co.il/news/article.aspx?did=1000815380</a:t>
            </a:r>
            <a:r>
              <a:rPr lang="he-IL" dirty="0"/>
              <a:t> </a:t>
            </a:r>
            <a:br>
              <a:rPr lang="en-US" dirty="0"/>
            </a:br>
            <a:br>
              <a:rPr lang="en-US" dirty="0"/>
            </a:br>
            <a:r>
              <a:rPr lang="he-IL" dirty="0"/>
              <a:t>לחפש</a:t>
            </a:r>
            <a:r>
              <a:rPr lang="he-IL" baseline="0" dirty="0"/>
              <a:t> מישהו </a:t>
            </a:r>
            <a:r>
              <a:rPr lang="he-IL" baseline="0" dirty="0" err="1"/>
              <a:t>מוורוויק</a:t>
            </a:r>
            <a:r>
              <a:rPr lang="he-IL" baseline="0" dirty="0"/>
              <a:t>, אנדרו </a:t>
            </a:r>
            <a:r>
              <a:rPr lang="he-IL" baseline="0" dirty="0" err="1"/>
              <a:t>אזוולד</a:t>
            </a:r>
            <a:r>
              <a:rPr lang="en-US" baseline="0" dirty="0"/>
              <a:t> </a:t>
            </a:r>
            <a:r>
              <a:rPr lang="he-IL" baseline="0" dirty="0"/>
              <a:t> שכתב מחקרים</a:t>
            </a:r>
            <a:br>
              <a:rPr lang="en-US" baseline="0" dirty="0"/>
            </a:br>
            <a:r>
              <a:rPr lang="en-US" baseline="0" dirty="0"/>
              <a:t>Oswald</a:t>
            </a:r>
          </a:p>
          <a:p>
            <a:r>
              <a:rPr lang="he-IL" baseline="0" dirty="0"/>
              <a:t>מסכם מחקרים, כתב שזה פוגע ביצירתיות</a:t>
            </a:r>
            <a:br>
              <a:rPr lang="en-US" baseline="0" dirty="0"/>
            </a:br>
            <a:r>
              <a:rPr lang="he-IL" baseline="0" dirty="0"/>
              <a:t>מי צריך בטחון תעסוקתי תכלת</a:t>
            </a:r>
          </a:p>
          <a:p>
            <a:br>
              <a:rPr lang="en-US" baseline="0" dirty="0"/>
            </a:br>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18</a:t>
            </a:fld>
            <a:endParaRPr lang="he-IL"/>
          </a:p>
        </p:txBody>
      </p:sp>
    </p:spTree>
    <p:extLst>
      <p:ext uri="{BB962C8B-B14F-4D97-AF65-F5344CB8AC3E}">
        <p14:creationId xmlns:p14="http://schemas.microsoft.com/office/powerpoint/2010/main" val="3135661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24F2667-2228-4092-9733-BB1051727271}" type="slidenum">
              <a:rPr lang="he-IL" smtClean="0"/>
              <a:t>27</a:t>
            </a:fld>
            <a:endParaRPr lang="he-IL"/>
          </a:p>
        </p:txBody>
      </p:sp>
    </p:spTree>
    <p:extLst>
      <p:ext uri="{BB962C8B-B14F-4D97-AF65-F5344CB8AC3E}">
        <p14:creationId xmlns:p14="http://schemas.microsoft.com/office/powerpoint/2010/main" val="4266568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30</a:t>
            </a:fld>
            <a:endParaRPr lang="he-IL"/>
          </a:p>
        </p:txBody>
      </p:sp>
    </p:spTree>
    <p:extLst>
      <p:ext uri="{BB962C8B-B14F-4D97-AF65-F5344CB8AC3E}">
        <p14:creationId xmlns:p14="http://schemas.microsoft.com/office/powerpoint/2010/main" val="3208304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342976-505E-4577-8125-3ABEFED7291D}" type="datetime8">
              <a:rPr lang="he-IL" smtClean="0"/>
              <a:t>05 פברואר 20</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487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C9B98-0686-48BF-9600-0EC0680F4DDA}" type="datetime8">
              <a:rPr lang="he-IL" smtClean="0"/>
              <a:t>05 פברואר 20</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3301902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39542C-0E2A-4343-A991-69E8954772D4}" type="datetime8">
              <a:rPr lang="he-IL" smtClean="0"/>
              <a:t>05 פברואר 20</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167702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BA62C-0E01-42B0-B577-9E3BC26AD64A}" type="datetime8">
              <a:rPr lang="he-IL" smtClean="0"/>
              <a:t>05 פברואר 20</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121106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EB78DF-5525-457A-BF2F-5893F39EAA5A}" type="datetime8">
              <a:rPr lang="he-IL" smtClean="0"/>
              <a:t>05 פברואר 20</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39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7CEFEF-C7E3-4E50-AE38-6C4646069846}" type="datetime8">
              <a:rPr lang="he-IL" smtClean="0"/>
              <a:t>05 פברואר 20</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1073695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EC5DD9-5505-42F3-8C01-102BEC0A6D94}" type="datetime8">
              <a:rPr lang="he-IL" smtClean="0"/>
              <a:t>05 פברואר 20</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86422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9FDA74-8CF5-4F31-BEF4-0785B1B120EB}" type="datetime8">
              <a:rPr lang="he-IL" smtClean="0"/>
              <a:t>05 פברואר 20</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2091382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A6566D0-A82C-443E-901E-B21FE9F1F848}" type="datetime8">
              <a:rPr lang="he-IL" smtClean="0"/>
              <a:t>05 פברואר 20</a:t>
            </a:fld>
            <a:endParaRPr lang="he-I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he-IL"/>
          </a:p>
        </p:txBody>
      </p:sp>
      <p:sp>
        <p:nvSpPr>
          <p:cNvPr id="9" name="Slide Number Placeholder 8"/>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2131520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658F4C7-324A-4488-A8EA-32ECA78BF648}" type="datetime8">
              <a:rPr lang="he-IL" smtClean="0"/>
              <a:t>05 פברואר 20</a:t>
            </a:fld>
            <a:endParaRPr lang="he-IL"/>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he-I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3F3598C-08CF-49DA-ACC2-8F21E1D3E29E}" type="slidenum">
              <a:rPr lang="he-IL" smtClean="0"/>
              <a:t>‹#›</a:t>
            </a:fld>
            <a:endParaRPr lang="he-IL"/>
          </a:p>
        </p:txBody>
      </p:sp>
    </p:spTree>
    <p:extLst>
      <p:ext uri="{BB962C8B-B14F-4D97-AF65-F5344CB8AC3E}">
        <p14:creationId xmlns:p14="http://schemas.microsoft.com/office/powerpoint/2010/main" val="2597153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6A8B3-916D-4620-AC6D-ABC1CD1DBAD0}" type="datetime8">
              <a:rPr lang="he-IL" smtClean="0"/>
              <a:t>05 פברואר 20</a:t>
            </a:fld>
            <a:endParaRPr lang="he-IL"/>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342947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6D122158-EFE1-4AE5-9AB4-B559368A559D}" type="datetime8">
              <a:rPr lang="he-IL" smtClean="0"/>
              <a:t>05 פברואר 20</a:t>
            </a:fld>
            <a:endParaRPr lang="he-IL"/>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he-IL"/>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33F3598C-08CF-49DA-ACC2-8F21E1D3E29E}" type="slidenum">
              <a:rPr lang="he-IL" smtClean="0"/>
              <a:t>‹#›</a:t>
            </a:fld>
            <a:endParaRPr lang="he-IL"/>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811430"/>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hf hdr="0" ftr="0" dt="0"/>
  <p:txStyles>
    <p:title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josepinera.com/pag/pag_tex_refedularg.ht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algn="r"/>
            <a:r>
              <a:rPr lang="en-US" sz="2600" dirty="0"/>
              <a:t>Omer </a:t>
            </a:r>
            <a:r>
              <a:rPr lang="en-US" sz="2600" dirty="0" err="1"/>
              <a:t>Moav</a:t>
            </a:r>
            <a:endParaRPr lang="en-US" sz="2600" dirty="0"/>
          </a:p>
          <a:p>
            <a:pPr algn="r"/>
            <a:r>
              <a:rPr lang="en-US" sz="2600" dirty="0"/>
              <a:t>January 2020</a:t>
            </a:r>
            <a:endParaRPr lang="he-IL" sz="2600" dirty="0"/>
          </a:p>
        </p:txBody>
      </p:sp>
      <p:sp>
        <p:nvSpPr>
          <p:cNvPr id="4" name="Title 1">
            <a:extLst>
              <a:ext uri="{FF2B5EF4-FFF2-40B4-BE49-F238E27FC236}">
                <a16:creationId xmlns:a16="http://schemas.microsoft.com/office/drawing/2014/main" id="{54300509-CDB6-4737-B86E-B60E18F9F808}"/>
              </a:ext>
            </a:extLst>
          </p:cNvPr>
          <p:cNvSpPr txBox="1">
            <a:spLocks/>
          </p:cNvSpPr>
          <p:nvPr/>
        </p:nvSpPr>
        <p:spPr>
          <a:xfrm>
            <a:off x="273031" y="1014609"/>
            <a:ext cx="8647814" cy="2103530"/>
          </a:xfrm>
          <a:prstGeom prst="rect">
            <a:avLst/>
          </a:prstGeom>
        </p:spPr>
        <p:txBody>
          <a:bodyPr vert="horz" lIns="91440" tIns="45720" rIns="91440" bIns="45720" rtlCol="0" anchor="b">
            <a:normAutofit/>
            <a:scene3d>
              <a:camera prst="orthographicFront"/>
              <a:lightRig rig="harsh" dir="t"/>
            </a:scene3d>
            <a:sp3d extrusionH="57150" prstMaterial="matte">
              <a:bevelT w="63500" h="12700" prst="angle"/>
              <a:contourClr>
                <a:schemeClr val="bg1">
                  <a:lumMod val="65000"/>
                </a:schemeClr>
              </a:contourClr>
            </a:sp3d>
          </a:bodyPr>
          <a:lstStyle>
            <a:lvl1pPr algn="l" defTabSz="914400" rtl="1"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en-US" sz="4000" b="1" spc="0" dirty="0">
                <a:ln/>
                <a:solidFill>
                  <a:schemeClr val="accent1">
                    <a:lumMod val="50000"/>
                  </a:schemeClr>
                </a:solidFill>
                <a:cs typeface="+mn-cs"/>
              </a:rPr>
              <a:t>Challenges of Economic Growth: How do narrow interests and ignorance dictate public policy </a:t>
            </a:r>
            <a:endParaRPr lang="he-IL" sz="2700" b="1" spc="0" dirty="0">
              <a:ln/>
              <a:solidFill>
                <a:schemeClr val="accent1">
                  <a:lumMod val="50000"/>
                </a:schemeClr>
              </a:solidFill>
              <a:cs typeface="+mn-cs"/>
            </a:endParaRPr>
          </a:p>
        </p:txBody>
      </p:sp>
    </p:spTree>
    <p:extLst>
      <p:ext uri="{BB962C8B-B14F-4D97-AF65-F5344CB8AC3E}">
        <p14:creationId xmlns:p14="http://schemas.microsoft.com/office/powerpoint/2010/main" val="263505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633DD2-00F6-4D81-B610-A1508DD01B35}"/>
              </a:ext>
            </a:extLst>
          </p:cNvPr>
          <p:cNvSpPr>
            <a:spLocks noGrp="1"/>
          </p:cNvSpPr>
          <p:nvPr>
            <p:ph type="sldNum" sz="quarter" idx="12"/>
          </p:nvPr>
        </p:nvSpPr>
        <p:spPr/>
        <p:txBody>
          <a:bodyPr/>
          <a:lstStyle/>
          <a:p>
            <a:fld id="{33F3598C-08CF-49DA-ACC2-8F21E1D3E29E}" type="slidenum">
              <a:rPr lang="he-IL" smtClean="0"/>
              <a:t>10</a:t>
            </a:fld>
            <a:endParaRPr lang="he-IL" dirty="0"/>
          </a:p>
        </p:txBody>
      </p:sp>
      <p:sp>
        <p:nvSpPr>
          <p:cNvPr id="3" name="Title 1">
            <a:extLst>
              <a:ext uri="{FF2B5EF4-FFF2-40B4-BE49-F238E27FC236}">
                <a16:creationId xmlns:a16="http://schemas.microsoft.com/office/drawing/2014/main" id="{735632E0-D0E6-4B3C-B840-B68B7630C8B4}"/>
              </a:ext>
            </a:extLst>
          </p:cNvPr>
          <p:cNvSpPr txBox="1">
            <a:spLocks/>
          </p:cNvSpPr>
          <p:nvPr/>
        </p:nvSpPr>
        <p:spPr>
          <a:xfrm>
            <a:off x="395536" y="-1"/>
            <a:ext cx="8229600" cy="1131683"/>
          </a:xfrm>
          <a:prstGeom prst="rect">
            <a:avLst/>
          </a:prstGeom>
        </p:spPr>
        <p:txBody>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sv-SE" sz="3600" dirty="0">
                <a:latin typeface="+mn-lt"/>
                <a:ea typeface="+mn-ea"/>
                <a:cs typeface="+mn-cs"/>
              </a:rPr>
              <a:t>The case of Sweden </a:t>
            </a:r>
          </a:p>
          <a:p>
            <a:pPr algn="ctr"/>
            <a:r>
              <a:rPr lang="sv-SE" sz="3600" dirty="0">
                <a:latin typeface="+mn-lt"/>
                <a:ea typeface="+mn-ea"/>
                <a:cs typeface="+mn-cs"/>
              </a:rPr>
              <a:t>(lecture by prof. </a:t>
            </a:r>
            <a:r>
              <a:rPr lang="en-US" sz="3600" dirty="0">
                <a:latin typeface="+mn-lt"/>
                <a:ea typeface="+mn-ea"/>
                <a:cs typeface="+mn-cs"/>
              </a:rPr>
              <a:t>John Hassler)</a:t>
            </a:r>
          </a:p>
        </p:txBody>
      </p:sp>
      <p:sp>
        <p:nvSpPr>
          <p:cNvPr id="5" name="Content Placeholder 3">
            <a:extLst>
              <a:ext uri="{FF2B5EF4-FFF2-40B4-BE49-F238E27FC236}">
                <a16:creationId xmlns:a16="http://schemas.microsoft.com/office/drawing/2014/main" id="{25A63EE3-E944-492A-B03B-FCD6453EC604}"/>
              </a:ext>
            </a:extLst>
          </p:cNvPr>
          <p:cNvSpPr txBox="1">
            <a:spLocks/>
          </p:cNvSpPr>
          <p:nvPr/>
        </p:nvSpPr>
        <p:spPr>
          <a:xfrm>
            <a:off x="518864" y="852729"/>
            <a:ext cx="8229600" cy="4959083"/>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he-IL" sz="2800" dirty="0"/>
          </a:p>
          <a:p>
            <a:pPr algn="l" rtl="0"/>
            <a:r>
              <a:rPr lang="en-US" sz="2800" dirty="0"/>
              <a:t>After a century of growth in the highest rate in the world, economic slowdown from the 1970s </a:t>
            </a:r>
          </a:p>
          <a:p>
            <a:pPr algn="l" rtl="0"/>
            <a:endParaRPr lang="he-IL" sz="2800" dirty="0"/>
          </a:p>
          <a:p>
            <a:pPr algn="l" rtl="0">
              <a:buFont typeface="Arial" panose="020B0604020202020204" pitchFamily="34" charset="0"/>
              <a:buChar char="•"/>
            </a:pPr>
            <a:r>
              <a:rPr lang="en-US" sz="2800" dirty="0"/>
              <a:t>Excess regulation</a:t>
            </a:r>
          </a:p>
          <a:p>
            <a:pPr algn="l" rtl="0">
              <a:buFont typeface="Arial" panose="020B0604020202020204" pitchFamily="34" charset="0"/>
              <a:buChar char="•"/>
            </a:pPr>
            <a:r>
              <a:rPr lang="en-US" sz="2800" dirty="0"/>
              <a:t>Marginal taxation at excessively high rates</a:t>
            </a:r>
          </a:p>
          <a:p>
            <a:pPr algn="l" rtl="0">
              <a:buFont typeface="Arial" panose="020B0604020202020204" pitchFamily="34" charset="0"/>
              <a:buChar char="•"/>
            </a:pPr>
            <a:r>
              <a:rPr lang="en-US" sz="2800" dirty="0"/>
              <a:t>Determining wages regardless of performance, inflation</a:t>
            </a:r>
          </a:p>
          <a:p>
            <a:pPr algn="l" rtl="0">
              <a:buFont typeface="Arial" panose="020B0604020202020204" pitchFamily="34" charset="0"/>
              <a:buChar char="•"/>
            </a:pPr>
            <a:r>
              <a:rPr lang="en-US" sz="2800" dirty="0"/>
              <a:t>Lack of enough competitiveness</a:t>
            </a:r>
          </a:p>
          <a:p>
            <a:pPr algn="l" rtl="0">
              <a:buFont typeface="Arial" panose="020B0604020202020204" pitchFamily="34" charset="0"/>
              <a:buChar char="•"/>
            </a:pPr>
            <a:r>
              <a:rPr lang="en-US" sz="2800" dirty="0"/>
              <a:t>Unsustainable budget policy</a:t>
            </a:r>
            <a:endParaRPr lang="he-IL" sz="2800" dirty="0"/>
          </a:p>
          <a:p>
            <a:pPr marL="0" indent="0">
              <a:buNone/>
            </a:pPr>
            <a:endParaRPr lang="en-US" sz="2800" dirty="0"/>
          </a:p>
          <a:p>
            <a:endParaRPr lang="en-US" sz="2800" dirty="0"/>
          </a:p>
        </p:txBody>
      </p:sp>
      <p:sp>
        <p:nvSpPr>
          <p:cNvPr id="6" name="Rectangle 5">
            <a:extLst>
              <a:ext uri="{FF2B5EF4-FFF2-40B4-BE49-F238E27FC236}">
                <a16:creationId xmlns:a16="http://schemas.microsoft.com/office/drawing/2014/main" id="{D99288D3-05D8-4A2A-BD7B-284FFE276C14}"/>
              </a:ext>
            </a:extLst>
          </p:cNvPr>
          <p:cNvSpPr/>
          <p:nvPr/>
        </p:nvSpPr>
        <p:spPr>
          <a:xfrm>
            <a:off x="2349494" y="2437016"/>
            <a:ext cx="3796232" cy="461665"/>
          </a:xfrm>
          <a:prstGeom prst="rect">
            <a:avLst/>
          </a:prstGeom>
        </p:spPr>
        <p:txBody>
          <a:bodyPr wrap="none">
            <a:spAutoFit/>
          </a:bodyPr>
          <a:lstStyle/>
          <a:p>
            <a:r>
              <a:rPr lang="en-US" sz="2400" i="1" kern="0" dirty="0">
                <a:solidFill>
                  <a:srgbClr val="000000"/>
                </a:solidFill>
                <a:latin typeface="Arial"/>
                <a:cs typeface="Arial"/>
              </a:rPr>
              <a:t>“Success breeds stupidity”</a:t>
            </a:r>
            <a:endParaRPr lang="sv-SE" sz="2400" i="1" dirty="0"/>
          </a:p>
        </p:txBody>
      </p:sp>
    </p:spTree>
    <p:extLst>
      <p:ext uri="{BB962C8B-B14F-4D97-AF65-F5344CB8AC3E}">
        <p14:creationId xmlns:p14="http://schemas.microsoft.com/office/powerpoint/2010/main" val="147342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8E62C5-8CB0-4768-9963-36310ED7B0D3}"/>
              </a:ext>
            </a:extLst>
          </p:cNvPr>
          <p:cNvSpPr>
            <a:spLocks noGrp="1"/>
          </p:cNvSpPr>
          <p:nvPr>
            <p:ph type="sldNum" sz="quarter" idx="12"/>
          </p:nvPr>
        </p:nvSpPr>
        <p:spPr/>
        <p:txBody>
          <a:bodyPr/>
          <a:lstStyle/>
          <a:p>
            <a:fld id="{33F3598C-08CF-49DA-ACC2-8F21E1D3E29E}" type="slidenum">
              <a:rPr lang="he-IL" smtClean="0"/>
              <a:t>11</a:t>
            </a:fld>
            <a:endParaRPr lang="he-IL" dirty="0"/>
          </a:p>
        </p:txBody>
      </p:sp>
      <p:sp>
        <p:nvSpPr>
          <p:cNvPr id="3" name="Title 1">
            <a:extLst>
              <a:ext uri="{FF2B5EF4-FFF2-40B4-BE49-F238E27FC236}">
                <a16:creationId xmlns:a16="http://schemas.microsoft.com/office/drawing/2014/main" id="{A6881E1E-9812-43D9-88FD-EC933A70EB70}"/>
              </a:ext>
            </a:extLst>
          </p:cNvPr>
          <p:cNvSpPr txBox="1">
            <a:spLocks/>
          </p:cNvSpPr>
          <p:nvPr/>
        </p:nvSpPr>
        <p:spPr>
          <a:xfrm>
            <a:off x="457200" y="87474"/>
            <a:ext cx="8229600" cy="857250"/>
          </a:xfrm>
          <a:prstGeom prst="rect">
            <a:avLst/>
          </a:prstGeom>
        </p:spPr>
        <p:txBody>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cs typeface="+mn-cs"/>
              </a:rPr>
              <a:t>The Reform</a:t>
            </a:r>
          </a:p>
        </p:txBody>
      </p:sp>
      <p:sp>
        <p:nvSpPr>
          <p:cNvPr id="4" name="Content Placeholder 2">
            <a:extLst>
              <a:ext uri="{FF2B5EF4-FFF2-40B4-BE49-F238E27FC236}">
                <a16:creationId xmlns:a16="http://schemas.microsoft.com/office/drawing/2014/main" id="{CDB5757C-8767-4AD0-9963-6C740D0CFD99}"/>
              </a:ext>
            </a:extLst>
          </p:cNvPr>
          <p:cNvSpPr txBox="1">
            <a:spLocks/>
          </p:cNvSpPr>
          <p:nvPr/>
        </p:nvSpPr>
        <p:spPr>
          <a:xfrm>
            <a:off x="539552" y="853129"/>
            <a:ext cx="8015973" cy="4986355"/>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rtl="0">
              <a:buFont typeface="Arial" panose="020B0604020202020204" pitchFamily="34" charset="0"/>
              <a:buChar char="•"/>
            </a:pPr>
            <a:r>
              <a:rPr lang="en-US" sz="2800" dirty="0"/>
              <a:t>Massive government spending cuts</a:t>
            </a:r>
          </a:p>
          <a:p>
            <a:pPr algn="just" rtl="0">
              <a:buFont typeface="Arial" panose="020B0604020202020204" pitchFamily="34" charset="0"/>
              <a:buChar char="•"/>
            </a:pPr>
            <a:r>
              <a:rPr lang="en-US" sz="2800" dirty="0"/>
              <a:t>Central Bank independence</a:t>
            </a:r>
          </a:p>
          <a:p>
            <a:pPr algn="just" rtl="0">
              <a:buFont typeface="Arial" panose="020B0604020202020204" pitchFamily="34" charset="0"/>
              <a:buChar char="•"/>
            </a:pPr>
            <a:r>
              <a:rPr lang="en-US" sz="2800" dirty="0"/>
              <a:t>Cutting corporate taxes, reducing marginal tax from 90% to 50%, expanding the tax base and consolidating value-added tax rates</a:t>
            </a:r>
          </a:p>
          <a:p>
            <a:pPr algn="just" rtl="0">
              <a:buFont typeface="Arial" panose="020B0604020202020204" pitchFamily="34" charset="0"/>
              <a:buChar char="•"/>
            </a:pPr>
            <a:r>
              <a:rPr lang="en-US" sz="2800" dirty="0"/>
              <a:t>New base wage agreement - based on export industries</a:t>
            </a:r>
          </a:p>
          <a:p>
            <a:pPr algn="just" rtl="0">
              <a:buFont typeface="Arial" panose="020B0604020202020204" pitchFamily="34" charset="0"/>
              <a:buChar char="•"/>
            </a:pPr>
            <a:r>
              <a:rPr lang="en-US" sz="2800" dirty="0"/>
              <a:t>Reform of the pension system - an existing system that does not place a burden on future generations</a:t>
            </a:r>
          </a:p>
          <a:p>
            <a:pPr algn="just" rtl="0">
              <a:buFont typeface="Arial" panose="020B0604020202020204" pitchFamily="34" charset="0"/>
              <a:buChar char="•"/>
            </a:pPr>
            <a:r>
              <a:rPr lang="en-US" sz="2800" dirty="0"/>
              <a:t>Large-scale privatization: trains, communications, taxis, schools, mail, electricity</a:t>
            </a:r>
          </a:p>
        </p:txBody>
      </p:sp>
    </p:spTree>
    <p:extLst>
      <p:ext uri="{BB962C8B-B14F-4D97-AF65-F5344CB8AC3E}">
        <p14:creationId xmlns:p14="http://schemas.microsoft.com/office/powerpoint/2010/main" val="36876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C34FA2-C567-43B6-BF10-AABE4FC75FD6}"/>
              </a:ext>
            </a:extLst>
          </p:cNvPr>
          <p:cNvSpPr>
            <a:spLocks noGrp="1"/>
          </p:cNvSpPr>
          <p:nvPr>
            <p:ph type="sldNum" sz="quarter" idx="12"/>
          </p:nvPr>
        </p:nvSpPr>
        <p:spPr/>
        <p:txBody>
          <a:bodyPr/>
          <a:lstStyle/>
          <a:p>
            <a:fld id="{33F3598C-08CF-49DA-ACC2-8F21E1D3E29E}" type="slidenum">
              <a:rPr lang="he-IL" smtClean="0"/>
              <a:t>12</a:t>
            </a:fld>
            <a:endParaRPr lang="he-IL" dirty="0"/>
          </a:p>
        </p:txBody>
      </p:sp>
      <p:sp>
        <p:nvSpPr>
          <p:cNvPr id="3" name="Title 1">
            <a:extLst>
              <a:ext uri="{FF2B5EF4-FFF2-40B4-BE49-F238E27FC236}">
                <a16:creationId xmlns:a16="http://schemas.microsoft.com/office/drawing/2014/main" id="{5C06CC55-62C1-40BE-BFB8-A481723E8684}"/>
              </a:ext>
            </a:extLst>
          </p:cNvPr>
          <p:cNvSpPr txBox="1">
            <a:spLocks/>
          </p:cNvSpPr>
          <p:nvPr/>
        </p:nvSpPr>
        <p:spPr>
          <a:xfrm>
            <a:off x="623107" y="552214"/>
            <a:ext cx="8229600" cy="857250"/>
          </a:xfrm>
          <a:prstGeom prst="rect">
            <a:avLst/>
          </a:prstGeom>
        </p:spPr>
        <p:txBody>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sv-SE" sz="3600" dirty="0"/>
              <a:t>Swedish Real GDP per capita</a:t>
            </a:r>
            <a:br>
              <a:rPr lang="sv-SE" sz="3600" dirty="0"/>
            </a:br>
            <a:r>
              <a:rPr lang="en-US" sz="2000" dirty="0"/>
              <a:t>relative to average of peers*</a:t>
            </a:r>
          </a:p>
        </p:txBody>
      </p:sp>
      <p:sp>
        <p:nvSpPr>
          <p:cNvPr id="4" name="TextBox 3">
            <a:extLst>
              <a:ext uri="{FF2B5EF4-FFF2-40B4-BE49-F238E27FC236}">
                <a16:creationId xmlns:a16="http://schemas.microsoft.com/office/drawing/2014/main" id="{D00DF380-FECD-432C-BFCD-B2CF32B04000}"/>
              </a:ext>
            </a:extLst>
          </p:cNvPr>
          <p:cNvSpPr txBox="1"/>
          <p:nvPr/>
        </p:nvSpPr>
        <p:spPr>
          <a:xfrm>
            <a:off x="876184" y="5727107"/>
            <a:ext cx="7136890" cy="253916"/>
          </a:xfrm>
          <a:prstGeom prst="rect">
            <a:avLst/>
          </a:prstGeom>
          <a:noFill/>
        </p:spPr>
        <p:txBody>
          <a:bodyPr wrap="none" rtlCol="0">
            <a:spAutoFit/>
          </a:bodyPr>
          <a:lstStyle/>
          <a:p>
            <a:r>
              <a:rPr lang="sv-SE" sz="1050" dirty="0">
                <a:latin typeface="Arial Narrow" panose="020B0606020202030204" pitchFamily="34" charset="0"/>
              </a:rPr>
              <a:t>* AUS, AUT, BEL, CAN, DEN, FIN, FRA, GER, GRC, ICE, IRE, ITA, JAP, KOR, MEX, NTH, NEZ, NOR, POR, SPA, SWE, SWI, TUR, UK, US </a:t>
            </a:r>
            <a:endParaRPr lang="en-US" sz="1050" dirty="0">
              <a:latin typeface="Arial Narrow" panose="020B0606020202030204" pitchFamily="34" charset="0"/>
            </a:endParaRPr>
          </a:p>
        </p:txBody>
      </p:sp>
      <p:graphicFrame>
        <p:nvGraphicFramePr>
          <p:cNvPr id="5" name="Chart 4">
            <a:extLst>
              <a:ext uri="{FF2B5EF4-FFF2-40B4-BE49-F238E27FC236}">
                <a16:creationId xmlns:a16="http://schemas.microsoft.com/office/drawing/2014/main" id="{D79E0AC1-D183-4584-B48B-8EDA613C0CF1}"/>
              </a:ext>
            </a:extLst>
          </p:cNvPr>
          <p:cNvGraphicFramePr>
            <a:graphicFrameLocks/>
          </p:cNvGraphicFramePr>
          <p:nvPr>
            <p:extLst>
              <p:ext uri="{D42A27DB-BD31-4B8C-83A1-F6EECF244321}">
                <p14:modId xmlns:p14="http://schemas.microsoft.com/office/powerpoint/2010/main" val="2153303382"/>
              </p:ext>
            </p:extLst>
          </p:nvPr>
        </p:nvGraphicFramePr>
        <p:xfrm>
          <a:off x="1404000" y="1888227"/>
          <a:ext cx="6336000" cy="31380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767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543" y="283672"/>
            <a:ext cx="7543800" cy="1450757"/>
          </a:xfrm>
        </p:spPr>
        <p:txBody>
          <a:bodyPr/>
          <a:lstStyle/>
          <a:p>
            <a:pPr algn="r"/>
            <a:r>
              <a:rPr lang="en-US" dirty="0">
                <a:solidFill>
                  <a:schemeClr val="tx2">
                    <a:lumMod val="75000"/>
                  </a:schemeClr>
                </a:solidFill>
                <a:cs typeface="+mn-cs"/>
              </a:rPr>
              <a:t>Labor Unions in Sweden</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13</a:t>
            </a:fld>
            <a:endParaRPr lang="he-IL" sz="1600" dirty="0"/>
          </a:p>
        </p:txBody>
      </p:sp>
      <p:sp>
        <p:nvSpPr>
          <p:cNvPr id="3" name="Rectangle 2"/>
          <p:cNvSpPr/>
          <p:nvPr/>
        </p:nvSpPr>
        <p:spPr>
          <a:xfrm>
            <a:off x="3980872" y="1825306"/>
            <a:ext cx="5010727" cy="4126130"/>
          </a:xfrm>
          <a:prstGeom prst="rect">
            <a:avLst/>
          </a:prstGeom>
        </p:spPr>
        <p:txBody>
          <a:bodyPr wrap="square">
            <a:spAutoFit/>
          </a:bodyPr>
          <a:lstStyle/>
          <a:p>
            <a:pPr algn="l" rtl="0">
              <a:lnSpc>
                <a:spcPct val="107000"/>
              </a:lnSpc>
              <a:spcAft>
                <a:spcPts val="800"/>
              </a:spcAft>
            </a:pPr>
            <a:r>
              <a:rPr lang="en-US" sz="2400" dirty="0">
                <a:latin typeface="Calibri" panose="020F0502020204030204" pitchFamily="34" charset="0"/>
                <a:ea typeface="Calibri" panose="020F0502020204030204" pitchFamily="34" charset="0"/>
              </a:rPr>
              <a:t>From an interview in The Marker with the chief economists of the two largest labor organizations in Sweden:</a:t>
            </a:r>
          </a:p>
          <a:p>
            <a:pPr marL="342900" indent="-342900" algn="l" rtl="0">
              <a:lnSpc>
                <a:spcPct val="107000"/>
              </a:lnSpc>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rPr>
              <a:t> </a:t>
            </a:r>
            <a:r>
              <a:rPr lang="en-US" sz="2800" dirty="0">
                <a:latin typeface="Calibri" panose="020F0502020204030204" pitchFamily="34" charset="0"/>
                <a:ea typeface="Calibri" panose="020F0502020204030204" pitchFamily="34" charset="0"/>
              </a:rPr>
              <a:t>"Increasing productivity and efficiency is the way to economic prosperity ... This is the way we want our economy to grow. It's the best way to get high wages for workers."</a:t>
            </a:r>
            <a:endParaRPr lang="en-US" sz="2800"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522741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solidFill>
                  <a:schemeClr val="tx2">
                    <a:lumMod val="75000"/>
                  </a:schemeClr>
                </a:solidFill>
              </a:rPr>
              <a:t>Labor Unions in Sweden</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14</a:t>
            </a:fld>
            <a:endParaRPr lang="he-IL" sz="1600" dirty="0"/>
          </a:p>
        </p:txBody>
      </p:sp>
      <p:sp>
        <p:nvSpPr>
          <p:cNvPr id="3" name="Rectangle 2"/>
          <p:cNvSpPr/>
          <p:nvPr/>
        </p:nvSpPr>
        <p:spPr>
          <a:xfrm>
            <a:off x="3980873" y="1825306"/>
            <a:ext cx="4664944" cy="2374240"/>
          </a:xfrm>
          <a:prstGeom prst="rect">
            <a:avLst/>
          </a:prstGeom>
        </p:spPr>
        <p:txBody>
          <a:bodyPr wrap="square">
            <a:spAutoFit/>
          </a:bodyPr>
          <a:lstStyle/>
          <a:p>
            <a:pPr marL="285750" indent="-285750" algn="l" rtl="0">
              <a:lnSpc>
                <a:spcPct val="107000"/>
              </a:lnSpc>
              <a:spcAft>
                <a:spcPts val="800"/>
              </a:spcAft>
              <a:buFont typeface="Arial" panose="020B0604020202020204" pitchFamily="34" charset="0"/>
              <a:buChar char="•"/>
            </a:pPr>
            <a:r>
              <a:rPr lang="en-US" sz="2800" dirty="0">
                <a:latin typeface="Calibri" panose="020F0502020204030204" pitchFamily="34" charset="0"/>
                <a:ea typeface="Calibri" panose="020F0502020204030204" pitchFamily="34" charset="0"/>
              </a:rPr>
              <a:t>"Companies that can't afford to pay the bottom threshold of raising wages should disappear ... The idea is to save the sailor, not the ship."</a:t>
            </a:r>
            <a:endParaRPr lang="en-US" sz="2800"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474583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solidFill>
                  <a:schemeClr val="tx2">
                    <a:lumMod val="75000"/>
                  </a:schemeClr>
                </a:solidFill>
              </a:rPr>
              <a:t>Labor Unions in Sweden</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15</a:t>
            </a:fld>
            <a:endParaRPr lang="he-IL" sz="1600" dirty="0"/>
          </a:p>
        </p:txBody>
      </p:sp>
      <p:sp>
        <p:nvSpPr>
          <p:cNvPr id="3" name="Rectangle 2"/>
          <p:cNvSpPr/>
          <p:nvPr/>
        </p:nvSpPr>
        <p:spPr>
          <a:xfrm>
            <a:off x="3980873" y="1825306"/>
            <a:ext cx="4664944" cy="4221092"/>
          </a:xfrm>
          <a:prstGeom prst="rect">
            <a:avLst/>
          </a:prstGeom>
        </p:spPr>
        <p:txBody>
          <a:bodyPr wrap="square">
            <a:spAutoFit/>
          </a:bodyPr>
          <a:lstStyle/>
          <a:p>
            <a:pPr marL="285750" indent="-285750" algn="l" rtl="0">
              <a:lnSpc>
                <a:spcPct val="107000"/>
              </a:lnSpc>
              <a:spcAft>
                <a:spcPts val="800"/>
              </a:spcAft>
              <a:buFont typeface="Arial" panose="020B0604020202020204" pitchFamily="34" charset="0"/>
              <a:buChar char="•"/>
            </a:pPr>
            <a:r>
              <a:rPr lang="en-US" sz="2800" dirty="0">
                <a:latin typeface="Calibri" panose="020F0502020204030204" pitchFamily="34" charset="0"/>
                <a:ea typeface="Calibri" panose="020F0502020204030204" pitchFamily="34" charset="0"/>
              </a:rPr>
              <a:t>"In the past, we had a textile industry, and it completely disappeared. We had shipyards, and we didn't have any more… </a:t>
            </a:r>
            <a:r>
              <a:rPr lang="en-US" sz="2800" b="1" dirty="0">
                <a:latin typeface="Calibri" panose="020F0502020204030204" pitchFamily="34" charset="0"/>
                <a:ea typeface="Calibri" panose="020F0502020204030204" pitchFamily="34" charset="0"/>
              </a:rPr>
              <a:t>It didn't lead to an increase in unemployment, but an increase in efficiency and productivity."</a:t>
            </a:r>
            <a:endParaRPr lang="en-US" sz="2800" b="1"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898832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solidFill>
                  <a:schemeClr val="tx2">
                    <a:lumMod val="75000"/>
                  </a:schemeClr>
                </a:solidFill>
              </a:rPr>
              <a:t>Labor Unions in Sweden</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16</a:t>
            </a:fld>
            <a:endParaRPr lang="he-IL" sz="1600" dirty="0"/>
          </a:p>
        </p:txBody>
      </p:sp>
      <p:sp>
        <p:nvSpPr>
          <p:cNvPr id="3" name="Rectangle 2"/>
          <p:cNvSpPr/>
          <p:nvPr/>
        </p:nvSpPr>
        <p:spPr>
          <a:xfrm>
            <a:off x="3980873" y="1825306"/>
            <a:ext cx="5010727" cy="3733971"/>
          </a:xfrm>
          <a:prstGeom prst="rect">
            <a:avLst/>
          </a:prstGeom>
        </p:spPr>
        <p:txBody>
          <a:bodyPr wrap="square">
            <a:spAutoFit/>
          </a:bodyPr>
          <a:lstStyle/>
          <a:p>
            <a:pPr marL="285750" indent="-285750" algn="l" rtl="0">
              <a:lnSpc>
                <a:spcPct val="107000"/>
              </a:lnSpc>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rPr>
              <a:t>"It is not difficult to dismiss people in Sweden. Collective layoff, for example during a recession; is very easy to layoff."</a:t>
            </a:r>
          </a:p>
          <a:p>
            <a:pPr marL="285750" indent="-285750" algn="l" rtl="0">
              <a:lnSpc>
                <a:spcPct val="107000"/>
              </a:lnSpc>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rPr>
              <a:t>"I don't think the tax system should be based on corporate taxes, and they shouldn't be a big part of the tax base, because they're very mobile."</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406624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60" y="532035"/>
            <a:ext cx="5737747" cy="951811"/>
          </a:xfrm>
        </p:spPr>
        <p:txBody>
          <a:bodyPr/>
          <a:lstStyle/>
          <a:p>
            <a:pPr algn="ctr"/>
            <a:r>
              <a:rPr lang="en-US" dirty="0">
                <a:solidFill>
                  <a:schemeClr val="tx2">
                    <a:lumMod val="75000"/>
                  </a:schemeClr>
                </a:solidFill>
              </a:rPr>
              <a:t>Labor Unions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17</a:t>
            </a:fld>
            <a:endParaRPr lang="he-IL" sz="1600" dirty="0"/>
          </a:p>
        </p:txBody>
      </p:sp>
      <p:pic>
        <p:nvPicPr>
          <p:cNvPr id="6" name="Picture 5"/>
          <p:cNvPicPr>
            <a:picLocks noChangeAspect="1"/>
          </p:cNvPicPr>
          <p:nvPr/>
        </p:nvPicPr>
        <p:blipFill rotWithShape="1">
          <a:blip r:embed="rId3"/>
          <a:srcRect l="27350" r="13254" b="10739"/>
          <a:stretch/>
        </p:blipFill>
        <p:spPr>
          <a:xfrm>
            <a:off x="5380466" y="2198989"/>
            <a:ext cx="3763534" cy="3181394"/>
          </a:xfrm>
          <a:prstGeom prst="rect">
            <a:avLst/>
          </a:prstGeom>
          <a:ln>
            <a:noFill/>
          </a:ln>
          <a:effectLst>
            <a:softEdge rad="112500"/>
          </a:effectLst>
        </p:spPr>
      </p:pic>
      <p:sp>
        <p:nvSpPr>
          <p:cNvPr id="5" name="Rectangle 4">
            <a:extLst>
              <a:ext uri="{FF2B5EF4-FFF2-40B4-BE49-F238E27FC236}">
                <a16:creationId xmlns:a16="http://schemas.microsoft.com/office/drawing/2014/main" id="{9084626B-17A0-4811-A196-7188336ED57D}"/>
              </a:ext>
            </a:extLst>
          </p:cNvPr>
          <p:cNvSpPr/>
          <p:nvPr/>
        </p:nvSpPr>
        <p:spPr>
          <a:xfrm>
            <a:off x="443746" y="1801650"/>
            <a:ext cx="4936719" cy="4247317"/>
          </a:xfrm>
          <a:prstGeom prst="rect">
            <a:avLst/>
          </a:prstGeom>
        </p:spPr>
        <p:txBody>
          <a:bodyPr wrap="square">
            <a:spAutoFit/>
          </a:bodyPr>
          <a:lstStyle/>
          <a:p>
            <a:pPr algn="l" rtl="0"/>
            <a:r>
              <a:rPr lang="en-US" dirty="0"/>
              <a:t>Out of two interviews with </a:t>
            </a:r>
            <a:r>
              <a:rPr lang="en-US" dirty="0" err="1"/>
              <a:t>Ofer</a:t>
            </a:r>
            <a:r>
              <a:rPr lang="en-US" dirty="0"/>
              <a:t> </a:t>
            </a:r>
            <a:r>
              <a:rPr lang="en-US" dirty="0" err="1"/>
              <a:t>Eini</a:t>
            </a:r>
            <a:r>
              <a:rPr lang="en-US" dirty="0"/>
              <a:t>:</a:t>
            </a:r>
          </a:p>
          <a:p>
            <a:pPr marL="285750" indent="-285750" algn="l" rtl="0">
              <a:buFont typeface="Arial" panose="020B0604020202020204" pitchFamily="34" charset="0"/>
              <a:buChar char="•"/>
            </a:pPr>
            <a:r>
              <a:rPr lang="en-US" dirty="0"/>
              <a:t>"... They want a free market, unrestrained competition, take the story of customs abolition: Once customs tariffs are eliminated, foreign products will be cheaper than products manufactured here, and then what happens, factories will lose, especially factories in the periphery, will have to close and dismiss workers. . "</a:t>
            </a:r>
          </a:p>
          <a:p>
            <a:pPr marL="285750" indent="-285750" algn="l" rtl="0">
              <a:buFont typeface="Arial" panose="020B0604020202020204" pitchFamily="34" charset="0"/>
              <a:buChar char="•"/>
            </a:pPr>
            <a:r>
              <a:rPr lang="en-US" dirty="0"/>
              <a:t>"Take for example the communications market where they lowered prices and open the market to competition ... What do you think will happen in this industry? Already you see the first swallow of hundreds of people laid off, I think it will reach thousands of people ..."</a:t>
            </a:r>
          </a:p>
        </p:txBody>
      </p:sp>
    </p:spTree>
    <p:extLst>
      <p:ext uri="{BB962C8B-B14F-4D97-AF65-F5344CB8AC3E}">
        <p14:creationId xmlns:p14="http://schemas.microsoft.com/office/powerpoint/2010/main" val="578567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139687"/>
            <a:ext cx="7543800" cy="597674"/>
          </a:xfrm>
        </p:spPr>
        <p:txBody>
          <a:bodyPr>
            <a:normAutofit fontScale="90000"/>
          </a:bodyPr>
          <a:lstStyle/>
          <a:p>
            <a:pPr algn="ctr"/>
            <a:r>
              <a:rPr lang="en-US" dirty="0">
                <a:solidFill>
                  <a:schemeClr val="tx2">
                    <a:lumMod val="75000"/>
                  </a:schemeClr>
                </a:solidFill>
              </a:rPr>
              <a:t>Labor Unions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18</a:t>
            </a:fld>
            <a:endParaRPr lang="he-IL" sz="1600"/>
          </a:p>
        </p:txBody>
      </p:sp>
      <p:pic>
        <p:nvPicPr>
          <p:cNvPr id="6" name="Picture 5"/>
          <p:cNvPicPr>
            <a:picLocks noChangeAspect="1"/>
          </p:cNvPicPr>
          <p:nvPr/>
        </p:nvPicPr>
        <p:blipFill rotWithShape="1">
          <a:blip r:embed="rId3"/>
          <a:srcRect l="27350" r="13254" b="10739"/>
          <a:stretch/>
        </p:blipFill>
        <p:spPr>
          <a:xfrm>
            <a:off x="4594860" y="2072121"/>
            <a:ext cx="4313382" cy="3646192"/>
          </a:xfrm>
          <a:prstGeom prst="rect">
            <a:avLst/>
          </a:prstGeom>
          <a:ln>
            <a:noFill/>
          </a:ln>
          <a:effectLst>
            <a:softEdge rad="112500"/>
          </a:effectLst>
        </p:spPr>
      </p:pic>
      <p:sp>
        <p:nvSpPr>
          <p:cNvPr id="5" name="Rectangle 4">
            <a:extLst>
              <a:ext uri="{FF2B5EF4-FFF2-40B4-BE49-F238E27FC236}">
                <a16:creationId xmlns:a16="http://schemas.microsoft.com/office/drawing/2014/main" id="{6956BD8E-CC69-4112-88BD-D0642580B961}"/>
              </a:ext>
            </a:extLst>
          </p:cNvPr>
          <p:cNvSpPr/>
          <p:nvPr/>
        </p:nvSpPr>
        <p:spPr>
          <a:xfrm>
            <a:off x="364435" y="2119240"/>
            <a:ext cx="4114800" cy="3416320"/>
          </a:xfrm>
          <a:prstGeom prst="rect">
            <a:avLst/>
          </a:prstGeom>
        </p:spPr>
        <p:txBody>
          <a:bodyPr wrap="square">
            <a:spAutoFit/>
          </a:bodyPr>
          <a:lstStyle/>
          <a:p>
            <a:pPr algn="l" rtl="0"/>
            <a:r>
              <a:rPr lang="en-US" dirty="0"/>
              <a:t>"... We can make do with corporate tax rates higher than 25%. We didn't see that corporate tax cuts led to a revolution. They would take a few percent more of the companies and that would generate several billion more."</a:t>
            </a:r>
          </a:p>
          <a:p>
            <a:pPr algn="l" rtl="0"/>
            <a:r>
              <a:rPr lang="en-US" dirty="0"/>
              <a:t>"... I will oppose any harm to workers, whether it is a training fund, a wage freeze or a reduction in wages. If the Prime Minister will choose that path and try to do what he did in 2003, he will encounter our resistance in full force.”</a:t>
            </a:r>
          </a:p>
        </p:txBody>
      </p:sp>
    </p:spTree>
    <p:extLst>
      <p:ext uri="{BB962C8B-B14F-4D97-AF65-F5344CB8AC3E}">
        <p14:creationId xmlns:p14="http://schemas.microsoft.com/office/powerpoint/2010/main" val="2321304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670" y="367066"/>
            <a:ext cx="7543800" cy="1401444"/>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spc="0" dirty="0">
                <a:ln/>
                <a:solidFill>
                  <a:schemeClr val="accent1">
                    <a:lumMod val="50000"/>
                  </a:schemeClr>
                </a:solidFill>
                <a:effectLst/>
                <a:cs typeface="+mn-cs"/>
              </a:rPr>
              <a:t>International Trade</a:t>
            </a:r>
            <a:endParaRPr lang="he-IL" sz="7200" b="1" spc="0" dirty="0">
              <a:ln/>
              <a:solidFill>
                <a:schemeClr val="accent1">
                  <a:lumMod val="50000"/>
                </a:schemeClr>
              </a:solidFill>
              <a:effectLst/>
              <a:cs typeface="+mn-cs"/>
            </a:endParaRPr>
          </a:p>
        </p:txBody>
      </p:sp>
      <p:pic>
        <p:nvPicPr>
          <p:cNvPr id="5" name="Picture 2" descr="http://www.eshipglobal.com/wp-content/uploads/2012/05/iStock_000019501469Sma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593" y="2160396"/>
            <a:ext cx="5334000" cy="399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575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9" y="286604"/>
            <a:ext cx="7873313" cy="1450757"/>
          </a:xfrm>
        </p:spPr>
        <p:txBody>
          <a:bodyPr/>
          <a:lstStyle/>
          <a:p>
            <a:pPr algn="l" rtl="0"/>
            <a:r>
              <a:rPr lang="en-US" b="1" dirty="0">
                <a:solidFill>
                  <a:schemeClr val="tx2">
                    <a:lumMod val="75000"/>
                  </a:schemeClr>
                </a:solidFill>
                <a:cs typeface="+mn-cs"/>
              </a:rPr>
              <a:t>Israel: Can’t we be more successful?</a:t>
            </a:r>
            <a:endParaRPr lang="he-IL" b="1"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2</a:t>
            </a:fld>
            <a:endParaRPr lang="he-IL" sz="1600" dirty="0"/>
          </a:p>
        </p:txBody>
      </p:sp>
      <p:pic>
        <p:nvPicPr>
          <p:cNvPr id="5" name="Picture 4"/>
          <p:cNvPicPr>
            <a:picLocks noChangeAspect="1"/>
          </p:cNvPicPr>
          <p:nvPr/>
        </p:nvPicPr>
        <p:blipFill>
          <a:blip r:embed="rId3"/>
          <a:stretch>
            <a:fillRect/>
          </a:stretch>
        </p:blipFill>
        <p:spPr>
          <a:xfrm>
            <a:off x="536049" y="1807700"/>
            <a:ext cx="7873314" cy="4722425"/>
          </a:xfrm>
          <a:prstGeom prst="rect">
            <a:avLst/>
          </a:prstGeom>
        </p:spPr>
      </p:pic>
      <p:sp>
        <p:nvSpPr>
          <p:cNvPr id="6" name="TextBox 5"/>
          <p:cNvSpPr txBox="1"/>
          <p:nvPr/>
        </p:nvSpPr>
        <p:spPr>
          <a:xfrm>
            <a:off x="5669995" y="6530125"/>
            <a:ext cx="2334134" cy="276999"/>
          </a:xfrm>
          <a:prstGeom prst="rect">
            <a:avLst/>
          </a:prstGeom>
          <a:noFill/>
        </p:spPr>
        <p:txBody>
          <a:bodyPr wrap="square" rtlCol="1">
            <a:spAutoFit/>
          </a:bodyPr>
          <a:lstStyle/>
          <a:p>
            <a:r>
              <a:rPr lang="he-IL" sz="1200" dirty="0"/>
              <a:t>מקור: הבנק העולמי</a:t>
            </a:r>
          </a:p>
        </p:txBody>
      </p:sp>
    </p:spTree>
    <p:extLst>
      <p:ext uri="{BB962C8B-B14F-4D97-AF65-F5344CB8AC3E}">
        <p14:creationId xmlns:p14="http://schemas.microsoft.com/office/powerpoint/2010/main" val="3230790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20</a:t>
            </a:fld>
            <a:endParaRPr lang="he-IL"/>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476979" y="739136"/>
            <a:ext cx="6055362" cy="5068185"/>
          </a:xfrm>
        </p:spPr>
      </p:pic>
    </p:spTree>
    <p:extLst>
      <p:ext uri="{BB962C8B-B14F-4D97-AF65-F5344CB8AC3E}">
        <p14:creationId xmlns:p14="http://schemas.microsoft.com/office/powerpoint/2010/main" val="3060112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4782" y="15765"/>
            <a:ext cx="8267650" cy="6200737"/>
          </a:xfrm>
        </p:spPr>
      </p:pic>
      <p:sp>
        <p:nvSpPr>
          <p:cNvPr id="4" name="Slide Number Placeholder 3"/>
          <p:cNvSpPr>
            <a:spLocks noGrp="1"/>
          </p:cNvSpPr>
          <p:nvPr>
            <p:ph type="sldNum" sz="quarter" idx="12"/>
          </p:nvPr>
        </p:nvSpPr>
        <p:spPr/>
        <p:txBody>
          <a:bodyPr/>
          <a:lstStyle/>
          <a:p>
            <a:fld id="{33F3598C-08CF-49DA-ACC2-8F21E1D3E29E}" type="slidenum">
              <a:rPr lang="he-IL" smtClean="0"/>
              <a:t>21</a:t>
            </a:fld>
            <a:endParaRPr lang="he-IL"/>
          </a:p>
        </p:txBody>
      </p:sp>
    </p:spTree>
    <p:extLst>
      <p:ext uri="{BB962C8B-B14F-4D97-AF65-F5344CB8AC3E}">
        <p14:creationId xmlns:p14="http://schemas.microsoft.com/office/powerpoint/2010/main" val="3829530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22</a:t>
            </a:fld>
            <a:endParaRPr lang="he-IL"/>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6726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23</a:t>
            </a:fld>
            <a:endParaRPr lang="he-IL"/>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09635" y="391540"/>
            <a:ext cx="6308387" cy="5525312"/>
          </a:xfrm>
          <a:prstGeom prst="rect">
            <a:avLst/>
          </a:prstGeom>
        </p:spPr>
      </p:pic>
    </p:spTree>
    <p:extLst>
      <p:ext uri="{BB962C8B-B14F-4D97-AF65-F5344CB8AC3E}">
        <p14:creationId xmlns:p14="http://schemas.microsoft.com/office/powerpoint/2010/main" val="2168797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1626" y="287652"/>
            <a:ext cx="6108970" cy="5914814"/>
          </a:xfrm>
        </p:spPr>
      </p:pic>
      <p:sp>
        <p:nvSpPr>
          <p:cNvPr id="4" name="Slide Number Placeholder 3"/>
          <p:cNvSpPr>
            <a:spLocks noGrp="1"/>
          </p:cNvSpPr>
          <p:nvPr>
            <p:ph type="sldNum" sz="quarter" idx="12"/>
          </p:nvPr>
        </p:nvSpPr>
        <p:spPr/>
        <p:txBody>
          <a:bodyPr/>
          <a:lstStyle/>
          <a:p>
            <a:fld id="{33F3598C-08CF-49DA-ACC2-8F21E1D3E29E}" type="slidenum">
              <a:rPr lang="he-IL" smtClean="0"/>
              <a:t>24</a:t>
            </a:fld>
            <a:endParaRPr lang="he-IL"/>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4438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1EE8A7C-F4DF-41B4-A857-79A036C6DF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715983" y="843307"/>
            <a:ext cx="6039763" cy="4908970"/>
          </a:xfrm>
        </p:spPr>
      </p:pic>
      <p:sp>
        <p:nvSpPr>
          <p:cNvPr id="4" name="Slide Number Placeholder 3">
            <a:extLst>
              <a:ext uri="{FF2B5EF4-FFF2-40B4-BE49-F238E27FC236}">
                <a16:creationId xmlns:a16="http://schemas.microsoft.com/office/drawing/2014/main" id="{A91B8596-B1BC-444B-9A5E-E74B9AB7BA55}"/>
              </a:ext>
            </a:extLst>
          </p:cNvPr>
          <p:cNvSpPr>
            <a:spLocks noGrp="1"/>
          </p:cNvSpPr>
          <p:nvPr>
            <p:ph type="sldNum" sz="quarter" idx="12"/>
          </p:nvPr>
        </p:nvSpPr>
        <p:spPr/>
        <p:txBody>
          <a:bodyPr/>
          <a:lstStyle/>
          <a:p>
            <a:fld id="{33F3598C-08CF-49DA-ACC2-8F21E1D3E29E}" type="slidenum">
              <a:rPr lang="he-IL" smtClean="0"/>
              <a:t>25</a:t>
            </a:fld>
            <a:endParaRPr lang="he-IL"/>
          </a:p>
        </p:txBody>
      </p:sp>
    </p:spTree>
    <p:extLst>
      <p:ext uri="{BB962C8B-B14F-4D97-AF65-F5344CB8AC3E}">
        <p14:creationId xmlns:p14="http://schemas.microsoft.com/office/powerpoint/2010/main" val="2013473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2006" y="504500"/>
            <a:ext cx="7547357" cy="5660518"/>
          </a:xfrm>
        </p:spPr>
      </p:pic>
      <p:sp>
        <p:nvSpPr>
          <p:cNvPr id="4" name="Slide Number Placeholder 3"/>
          <p:cNvSpPr>
            <a:spLocks noGrp="1"/>
          </p:cNvSpPr>
          <p:nvPr>
            <p:ph type="sldNum" sz="quarter" idx="12"/>
          </p:nvPr>
        </p:nvSpPr>
        <p:spPr/>
        <p:txBody>
          <a:bodyPr/>
          <a:lstStyle/>
          <a:p>
            <a:fld id="{33F3598C-08CF-49DA-ACC2-8F21E1D3E29E}" type="slidenum">
              <a:rPr lang="he-IL" smtClean="0"/>
              <a:t>26</a:t>
            </a:fld>
            <a:endParaRPr lang="he-IL"/>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1659921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2">
                    <a:lumMod val="75000"/>
                  </a:schemeClr>
                </a:solidFill>
              </a:rPr>
              <a:t>Import and Export</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27</a:t>
            </a:fld>
            <a:endParaRPr lang="he-IL" sz="1600"/>
          </a:p>
        </p:txBody>
      </p:sp>
      <p:sp>
        <p:nvSpPr>
          <p:cNvPr id="3" name="Rectangle 2"/>
          <p:cNvSpPr/>
          <p:nvPr/>
        </p:nvSpPr>
        <p:spPr>
          <a:xfrm>
            <a:off x="316771" y="1841321"/>
            <a:ext cx="8556178" cy="1754326"/>
          </a:xfrm>
          <a:prstGeom prst="rect">
            <a:avLst/>
          </a:prstGeom>
        </p:spPr>
        <p:txBody>
          <a:bodyPr wrap="square">
            <a:spAutoFit/>
          </a:bodyPr>
          <a:lstStyle/>
          <a:p>
            <a:pPr algn="l" rtl="0"/>
            <a:r>
              <a:rPr lang="en-US" dirty="0">
                <a:solidFill>
                  <a:srgbClr val="002060"/>
                </a:solidFill>
              </a:rPr>
              <a:t>“And the most aggravating thing is the Minister of Finance’s “magic solution”: to enable import of dairy products. Flood the country with cheap dairy products from Turkey, from example. That would of course be a deadly solution, right off the cuff which will surely lead to factories closing and workers sacrificed at a fashionable alter like the cottage cheese uproar. The exact opposite needs to happen: No to import but rather encouraging and actively helping export of Israeli cottage chees and other products to Europe.”</a:t>
            </a:r>
          </a:p>
        </p:txBody>
      </p:sp>
      <p:pic>
        <p:nvPicPr>
          <p:cNvPr id="1026" name="Picture 2" descr="http://www.madeinisrael.gov.il/%D7%97%D7%99%D7%A0%D7%95%D7%9A-%D7%9B%D7%97%D7%95%D7%9C-%D7%9C%D7%91%D7%9F/Documents/arikAt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3699607"/>
            <a:ext cx="7489363" cy="239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167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2F7978-800E-419F-A873-07E147D7FBC6}"/>
              </a:ext>
            </a:extLst>
          </p:cNvPr>
          <p:cNvSpPr>
            <a:spLocks noGrp="1"/>
          </p:cNvSpPr>
          <p:nvPr>
            <p:ph type="sldNum" sz="quarter" idx="12"/>
          </p:nvPr>
        </p:nvSpPr>
        <p:spPr/>
        <p:txBody>
          <a:bodyPr/>
          <a:lstStyle/>
          <a:p>
            <a:fld id="{33F3598C-08CF-49DA-ACC2-8F21E1D3E29E}" type="slidenum">
              <a:rPr lang="he-IL" smtClean="0"/>
              <a:t>28</a:t>
            </a:fld>
            <a:endParaRPr lang="he-IL"/>
          </a:p>
        </p:txBody>
      </p:sp>
      <p:pic>
        <p:nvPicPr>
          <p:cNvPr id="2050" name="Picture 2" descr="https://i1.wp.com/omermoav.com/wp-content/uploads/2018/01/2-1.jpg">
            <a:extLst>
              <a:ext uri="{FF2B5EF4-FFF2-40B4-BE49-F238E27FC236}">
                <a16:creationId xmlns:a16="http://schemas.microsoft.com/office/drawing/2014/main" id="{F08C1860-C815-4EBA-9983-67D937756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583" y="262551"/>
            <a:ext cx="7983455" cy="5920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158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29</a:t>
            </a:fld>
            <a:endParaRPr lang="he-IL"/>
          </a:p>
        </p:txBody>
      </p:sp>
      <p:graphicFrame>
        <p:nvGraphicFramePr>
          <p:cNvPr id="5" name="Chart 4"/>
          <p:cNvGraphicFramePr/>
          <p:nvPr>
            <p:extLst>
              <p:ext uri="{D42A27DB-BD31-4B8C-83A1-F6EECF244321}">
                <p14:modId xmlns:p14="http://schemas.microsoft.com/office/powerpoint/2010/main" val="3090911757"/>
              </p:ext>
            </p:extLst>
          </p:nvPr>
        </p:nvGraphicFramePr>
        <p:xfrm>
          <a:off x="1105174" y="1868271"/>
          <a:ext cx="6913917" cy="4006255"/>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a:spLocks noGrp="1"/>
          </p:cNvSpPr>
          <p:nvPr>
            <p:ph type="title"/>
          </p:nvPr>
        </p:nvSpPr>
        <p:spPr>
          <a:xfrm>
            <a:off x="822960" y="286604"/>
            <a:ext cx="7543800" cy="1450757"/>
          </a:xfrm>
        </p:spPr>
        <p:txBody>
          <a:bodyPr/>
          <a:lstStyle/>
          <a:p>
            <a:pPr algn="ctr"/>
            <a:r>
              <a:rPr lang="en-US" b="1" dirty="0">
                <a:solidFill>
                  <a:schemeClr val="tx2">
                    <a:lumMod val="75000"/>
                  </a:schemeClr>
                </a:solidFill>
              </a:rPr>
              <a:t>Import and Export</a:t>
            </a:r>
            <a:endParaRPr lang="he-IL" dirty="0">
              <a:solidFill>
                <a:schemeClr val="tx2">
                  <a:lumMod val="75000"/>
                </a:schemeClr>
              </a:solidFill>
              <a:cs typeface="+mn-cs"/>
            </a:endParaRPr>
          </a:p>
        </p:txBody>
      </p:sp>
      <p:sp>
        <p:nvSpPr>
          <p:cNvPr id="7" name="TextBox 6">
            <a:extLst>
              <a:ext uri="{FF2B5EF4-FFF2-40B4-BE49-F238E27FC236}">
                <a16:creationId xmlns:a16="http://schemas.microsoft.com/office/drawing/2014/main" id="{AA178303-4899-4C4D-9453-A8CB4E3100FD}"/>
              </a:ext>
            </a:extLst>
          </p:cNvPr>
          <p:cNvSpPr txBox="1"/>
          <p:nvPr/>
        </p:nvSpPr>
        <p:spPr>
          <a:xfrm>
            <a:off x="4306761" y="5557740"/>
            <a:ext cx="465655" cy="215444"/>
          </a:xfrm>
          <a:prstGeom prst="rect">
            <a:avLst/>
          </a:prstGeom>
          <a:solidFill>
            <a:schemeClr val="bg1"/>
          </a:solidFill>
        </p:spPr>
        <p:txBody>
          <a:bodyPr wrap="square" rtlCol="1">
            <a:spAutoFit/>
          </a:bodyPr>
          <a:lstStyle/>
          <a:p>
            <a:pPr algn="ctr"/>
            <a:r>
              <a:rPr lang="en-US" sz="800" dirty="0"/>
              <a:t>Export</a:t>
            </a:r>
            <a:endParaRPr lang="he-IL" sz="800" dirty="0"/>
          </a:p>
        </p:txBody>
      </p:sp>
      <p:sp>
        <p:nvSpPr>
          <p:cNvPr id="8" name="TextBox 7">
            <a:extLst>
              <a:ext uri="{FF2B5EF4-FFF2-40B4-BE49-F238E27FC236}">
                <a16:creationId xmlns:a16="http://schemas.microsoft.com/office/drawing/2014/main" id="{1579D984-3EF4-48F5-9A09-A91D5F172D37}"/>
              </a:ext>
            </a:extLst>
          </p:cNvPr>
          <p:cNvSpPr txBox="1"/>
          <p:nvPr/>
        </p:nvSpPr>
        <p:spPr>
          <a:xfrm>
            <a:off x="5144758" y="5557740"/>
            <a:ext cx="576197" cy="215444"/>
          </a:xfrm>
          <a:prstGeom prst="rect">
            <a:avLst/>
          </a:prstGeom>
          <a:solidFill>
            <a:schemeClr val="bg1"/>
          </a:solidFill>
        </p:spPr>
        <p:txBody>
          <a:bodyPr wrap="square" rtlCol="1">
            <a:spAutoFit/>
          </a:bodyPr>
          <a:lstStyle/>
          <a:p>
            <a:pPr algn="l"/>
            <a:r>
              <a:rPr lang="en-US" sz="800" dirty="0"/>
              <a:t>Import</a:t>
            </a:r>
            <a:endParaRPr lang="he-IL" sz="800" dirty="0"/>
          </a:p>
        </p:txBody>
      </p:sp>
      <p:sp>
        <p:nvSpPr>
          <p:cNvPr id="9" name="Title 1">
            <a:extLst>
              <a:ext uri="{FF2B5EF4-FFF2-40B4-BE49-F238E27FC236}">
                <a16:creationId xmlns:a16="http://schemas.microsoft.com/office/drawing/2014/main" id="{B8863C2D-A1D1-416E-A2CF-F8DDE5ABE842}"/>
              </a:ext>
            </a:extLst>
          </p:cNvPr>
          <p:cNvSpPr txBox="1">
            <a:spLocks/>
          </p:cNvSpPr>
          <p:nvPr/>
        </p:nvSpPr>
        <p:spPr>
          <a:xfrm rot="16200000">
            <a:off x="-126216" y="3531952"/>
            <a:ext cx="3031299" cy="277000"/>
          </a:xfrm>
          <a:prstGeom prst="rect">
            <a:avLst/>
          </a:prstGeom>
          <a:solidFill>
            <a:schemeClr val="bg1"/>
          </a:solidFill>
        </p:spPr>
        <p:txBody>
          <a:bodyPr vert="horz" lIns="91440" tIns="45720" rIns="91440" bIns="45720" rtlCol="0" anchor="b">
            <a:normAutofit fontScale="92500" lnSpcReduction="10000"/>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600" b="1" dirty="0">
                <a:solidFill>
                  <a:schemeClr val="tx2">
                    <a:lumMod val="75000"/>
                  </a:schemeClr>
                </a:solidFill>
                <a:cs typeface="+mn-cs"/>
              </a:rPr>
              <a:t>Millions of Dollars </a:t>
            </a:r>
            <a:endParaRPr lang="he-IL" sz="1600" dirty="0">
              <a:solidFill>
                <a:schemeClr val="tx2">
                  <a:lumMod val="75000"/>
                </a:schemeClr>
              </a:solidFill>
              <a:cs typeface="+mn-cs"/>
            </a:endParaRPr>
          </a:p>
        </p:txBody>
      </p:sp>
    </p:spTree>
    <p:extLst>
      <p:ext uri="{BB962C8B-B14F-4D97-AF65-F5344CB8AC3E}">
        <p14:creationId xmlns:p14="http://schemas.microsoft.com/office/powerpoint/2010/main" val="4102326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Dictates Policy?</a:t>
            </a:r>
          </a:p>
        </p:txBody>
      </p:sp>
      <p:sp>
        <p:nvSpPr>
          <p:cNvPr id="4" name="Slide Number Placeholder 3"/>
          <p:cNvSpPr>
            <a:spLocks noGrp="1"/>
          </p:cNvSpPr>
          <p:nvPr>
            <p:ph type="sldNum" sz="quarter" idx="12"/>
          </p:nvPr>
        </p:nvSpPr>
        <p:spPr/>
        <p:txBody>
          <a:bodyPr/>
          <a:lstStyle/>
          <a:p>
            <a:fld id="{33F3598C-08CF-49DA-ACC2-8F21E1D3E29E}" type="slidenum">
              <a:rPr lang="he-IL" smtClean="0"/>
              <a:t>3</a:t>
            </a:fld>
            <a:endParaRPr lang="he-IL" dirty="0"/>
          </a:p>
        </p:txBody>
      </p:sp>
      <p:sp>
        <p:nvSpPr>
          <p:cNvPr id="3" name="Rectangle 2"/>
          <p:cNvSpPr/>
          <p:nvPr/>
        </p:nvSpPr>
        <p:spPr>
          <a:xfrm>
            <a:off x="551234" y="1997839"/>
            <a:ext cx="8054502" cy="2123658"/>
          </a:xfrm>
          <a:prstGeom prst="rect">
            <a:avLst/>
          </a:prstGeom>
        </p:spPr>
        <p:txBody>
          <a:bodyPr wrap="square">
            <a:spAutoFit/>
          </a:bodyPr>
          <a:lstStyle/>
          <a:p>
            <a:pPr algn="l" rtl="0"/>
            <a:r>
              <a:rPr lang="en-US" sz="3300" dirty="0"/>
              <a:t>Survival…. </a:t>
            </a:r>
          </a:p>
          <a:p>
            <a:pPr algn="l" rtl="0"/>
            <a:endParaRPr lang="en-US" sz="3300" dirty="0"/>
          </a:p>
          <a:p>
            <a:pPr algn="l" rtl="0"/>
            <a:endParaRPr lang="en-US" sz="3300" dirty="0"/>
          </a:p>
          <a:p>
            <a:pPr algn="l" rtl="0"/>
            <a:r>
              <a:rPr lang="en-US" sz="3300" dirty="0"/>
              <a:t>And  what about Ideology?</a:t>
            </a:r>
            <a:endParaRPr lang="he-IL" sz="3100" dirty="0"/>
          </a:p>
        </p:txBody>
      </p:sp>
    </p:spTree>
    <p:extLst>
      <p:ext uri="{BB962C8B-B14F-4D97-AF65-F5344CB8AC3E}">
        <p14:creationId xmlns:p14="http://schemas.microsoft.com/office/powerpoint/2010/main" val="157070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z="1600" smtClean="0"/>
              <a:t>30</a:t>
            </a:fld>
            <a:endParaRPr lang="he-IL" sz="1600"/>
          </a:p>
        </p:txBody>
      </p:sp>
      <p:sp>
        <p:nvSpPr>
          <p:cNvPr id="6" name="TextBox 5"/>
          <p:cNvSpPr txBox="1"/>
          <p:nvPr/>
        </p:nvSpPr>
        <p:spPr>
          <a:xfrm>
            <a:off x="3087445" y="5999542"/>
            <a:ext cx="4886539" cy="276999"/>
          </a:xfrm>
          <a:prstGeom prst="rect">
            <a:avLst/>
          </a:prstGeom>
          <a:noFill/>
        </p:spPr>
        <p:txBody>
          <a:bodyPr wrap="square" rtlCol="1">
            <a:spAutoFit/>
          </a:bodyPr>
          <a:lstStyle/>
          <a:p>
            <a:r>
              <a:rPr lang="en-US" sz="1200" dirty="0"/>
              <a:t>Source: United Nations Commodity Trade Statistics Database</a:t>
            </a:r>
            <a:endParaRPr lang="he-IL" sz="1200" dirty="0"/>
          </a:p>
        </p:txBody>
      </p:sp>
      <p:pic>
        <p:nvPicPr>
          <p:cNvPr id="5" name="Picture 4"/>
          <p:cNvPicPr>
            <a:picLocks noChangeAspect="1"/>
          </p:cNvPicPr>
          <p:nvPr/>
        </p:nvPicPr>
        <p:blipFill>
          <a:blip r:embed="rId3"/>
          <a:stretch>
            <a:fillRect/>
          </a:stretch>
        </p:blipFill>
        <p:spPr>
          <a:xfrm>
            <a:off x="1118001" y="2070224"/>
            <a:ext cx="6855983" cy="3929318"/>
          </a:xfrm>
          <a:prstGeom prst="rect">
            <a:avLst/>
          </a:prstGeom>
        </p:spPr>
      </p:pic>
      <p:sp>
        <p:nvSpPr>
          <p:cNvPr id="8" name="Title 1">
            <a:extLst>
              <a:ext uri="{FF2B5EF4-FFF2-40B4-BE49-F238E27FC236}">
                <a16:creationId xmlns:a16="http://schemas.microsoft.com/office/drawing/2014/main" id="{4327DB96-8560-479E-A1E7-91CB8C731144}"/>
              </a:ext>
            </a:extLst>
          </p:cNvPr>
          <p:cNvSpPr>
            <a:spLocks noGrp="1"/>
          </p:cNvSpPr>
          <p:nvPr>
            <p:ph type="title"/>
          </p:nvPr>
        </p:nvSpPr>
        <p:spPr>
          <a:xfrm>
            <a:off x="800100" y="133079"/>
            <a:ext cx="7543800" cy="1450757"/>
          </a:xfrm>
        </p:spPr>
        <p:txBody>
          <a:bodyPr/>
          <a:lstStyle/>
          <a:p>
            <a:pPr algn="ctr"/>
            <a:r>
              <a:rPr lang="en-US" b="1" dirty="0">
                <a:solidFill>
                  <a:schemeClr val="tx2">
                    <a:lumMod val="75000"/>
                  </a:schemeClr>
                </a:solidFill>
              </a:rPr>
              <a:t>Import and Export</a:t>
            </a:r>
            <a:endParaRPr lang="he-IL" b="1" dirty="0">
              <a:solidFill>
                <a:schemeClr val="tx2">
                  <a:lumMod val="75000"/>
                </a:schemeClr>
              </a:solidFill>
              <a:cs typeface="+mn-cs"/>
            </a:endParaRPr>
          </a:p>
        </p:txBody>
      </p:sp>
      <p:sp>
        <p:nvSpPr>
          <p:cNvPr id="9" name="Title 1">
            <a:extLst>
              <a:ext uri="{FF2B5EF4-FFF2-40B4-BE49-F238E27FC236}">
                <a16:creationId xmlns:a16="http://schemas.microsoft.com/office/drawing/2014/main" id="{2EB2B136-F89B-4B85-A48D-C710827EB000}"/>
              </a:ext>
            </a:extLst>
          </p:cNvPr>
          <p:cNvSpPr txBox="1">
            <a:spLocks/>
          </p:cNvSpPr>
          <p:nvPr/>
        </p:nvSpPr>
        <p:spPr>
          <a:xfrm>
            <a:off x="3030342" y="2241770"/>
            <a:ext cx="3031299" cy="277000"/>
          </a:xfrm>
          <a:prstGeom prst="rect">
            <a:avLst/>
          </a:prstGeom>
          <a:solidFill>
            <a:schemeClr val="bg1"/>
          </a:solidFill>
        </p:spPr>
        <p:txBody>
          <a:bodyPr vert="horz" lIns="91440" tIns="45720" rIns="91440" bIns="45720" rtlCol="0" anchor="b">
            <a:normAutofit fontScale="92500" lnSpcReduction="10000"/>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600" b="1" dirty="0">
                <a:solidFill>
                  <a:schemeClr val="tx2">
                    <a:lumMod val="75000"/>
                  </a:schemeClr>
                </a:solidFill>
                <a:cs typeface="+mn-cs"/>
              </a:rPr>
              <a:t>Import and Export - </a:t>
            </a:r>
            <a:r>
              <a:rPr lang="en-US" sz="1600" b="1" dirty="0">
                <a:solidFill>
                  <a:schemeClr val="tx2">
                    <a:lumMod val="75000"/>
                  </a:schemeClr>
                </a:solidFill>
              </a:rPr>
              <a:t>China </a:t>
            </a:r>
            <a:endParaRPr lang="he-IL" sz="1600" dirty="0">
              <a:solidFill>
                <a:schemeClr val="tx2">
                  <a:lumMod val="75000"/>
                </a:schemeClr>
              </a:solidFill>
              <a:cs typeface="+mn-cs"/>
            </a:endParaRPr>
          </a:p>
        </p:txBody>
      </p:sp>
      <p:sp>
        <p:nvSpPr>
          <p:cNvPr id="10" name="TextBox 9">
            <a:extLst>
              <a:ext uri="{FF2B5EF4-FFF2-40B4-BE49-F238E27FC236}">
                <a16:creationId xmlns:a16="http://schemas.microsoft.com/office/drawing/2014/main" id="{B812D579-E565-4CD4-80C1-9229A9C9EA9F}"/>
              </a:ext>
            </a:extLst>
          </p:cNvPr>
          <p:cNvSpPr txBox="1"/>
          <p:nvPr/>
        </p:nvSpPr>
        <p:spPr>
          <a:xfrm>
            <a:off x="4164432" y="5622068"/>
            <a:ext cx="576197" cy="253916"/>
          </a:xfrm>
          <a:prstGeom prst="rect">
            <a:avLst/>
          </a:prstGeom>
          <a:solidFill>
            <a:schemeClr val="bg1"/>
          </a:solidFill>
        </p:spPr>
        <p:txBody>
          <a:bodyPr wrap="square" rtlCol="1">
            <a:spAutoFit/>
          </a:bodyPr>
          <a:lstStyle/>
          <a:p>
            <a:r>
              <a:rPr lang="en-US" sz="1050" dirty="0"/>
              <a:t>Export</a:t>
            </a:r>
            <a:endParaRPr lang="he-IL" sz="1050" dirty="0"/>
          </a:p>
        </p:txBody>
      </p:sp>
      <p:sp>
        <p:nvSpPr>
          <p:cNvPr id="11" name="TextBox 10">
            <a:extLst>
              <a:ext uri="{FF2B5EF4-FFF2-40B4-BE49-F238E27FC236}">
                <a16:creationId xmlns:a16="http://schemas.microsoft.com/office/drawing/2014/main" id="{BA8368DE-2018-4DC9-B5BA-5655B2CE70F6}"/>
              </a:ext>
            </a:extLst>
          </p:cNvPr>
          <p:cNvSpPr txBox="1"/>
          <p:nvPr/>
        </p:nvSpPr>
        <p:spPr>
          <a:xfrm>
            <a:off x="4954517" y="5622068"/>
            <a:ext cx="576197" cy="253916"/>
          </a:xfrm>
          <a:prstGeom prst="rect">
            <a:avLst/>
          </a:prstGeom>
          <a:solidFill>
            <a:schemeClr val="bg1"/>
          </a:solidFill>
        </p:spPr>
        <p:txBody>
          <a:bodyPr wrap="square" rtlCol="1">
            <a:spAutoFit/>
          </a:bodyPr>
          <a:lstStyle/>
          <a:p>
            <a:r>
              <a:rPr lang="en-US" sz="1050" dirty="0"/>
              <a:t>Import</a:t>
            </a:r>
            <a:endParaRPr lang="he-IL" sz="1050" dirty="0"/>
          </a:p>
        </p:txBody>
      </p:sp>
    </p:spTree>
    <p:extLst>
      <p:ext uri="{BB962C8B-B14F-4D97-AF65-F5344CB8AC3E}">
        <p14:creationId xmlns:p14="http://schemas.microsoft.com/office/powerpoint/2010/main" val="3479057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2">
                    <a:lumMod val="75000"/>
                  </a:schemeClr>
                </a:solidFill>
              </a:rPr>
              <a:t>Import and Export</a:t>
            </a:r>
            <a:endParaRPr lang="he-IL" b="1"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31</a:t>
            </a:fld>
            <a:endParaRPr lang="he-IL" sz="160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18" y="1994031"/>
            <a:ext cx="7875616" cy="3785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a16="http://schemas.microsoft.com/office/drawing/2014/main" id="{2295E031-E24B-4DEF-9818-5C7C12C15B08}"/>
              </a:ext>
            </a:extLst>
          </p:cNvPr>
          <p:cNvSpPr txBox="1">
            <a:spLocks/>
          </p:cNvSpPr>
          <p:nvPr/>
        </p:nvSpPr>
        <p:spPr>
          <a:xfrm>
            <a:off x="3194137" y="1994031"/>
            <a:ext cx="3031299" cy="573806"/>
          </a:xfrm>
          <a:prstGeom prst="rect">
            <a:avLst/>
          </a:prstGeom>
          <a:solidFill>
            <a:schemeClr val="bg1"/>
          </a:solidFill>
        </p:spPr>
        <p:txBody>
          <a:bodyPr vert="horz" lIns="91440" tIns="45720" rIns="91440" bIns="45720" rtlCol="0" anchor="b">
            <a:normAutofit/>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600" b="1" dirty="0">
                <a:solidFill>
                  <a:schemeClr val="tx2">
                    <a:lumMod val="75000"/>
                  </a:schemeClr>
                </a:solidFill>
                <a:cs typeface="+mn-cs"/>
              </a:rPr>
              <a:t>China – Foreign Trade</a:t>
            </a:r>
          </a:p>
          <a:p>
            <a:pPr algn="ctr"/>
            <a:r>
              <a:rPr lang="en-US" sz="1600" dirty="0">
                <a:solidFill>
                  <a:schemeClr val="tx2">
                    <a:lumMod val="75000"/>
                  </a:schemeClr>
                </a:solidFill>
                <a:cs typeface="+mn-cs"/>
              </a:rPr>
              <a:t>(change over the last 12 months)</a:t>
            </a:r>
            <a:endParaRPr lang="he-IL" sz="1600" dirty="0">
              <a:solidFill>
                <a:schemeClr val="tx2">
                  <a:lumMod val="75000"/>
                </a:schemeClr>
              </a:solidFill>
              <a:cs typeface="+mn-cs"/>
            </a:endParaRPr>
          </a:p>
        </p:txBody>
      </p:sp>
      <p:sp>
        <p:nvSpPr>
          <p:cNvPr id="8" name="TextBox 7">
            <a:extLst>
              <a:ext uri="{FF2B5EF4-FFF2-40B4-BE49-F238E27FC236}">
                <a16:creationId xmlns:a16="http://schemas.microsoft.com/office/drawing/2014/main" id="{B1D96162-ED75-4429-9B20-CB75F43F74EF}"/>
              </a:ext>
            </a:extLst>
          </p:cNvPr>
          <p:cNvSpPr txBox="1"/>
          <p:nvPr/>
        </p:nvSpPr>
        <p:spPr>
          <a:xfrm>
            <a:off x="525399" y="5842597"/>
            <a:ext cx="7102952" cy="276999"/>
          </a:xfrm>
          <a:prstGeom prst="rect">
            <a:avLst/>
          </a:prstGeom>
          <a:noFill/>
        </p:spPr>
        <p:txBody>
          <a:bodyPr wrap="square" rtlCol="1">
            <a:spAutoFit/>
          </a:bodyPr>
          <a:lstStyle/>
          <a:p>
            <a:r>
              <a:rPr lang="en-US" sz="1200" dirty="0"/>
              <a:t>Source: Weekly Macro-economic Overview, </a:t>
            </a:r>
            <a:r>
              <a:rPr lang="en-US" sz="1200" dirty="0" err="1"/>
              <a:t>Harel</a:t>
            </a:r>
            <a:r>
              <a:rPr lang="en-US" sz="1200" dirty="0"/>
              <a:t> Group Finance and Research Department </a:t>
            </a:r>
            <a:endParaRPr lang="he-IL" sz="1200" dirty="0"/>
          </a:p>
        </p:txBody>
      </p:sp>
    </p:spTree>
    <p:extLst>
      <p:ext uri="{BB962C8B-B14F-4D97-AF65-F5344CB8AC3E}">
        <p14:creationId xmlns:p14="http://schemas.microsoft.com/office/powerpoint/2010/main" val="4275633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cs typeface="+mn-cs"/>
              </a:rPr>
              <a:t>Import and Unemployment</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32</a:t>
            </a:fld>
            <a:endParaRPr lang="he-IL" sz="1600"/>
          </a:p>
        </p:txBody>
      </p:sp>
      <p:sp>
        <p:nvSpPr>
          <p:cNvPr id="3" name="Rectangle 2"/>
          <p:cNvSpPr/>
          <p:nvPr/>
        </p:nvSpPr>
        <p:spPr>
          <a:xfrm>
            <a:off x="378941" y="1856252"/>
            <a:ext cx="8196649" cy="954107"/>
          </a:xfrm>
          <a:prstGeom prst="rect">
            <a:avLst/>
          </a:prstGeom>
        </p:spPr>
        <p:txBody>
          <a:bodyPr wrap="square">
            <a:spAutoFit/>
          </a:bodyPr>
          <a:lstStyle/>
          <a:p>
            <a:pPr algn="l" rtl="0"/>
            <a:r>
              <a:rPr lang="en-US" sz="1400" dirty="0">
                <a:solidFill>
                  <a:srgbClr val="002060"/>
                </a:solidFill>
              </a:rPr>
              <a:t>“Unfortunately, just about every attempt to quantify the overall employment effect of trade is an exercise in futility. This is because the impact of trade on the total number of jobs in an economy is best approximated by zero. Total employment is not a function of international trade.” Irwin, Douglas. </a:t>
            </a:r>
            <a:r>
              <a:rPr lang="en-US" sz="1400" i="1" dirty="0">
                <a:solidFill>
                  <a:srgbClr val="002060"/>
                </a:solidFill>
              </a:rPr>
              <a:t>Free Trade Under Fire</a:t>
            </a:r>
            <a:r>
              <a:rPr lang="en-US" sz="1400" dirty="0">
                <a:solidFill>
                  <a:srgbClr val="002060"/>
                </a:solidFill>
              </a:rPr>
              <a:t>. Princeton University Press, 2009. p. 104.</a:t>
            </a:r>
          </a:p>
        </p:txBody>
      </p:sp>
      <p:sp>
        <p:nvSpPr>
          <p:cNvPr id="6" name="TextBox 5"/>
          <p:cNvSpPr txBox="1"/>
          <p:nvPr/>
        </p:nvSpPr>
        <p:spPr>
          <a:xfrm>
            <a:off x="5338636" y="5979933"/>
            <a:ext cx="2334134" cy="276999"/>
          </a:xfrm>
          <a:prstGeom prst="rect">
            <a:avLst/>
          </a:prstGeom>
          <a:noFill/>
        </p:spPr>
        <p:txBody>
          <a:bodyPr wrap="square" rtlCol="1">
            <a:spAutoFit/>
          </a:bodyPr>
          <a:lstStyle/>
          <a:p>
            <a:r>
              <a:rPr lang="en-US" sz="1200" dirty="0"/>
              <a:t>Source: CBS, Bank of Israel </a:t>
            </a:r>
            <a:endParaRPr lang="he-IL" sz="1200" dirty="0"/>
          </a:p>
        </p:txBody>
      </p:sp>
      <p:pic>
        <p:nvPicPr>
          <p:cNvPr id="9" name="Picture 8"/>
          <p:cNvPicPr>
            <a:picLocks noChangeAspect="1"/>
          </p:cNvPicPr>
          <p:nvPr/>
        </p:nvPicPr>
        <p:blipFill>
          <a:blip r:embed="rId3"/>
          <a:stretch>
            <a:fillRect/>
          </a:stretch>
        </p:blipFill>
        <p:spPr>
          <a:xfrm>
            <a:off x="2055405" y="2929250"/>
            <a:ext cx="5533348" cy="3070292"/>
          </a:xfrm>
          <a:prstGeom prst="rect">
            <a:avLst/>
          </a:prstGeom>
        </p:spPr>
      </p:pic>
      <p:sp>
        <p:nvSpPr>
          <p:cNvPr id="7" name="Title 1">
            <a:extLst>
              <a:ext uri="{FF2B5EF4-FFF2-40B4-BE49-F238E27FC236}">
                <a16:creationId xmlns:a16="http://schemas.microsoft.com/office/drawing/2014/main" id="{9861C4A5-5BCE-434D-90FD-5C61484F841C}"/>
              </a:ext>
            </a:extLst>
          </p:cNvPr>
          <p:cNvSpPr txBox="1">
            <a:spLocks/>
          </p:cNvSpPr>
          <p:nvPr/>
        </p:nvSpPr>
        <p:spPr>
          <a:xfrm>
            <a:off x="3487057" y="3045148"/>
            <a:ext cx="2762470" cy="276999"/>
          </a:xfrm>
          <a:prstGeom prst="rect">
            <a:avLst/>
          </a:prstGeom>
          <a:solidFill>
            <a:schemeClr val="bg1"/>
          </a:solidFill>
        </p:spPr>
        <p:txBody>
          <a:bodyPr vert="horz" lIns="91440" tIns="45720" rIns="91440" bIns="45720" rtlCol="0" anchor="b">
            <a:normAutofit fontScale="92500" lnSpcReduction="20000"/>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800" dirty="0">
                <a:solidFill>
                  <a:schemeClr val="tx2">
                    <a:lumMod val="75000"/>
                  </a:schemeClr>
                </a:solidFill>
                <a:cs typeface="+mn-cs"/>
              </a:rPr>
              <a:t>Import and Unemployment</a:t>
            </a:r>
            <a:endParaRPr lang="he-IL" sz="1800" dirty="0">
              <a:solidFill>
                <a:schemeClr val="tx2">
                  <a:lumMod val="75000"/>
                </a:schemeClr>
              </a:solidFill>
              <a:cs typeface="+mn-cs"/>
            </a:endParaRPr>
          </a:p>
        </p:txBody>
      </p:sp>
      <p:sp>
        <p:nvSpPr>
          <p:cNvPr id="8" name="Title 1">
            <a:extLst>
              <a:ext uri="{FF2B5EF4-FFF2-40B4-BE49-F238E27FC236}">
                <a16:creationId xmlns:a16="http://schemas.microsoft.com/office/drawing/2014/main" id="{25B2537A-26F7-4636-B59A-D099BD45A1F2}"/>
              </a:ext>
            </a:extLst>
          </p:cNvPr>
          <p:cNvSpPr txBox="1">
            <a:spLocks/>
          </p:cNvSpPr>
          <p:nvPr/>
        </p:nvSpPr>
        <p:spPr>
          <a:xfrm rot="16200000">
            <a:off x="1683658" y="4301644"/>
            <a:ext cx="1154793" cy="187002"/>
          </a:xfrm>
          <a:prstGeom prst="rect">
            <a:avLst/>
          </a:prstGeom>
          <a:solidFill>
            <a:schemeClr val="bg1"/>
          </a:solidFill>
        </p:spPr>
        <p:txBody>
          <a:bodyPr vert="horz" lIns="91440" tIns="45720" rIns="91440" bIns="45720" rtlCol="0" anchor="b">
            <a:normAutofit fontScale="70000" lnSpcReduction="20000"/>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200" dirty="0">
                <a:solidFill>
                  <a:schemeClr val="tx2">
                    <a:lumMod val="75000"/>
                  </a:schemeClr>
                </a:solidFill>
                <a:cs typeface="+mn-cs"/>
              </a:rPr>
              <a:t>Change in Relation to 1995</a:t>
            </a:r>
            <a:endParaRPr lang="he-IL" sz="1200" dirty="0">
              <a:solidFill>
                <a:schemeClr val="tx2">
                  <a:lumMod val="75000"/>
                </a:schemeClr>
              </a:solidFill>
              <a:cs typeface="+mn-cs"/>
            </a:endParaRPr>
          </a:p>
        </p:txBody>
      </p:sp>
      <p:sp>
        <p:nvSpPr>
          <p:cNvPr id="10" name="Title 1">
            <a:extLst>
              <a:ext uri="{FF2B5EF4-FFF2-40B4-BE49-F238E27FC236}">
                <a16:creationId xmlns:a16="http://schemas.microsoft.com/office/drawing/2014/main" id="{AE3A488B-ED05-4A96-B304-3B46DC6CA843}"/>
              </a:ext>
            </a:extLst>
          </p:cNvPr>
          <p:cNvSpPr txBox="1">
            <a:spLocks/>
          </p:cNvSpPr>
          <p:nvPr/>
        </p:nvSpPr>
        <p:spPr>
          <a:xfrm>
            <a:off x="4096719" y="5748494"/>
            <a:ext cx="716581" cy="163356"/>
          </a:xfrm>
          <a:prstGeom prst="rect">
            <a:avLst/>
          </a:prstGeom>
          <a:solidFill>
            <a:schemeClr val="bg1"/>
          </a:solidFill>
        </p:spPr>
        <p:txBody>
          <a:bodyPr vert="horz" lIns="91440" tIns="45720" rIns="91440" bIns="45720" rtlCol="0" anchor="b">
            <a:normAutofit fontScale="47500" lnSpcReduction="20000"/>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1200" dirty="0">
                <a:solidFill>
                  <a:schemeClr val="tx2">
                    <a:lumMod val="75000"/>
                  </a:schemeClr>
                </a:solidFill>
                <a:cs typeface="+mn-cs"/>
              </a:rPr>
              <a:t>Normalized Import</a:t>
            </a:r>
            <a:endParaRPr lang="he-IL" sz="1200" dirty="0">
              <a:solidFill>
                <a:schemeClr val="tx2">
                  <a:lumMod val="75000"/>
                </a:schemeClr>
              </a:solidFill>
              <a:cs typeface="+mn-cs"/>
            </a:endParaRPr>
          </a:p>
        </p:txBody>
      </p:sp>
      <p:sp>
        <p:nvSpPr>
          <p:cNvPr id="11" name="Title 1">
            <a:extLst>
              <a:ext uri="{FF2B5EF4-FFF2-40B4-BE49-F238E27FC236}">
                <a16:creationId xmlns:a16="http://schemas.microsoft.com/office/drawing/2014/main" id="{E80D2DDF-6D28-41EA-8933-2B373F3BA783}"/>
              </a:ext>
            </a:extLst>
          </p:cNvPr>
          <p:cNvSpPr txBox="1">
            <a:spLocks/>
          </p:cNvSpPr>
          <p:nvPr/>
        </p:nvSpPr>
        <p:spPr>
          <a:xfrm>
            <a:off x="5030169" y="5747507"/>
            <a:ext cx="1046781" cy="163356"/>
          </a:xfrm>
          <a:prstGeom prst="rect">
            <a:avLst/>
          </a:prstGeom>
          <a:solidFill>
            <a:schemeClr val="bg1"/>
          </a:solidFill>
        </p:spPr>
        <p:txBody>
          <a:bodyPr vert="horz" lIns="91440" tIns="45720" rIns="91440" bIns="45720" rtlCol="0" anchor="b">
            <a:normAutofit fontScale="47500" lnSpcReduction="20000"/>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1200" dirty="0">
                <a:solidFill>
                  <a:schemeClr val="tx2">
                    <a:lumMod val="75000"/>
                  </a:schemeClr>
                </a:solidFill>
                <a:cs typeface="+mn-cs"/>
              </a:rPr>
              <a:t>Normalized Unemployment </a:t>
            </a:r>
            <a:endParaRPr lang="he-IL" sz="1200" dirty="0">
              <a:solidFill>
                <a:schemeClr val="tx2">
                  <a:lumMod val="75000"/>
                </a:schemeClr>
              </a:solidFill>
              <a:cs typeface="+mn-cs"/>
            </a:endParaRPr>
          </a:p>
        </p:txBody>
      </p:sp>
    </p:spTree>
    <p:extLst>
      <p:ext uri="{BB962C8B-B14F-4D97-AF65-F5344CB8AC3E}">
        <p14:creationId xmlns:p14="http://schemas.microsoft.com/office/powerpoint/2010/main" val="1729050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56558" y="1886592"/>
            <a:ext cx="5743931" cy="4303388"/>
          </a:xfrm>
          <a:prstGeom prst="rect">
            <a:avLst/>
          </a:prstGeom>
        </p:spPr>
      </p:pic>
      <p:sp>
        <p:nvSpPr>
          <p:cNvPr id="2" name="Title 1"/>
          <p:cNvSpPr>
            <a:spLocks noGrp="1"/>
          </p:cNvSpPr>
          <p:nvPr>
            <p:ph type="title"/>
          </p:nvPr>
        </p:nvSpPr>
        <p:spPr/>
        <p:txBody>
          <a:bodyPr/>
          <a:lstStyle/>
          <a:p>
            <a:pPr algn="ctr"/>
            <a:r>
              <a:rPr lang="en-US" b="1" dirty="0">
                <a:solidFill>
                  <a:schemeClr val="tx2">
                    <a:lumMod val="75000"/>
                  </a:schemeClr>
                </a:solidFill>
                <a:cs typeface="+mn-cs"/>
              </a:rPr>
              <a:t>Who Gains from Import? </a:t>
            </a:r>
            <a:endParaRPr lang="he-IL" b="1"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33</a:t>
            </a:fld>
            <a:endParaRPr lang="he-IL" sz="1600"/>
          </a:p>
        </p:txBody>
      </p:sp>
      <p:sp>
        <p:nvSpPr>
          <p:cNvPr id="6" name="TextBox 5"/>
          <p:cNvSpPr txBox="1"/>
          <p:nvPr/>
        </p:nvSpPr>
        <p:spPr>
          <a:xfrm>
            <a:off x="193880" y="6399498"/>
            <a:ext cx="7814656" cy="461665"/>
          </a:xfrm>
          <a:prstGeom prst="rect">
            <a:avLst/>
          </a:prstGeom>
          <a:noFill/>
        </p:spPr>
        <p:txBody>
          <a:bodyPr wrap="square" rtlCol="1">
            <a:spAutoFit/>
          </a:bodyPr>
          <a:lstStyle/>
          <a:p>
            <a:pPr algn="l" rtl="0"/>
            <a:r>
              <a:rPr lang="en-US" sz="1200" dirty="0"/>
              <a:t>Source: </a:t>
            </a:r>
            <a:r>
              <a:rPr lang="en-US" sz="1200" dirty="0" err="1"/>
              <a:t>Khandelwal</a:t>
            </a:r>
            <a:r>
              <a:rPr lang="en-US" sz="1200" dirty="0"/>
              <a:t>, A., &amp; </a:t>
            </a:r>
            <a:r>
              <a:rPr lang="en-US" sz="1200" dirty="0" err="1"/>
              <a:t>Fajgelbaum</a:t>
            </a:r>
            <a:r>
              <a:rPr lang="en-US" sz="1200" dirty="0"/>
              <a:t>, P. (2013). Measuring the Unequal Gains From Trade. In </a:t>
            </a:r>
            <a:r>
              <a:rPr lang="en-US" sz="1200" i="1" dirty="0"/>
              <a:t>2013 Meeting Papers</a:t>
            </a:r>
            <a:r>
              <a:rPr lang="en-US" sz="1200" dirty="0"/>
              <a:t> (No. 456). Society for Economic Dynamics.</a:t>
            </a:r>
          </a:p>
        </p:txBody>
      </p:sp>
      <p:sp>
        <p:nvSpPr>
          <p:cNvPr id="7" name="Rectangle 6">
            <a:extLst>
              <a:ext uri="{FF2B5EF4-FFF2-40B4-BE49-F238E27FC236}">
                <a16:creationId xmlns:a16="http://schemas.microsoft.com/office/drawing/2014/main" id="{3551EF0C-CD96-470D-8A1B-6A56A7F97CAA}"/>
              </a:ext>
            </a:extLst>
          </p:cNvPr>
          <p:cNvSpPr/>
          <p:nvPr/>
        </p:nvSpPr>
        <p:spPr>
          <a:xfrm>
            <a:off x="193880" y="2275552"/>
            <a:ext cx="2962405" cy="3139321"/>
          </a:xfrm>
          <a:prstGeom prst="rect">
            <a:avLst/>
          </a:prstGeom>
        </p:spPr>
        <p:txBody>
          <a:bodyPr wrap="square">
            <a:spAutoFit/>
          </a:bodyPr>
          <a:lstStyle/>
          <a:p>
            <a:pPr marL="285750" indent="-285750" algn="l" rtl="0">
              <a:buFont typeface="Arial" panose="020B0604020202020204" pitchFamily="34" charset="0"/>
              <a:buChar char="•"/>
            </a:pPr>
            <a:r>
              <a:rPr lang="en-US" dirty="0"/>
              <a:t>Poor people benefit from much richer commerce, especially in countries with high inequality.</a:t>
            </a:r>
          </a:p>
          <a:p>
            <a:pPr marL="285750" indent="-285750" algn="l" rtl="0">
              <a:buFont typeface="Arial" panose="020B0604020202020204" pitchFamily="34" charset="0"/>
              <a:buChar char="•"/>
            </a:pPr>
            <a:r>
              <a:rPr lang="en-US" dirty="0"/>
              <a:t>According to recent studies, the gain of the poor as consumers outweigh the potential damage to their wages as a result of opening up the economy to trade.</a:t>
            </a:r>
          </a:p>
        </p:txBody>
      </p:sp>
    </p:spTree>
    <p:extLst>
      <p:ext uri="{BB962C8B-B14F-4D97-AF65-F5344CB8AC3E}">
        <p14:creationId xmlns:p14="http://schemas.microsoft.com/office/powerpoint/2010/main" val="1029073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181887" y="1826108"/>
            <a:ext cx="5476352" cy="4329337"/>
          </a:xfrm>
          <a:prstGeom prst="rect">
            <a:avLst/>
          </a:prstGeom>
        </p:spPr>
      </p:pic>
      <p:sp>
        <p:nvSpPr>
          <p:cNvPr id="4" name="Slide Number Placeholder 3"/>
          <p:cNvSpPr>
            <a:spLocks noGrp="1"/>
          </p:cNvSpPr>
          <p:nvPr>
            <p:ph type="sldNum" sz="quarter" idx="12"/>
          </p:nvPr>
        </p:nvSpPr>
        <p:spPr/>
        <p:txBody>
          <a:bodyPr/>
          <a:lstStyle/>
          <a:p>
            <a:fld id="{33F3598C-08CF-49DA-ACC2-8F21E1D3E29E}" type="slidenum">
              <a:rPr lang="he-IL" sz="1600" smtClean="0"/>
              <a:t>34</a:t>
            </a:fld>
            <a:endParaRPr lang="he-IL" sz="1600"/>
          </a:p>
        </p:txBody>
      </p:sp>
      <p:sp>
        <p:nvSpPr>
          <p:cNvPr id="6" name="TextBox 5"/>
          <p:cNvSpPr txBox="1"/>
          <p:nvPr/>
        </p:nvSpPr>
        <p:spPr>
          <a:xfrm>
            <a:off x="193880" y="6399498"/>
            <a:ext cx="7814656" cy="461665"/>
          </a:xfrm>
          <a:prstGeom prst="rect">
            <a:avLst/>
          </a:prstGeom>
          <a:noFill/>
        </p:spPr>
        <p:txBody>
          <a:bodyPr wrap="square" rtlCol="1">
            <a:spAutoFit/>
          </a:bodyPr>
          <a:lstStyle/>
          <a:p>
            <a:pPr algn="l" rtl="0"/>
            <a:r>
              <a:rPr lang="en-US" sz="1200" dirty="0"/>
              <a:t>Source: </a:t>
            </a:r>
            <a:r>
              <a:rPr lang="en-US" sz="1200" dirty="0" err="1"/>
              <a:t>Khandelwal</a:t>
            </a:r>
            <a:r>
              <a:rPr lang="en-US" sz="1200" dirty="0"/>
              <a:t>, A., &amp; </a:t>
            </a:r>
            <a:r>
              <a:rPr lang="en-US" sz="1200" dirty="0" err="1"/>
              <a:t>Fajgelbaum</a:t>
            </a:r>
            <a:r>
              <a:rPr lang="en-US" sz="1200" dirty="0"/>
              <a:t>, P. (2013). Measuring the Unequal Gains From Trade. In </a:t>
            </a:r>
            <a:r>
              <a:rPr lang="en-US" sz="1200" i="1" dirty="0"/>
              <a:t>2013 Meeting Papers</a:t>
            </a:r>
            <a:r>
              <a:rPr lang="en-US" sz="1200" dirty="0"/>
              <a:t> (No. 456). Society for Economic Dynamics.</a:t>
            </a:r>
          </a:p>
        </p:txBody>
      </p:sp>
      <p:sp>
        <p:nvSpPr>
          <p:cNvPr id="9" name="Title 1">
            <a:extLst>
              <a:ext uri="{FF2B5EF4-FFF2-40B4-BE49-F238E27FC236}">
                <a16:creationId xmlns:a16="http://schemas.microsoft.com/office/drawing/2014/main" id="{15EA3C54-78C0-4324-B08C-9BA02C666009}"/>
              </a:ext>
            </a:extLst>
          </p:cNvPr>
          <p:cNvSpPr txBox="1">
            <a:spLocks/>
          </p:cNvSpPr>
          <p:nvPr/>
        </p:nvSpPr>
        <p:spPr>
          <a:xfrm>
            <a:off x="865563" y="191586"/>
            <a:ext cx="7543800" cy="1450757"/>
          </a:xfrm>
          <a:prstGeom prst="rect">
            <a:avLst/>
          </a:prstGeom>
        </p:spPr>
        <p:txBody>
          <a:bodyPr vert="horz" lIns="91440" tIns="45720" rIns="91440" bIns="45720" rtlCol="0" anchor="b">
            <a:normAutofit/>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dirty="0">
                <a:solidFill>
                  <a:schemeClr val="tx2">
                    <a:lumMod val="75000"/>
                  </a:schemeClr>
                </a:solidFill>
                <a:cs typeface="+mn-cs"/>
              </a:rPr>
              <a:t>Who Gains from Import? </a:t>
            </a:r>
            <a:endParaRPr lang="he-IL" b="1" dirty="0">
              <a:solidFill>
                <a:schemeClr val="tx2">
                  <a:lumMod val="75000"/>
                </a:schemeClr>
              </a:solidFill>
              <a:cs typeface="+mn-cs"/>
            </a:endParaRPr>
          </a:p>
        </p:txBody>
      </p:sp>
      <p:sp>
        <p:nvSpPr>
          <p:cNvPr id="10" name="Rectangle 9">
            <a:extLst>
              <a:ext uri="{FF2B5EF4-FFF2-40B4-BE49-F238E27FC236}">
                <a16:creationId xmlns:a16="http://schemas.microsoft.com/office/drawing/2014/main" id="{BDA9AADA-D032-4587-B3C5-90800B63C7E4}"/>
              </a:ext>
            </a:extLst>
          </p:cNvPr>
          <p:cNvSpPr/>
          <p:nvPr/>
        </p:nvSpPr>
        <p:spPr>
          <a:xfrm>
            <a:off x="193880" y="2198968"/>
            <a:ext cx="2962406" cy="3139321"/>
          </a:xfrm>
          <a:prstGeom prst="rect">
            <a:avLst/>
          </a:prstGeom>
        </p:spPr>
        <p:txBody>
          <a:bodyPr wrap="square">
            <a:spAutoFit/>
          </a:bodyPr>
          <a:lstStyle/>
          <a:p>
            <a:pPr marL="285750" indent="-285750" algn="l" rtl="0">
              <a:buFont typeface="Arial" panose="020B0604020202020204" pitchFamily="34" charset="0"/>
              <a:buChar char="•"/>
            </a:pPr>
            <a:r>
              <a:rPr lang="en-US" dirty="0"/>
              <a:t>Main reason for the result: access to cheap imported products.</a:t>
            </a:r>
          </a:p>
          <a:p>
            <a:pPr marL="285750" indent="-285750" algn="l" rtl="0">
              <a:buFont typeface="Arial" panose="020B0604020202020204" pitchFamily="34" charset="0"/>
              <a:buChar char="•"/>
            </a:pPr>
            <a:endParaRPr lang="en-US" dirty="0"/>
          </a:p>
          <a:p>
            <a:pPr marL="285750" indent="-285750" algn="l" rtl="0">
              <a:buFont typeface="Arial" panose="020B0604020202020204" pitchFamily="34" charset="0"/>
              <a:buChar char="•"/>
            </a:pPr>
            <a:r>
              <a:rPr lang="en-US" dirty="0"/>
              <a:t>Poor people are more likely to consume (relative to their income) marketable products whose prices fall as the economy opens for imports.</a:t>
            </a:r>
          </a:p>
        </p:txBody>
      </p:sp>
    </p:spTree>
    <p:extLst>
      <p:ext uri="{BB962C8B-B14F-4D97-AF65-F5344CB8AC3E}">
        <p14:creationId xmlns:p14="http://schemas.microsoft.com/office/powerpoint/2010/main" val="707521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z="1600" smtClean="0"/>
              <a:t>35</a:t>
            </a:fld>
            <a:endParaRPr lang="he-IL" sz="1600" dirty="0"/>
          </a:p>
        </p:txBody>
      </p:sp>
      <p:sp>
        <p:nvSpPr>
          <p:cNvPr id="5" name="Title 1"/>
          <p:cNvSpPr>
            <a:spLocks noGrp="1"/>
          </p:cNvSpPr>
          <p:nvPr>
            <p:ph type="title"/>
          </p:nvPr>
        </p:nvSpPr>
        <p:spPr>
          <a:xfrm>
            <a:off x="822960" y="286604"/>
            <a:ext cx="7543800" cy="1450757"/>
          </a:xfrm>
        </p:spPr>
        <p:txBody>
          <a:bodyPr/>
          <a:lstStyle/>
          <a:p>
            <a:pPr algn="l" rtl="0"/>
            <a:r>
              <a:rPr lang="en-US" dirty="0">
                <a:solidFill>
                  <a:schemeClr val="tx2">
                    <a:lumMod val="75000"/>
                  </a:schemeClr>
                </a:solidFill>
                <a:cs typeface="+mn-cs"/>
              </a:rPr>
              <a:t>How to “Grow Hondas”</a:t>
            </a:r>
            <a:endParaRPr lang="he-IL" dirty="0">
              <a:solidFill>
                <a:schemeClr val="tx2">
                  <a:lumMod val="75000"/>
                </a:schemeClr>
              </a:solidFill>
              <a:cs typeface="+mn-cs"/>
            </a:endParaRPr>
          </a:p>
        </p:txBody>
      </p:sp>
      <p:pic>
        <p:nvPicPr>
          <p:cNvPr id="1026" name="Picture 2" descr="http://photos.yad2.co.il/photos/models/6599_201205291205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9356" y="4502486"/>
            <a:ext cx="3737578" cy="18136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A0DDA5-89EC-4133-AC67-2C851E5164F5}"/>
              </a:ext>
            </a:extLst>
          </p:cNvPr>
          <p:cNvSpPr/>
          <p:nvPr/>
        </p:nvSpPr>
        <p:spPr>
          <a:xfrm>
            <a:off x="888340" y="1881016"/>
            <a:ext cx="6852745" cy="3693319"/>
          </a:xfrm>
          <a:prstGeom prst="rect">
            <a:avLst/>
          </a:prstGeom>
        </p:spPr>
        <p:txBody>
          <a:bodyPr wrap="square">
            <a:spAutoFit/>
          </a:bodyPr>
          <a:lstStyle/>
          <a:p>
            <a:pPr algn="l" rtl="0"/>
            <a:r>
              <a:rPr lang="en-US" dirty="0"/>
              <a:t>There are two ways to make cars. We can build them in Detroit, or we can grow them in Iowa. To grow cars, we first grow the ingredients they are made of - wheat. We put wheat on ships and ship them to the ocean. When the ships return, they already have Hondas on them. Growing Hondas is a form of production- we use American farmers instead of American car components to build them.</a:t>
            </a:r>
          </a:p>
          <a:p>
            <a:pPr algn="l" rtl="0"/>
            <a:r>
              <a:rPr lang="en-US" dirty="0"/>
              <a:t>What happens on the other side of the ocean is irrelevant; The effect would be the same for us if there was a machine in the heart of the ocean turning wheat into vehicles.</a:t>
            </a:r>
          </a:p>
          <a:p>
            <a:pPr algn="l" rtl="0"/>
            <a:r>
              <a:rPr lang="en-US" dirty="0"/>
              <a:t>Protective Customs are indeed a way to protect American workers - from other American workers.</a:t>
            </a:r>
          </a:p>
          <a:p>
            <a:pPr algn="l" rtl="0"/>
            <a:endParaRPr lang="en-US" dirty="0"/>
          </a:p>
          <a:p>
            <a:pPr algn="l" rtl="0"/>
            <a:r>
              <a:rPr lang="en-US" dirty="0"/>
              <a:t>David Friedman - "Hidden Order"</a:t>
            </a:r>
          </a:p>
        </p:txBody>
      </p:sp>
    </p:spTree>
    <p:extLst>
      <p:ext uri="{BB962C8B-B14F-4D97-AF65-F5344CB8AC3E}">
        <p14:creationId xmlns:p14="http://schemas.microsoft.com/office/powerpoint/2010/main" val="919253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cs typeface="+mn-cs"/>
              </a:rPr>
              <a:t>Parking and Transportation </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36</a:t>
            </a:fld>
            <a:endParaRPr lang="he-IL" sz="1600"/>
          </a:p>
        </p:txBody>
      </p:sp>
      <p:pic>
        <p:nvPicPr>
          <p:cNvPr id="6" name="Content Placeholder 4">
            <a:extLst>
              <a:ext uri="{FF2B5EF4-FFF2-40B4-BE49-F238E27FC236}">
                <a16:creationId xmlns:a16="http://schemas.microsoft.com/office/drawing/2014/main" id="{BDFD579E-930D-4FA1-A83C-B1AE1DF3B80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3224" y="1877422"/>
            <a:ext cx="5662120" cy="3953387"/>
          </a:xfrm>
        </p:spPr>
      </p:pic>
    </p:spTree>
    <p:extLst>
      <p:ext uri="{BB962C8B-B14F-4D97-AF65-F5344CB8AC3E}">
        <p14:creationId xmlns:p14="http://schemas.microsoft.com/office/powerpoint/2010/main" val="1735517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0343" y="219740"/>
            <a:ext cx="8027852" cy="6020890"/>
          </a:xfrm>
        </p:spPr>
      </p:pic>
      <p:sp>
        <p:nvSpPr>
          <p:cNvPr id="4" name="Slide Number Placeholder 3"/>
          <p:cNvSpPr>
            <a:spLocks noGrp="1"/>
          </p:cNvSpPr>
          <p:nvPr>
            <p:ph type="sldNum" sz="quarter" idx="12"/>
          </p:nvPr>
        </p:nvSpPr>
        <p:spPr/>
        <p:txBody>
          <a:bodyPr/>
          <a:lstStyle/>
          <a:p>
            <a:fld id="{33F3598C-08CF-49DA-ACC2-8F21E1D3E29E}" type="slidenum">
              <a:rPr lang="he-IL" smtClean="0"/>
              <a:t>37</a:t>
            </a:fld>
            <a:endParaRPr lang="he-IL"/>
          </a:p>
        </p:txBody>
      </p:sp>
    </p:spTree>
    <p:extLst>
      <p:ext uri="{BB962C8B-B14F-4D97-AF65-F5344CB8AC3E}">
        <p14:creationId xmlns:p14="http://schemas.microsoft.com/office/powerpoint/2010/main" val="503965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38</a:t>
            </a:fld>
            <a:endParaRPr lang="he-IL"/>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244" y="1245996"/>
            <a:ext cx="8444175" cy="4429214"/>
          </a:xfrm>
        </p:spPr>
      </p:pic>
    </p:spTree>
    <p:extLst>
      <p:ext uri="{BB962C8B-B14F-4D97-AF65-F5344CB8AC3E}">
        <p14:creationId xmlns:p14="http://schemas.microsoft.com/office/powerpoint/2010/main" val="3505538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39</a:t>
            </a:fld>
            <a:endParaRPr lang="he-IL"/>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1999" y="744079"/>
            <a:ext cx="7687364" cy="5124910"/>
          </a:xfrm>
        </p:spPr>
      </p:pic>
    </p:spTree>
    <p:extLst>
      <p:ext uri="{BB962C8B-B14F-4D97-AF65-F5344CB8AC3E}">
        <p14:creationId xmlns:p14="http://schemas.microsoft.com/office/powerpoint/2010/main" val="3241659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Policy: Objectives and Means</a:t>
            </a:r>
          </a:p>
        </p:txBody>
      </p:sp>
      <p:sp>
        <p:nvSpPr>
          <p:cNvPr id="4" name="Slide Number Placeholder 3"/>
          <p:cNvSpPr>
            <a:spLocks noGrp="1"/>
          </p:cNvSpPr>
          <p:nvPr>
            <p:ph type="sldNum" sz="quarter" idx="12"/>
          </p:nvPr>
        </p:nvSpPr>
        <p:spPr/>
        <p:txBody>
          <a:bodyPr/>
          <a:lstStyle/>
          <a:p>
            <a:fld id="{33F3598C-08CF-49DA-ACC2-8F21E1D3E29E}" type="slidenum">
              <a:rPr lang="he-IL" smtClean="0"/>
              <a:t>4</a:t>
            </a:fld>
            <a:endParaRPr lang="he-IL" dirty="0"/>
          </a:p>
        </p:txBody>
      </p:sp>
      <p:sp>
        <p:nvSpPr>
          <p:cNvPr id="3" name="Rectangle 2"/>
          <p:cNvSpPr/>
          <p:nvPr/>
        </p:nvSpPr>
        <p:spPr>
          <a:xfrm>
            <a:off x="551234" y="1997839"/>
            <a:ext cx="8054502" cy="600164"/>
          </a:xfrm>
          <a:prstGeom prst="rect">
            <a:avLst/>
          </a:prstGeom>
        </p:spPr>
        <p:txBody>
          <a:bodyPr wrap="square">
            <a:spAutoFit/>
          </a:bodyPr>
          <a:lstStyle/>
          <a:p>
            <a:r>
              <a:rPr lang="en-US" sz="3300" dirty="0"/>
              <a:t>Objective: Welfare and Minimizing Poverty </a:t>
            </a:r>
            <a:endParaRPr lang="he-IL" sz="3100" dirty="0"/>
          </a:p>
        </p:txBody>
      </p:sp>
      <p:sp>
        <p:nvSpPr>
          <p:cNvPr id="6" name="TextBox 5">
            <a:extLst>
              <a:ext uri="{FF2B5EF4-FFF2-40B4-BE49-F238E27FC236}">
                <a16:creationId xmlns:a16="http://schemas.microsoft.com/office/drawing/2014/main" id="{665B79FC-D5CA-40F0-A0AA-CA16793089DE}"/>
              </a:ext>
            </a:extLst>
          </p:cNvPr>
          <p:cNvSpPr txBox="1"/>
          <p:nvPr/>
        </p:nvSpPr>
        <p:spPr>
          <a:xfrm>
            <a:off x="822960" y="2643533"/>
            <a:ext cx="7543800"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l"/>
            <a:r>
              <a:rPr lang="en-US" sz="2400" dirty="0"/>
              <a:t>Policy objective: Public welfare, with emphasis on improving the condition of the weak. Focusing on reducing poverty rather than reducing inequality.</a:t>
            </a:r>
          </a:p>
          <a:p>
            <a:pPr algn="l"/>
            <a:r>
              <a:rPr lang="en-US" sz="2400" dirty="0"/>
              <a:t>The way: Increased labor productivity and lower consumer prices</a:t>
            </a:r>
            <a:endParaRPr lang="he-IL" sz="2400" dirty="0"/>
          </a:p>
        </p:txBody>
      </p:sp>
    </p:spTree>
    <p:extLst>
      <p:ext uri="{BB962C8B-B14F-4D97-AF65-F5344CB8AC3E}">
        <p14:creationId xmlns:p14="http://schemas.microsoft.com/office/powerpoint/2010/main" val="101648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40</a:t>
            </a:fld>
            <a:endParaRPr lang="he-IL"/>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076" y="2893925"/>
            <a:ext cx="8402299" cy="1748728"/>
          </a:xfrm>
        </p:spPr>
      </p:pic>
    </p:spTree>
    <p:extLst>
      <p:ext uri="{BB962C8B-B14F-4D97-AF65-F5344CB8AC3E}">
        <p14:creationId xmlns:p14="http://schemas.microsoft.com/office/powerpoint/2010/main" val="1609254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41</a:t>
            </a:fld>
            <a:endParaRPr lang="he-IL"/>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3050" y="1808702"/>
            <a:ext cx="7182176" cy="2978087"/>
          </a:xfrm>
        </p:spPr>
      </p:pic>
    </p:spTree>
    <p:extLst>
      <p:ext uri="{BB962C8B-B14F-4D97-AF65-F5344CB8AC3E}">
        <p14:creationId xmlns:p14="http://schemas.microsoft.com/office/powerpoint/2010/main" val="3762147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670" y="367066"/>
            <a:ext cx="7543800" cy="1401444"/>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spc="0" dirty="0">
                <a:ln/>
                <a:solidFill>
                  <a:schemeClr val="accent1">
                    <a:lumMod val="50000"/>
                  </a:schemeClr>
                </a:solidFill>
                <a:effectLst/>
                <a:cs typeface="+mn-cs"/>
              </a:rPr>
              <a:t>Housing </a:t>
            </a:r>
            <a:endParaRPr lang="he-IL" sz="7200" b="1" spc="0" dirty="0">
              <a:ln/>
              <a:solidFill>
                <a:schemeClr val="accent1">
                  <a:lumMod val="50000"/>
                </a:schemeClr>
              </a:solidFill>
              <a:effectLst/>
              <a:cs typeface="+mn-cs"/>
            </a:endParaRPr>
          </a:p>
        </p:txBody>
      </p:sp>
      <p:pic>
        <p:nvPicPr>
          <p:cNvPr id="2050" name="Picture 2" descr="http://www.adcet.edu.au/Admin/UploadedFiles/Images/Photos/hous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442" y="1768510"/>
            <a:ext cx="5353531" cy="4375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73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rPr>
              <a:t>Housing Prices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43</a:t>
            </a:fld>
            <a:endParaRPr lang="he-IL" sz="1600"/>
          </a:p>
        </p:txBody>
      </p:sp>
      <p:sp>
        <p:nvSpPr>
          <p:cNvPr id="5" name="Rectangle 4"/>
          <p:cNvSpPr/>
          <p:nvPr/>
        </p:nvSpPr>
        <p:spPr>
          <a:xfrm>
            <a:off x="5291314" y="5865983"/>
            <a:ext cx="3339119" cy="307777"/>
          </a:xfrm>
          <a:prstGeom prst="rect">
            <a:avLst/>
          </a:prstGeom>
        </p:spPr>
        <p:txBody>
          <a:bodyPr wrap="none">
            <a:spAutoFit/>
          </a:bodyPr>
          <a:lstStyle/>
          <a:p>
            <a:pPr algn="l" rtl="0"/>
            <a:r>
              <a:rPr lang="en-US" sz="1400" dirty="0"/>
              <a:t>Source: Doing Business project; World Bank</a:t>
            </a:r>
            <a:endParaRPr lang="he-IL" sz="1400" dirty="0"/>
          </a:p>
        </p:txBody>
      </p:sp>
      <p:graphicFrame>
        <p:nvGraphicFramePr>
          <p:cNvPr id="6" name="Table 6">
            <a:extLst>
              <a:ext uri="{FF2B5EF4-FFF2-40B4-BE49-F238E27FC236}">
                <a16:creationId xmlns:a16="http://schemas.microsoft.com/office/drawing/2014/main" id="{93820427-AD1C-4A86-B97C-C5FF911090D0}"/>
              </a:ext>
            </a:extLst>
          </p:cNvPr>
          <p:cNvGraphicFramePr>
            <a:graphicFrameLocks noGrp="1"/>
          </p:cNvGraphicFramePr>
          <p:nvPr>
            <p:extLst>
              <p:ext uri="{D42A27DB-BD31-4B8C-83A1-F6EECF244321}">
                <p14:modId xmlns:p14="http://schemas.microsoft.com/office/powerpoint/2010/main" val="1317688119"/>
              </p:ext>
            </p:extLst>
          </p:nvPr>
        </p:nvGraphicFramePr>
        <p:xfrm>
          <a:off x="231731" y="1808760"/>
          <a:ext cx="8680537" cy="3809874"/>
        </p:xfrm>
        <a:graphic>
          <a:graphicData uri="http://schemas.openxmlformats.org/drawingml/2006/table">
            <a:tbl>
              <a:tblPr firstRow="1" bandRow="1">
                <a:tableStyleId>{5C22544A-7EE6-4342-B048-85BDC9FD1C3A}</a:tableStyleId>
              </a:tblPr>
              <a:tblGrid>
                <a:gridCol w="3812257">
                  <a:extLst>
                    <a:ext uri="{9D8B030D-6E8A-4147-A177-3AD203B41FA5}">
                      <a16:colId xmlns:a16="http://schemas.microsoft.com/office/drawing/2014/main" val="1470376547"/>
                    </a:ext>
                  </a:extLst>
                </a:gridCol>
                <a:gridCol w="1662914">
                  <a:extLst>
                    <a:ext uri="{9D8B030D-6E8A-4147-A177-3AD203B41FA5}">
                      <a16:colId xmlns:a16="http://schemas.microsoft.com/office/drawing/2014/main" val="3555459593"/>
                    </a:ext>
                  </a:extLst>
                </a:gridCol>
                <a:gridCol w="1176483">
                  <a:extLst>
                    <a:ext uri="{9D8B030D-6E8A-4147-A177-3AD203B41FA5}">
                      <a16:colId xmlns:a16="http://schemas.microsoft.com/office/drawing/2014/main" val="3904790257"/>
                    </a:ext>
                  </a:extLst>
                </a:gridCol>
                <a:gridCol w="2028883">
                  <a:extLst>
                    <a:ext uri="{9D8B030D-6E8A-4147-A177-3AD203B41FA5}">
                      <a16:colId xmlns:a16="http://schemas.microsoft.com/office/drawing/2014/main" val="61466619"/>
                    </a:ext>
                  </a:extLst>
                </a:gridCol>
              </a:tblGrid>
              <a:tr h="370840">
                <a:tc>
                  <a:txBody>
                    <a:bodyPr/>
                    <a:lstStyle/>
                    <a:p>
                      <a:pPr algn="ctr" rtl="1">
                        <a:lnSpc>
                          <a:spcPct val="150000"/>
                        </a:lnSpc>
                        <a:spcBef>
                          <a:spcPts val="1000"/>
                        </a:spcBef>
                        <a:spcAft>
                          <a:spcPts val="0"/>
                        </a:spcAft>
                      </a:pPr>
                      <a:r>
                        <a:rPr lang="en-US" sz="1800" dirty="0">
                          <a:effectLst/>
                          <a:latin typeface="Calibri"/>
                          <a:ea typeface="Times New Roman"/>
                          <a:cs typeface="Arial"/>
                        </a:rPr>
                        <a:t>Subject</a:t>
                      </a:r>
                    </a:p>
                  </a:txBody>
                  <a:tcPr marL="68580" marR="68580" marT="0" marB="0"/>
                </a:tc>
                <a:tc>
                  <a:txBody>
                    <a:bodyPr/>
                    <a:lstStyle/>
                    <a:p>
                      <a:pPr algn="ctr" rtl="1">
                        <a:lnSpc>
                          <a:spcPct val="150000"/>
                        </a:lnSpc>
                        <a:spcBef>
                          <a:spcPts val="1000"/>
                        </a:spcBef>
                        <a:spcAft>
                          <a:spcPts val="0"/>
                        </a:spcAft>
                      </a:pPr>
                      <a:r>
                        <a:rPr lang="en-US" sz="1800" dirty="0">
                          <a:effectLst/>
                        </a:rPr>
                        <a:t>Israel </a:t>
                      </a:r>
                      <a:endParaRPr lang="en-US" sz="18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en-US" sz="1800" dirty="0">
                          <a:effectLst/>
                        </a:rPr>
                        <a:t>OECD</a:t>
                      </a:r>
                      <a:endParaRPr lang="en-US" sz="18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en-US" sz="1800" dirty="0">
                          <a:effectLst/>
                        </a:rPr>
                        <a:t>Difference</a:t>
                      </a:r>
                      <a:endParaRPr lang="en-US" sz="1800" dirty="0">
                        <a:effectLst/>
                        <a:latin typeface="Calibri"/>
                        <a:ea typeface="Times New Roman"/>
                        <a:cs typeface="Arial"/>
                      </a:endParaRPr>
                    </a:p>
                  </a:txBody>
                  <a:tcPr marL="68580" marR="68580" marT="0" marB="0"/>
                </a:tc>
                <a:extLst>
                  <a:ext uri="{0D108BD9-81ED-4DB2-BD59-A6C34878D82A}">
                    <a16:rowId xmlns:a16="http://schemas.microsoft.com/office/drawing/2014/main" val="3403372815"/>
                  </a:ext>
                </a:extLst>
              </a:tr>
              <a:tr h="370840">
                <a:tc>
                  <a:txBody>
                    <a:bodyPr/>
                    <a:lstStyle/>
                    <a:p>
                      <a:pPr algn="l" rtl="0">
                        <a:lnSpc>
                          <a:spcPct val="150000"/>
                        </a:lnSpc>
                        <a:spcBef>
                          <a:spcPts val="1000"/>
                        </a:spcBef>
                        <a:spcAft>
                          <a:spcPts val="0"/>
                        </a:spcAft>
                      </a:pPr>
                      <a:r>
                        <a:rPr lang="en-US" sz="1400" dirty="0">
                          <a:effectLst/>
                        </a:rPr>
                        <a:t>Stages in receiving a construction permit</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20</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16</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25%</a:t>
                      </a:r>
                      <a:endParaRPr lang="en-US" sz="1400" dirty="0">
                        <a:effectLst/>
                        <a:latin typeface="Calibri"/>
                        <a:ea typeface="Times New Roman"/>
                        <a:cs typeface="Arial"/>
                      </a:endParaRPr>
                    </a:p>
                  </a:txBody>
                  <a:tcPr marL="68580" marR="68580" marT="0" marB="0"/>
                </a:tc>
                <a:extLst>
                  <a:ext uri="{0D108BD9-81ED-4DB2-BD59-A6C34878D82A}">
                    <a16:rowId xmlns:a16="http://schemas.microsoft.com/office/drawing/2014/main" val="42928968"/>
                  </a:ext>
                </a:extLst>
              </a:tr>
              <a:tr h="370840">
                <a:tc>
                  <a:txBody>
                    <a:bodyPr/>
                    <a:lstStyle/>
                    <a:p>
                      <a:pPr algn="l" rtl="0">
                        <a:lnSpc>
                          <a:spcPct val="150000"/>
                        </a:lnSpc>
                        <a:spcBef>
                          <a:spcPts val="1000"/>
                        </a:spcBef>
                        <a:spcAft>
                          <a:spcPts val="0"/>
                        </a:spcAft>
                      </a:pPr>
                      <a:r>
                        <a:rPr lang="en-US" sz="1400" dirty="0">
                          <a:effectLst/>
                        </a:rPr>
                        <a:t>Construction permit process duration</a:t>
                      </a:r>
                      <a:endParaRPr lang="en-US" sz="1400" dirty="0">
                        <a:effectLst/>
                        <a:latin typeface="Calibri"/>
                        <a:ea typeface="Times New Roman"/>
                        <a:cs typeface="Arial"/>
                      </a:endParaRPr>
                    </a:p>
                  </a:txBody>
                  <a:tcPr marL="68580" marR="68580" marT="0" marB="0"/>
                </a:tc>
                <a:tc>
                  <a:txBody>
                    <a:bodyPr/>
                    <a:lstStyle/>
                    <a:p>
                      <a:pPr algn="ctr" rtl="0">
                        <a:lnSpc>
                          <a:spcPct val="150000"/>
                        </a:lnSpc>
                        <a:spcBef>
                          <a:spcPts val="1000"/>
                        </a:spcBef>
                        <a:spcAft>
                          <a:spcPts val="0"/>
                        </a:spcAft>
                      </a:pPr>
                      <a:r>
                        <a:rPr lang="he-IL" sz="1400" dirty="0">
                          <a:effectLst/>
                        </a:rPr>
                        <a:t>235</a:t>
                      </a:r>
                      <a:r>
                        <a:rPr lang="en-US" sz="1400" dirty="0">
                          <a:effectLst/>
                        </a:rPr>
                        <a:t> </a:t>
                      </a:r>
                      <a:r>
                        <a:rPr lang="he-IL" sz="1400" dirty="0">
                          <a:effectLst/>
                        </a:rPr>
                        <a:t> </a:t>
                      </a:r>
                      <a:r>
                        <a:rPr lang="en-US" sz="1400" dirty="0">
                          <a:effectLst/>
                        </a:rPr>
                        <a:t>days</a:t>
                      </a:r>
                      <a:endParaRPr lang="en-US" sz="1400" dirty="0">
                        <a:effectLst/>
                        <a:latin typeface="Calibri"/>
                        <a:ea typeface="Times New Roman"/>
                        <a:cs typeface="Arial"/>
                      </a:endParaRPr>
                    </a:p>
                  </a:txBody>
                  <a:tcPr marL="68580" marR="68580" marT="0" marB="0"/>
                </a:tc>
                <a:tc>
                  <a:txBody>
                    <a:bodyPr/>
                    <a:lstStyle/>
                    <a:p>
                      <a:pPr algn="ctr" rtl="0">
                        <a:lnSpc>
                          <a:spcPct val="150000"/>
                        </a:lnSpc>
                        <a:spcBef>
                          <a:spcPts val="1000"/>
                        </a:spcBef>
                        <a:spcAft>
                          <a:spcPts val="0"/>
                        </a:spcAft>
                      </a:pPr>
                      <a:r>
                        <a:rPr lang="he-IL" sz="1400" dirty="0">
                          <a:effectLst/>
                        </a:rPr>
                        <a:t>166</a:t>
                      </a:r>
                      <a:r>
                        <a:rPr lang="en-US" sz="1400" dirty="0">
                          <a:effectLst/>
                        </a:rPr>
                        <a:t> </a:t>
                      </a:r>
                      <a:r>
                        <a:rPr lang="he-IL" sz="1400" dirty="0">
                          <a:effectLst/>
                        </a:rPr>
                        <a:t> </a:t>
                      </a:r>
                      <a:r>
                        <a:rPr lang="en-US" sz="1400" dirty="0">
                          <a:effectLst/>
                        </a:rPr>
                        <a:t>days</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42%</a:t>
                      </a:r>
                      <a:endParaRPr lang="en-US" sz="1400" dirty="0">
                        <a:effectLst/>
                        <a:latin typeface="Calibri"/>
                        <a:ea typeface="Times New Roman"/>
                        <a:cs typeface="Arial"/>
                      </a:endParaRPr>
                    </a:p>
                  </a:txBody>
                  <a:tcPr marL="68580" marR="68580" marT="0" marB="0"/>
                </a:tc>
                <a:extLst>
                  <a:ext uri="{0D108BD9-81ED-4DB2-BD59-A6C34878D82A}">
                    <a16:rowId xmlns:a16="http://schemas.microsoft.com/office/drawing/2014/main" val="1962293377"/>
                  </a:ext>
                </a:extLst>
              </a:tr>
              <a:tr h="370840">
                <a:tc>
                  <a:txBody>
                    <a:bodyPr/>
                    <a:lstStyle/>
                    <a:p>
                      <a:pPr algn="l" rtl="1">
                        <a:lnSpc>
                          <a:spcPct val="150000"/>
                        </a:lnSpc>
                        <a:spcBef>
                          <a:spcPts val="1000"/>
                        </a:spcBef>
                        <a:spcAft>
                          <a:spcPts val="0"/>
                        </a:spcAft>
                      </a:pPr>
                      <a:r>
                        <a:rPr lang="en-US" sz="1400" dirty="0">
                          <a:effectLst/>
                          <a:latin typeface="Calibri"/>
                          <a:ea typeface="Times New Roman"/>
                          <a:cs typeface="Arial"/>
                        </a:rPr>
                        <a:t>Cost of receiving a construction permit as a percentage of the annual income per capita</a:t>
                      </a:r>
                    </a:p>
                  </a:txBody>
                  <a:tcPr marL="68580" marR="68580" marT="0" marB="0"/>
                </a:tc>
                <a:tc>
                  <a:txBody>
                    <a:bodyPr/>
                    <a:lstStyle/>
                    <a:p>
                      <a:pPr algn="ctr" rtl="1">
                        <a:lnSpc>
                          <a:spcPct val="150000"/>
                        </a:lnSpc>
                        <a:spcBef>
                          <a:spcPts val="1000"/>
                        </a:spcBef>
                        <a:spcAft>
                          <a:spcPts val="0"/>
                        </a:spcAft>
                      </a:pPr>
                      <a:r>
                        <a:rPr lang="he-IL" sz="1400" dirty="0">
                          <a:effectLst/>
                        </a:rPr>
                        <a:t>104%</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62%</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68%</a:t>
                      </a:r>
                      <a:endParaRPr lang="en-US" sz="1400" dirty="0">
                        <a:effectLst/>
                        <a:latin typeface="Calibri"/>
                        <a:ea typeface="Times New Roman"/>
                        <a:cs typeface="Arial"/>
                      </a:endParaRPr>
                    </a:p>
                  </a:txBody>
                  <a:tcPr marL="68580" marR="68580" marT="0" marB="0"/>
                </a:tc>
                <a:extLst>
                  <a:ext uri="{0D108BD9-81ED-4DB2-BD59-A6C34878D82A}">
                    <a16:rowId xmlns:a16="http://schemas.microsoft.com/office/drawing/2014/main" val="179066233"/>
                  </a:ext>
                </a:extLst>
              </a:tr>
              <a:tr h="370840">
                <a:tc>
                  <a:txBody>
                    <a:bodyPr/>
                    <a:lstStyle/>
                    <a:p>
                      <a:pPr algn="l" rtl="1">
                        <a:lnSpc>
                          <a:spcPct val="150000"/>
                        </a:lnSpc>
                        <a:spcBef>
                          <a:spcPts val="1000"/>
                        </a:spcBef>
                        <a:spcAft>
                          <a:spcPts val="0"/>
                        </a:spcAft>
                      </a:pPr>
                      <a:r>
                        <a:rPr lang="en-US" sz="1400" dirty="0">
                          <a:effectLst/>
                        </a:rPr>
                        <a:t>Stages in property registry</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7</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4.8</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46%</a:t>
                      </a:r>
                      <a:endParaRPr lang="en-US" sz="1400" dirty="0">
                        <a:effectLst/>
                        <a:latin typeface="Calibri"/>
                        <a:ea typeface="Times New Roman"/>
                        <a:cs typeface="Arial"/>
                      </a:endParaRPr>
                    </a:p>
                  </a:txBody>
                  <a:tcPr marL="68580" marR="68580" marT="0" marB="0"/>
                </a:tc>
                <a:extLst>
                  <a:ext uri="{0D108BD9-81ED-4DB2-BD59-A6C34878D82A}">
                    <a16:rowId xmlns:a16="http://schemas.microsoft.com/office/drawing/2014/main" val="3884261037"/>
                  </a:ext>
                </a:extLst>
              </a:tr>
              <a:tr h="370840">
                <a:tc>
                  <a:txBody>
                    <a:bodyPr/>
                    <a:lstStyle/>
                    <a:p>
                      <a:pPr algn="l" rtl="1">
                        <a:lnSpc>
                          <a:spcPct val="150000"/>
                        </a:lnSpc>
                        <a:spcBef>
                          <a:spcPts val="1000"/>
                        </a:spcBef>
                        <a:spcAft>
                          <a:spcPts val="0"/>
                        </a:spcAft>
                      </a:pPr>
                      <a:r>
                        <a:rPr lang="en-US" sz="1400" dirty="0">
                          <a:effectLst/>
                        </a:rPr>
                        <a:t>Duration of property registry process </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144</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33</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336%</a:t>
                      </a:r>
                      <a:endParaRPr lang="en-US" sz="1400" dirty="0">
                        <a:effectLst/>
                        <a:latin typeface="Calibri"/>
                        <a:ea typeface="Times New Roman"/>
                        <a:cs typeface="Arial"/>
                      </a:endParaRPr>
                    </a:p>
                  </a:txBody>
                  <a:tcPr marL="68580" marR="68580" marT="0" marB="0"/>
                </a:tc>
                <a:extLst>
                  <a:ext uri="{0D108BD9-81ED-4DB2-BD59-A6C34878D82A}">
                    <a16:rowId xmlns:a16="http://schemas.microsoft.com/office/drawing/2014/main" val="3977049376"/>
                  </a:ext>
                </a:extLst>
              </a:tr>
              <a:tr h="370840">
                <a:tc>
                  <a:txBody>
                    <a:bodyPr/>
                    <a:lstStyle/>
                    <a:p>
                      <a:pPr algn="l" rtl="1">
                        <a:lnSpc>
                          <a:spcPct val="150000"/>
                        </a:lnSpc>
                        <a:spcBef>
                          <a:spcPts val="1000"/>
                        </a:spcBef>
                        <a:spcAft>
                          <a:spcPts val="0"/>
                        </a:spcAft>
                      </a:pPr>
                      <a:r>
                        <a:rPr lang="en-US" sz="1400" dirty="0">
                          <a:effectLst/>
                          <a:latin typeface="Calibri"/>
                          <a:ea typeface="Times New Roman"/>
                          <a:cs typeface="Arial"/>
                        </a:rPr>
                        <a:t>Cost of asset registry as a percentage of the property value </a:t>
                      </a:r>
                    </a:p>
                  </a:txBody>
                  <a:tcPr marL="68580" marR="68580" marT="0" marB="0"/>
                </a:tc>
                <a:tc>
                  <a:txBody>
                    <a:bodyPr/>
                    <a:lstStyle/>
                    <a:p>
                      <a:pPr algn="ctr" rtl="1">
                        <a:lnSpc>
                          <a:spcPct val="150000"/>
                        </a:lnSpc>
                        <a:spcBef>
                          <a:spcPts val="1000"/>
                        </a:spcBef>
                        <a:spcAft>
                          <a:spcPts val="0"/>
                        </a:spcAft>
                      </a:pPr>
                      <a:r>
                        <a:rPr lang="he-IL" sz="1400" dirty="0">
                          <a:effectLst/>
                        </a:rPr>
                        <a:t>5%</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4.4%</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14%</a:t>
                      </a:r>
                      <a:endParaRPr lang="en-US" sz="1400" dirty="0">
                        <a:effectLst/>
                        <a:latin typeface="Calibri"/>
                        <a:ea typeface="Times New Roman"/>
                        <a:cs typeface="Arial"/>
                      </a:endParaRPr>
                    </a:p>
                  </a:txBody>
                  <a:tcPr marL="68580" marR="68580" marT="0" marB="0"/>
                </a:tc>
                <a:extLst>
                  <a:ext uri="{0D108BD9-81ED-4DB2-BD59-A6C34878D82A}">
                    <a16:rowId xmlns:a16="http://schemas.microsoft.com/office/drawing/2014/main" val="396938330"/>
                  </a:ext>
                </a:extLst>
              </a:tr>
              <a:tr h="370840">
                <a:tc>
                  <a:txBody>
                    <a:bodyPr/>
                    <a:lstStyle/>
                    <a:p>
                      <a:pPr algn="l" rtl="1">
                        <a:lnSpc>
                          <a:spcPct val="150000"/>
                        </a:lnSpc>
                        <a:spcBef>
                          <a:spcPts val="1000"/>
                        </a:spcBef>
                        <a:spcAft>
                          <a:spcPts val="0"/>
                        </a:spcAft>
                      </a:pPr>
                      <a:r>
                        <a:rPr lang="en-US" sz="1400" dirty="0">
                          <a:effectLst/>
                        </a:rPr>
                        <a:t>Real Estate Taxes as a percentage of the GDP</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3.2%</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1.8%</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78%</a:t>
                      </a:r>
                      <a:endParaRPr lang="en-US" sz="1400" dirty="0">
                        <a:effectLst/>
                        <a:latin typeface="Calibri"/>
                        <a:ea typeface="Times New Roman"/>
                        <a:cs typeface="Arial"/>
                      </a:endParaRPr>
                    </a:p>
                  </a:txBody>
                  <a:tcPr marL="68580" marR="68580" marT="0" marB="0"/>
                </a:tc>
                <a:extLst>
                  <a:ext uri="{0D108BD9-81ED-4DB2-BD59-A6C34878D82A}">
                    <a16:rowId xmlns:a16="http://schemas.microsoft.com/office/drawing/2014/main" val="1327052147"/>
                  </a:ext>
                </a:extLst>
              </a:tr>
              <a:tr h="370840">
                <a:tc>
                  <a:txBody>
                    <a:bodyPr/>
                    <a:lstStyle/>
                    <a:p>
                      <a:pPr marL="0" marR="0" lvl="0" indent="0" algn="l" defTabSz="914400" rtl="1" eaLnBrk="1" fontAlgn="auto" latinLnBrk="0" hangingPunct="1">
                        <a:lnSpc>
                          <a:spcPct val="150000"/>
                        </a:lnSpc>
                        <a:spcBef>
                          <a:spcPts val="1000"/>
                        </a:spcBef>
                        <a:spcAft>
                          <a:spcPts val="0"/>
                        </a:spcAft>
                        <a:buClrTx/>
                        <a:buSzTx/>
                        <a:buFontTx/>
                        <a:buNone/>
                        <a:tabLst/>
                        <a:defRPr/>
                      </a:pPr>
                      <a:r>
                        <a:rPr lang="en-US" sz="1400" dirty="0">
                          <a:effectLst/>
                        </a:rPr>
                        <a:t>Real Estate Taxes as a percentage of all tax</a:t>
                      </a:r>
                      <a:endParaRPr lang="en-US" sz="1400" dirty="0">
                        <a:effectLst/>
                        <a:latin typeface="+mn-lt"/>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9.4%</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5.4%</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74%</a:t>
                      </a:r>
                      <a:endParaRPr lang="en-US" sz="1400" dirty="0">
                        <a:effectLst/>
                        <a:latin typeface="Calibri"/>
                        <a:ea typeface="Times New Roman"/>
                        <a:cs typeface="Arial"/>
                      </a:endParaRPr>
                    </a:p>
                  </a:txBody>
                  <a:tcPr marL="68580" marR="68580" marT="0" marB="0"/>
                </a:tc>
                <a:extLst>
                  <a:ext uri="{0D108BD9-81ED-4DB2-BD59-A6C34878D82A}">
                    <a16:rowId xmlns:a16="http://schemas.microsoft.com/office/drawing/2014/main" val="226166975"/>
                  </a:ext>
                </a:extLst>
              </a:tr>
            </a:tbl>
          </a:graphicData>
        </a:graphic>
      </p:graphicFrame>
    </p:spTree>
    <p:extLst>
      <p:ext uri="{BB962C8B-B14F-4D97-AF65-F5344CB8AC3E}">
        <p14:creationId xmlns:p14="http://schemas.microsoft.com/office/powerpoint/2010/main" val="2450742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563" y="0"/>
            <a:ext cx="7543800" cy="1450757"/>
          </a:xfrm>
        </p:spPr>
        <p:txBody>
          <a:bodyPr/>
          <a:lstStyle/>
          <a:p>
            <a:pPr algn="ctr"/>
            <a:r>
              <a:rPr lang="en-US" dirty="0">
                <a:solidFill>
                  <a:schemeClr val="tx2">
                    <a:lumMod val="75000"/>
                  </a:schemeClr>
                </a:solidFill>
              </a:rPr>
              <a:t>Housing Prices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44</a:t>
            </a:fld>
            <a:endParaRPr lang="he-IL" sz="1600"/>
          </a:p>
        </p:txBody>
      </p:sp>
      <p:sp>
        <p:nvSpPr>
          <p:cNvPr id="5" name="Rectangle 4"/>
          <p:cNvSpPr/>
          <p:nvPr/>
        </p:nvSpPr>
        <p:spPr>
          <a:xfrm>
            <a:off x="1104460" y="6442293"/>
            <a:ext cx="6833591" cy="400110"/>
          </a:xfrm>
          <a:prstGeom prst="rect">
            <a:avLst/>
          </a:prstGeom>
        </p:spPr>
        <p:txBody>
          <a:bodyPr wrap="square">
            <a:spAutoFit/>
          </a:bodyPr>
          <a:lstStyle/>
          <a:p>
            <a:r>
              <a:rPr lang="he-IL" sz="1000" dirty="0"/>
              <a:t>מקור: יורי </a:t>
            </a:r>
            <a:r>
              <a:rPr lang="he-IL" sz="1000" dirty="0" err="1"/>
              <a:t>שרמן</a:t>
            </a:r>
            <a:r>
              <a:rPr lang="he-IL" sz="1000" dirty="0"/>
              <a:t>, אנה אייזנברג-בן לולו, "האם לרשויות מקומיות יש תמריץ שלילי להגדלת האוכלוסייה בשטחן?", מכון גזית גלוב לחקר נדל"ן, המרכז הבינתחומי הרצליה 2014</a:t>
            </a:r>
          </a:p>
        </p:txBody>
      </p:sp>
      <p:pic>
        <p:nvPicPr>
          <p:cNvPr id="6" name="Picture 5"/>
          <p:cNvPicPr>
            <a:picLocks noChangeAspect="1"/>
          </p:cNvPicPr>
          <p:nvPr/>
        </p:nvPicPr>
        <p:blipFill>
          <a:blip r:embed="rId3"/>
          <a:stretch>
            <a:fillRect/>
          </a:stretch>
        </p:blipFill>
        <p:spPr>
          <a:xfrm>
            <a:off x="829415" y="1450757"/>
            <a:ext cx="7616096" cy="4322617"/>
          </a:xfrm>
          <a:prstGeom prst="rect">
            <a:avLst/>
          </a:prstGeom>
        </p:spPr>
      </p:pic>
      <p:sp>
        <p:nvSpPr>
          <p:cNvPr id="3" name="Rectangle 2">
            <a:extLst>
              <a:ext uri="{FF2B5EF4-FFF2-40B4-BE49-F238E27FC236}">
                <a16:creationId xmlns:a16="http://schemas.microsoft.com/office/drawing/2014/main" id="{FFB4784A-804B-4D48-9BD4-D26F1DABF017}"/>
              </a:ext>
            </a:extLst>
          </p:cNvPr>
          <p:cNvSpPr/>
          <p:nvPr/>
        </p:nvSpPr>
        <p:spPr>
          <a:xfrm>
            <a:off x="2847164" y="1543705"/>
            <a:ext cx="3580597" cy="250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Figure 1: m2 price for Real Estate purposes </a:t>
            </a:r>
          </a:p>
        </p:txBody>
      </p:sp>
      <p:sp>
        <p:nvSpPr>
          <p:cNvPr id="8" name="Rectangle 7">
            <a:extLst>
              <a:ext uri="{FF2B5EF4-FFF2-40B4-BE49-F238E27FC236}">
                <a16:creationId xmlns:a16="http://schemas.microsoft.com/office/drawing/2014/main" id="{8BB87CF3-09E6-4874-AD18-42479D7A0CA5}"/>
              </a:ext>
            </a:extLst>
          </p:cNvPr>
          <p:cNvSpPr/>
          <p:nvPr/>
        </p:nvSpPr>
        <p:spPr>
          <a:xfrm>
            <a:off x="949383" y="1516888"/>
            <a:ext cx="1120049" cy="250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2013 Prices*</a:t>
            </a:r>
          </a:p>
        </p:txBody>
      </p:sp>
      <p:sp>
        <p:nvSpPr>
          <p:cNvPr id="9" name="Rectangle 8">
            <a:extLst>
              <a:ext uri="{FF2B5EF4-FFF2-40B4-BE49-F238E27FC236}">
                <a16:creationId xmlns:a16="http://schemas.microsoft.com/office/drawing/2014/main" id="{6D96DA8D-FCA6-44D6-B235-3C15DA553E0D}"/>
              </a:ext>
            </a:extLst>
          </p:cNvPr>
          <p:cNvSpPr/>
          <p:nvPr/>
        </p:nvSpPr>
        <p:spPr>
          <a:xfrm>
            <a:off x="2160562" y="5497904"/>
            <a:ext cx="1120049" cy="250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Commercial</a:t>
            </a:r>
          </a:p>
        </p:txBody>
      </p:sp>
      <p:sp>
        <p:nvSpPr>
          <p:cNvPr id="10" name="Rectangle 9">
            <a:extLst>
              <a:ext uri="{FF2B5EF4-FFF2-40B4-BE49-F238E27FC236}">
                <a16:creationId xmlns:a16="http://schemas.microsoft.com/office/drawing/2014/main" id="{1045D910-C84D-4DA7-B2F9-AC16761D802E}"/>
              </a:ext>
            </a:extLst>
          </p:cNvPr>
          <p:cNvSpPr/>
          <p:nvPr/>
        </p:nvSpPr>
        <p:spPr>
          <a:xfrm>
            <a:off x="3650873" y="5497904"/>
            <a:ext cx="1120049" cy="250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Residential</a:t>
            </a:r>
          </a:p>
        </p:txBody>
      </p:sp>
      <p:sp>
        <p:nvSpPr>
          <p:cNvPr id="11" name="Rectangle 10">
            <a:extLst>
              <a:ext uri="{FF2B5EF4-FFF2-40B4-BE49-F238E27FC236}">
                <a16:creationId xmlns:a16="http://schemas.microsoft.com/office/drawing/2014/main" id="{A4DF6CAF-2482-4CF1-B933-968CE726CF0D}"/>
              </a:ext>
            </a:extLst>
          </p:cNvPr>
          <p:cNvSpPr/>
          <p:nvPr/>
        </p:nvSpPr>
        <p:spPr>
          <a:xfrm>
            <a:off x="5223308" y="5497904"/>
            <a:ext cx="3014496" cy="250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US" sz="1050" dirty="0">
                <a:solidFill>
                  <a:schemeClr val="tx1"/>
                </a:solidFill>
              </a:rPr>
              <a:t>Index of Residential Construction Inputs</a:t>
            </a:r>
          </a:p>
        </p:txBody>
      </p:sp>
    </p:spTree>
    <p:extLst>
      <p:ext uri="{BB962C8B-B14F-4D97-AF65-F5344CB8AC3E}">
        <p14:creationId xmlns:p14="http://schemas.microsoft.com/office/powerpoint/2010/main" val="292308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rPr>
              <a:t>Housing Prices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45</a:t>
            </a:fld>
            <a:endParaRPr lang="he-IL" sz="1600"/>
          </a:p>
        </p:txBody>
      </p:sp>
      <p:sp>
        <p:nvSpPr>
          <p:cNvPr id="5" name="Rectangle 4"/>
          <p:cNvSpPr/>
          <p:nvPr/>
        </p:nvSpPr>
        <p:spPr>
          <a:xfrm>
            <a:off x="1104460" y="6442293"/>
            <a:ext cx="6833591" cy="400110"/>
          </a:xfrm>
          <a:prstGeom prst="rect">
            <a:avLst/>
          </a:prstGeom>
        </p:spPr>
        <p:txBody>
          <a:bodyPr wrap="square">
            <a:spAutoFit/>
          </a:bodyPr>
          <a:lstStyle/>
          <a:p>
            <a:r>
              <a:rPr lang="he-IL" sz="1000" dirty="0"/>
              <a:t>מקור: יורי </a:t>
            </a:r>
            <a:r>
              <a:rPr lang="he-IL" sz="1000" dirty="0" err="1"/>
              <a:t>שרמן</a:t>
            </a:r>
            <a:r>
              <a:rPr lang="he-IL" sz="1000" dirty="0"/>
              <a:t>, אנה אייזנברג-בן לולו, "האם לרשויות מקומיות יש תמריץ שלילי להגדלת האוכלוסייה בשטחן?", מכון גזית גלוב לחקר נדל"ן, המרכז הבינתחומי הרצליה 2014</a:t>
            </a:r>
          </a:p>
        </p:txBody>
      </p:sp>
      <p:pic>
        <p:nvPicPr>
          <p:cNvPr id="3" name="Picture 2"/>
          <p:cNvPicPr>
            <a:picLocks noChangeAspect="1"/>
          </p:cNvPicPr>
          <p:nvPr/>
        </p:nvPicPr>
        <p:blipFill>
          <a:blip r:embed="rId3"/>
          <a:stretch>
            <a:fillRect/>
          </a:stretch>
        </p:blipFill>
        <p:spPr>
          <a:xfrm>
            <a:off x="1374274" y="1717965"/>
            <a:ext cx="6563777" cy="4488872"/>
          </a:xfrm>
          <a:prstGeom prst="rect">
            <a:avLst/>
          </a:prstGeom>
        </p:spPr>
      </p:pic>
      <p:sp>
        <p:nvSpPr>
          <p:cNvPr id="6" name="Rectangle 5">
            <a:extLst>
              <a:ext uri="{FF2B5EF4-FFF2-40B4-BE49-F238E27FC236}">
                <a16:creationId xmlns:a16="http://schemas.microsoft.com/office/drawing/2014/main" id="{E6CD9DEB-F53D-4BA2-9422-61928340B91E}"/>
              </a:ext>
            </a:extLst>
          </p:cNvPr>
          <p:cNvSpPr/>
          <p:nvPr/>
        </p:nvSpPr>
        <p:spPr>
          <a:xfrm>
            <a:off x="2069432" y="1877472"/>
            <a:ext cx="5016522" cy="250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200" dirty="0">
                <a:solidFill>
                  <a:schemeClr val="tx1"/>
                </a:solidFill>
              </a:rPr>
              <a:t>Figure </a:t>
            </a:r>
            <a:r>
              <a:rPr lang="he-IL" sz="1200" dirty="0">
                <a:solidFill>
                  <a:schemeClr val="tx1"/>
                </a:solidFill>
              </a:rPr>
              <a:t>8</a:t>
            </a:r>
            <a:r>
              <a:rPr lang="en-US" sz="1200" dirty="0">
                <a:solidFill>
                  <a:schemeClr val="tx1"/>
                </a:solidFill>
              </a:rPr>
              <a:t>: Average Property Tax Rate per m2 by District  2007-2011</a:t>
            </a:r>
          </a:p>
        </p:txBody>
      </p:sp>
      <p:sp>
        <p:nvSpPr>
          <p:cNvPr id="7" name="Rectangle 6">
            <a:extLst>
              <a:ext uri="{FF2B5EF4-FFF2-40B4-BE49-F238E27FC236}">
                <a16:creationId xmlns:a16="http://schemas.microsoft.com/office/drawing/2014/main" id="{0D7B92A9-DB85-4325-83AF-B1637635F662}"/>
              </a:ext>
            </a:extLst>
          </p:cNvPr>
          <p:cNvSpPr/>
          <p:nvPr/>
        </p:nvSpPr>
        <p:spPr>
          <a:xfrm>
            <a:off x="3786549" y="5801280"/>
            <a:ext cx="891329" cy="330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dirty="0">
                <a:solidFill>
                  <a:schemeClr val="tx1"/>
                </a:solidFill>
              </a:rPr>
              <a:t>Business Property Tax</a:t>
            </a:r>
          </a:p>
        </p:txBody>
      </p:sp>
      <p:sp>
        <p:nvSpPr>
          <p:cNvPr id="8" name="Rectangle 7">
            <a:extLst>
              <a:ext uri="{FF2B5EF4-FFF2-40B4-BE49-F238E27FC236}">
                <a16:creationId xmlns:a16="http://schemas.microsoft.com/office/drawing/2014/main" id="{9B9EDF67-1DCA-4552-A085-BB1EFAE552CA}"/>
              </a:ext>
            </a:extLst>
          </p:cNvPr>
          <p:cNvSpPr/>
          <p:nvPr/>
        </p:nvSpPr>
        <p:spPr>
          <a:xfrm>
            <a:off x="4842538" y="5865903"/>
            <a:ext cx="1028873" cy="250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en-US" sz="900" dirty="0">
                <a:solidFill>
                  <a:schemeClr val="tx1"/>
                </a:solidFill>
              </a:rPr>
              <a:t>Residential Property Tax</a:t>
            </a:r>
          </a:p>
        </p:txBody>
      </p:sp>
      <p:sp>
        <p:nvSpPr>
          <p:cNvPr id="9" name="Rectangle 8">
            <a:extLst>
              <a:ext uri="{FF2B5EF4-FFF2-40B4-BE49-F238E27FC236}">
                <a16:creationId xmlns:a16="http://schemas.microsoft.com/office/drawing/2014/main" id="{8F10D1C8-2C9A-4AED-93B9-C98751F6B44E}"/>
              </a:ext>
            </a:extLst>
          </p:cNvPr>
          <p:cNvSpPr/>
          <p:nvPr/>
        </p:nvSpPr>
        <p:spPr>
          <a:xfrm>
            <a:off x="1931665" y="5522148"/>
            <a:ext cx="578084" cy="185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dirty="0">
                <a:solidFill>
                  <a:schemeClr val="tx1"/>
                </a:solidFill>
              </a:rPr>
              <a:t>North</a:t>
            </a:r>
          </a:p>
        </p:txBody>
      </p:sp>
      <p:sp>
        <p:nvSpPr>
          <p:cNvPr id="10" name="Rectangle 9">
            <a:extLst>
              <a:ext uri="{FF2B5EF4-FFF2-40B4-BE49-F238E27FC236}">
                <a16:creationId xmlns:a16="http://schemas.microsoft.com/office/drawing/2014/main" id="{DDE51049-EA58-4636-91F1-554B737619FE}"/>
              </a:ext>
            </a:extLst>
          </p:cNvPr>
          <p:cNvSpPr/>
          <p:nvPr/>
        </p:nvSpPr>
        <p:spPr>
          <a:xfrm>
            <a:off x="2772021" y="5522148"/>
            <a:ext cx="578084" cy="185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dirty="0">
                <a:solidFill>
                  <a:schemeClr val="tx1"/>
                </a:solidFill>
              </a:rPr>
              <a:t>Haifa</a:t>
            </a:r>
          </a:p>
        </p:txBody>
      </p:sp>
      <p:sp>
        <p:nvSpPr>
          <p:cNvPr id="11" name="Rectangle 10">
            <a:extLst>
              <a:ext uri="{FF2B5EF4-FFF2-40B4-BE49-F238E27FC236}">
                <a16:creationId xmlns:a16="http://schemas.microsoft.com/office/drawing/2014/main" id="{AAA8331A-FDA2-4A3D-9C5C-990D14A7FD7E}"/>
              </a:ext>
            </a:extLst>
          </p:cNvPr>
          <p:cNvSpPr/>
          <p:nvPr/>
        </p:nvSpPr>
        <p:spPr>
          <a:xfrm>
            <a:off x="3654129" y="5521134"/>
            <a:ext cx="578084" cy="185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dirty="0">
                <a:solidFill>
                  <a:schemeClr val="tx1"/>
                </a:solidFill>
              </a:rPr>
              <a:t>Tel Aviv</a:t>
            </a:r>
          </a:p>
        </p:txBody>
      </p:sp>
      <p:sp>
        <p:nvSpPr>
          <p:cNvPr id="12" name="Rectangle 11">
            <a:extLst>
              <a:ext uri="{FF2B5EF4-FFF2-40B4-BE49-F238E27FC236}">
                <a16:creationId xmlns:a16="http://schemas.microsoft.com/office/drawing/2014/main" id="{2FD724B3-A053-4D3E-8F1D-83FA18E5E8E4}"/>
              </a:ext>
            </a:extLst>
          </p:cNvPr>
          <p:cNvSpPr/>
          <p:nvPr/>
        </p:nvSpPr>
        <p:spPr>
          <a:xfrm>
            <a:off x="4441468" y="5497918"/>
            <a:ext cx="760561" cy="185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dirty="0">
                <a:solidFill>
                  <a:schemeClr val="tx1"/>
                </a:solidFill>
              </a:rPr>
              <a:t>Jerusalem</a:t>
            </a:r>
          </a:p>
        </p:txBody>
      </p:sp>
      <p:sp>
        <p:nvSpPr>
          <p:cNvPr id="13" name="Rectangle 12">
            <a:extLst>
              <a:ext uri="{FF2B5EF4-FFF2-40B4-BE49-F238E27FC236}">
                <a16:creationId xmlns:a16="http://schemas.microsoft.com/office/drawing/2014/main" id="{9AF16994-4EFD-42E0-B912-3B77578270F3}"/>
              </a:ext>
            </a:extLst>
          </p:cNvPr>
          <p:cNvSpPr/>
          <p:nvPr/>
        </p:nvSpPr>
        <p:spPr>
          <a:xfrm>
            <a:off x="5270977" y="5519838"/>
            <a:ext cx="760561" cy="185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dirty="0">
                <a:solidFill>
                  <a:schemeClr val="tx1"/>
                </a:solidFill>
              </a:rPr>
              <a:t>Center</a:t>
            </a:r>
          </a:p>
        </p:txBody>
      </p:sp>
      <p:sp>
        <p:nvSpPr>
          <p:cNvPr id="14" name="Rectangle 13">
            <a:extLst>
              <a:ext uri="{FF2B5EF4-FFF2-40B4-BE49-F238E27FC236}">
                <a16:creationId xmlns:a16="http://schemas.microsoft.com/office/drawing/2014/main" id="{0A52A0A3-08E0-4707-A393-57B7F8F623CE}"/>
              </a:ext>
            </a:extLst>
          </p:cNvPr>
          <p:cNvSpPr/>
          <p:nvPr/>
        </p:nvSpPr>
        <p:spPr>
          <a:xfrm>
            <a:off x="7009165" y="5497918"/>
            <a:ext cx="760561" cy="185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dirty="0">
                <a:solidFill>
                  <a:schemeClr val="tx1"/>
                </a:solidFill>
              </a:rPr>
              <a:t>South</a:t>
            </a:r>
          </a:p>
        </p:txBody>
      </p:sp>
      <p:sp>
        <p:nvSpPr>
          <p:cNvPr id="15" name="Rectangle 14">
            <a:extLst>
              <a:ext uri="{FF2B5EF4-FFF2-40B4-BE49-F238E27FC236}">
                <a16:creationId xmlns:a16="http://schemas.microsoft.com/office/drawing/2014/main" id="{E35C0237-82C6-4435-ACE2-48292BD36B19}"/>
              </a:ext>
            </a:extLst>
          </p:cNvPr>
          <p:cNvSpPr/>
          <p:nvPr/>
        </p:nvSpPr>
        <p:spPr>
          <a:xfrm>
            <a:off x="5902862" y="5519838"/>
            <a:ext cx="1028873" cy="185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US" sz="900" dirty="0">
                <a:solidFill>
                  <a:schemeClr val="tx1"/>
                </a:solidFill>
              </a:rPr>
              <a:t>Judea &amp; Samaria</a:t>
            </a:r>
          </a:p>
        </p:txBody>
      </p:sp>
    </p:spTree>
    <p:extLst>
      <p:ext uri="{BB962C8B-B14F-4D97-AF65-F5344CB8AC3E}">
        <p14:creationId xmlns:p14="http://schemas.microsoft.com/office/powerpoint/2010/main" val="584514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46</a:t>
            </a:fld>
            <a:endParaRPr lang="he-IL"/>
          </a:p>
        </p:txBody>
      </p:sp>
      <p:pic>
        <p:nvPicPr>
          <p:cNvPr id="5" name="Content Placeholder 4"/>
          <p:cNvPicPr>
            <a:picLocks noGrp="1"/>
          </p:cNvPicPr>
          <p:nvPr>
            <p:ph idx="1"/>
          </p:nvPr>
        </p:nvPicPr>
        <p:blipFill rotWithShape="1">
          <a:blip r:embed="rId3">
            <a:extLst>
              <a:ext uri="{28A0092B-C50C-407E-A947-70E740481C1C}">
                <a14:useLocalDpi xmlns:a14="http://schemas.microsoft.com/office/drawing/2010/main" val="0"/>
              </a:ext>
            </a:extLst>
          </a:blip>
          <a:srcRect l="-1" t="10507" r="1304" b="7971"/>
          <a:stretch/>
        </p:blipFill>
        <p:spPr bwMode="auto">
          <a:xfrm>
            <a:off x="194554" y="1822315"/>
            <a:ext cx="8125838" cy="4338535"/>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EA47B812-83D7-4497-B274-B7B2E41697A3}"/>
              </a:ext>
            </a:extLst>
          </p:cNvPr>
          <p:cNvSpPr/>
          <p:nvPr/>
        </p:nvSpPr>
        <p:spPr>
          <a:xfrm>
            <a:off x="262935" y="5829006"/>
            <a:ext cx="1120049" cy="250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2013 Prices*</a:t>
            </a:r>
          </a:p>
        </p:txBody>
      </p:sp>
      <p:sp>
        <p:nvSpPr>
          <p:cNvPr id="8" name="Rectangle 7">
            <a:extLst>
              <a:ext uri="{FF2B5EF4-FFF2-40B4-BE49-F238E27FC236}">
                <a16:creationId xmlns:a16="http://schemas.microsoft.com/office/drawing/2014/main" id="{C4737675-7BE0-4053-9152-B1B501F07EB7}"/>
              </a:ext>
            </a:extLst>
          </p:cNvPr>
          <p:cNvSpPr/>
          <p:nvPr/>
        </p:nvSpPr>
        <p:spPr>
          <a:xfrm>
            <a:off x="4442688" y="5796227"/>
            <a:ext cx="621822" cy="157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rtl="0"/>
            <a:r>
              <a:rPr lang="en-US" sz="900" dirty="0">
                <a:solidFill>
                  <a:schemeClr val="tx1"/>
                </a:solidFill>
              </a:rPr>
              <a:t>Expense</a:t>
            </a:r>
          </a:p>
        </p:txBody>
      </p:sp>
      <p:sp>
        <p:nvSpPr>
          <p:cNvPr id="9" name="Rectangle 8">
            <a:extLst>
              <a:ext uri="{FF2B5EF4-FFF2-40B4-BE49-F238E27FC236}">
                <a16:creationId xmlns:a16="http://schemas.microsoft.com/office/drawing/2014/main" id="{A716EF3E-6667-41BD-B642-5D432CDD7444}"/>
              </a:ext>
            </a:extLst>
          </p:cNvPr>
          <p:cNvSpPr/>
          <p:nvPr/>
        </p:nvSpPr>
        <p:spPr>
          <a:xfrm rot="18590751">
            <a:off x="939768" y="5301083"/>
            <a:ext cx="847874" cy="246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Bnei</a:t>
            </a:r>
            <a:r>
              <a:rPr lang="en-US" sz="1200" dirty="0">
                <a:solidFill>
                  <a:schemeClr val="tx1"/>
                </a:solidFill>
              </a:rPr>
              <a:t> </a:t>
            </a:r>
            <a:r>
              <a:rPr lang="en-US" sz="1200" dirty="0" err="1">
                <a:solidFill>
                  <a:schemeClr val="tx1"/>
                </a:solidFill>
              </a:rPr>
              <a:t>Brak</a:t>
            </a:r>
            <a:endParaRPr lang="en-US" sz="1200" dirty="0">
              <a:solidFill>
                <a:schemeClr val="tx1"/>
              </a:solidFill>
            </a:endParaRPr>
          </a:p>
        </p:txBody>
      </p:sp>
      <p:sp>
        <p:nvSpPr>
          <p:cNvPr id="10" name="Rectangle 9">
            <a:extLst>
              <a:ext uri="{FF2B5EF4-FFF2-40B4-BE49-F238E27FC236}">
                <a16:creationId xmlns:a16="http://schemas.microsoft.com/office/drawing/2014/main" id="{1FFD99C5-0B78-4F85-8375-DC01FE8EC286}"/>
              </a:ext>
            </a:extLst>
          </p:cNvPr>
          <p:cNvSpPr/>
          <p:nvPr/>
        </p:nvSpPr>
        <p:spPr>
          <a:xfrm rot="18590751">
            <a:off x="1433973" y="5386038"/>
            <a:ext cx="847874" cy="246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Yam</a:t>
            </a:r>
          </a:p>
        </p:txBody>
      </p:sp>
      <p:sp>
        <p:nvSpPr>
          <p:cNvPr id="11" name="Rectangle 10">
            <a:extLst>
              <a:ext uri="{FF2B5EF4-FFF2-40B4-BE49-F238E27FC236}">
                <a16:creationId xmlns:a16="http://schemas.microsoft.com/office/drawing/2014/main" id="{54A21762-B675-4CB9-B66E-93B8830F806F}"/>
              </a:ext>
            </a:extLst>
          </p:cNvPr>
          <p:cNvSpPr/>
          <p:nvPr/>
        </p:nvSpPr>
        <p:spPr>
          <a:xfrm rot="18590751">
            <a:off x="1960576" y="5425744"/>
            <a:ext cx="847874" cy="246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Givatayim</a:t>
            </a:r>
          </a:p>
        </p:txBody>
      </p:sp>
      <p:sp>
        <p:nvSpPr>
          <p:cNvPr id="12" name="Rectangle 11">
            <a:extLst>
              <a:ext uri="{FF2B5EF4-FFF2-40B4-BE49-F238E27FC236}">
                <a16:creationId xmlns:a16="http://schemas.microsoft.com/office/drawing/2014/main" id="{AE02A1C1-55F8-4ACA-BD6F-6A56BF63A836}"/>
              </a:ext>
            </a:extLst>
          </p:cNvPr>
          <p:cNvSpPr/>
          <p:nvPr/>
        </p:nvSpPr>
        <p:spPr>
          <a:xfrm rot="18590751">
            <a:off x="2248752" y="5491477"/>
            <a:ext cx="1109098" cy="165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Hod</a:t>
            </a:r>
            <a:r>
              <a:rPr lang="en-US" sz="1200" dirty="0">
                <a:solidFill>
                  <a:schemeClr val="tx1"/>
                </a:solidFill>
              </a:rPr>
              <a:t> Hasharon</a:t>
            </a:r>
          </a:p>
        </p:txBody>
      </p:sp>
      <p:sp>
        <p:nvSpPr>
          <p:cNvPr id="13" name="Rectangle 12">
            <a:extLst>
              <a:ext uri="{FF2B5EF4-FFF2-40B4-BE49-F238E27FC236}">
                <a16:creationId xmlns:a16="http://schemas.microsoft.com/office/drawing/2014/main" id="{CBE86781-90F5-495F-938A-6953501542A5}"/>
              </a:ext>
            </a:extLst>
          </p:cNvPr>
          <p:cNvSpPr/>
          <p:nvPr/>
        </p:nvSpPr>
        <p:spPr>
          <a:xfrm rot="18590751">
            <a:off x="3025748" y="5376572"/>
            <a:ext cx="847874" cy="246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Herzliya</a:t>
            </a:r>
          </a:p>
        </p:txBody>
      </p:sp>
      <p:sp>
        <p:nvSpPr>
          <p:cNvPr id="14" name="Rectangle 13">
            <a:extLst>
              <a:ext uri="{FF2B5EF4-FFF2-40B4-BE49-F238E27FC236}">
                <a16:creationId xmlns:a16="http://schemas.microsoft.com/office/drawing/2014/main" id="{777C457F-88DA-4835-B053-D5F4AD5834D7}"/>
              </a:ext>
            </a:extLst>
          </p:cNvPr>
          <p:cNvSpPr/>
          <p:nvPr/>
        </p:nvSpPr>
        <p:spPr>
          <a:xfrm rot="18590751">
            <a:off x="3483528" y="5376571"/>
            <a:ext cx="847874" cy="246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Holon</a:t>
            </a:r>
          </a:p>
        </p:txBody>
      </p:sp>
      <p:sp>
        <p:nvSpPr>
          <p:cNvPr id="7" name="Rectangle 6">
            <a:extLst>
              <a:ext uri="{FF2B5EF4-FFF2-40B4-BE49-F238E27FC236}">
                <a16:creationId xmlns:a16="http://schemas.microsoft.com/office/drawing/2014/main" id="{4984F627-9400-4D8D-8D79-F3E557A16191}"/>
              </a:ext>
            </a:extLst>
          </p:cNvPr>
          <p:cNvSpPr/>
          <p:nvPr/>
        </p:nvSpPr>
        <p:spPr>
          <a:xfrm>
            <a:off x="3565169" y="5708463"/>
            <a:ext cx="621821" cy="314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US" sz="900" dirty="0">
                <a:solidFill>
                  <a:schemeClr val="tx1"/>
                </a:solidFill>
              </a:rPr>
              <a:t>Income</a:t>
            </a:r>
          </a:p>
        </p:txBody>
      </p:sp>
      <p:sp>
        <p:nvSpPr>
          <p:cNvPr id="15" name="Rectangle 14">
            <a:extLst>
              <a:ext uri="{FF2B5EF4-FFF2-40B4-BE49-F238E27FC236}">
                <a16:creationId xmlns:a16="http://schemas.microsoft.com/office/drawing/2014/main" id="{FB029C18-67AB-4774-B67D-96D39019EC91}"/>
              </a:ext>
            </a:extLst>
          </p:cNvPr>
          <p:cNvSpPr/>
          <p:nvPr/>
        </p:nvSpPr>
        <p:spPr>
          <a:xfrm rot="18590751">
            <a:off x="3986980" y="5347024"/>
            <a:ext cx="847874" cy="246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Kfar</a:t>
            </a:r>
            <a:r>
              <a:rPr lang="en-US" sz="1200" dirty="0">
                <a:solidFill>
                  <a:schemeClr val="tx1"/>
                </a:solidFill>
              </a:rPr>
              <a:t> Saba</a:t>
            </a:r>
          </a:p>
        </p:txBody>
      </p:sp>
      <p:sp>
        <p:nvSpPr>
          <p:cNvPr id="16" name="Rectangle 15">
            <a:extLst>
              <a:ext uri="{FF2B5EF4-FFF2-40B4-BE49-F238E27FC236}">
                <a16:creationId xmlns:a16="http://schemas.microsoft.com/office/drawing/2014/main" id="{71B19E67-A826-4842-BEC7-519F83029328}"/>
              </a:ext>
            </a:extLst>
          </p:cNvPr>
          <p:cNvSpPr/>
          <p:nvPr/>
        </p:nvSpPr>
        <p:spPr>
          <a:xfrm rot="18590751">
            <a:off x="4648364" y="5322205"/>
            <a:ext cx="738043" cy="232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Netanya</a:t>
            </a:r>
          </a:p>
        </p:txBody>
      </p:sp>
      <p:sp>
        <p:nvSpPr>
          <p:cNvPr id="17" name="Rectangle 16">
            <a:extLst>
              <a:ext uri="{FF2B5EF4-FFF2-40B4-BE49-F238E27FC236}">
                <a16:creationId xmlns:a16="http://schemas.microsoft.com/office/drawing/2014/main" id="{376BD562-8ECB-4547-9868-BFB7878DE3CC}"/>
              </a:ext>
            </a:extLst>
          </p:cNvPr>
          <p:cNvSpPr/>
          <p:nvPr/>
        </p:nvSpPr>
        <p:spPr>
          <a:xfrm rot="18590751">
            <a:off x="4874993" y="5465151"/>
            <a:ext cx="1078314" cy="163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Rishon </a:t>
            </a:r>
            <a:r>
              <a:rPr lang="en-US" sz="1200" dirty="0" err="1">
                <a:solidFill>
                  <a:schemeClr val="tx1"/>
                </a:solidFill>
              </a:rPr>
              <a:t>LeZion</a:t>
            </a:r>
            <a:endParaRPr lang="en-US" sz="1200" dirty="0">
              <a:solidFill>
                <a:schemeClr val="tx1"/>
              </a:solidFill>
            </a:endParaRPr>
          </a:p>
        </p:txBody>
      </p:sp>
      <p:sp>
        <p:nvSpPr>
          <p:cNvPr id="18" name="Rectangle 17">
            <a:extLst>
              <a:ext uri="{FF2B5EF4-FFF2-40B4-BE49-F238E27FC236}">
                <a16:creationId xmlns:a16="http://schemas.microsoft.com/office/drawing/2014/main" id="{8099BBAA-3843-4469-9750-1B49E168CF15}"/>
              </a:ext>
            </a:extLst>
          </p:cNvPr>
          <p:cNvSpPr/>
          <p:nvPr/>
        </p:nvSpPr>
        <p:spPr>
          <a:xfrm rot="18590751">
            <a:off x="5424262" y="5479925"/>
            <a:ext cx="1078314" cy="163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Ramat Gan</a:t>
            </a:r>
          </a:p>
        </p:txBody>
      </p:sp>
      <p:sp>
        <p:nvSpPr>
          <p:cNvPr id="19" name="Rectangle 18">
            <a:extLst>
              <a:ext uri="{FF2B5EF4-FFF2-40B4-BE49-F238E27FC236}">
                <a16:creationId xmlns:a16="http://schemas.microsoft.com/office/drawing/2014/main" id="{B86E0334-4FDA-4AE3-8330-9038A32A4080}"/>
              </a:ext>
            </a:extLst>
          </p:cNvPr>
          <p:cNvSpPr/>
          <p:nvPr/>
        </p:nvSpPr>
        <p:spPr>
          <a:xfrm rot="18907241">
            <a:off x="5832997" y="5467959"/>
            <a:ext cx="1248556" cy="263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Ramat  Hasharon</a:t>
            </a:r>
          </a:p>
        </p:txBody>
      </p:sp>
      <p:sp>
        <p:nvSpPr>
          <p:cNvPr id="20" name="Rectangle 19">
            <a:extLst>
              <a:ext uri="{FF2B5EF4-FFF2-40B4-BE49-F238E27FC236}">
                <a16:creationId xmlns:a16="http://schemas.microsoft.com/office/drawing/2014/main" id="{DAFBAFE0-F6E5-46AE-9905-50D202FB1AFF}"/>
              </a:ext>
            </a:extLst>
          </p:cNvPr>
          <p:cNvSpPr/>
          <p:nvPr/>
        </p:nvSpPr>
        <p:spPr>
          <a:xfrm rot="18729800">
            <a:off x="6611716" y="5423701"/>
            <a:ext cx="847874" cy="246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Ra’anana</a:t>
            </a:r>
            <a:endParaRPr lang="en-US" sz="1200" dirty="0">
              <a:solidFill>
                <a:schemeClr val="tx1"/>
              </a:solidFill>
            </a:endParaRPr>
          </a:p>
        </p:txBody>
      </p:sp>
      <p:sp>
        <p:nvSpPr>
          <p:cNvPr id="21" name="Rectangle 20">
            <a:extLst>
              <a:ext uri="{FF2B5EF4-FFF2-40B4-BE49-F238E27FC236}">
                <a16:creationId xmlns:a16="http://schemas.microsoft.com/office/drawing/2014/main" id="{68DD2520-ACFC-46FF-BD2A-08D1E38E2E13}"/>
              </a:ext>
            </a:extLst>
          </p:cNvPr>
          <p:cNvSpPr/>
          <p:nvPr/>
        </p:nvSpPr>
        <p:spPr>
          <a:xfrm rot="18729800">
            <a:off x="6886377" y="5512969"/>
            <a:ext cx="1062618" cy="174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Tel Aviv-Yafo</a:t>
            </a:r>
          </a:p>
        </p:txBody>
      </p:sp>
      <p:sp>
        <p:nvSpPr>
          <p:cNvPr id="26" name="Title 1">
            <a:extLst>
              <a:ext uri="{FF2B5EF4-FFF2-40B4-BE49-F238E27FC236}">
                <a16:creationId xmlns:a16="http://schemas.microsoft.com/office/drawing/2014/main" id="{94235977-4E8E-4C2F-BCD2-3CEB4F7141B1}"/>
              </a:ext>
            </a:extLst>
          </p:cNvPr>
          <p:cNvSpPr txBox="1">
            <a:spLocks/>
          </p:cNvSpPr>
          <p:nvPr/>
        </p:nvSpPr>
        <p:spPr>
          <a:xfrm>
            <a:off x="1097713" y="329080"/>
            <a:ext cx="6836161" cy="1450757"/>
          </a:xfrm>
          <a:prstGeom prst="rect">
            <a:avLst/>
          </a:prstGeom>
        </p:spPr>
        <p:txBody>
          <a:bodyPr vert="horz" lIns="91440" tIns="45720" rIns="91440" bIns="45720" rtlCol="0" anchor="b">
            <a:normAutofit fontScale="90000" lnSpcReduction="20000"/>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a:t>Average Annual Household Income and Expense by City 2006-2011 </a:t>
            </a:r>
          </a:p>
        </p:txBody>
      </p:sp>
    </p:spTree>
    <p:extLst>
      <p:ext uri="{BB962C8B-B14F-4D97-AF65-F5344CB8AC3E}">
        <p14:creationId xmlns:p14="http://schemas.microsoft.com/office/powerpoint/2010/main" val="3266006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47</a:t>
            </a:fld>
            <a:endParaRPr lang="he-IL"/>
          </a:p>
        </p:txBody>
      </p:sp>
      <p:sp>
        <p:nvSpPr>
          <p:cNvPr id="5" name="Title 1"/>
          <p:cNvSpPr>
            <a:spLocks noGrp="1"/>
          </p:cNvSpPr>
          <p:nvPr>
            <p:ph type="title"/>
          </p:nvPr>
        </p:nvSpPr>
        <p:spPr>
          <a:xfrm>
            <a:off x="822960" y="286604"/>
            <a:ext cx="7543800" cy="1450757"/>
          </a:xfrm>
        </p:spPr>
        <p:txBody>
          <a:bodyPr/>
          <a:lstStyle/>
          <a:p>
            <a:pPr algn="ctr"/>
            <a:r>
              <a:rPr lang="en-US" dirty="0">
                <a:solidFill>
                  <a:schemeClr val="tx2">
                    <a:lumMod val="75000"/>
                  </a:schemeClr>
                </a:solidFill>
              </a:rPr>
              <a:t>Housing Prices</a:t>
            </a:r>
            <a:endParaRPr lang="he-IL" dirty="0">
              <a:solidFill>
                <a:schemeClr val="tx2">
                  <a:lumMod val="75000"/>
                </a:schemeClr>
              </a:solidFill>
              <a:cs typeface="+mn-cs"/>
            </a:endParaRPr>
          </a:p>
        </p:txBody>
      </p:sp>
      <p:sp>
        <p:nvSpPr>
          <p:cNvPr id="7" name="Rectangle 6">
            <a:extLst>
              <a:ext uri="{FF2B5EF4-FFF2-40B4-BE49-F238E27FC236}">
                <a16:creationId xmlns:a16="http://schemas.microsoft.com/office/drawing/2014/main" id="{F23F4D9F-4081-49C6-A3BB-9A2CAD0EA9C4}"/>
              </a:ext>
            </a:extLst>
          </p:cNvPr>
          <p:cNvSpPr/>
          <p:nvPr/>
        </p:nvSpPr>
        <p:spPr>
          <a:xfrm>
            <a:off x="1521912" y="2003475"/>
            <a:ext cx="6507271" cy="3293209"/>
          </a:xfrm>
          <a:prstGeom prst="rect">
            <a:avLst/>
          </a:prstGeom>
        </p:spPr>
        <p:txBody>
          <a:bodyPr wrap="square">
            <a:spAutoFit/>
          </a:bodyPr>
          <a:lstStyle/>
          <a:p>
            <a:pPr algn="l"/>
            <a:r>
              <a:rPr lang="en-US" sz="2800" dirty="0"/>
              <a:t>"A few years ago, and you my fellow ministers remember that, we said, and I said in the south, 'Buy apartments - not only in </a:t>
            </a:r>
            <a:r>
              <a:rPr lang="en-US" sz="2800" dirty="0" err="1"/>
              <a:t>Be'er</a:t>
            </a:r>
            <a:r>
              <a:rPr lang="en-US" sz="2800" dirty="0"/>
              <a:t> Sheva, buy apartments also in </a:t>
            </a:r>
            <a:r>
              <a:rPr lang="en-US" sz="2800" dirty="0" err="1"/>
              <a:t>Dimona</a:t>
            </a:r>
            <a:r>
              <a:rPr lang="en-US" sz="2800" dirty="0"/>
              <a:t>, </a:t>
            </a:r>
            <a:r>
              <a:rPr lang="en-US" sz="2800" dirty="0" err="1"/>
              <a:t>Yeruham</a:t>
            </a:r>
            <a:r>
              <a:rPr lang="en-US" sz="2800" dirty="0"/>
              <a:t>, buy apartments.’</a:t>
            </a:r>
          </a:p>
          <a:p>
            <a:pPr algn="l"/>
            <a:endParaRPr lang="en-US" sz="2800" dirty="0"/>
          </a:p>
          <a:p>
            <a:pPr algn="l"/>
            <a:r>
              <a:rPr lang="en-US" sz="2000" dirty="0"/>
              <a:t>PM Netanyahu (December 2016) for his predictability of his government's failure to curb housing prices</a:t>
            </a:r>
          </a:p>
        </p:txBody>
      </p:sp>
    </p:spTree>
    <p:extLst>
      <p:ext uri="{BB962C8B-B14F-4D97-AF65-F5344CB8AC3E}">
        <p14:creationId xmlns:p14="http://schemas.microsoft.com/office/powerpoint/2010/main" val="747851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rPr>
              <a:t>Housing Prices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48</a:t>
            </a:fld>
            <a:endParaRPr lang="he-IL" sz="1600"/>
          </a:p>
        </p:txBody>
      </p:sp>
      <p:sp>
        <p:nvSpPr>
          <p:cNvPr id="3" name="Rectangle 2">
            <a:extLst>
              <a:ext uri="{FF2B5EF4-FFF2-40B4-BE49-F238E27FC236}">
                <a16:creationId xmlns:a16="http://schemas.microsoft.com/office/drawing/2014/main" id="{DD3DEA3E-F7CB-4987-B55B-0547B8C53F11}"/>
              </a:ext>
            </a:extLst>
          </p:cNvPr>
          <p:cNvSpPr/>
          <p:nvPr/>
        </p:nvSpPr>
        <p:spPr>
          <a:xfrm>
            <a:off x="1129847" y="2200073"/>
            <a:ext cx="7236913" cy="3416320"/>
          </a:xfrm>
          <a:prstGeom prst="rect">
            <a:avLst/>
          </a:prstGeom>
        </p:spPr>
        <p:txBody>
          <a:bodyPr wrap="square">
            <a:spAutoFit/>
          </a:bodyPr>
          <a:lstStyle/>
          <a:p>
            <a:pPr algn="l" rtl="0"/>
            <a:r>
              <a:rPr lang="en-US" sz="2400" dirty="0"/>
              <a:t>“There are some economists… who object to reducing VAT. That’s fine because VAT reduction is not meant for economists…”</a:t>
            </a:r>
          </a:p>
          <a:p>
            <a:pPr algn="l" rtl="0"/>
            <a:r>
              <a:rPr lang="en-US" sz="2400" dirty="0"/>
              <a:t>(</a:t>
            </a:r>
            <a:r>
              <a:rPr lang="en-US" sz="2400" dirty="0" err="1"/>
              <a:t>Yair</a:t>
            </a:r>
            <a:r>
              <a:rPr lang="en-US" sz="2400" dirty="0"/>
              <a:t> </a:t>
            </a:r>
            <a:r>
              <a:rPr lang="en-US" sz="2400" dirty="0" err="1"/>
              <a:t>Lapid</a:t>
            </a:r>
            <a:r>
              <a:rPr lang="en-US" sz="2400" dirty="0"/>
              <a:t> justifying his plan for 0 VAT on apartments)</a:t>
            </a:r>
          </a:p>
          <a:p>
            <a:pPr algn="l" rtl="0"/>
            <a:endParaRPr lang="en-US" sz="2400" dirty="0"/>
          </a:p>
          <a:p>
            <a:pPr algn="l" rtl="0"/>
            <a:r>
              <a:rPr lang="en-US" sz="2400" dirty="0"/>
              <a:t>“In the end, they will go down too, just as an elevator is bound to go down as well”</a:t>
            </a:r>
          </a:p>
          <a:p>
            <a:pPr algn="l" rtl="0"/>
            <a:r>
              <a:rPr lang="en-US" sz="2400" dirty="0"/>
              <a:t>(Moshe </a:t>
            </a:r>
            <a:r>
              <a:rPr lang="en-US" sz="2400" dirty="0" err="1"/>
              <a:t>Kahlon</a:t>
            </a:r>
            <a:r>
              <a:rPr lang="en-US" sz="2400" dirty="0"/>
              <a:t>, proving that housing prices will go down) </a:t>
            </a:r>
          </a:p>
        </p:txBody>
      </p:sp>
    </p:spTree>
    <p:extLst>
      <p:ext uri="{BB962C8B-B14F-4D97-AF65-F5344CB8AC3E}">
        <p14:creationId xmlns:p14="http://schemas.microsoft.com/office/powerpoint/2010/main" val="325423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cs typeface="+mn-cs"/>
              </a:rPr>
              <a:t>Housing Prices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49</a:t>
            </a:fld>
            <a:endParaRPr lang="he-IL" sz="1600"/>
          </a:p>
        </p:txBody>
      </p:sp>
      <p:sp>
        <p:nvSpPr>
          <p:cNvPr id="5" name="Rectangle 4"/>
          <p:cNvSpPr/>
          <p:nvPr/>
        </p:nvSpPr>
        <p:spPr>
          <a:xfrm>
            <a:off x="389298" y="2066298"/>
            <a:ext cx="7977461" cy="1754326"/>
          </a:xfrm>
          <a:prstGeom prst="rect">
            <a:avLst/>
          </a:prstGeom>
        </p:spPr>
        <p:txBody>
          <a:bodyPr wrap="square">
            <a:spAutoFit/>
          </a:bodyPr>
          <a:lstStyle/>
          <a:p>
            <a:pPr marL="342900" indent="-342900" algn="l" rtl="0">
              <a:buFont typeface="Arial" panose="020B0604020202020204" pitchFamily="34" charset="0"/>
              <a:buChar char="•"/>
            </a:pPr>
            <a:r>
              <a:rPr lang="en-US" sz="3600" dirty="0"/>
              <a:t>Zero VAT</a:t>
            </a:r>
            <a:endParaRPr lang="he-IL" sz="3600" dirty="0"/>
          </a:p>
          <a:p>
            <a:pPr marL="342900" indent="-342900" algn="l" rtl="0">
              <a:buFont typeface="Arial" panose="020B0604020202020204" pitchFamily="34" charset="0"/>
              <a:buChar char="•"/>
            </a:pPr>
            <a:r>
              <a:rPr lang="en-US" sz="3600" dirty="0"/>
              <a:t>Buyer’s Price Program</a:t>
            </a:r>
            <a:endParaRPr lang="he-IL" sz="3600" dirty="0"/>
          </a:p>
          <a:p>
            <a:pPr marL="342900" indent="-342900" algn="l" rtl="0">
              <a:buFont typeface="Arial" panose="020B0604020202020204" pitchFamily="34" charset="0"/>
              <a:buChar char="•"/>
            </a:pPr>
            <a:r>
              <a:rPr lang="en-US" sz="3600" dirty="0"/>
              <a:t>Third Apartment Taxation </a:t>
            </a:r>
            <a:endParaRPr lang="he-IL" sz="3600" dirty="0"/>
          </a:p>
        </p:txBody>
      </p:sp>
    </p:spTree>
    <p:extLst>
      <p:ext uri="{BB962C8B-B14F-4D97-AF65-F5344CB8AC3E}">
        <p14:creationId xmlns:p14="http://schemas.microsoft.com/office/powerpoint/2010/main" val="1549432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5</a:t>
            </a:fld>
            <a:endParaRPr lang="he-IL" dirty="0"/>
          </a:p>
        </p:txBody>
      </p:sp>
      <p:sp>
        <p:nvSpPr>
          <p:cNvPr id="3" name="Rectangle 2"/>
          <p:cNvSpPr/>
          <p:nvPr/>
        </p:nvSpPr>
        <p:spPr>
          <a:xfrm>
            <a:off x="551234" y="1997839"/>
            <a:ext cx="8054502" cy="1046440"/>
          </a:xfrm>
          <a:prstGeom prst="rect">
            <a:avLst/>
          </a:prstGeom>
        </p:spPr>
        <p:txBody>
          <a:bodyPr wrap="square">
            <a:spAutoFit/>
          </a:bodyPr>
          <a:lstStyle/>
          <a:p>
            <a:pPr algn="l" rtl="0"/>
            <a:r>
              <a:rPr lang="en-US" sz="3100" dirty="0"/>
              <a:t>Means</a:t>
            </a:r>
            <a:r>
              <a:rPr lang="he-IL" sz="3100" dirty="0"/>
              <a:t>:</a:t>
            </a:r>
            <a:endParaRPr lang="en-US" sz="3100" dirty="0"/>
          </a:p>
          <a:p>
            <a:pPr algn="l" rtl="0"/>
            <a:r>
              <a:rPr lang="en-US" sz="3100" dirty="0"/>
              <a:t>1. Free International  Trade</a:t>
            </a:r>
            <a:endParaRPr lang="he-IL" sz="3100" dirty="0"/>
          </a:p>
        </p:txBody>
      </p:sp>
      <p:sp>
        <p:nvSpPr>
          <p:cNvPr id="6" name="Title 1">
            <a:extLst>
              <a:ext uri="{FF2B5EF4-FFF2-40B4-BE49-F238E27FC236}">
                <a16:creationId xmlns:a16="http://schemas.microsoft.com/office/drawing/2014/main" id="{B5936BD8-B2A1-4394-A005-4A614AF8D9B3}"/>
              </a:ext>
            </a:extLst>
          </p:cNvPr>
          <p:cNvSpPr>
            <a:spLocks noGrp="1"/>
          </p:cNvSpPr>
          <p:nvPr>
            <p:ph type="title"/>
          </p:nvPr>
        </p:nvSpPr>
        <p:spPr>
          <a:xfrm>
            <a:off x="822960" y="286604"/>
            <a:ext cx="7543800" cy="1450757"/>
          </a:xfrm>
        </p:spPr>
        <p:txBody>
          <a:bodyPr/>
          <a:lstStyle/>
          <a:p>
            <a:pPr algn="ctr"/>
            <a:r>
              <a:rPr lang="en-US" dirty="0"/>
              <a:t>Policy: Objectives and Means</a:t>
            </a:r>
          </a:p>
        </p:txBody>
      </p:sp>
      <p:sp>
        <p:nvSpPr>
          <p:cNvPr id="2" name="Rectangle 1">
            <a:extLst>
              <a:ext uri="{FF2B5EF4-FFF2-40B4-BE49-F238E27FC236}">
                <a16:creationId xmlns:a16="http://schemas.microsoft.com/office/drawing/2014/main" id="{A815B5B3-DE40-48A3-92DE-7AC611536BF7}"/>
              </a:ext>
            </a:extLst>
          </p:cNvPr>
          <p:cNvSpPr/>
          <p:nvPr/>
        </p:nvSpPr>
        <p:spPr>
          <a:xfrm>
            <a:off x="538264" y="3012093"/>
            <a:ext cx="8232376"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l" rtl="0"/>
            <a:r>
              <a:rPr lang="en-US" sz="2000" dirty="0">
                <a:solidFill>
                  <a:schemeClr val="dk1"/>
                </a:solidFill>
              </a:rPr>
              <a:t>During the 1990s many products were made available for import: iron and steel for construction, chemicals, pharmaceuticals, fertilizers, film, tires and leather goods, footwear, ceramics, glass, motors, electrical conductors, textiles and more.</a:t>
            </a:r>
          </a:p>
          <a:p>
            <a:pPr algn="l" rtl="0"/>
            <a:r>
              <a:rPr lang="en-US" sz="2000" dirty="0">
                <a:solidFill>
                  <a:schemeClr val="dk1"/>
                </a:solidFill>
              </a:rPr>
              <a:t>To this day, there are many barriers on imports, especially agriculture and food products. Barriers are not just quotas and taxes, they are also standards, regulation and bureaucracy, domestic produce preference and reciprocal procurement requirements in government and public tenders.</a:t>
            </a:r>
          </a:p>
        </p:txBody>
      </p:sp>
    </p:spTree>
    <p:extLst>
      <p:ext uri="{BB962C8B-B14F-4D97-AF65-F5344CB8AC3E}">
        <p14:creationId xmlns:p14="http://schemas.microsoft.com/office/powerpoint/2010/main" val="394275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50</a:t>
            </a:fld>
            <a:endParaRPr lang="he-IL"/>
          </a:p>
        </p:txBody>
      </p:sp>
      <p:sp>
        <p:nvSpPr>
          <p:cNvPr id="6" name="Slide Number Placeholder 3"/>
          <p:cNvSpPr txBox="1">
            <a:spLocks/>
          </p:cNvSpPr>
          <p:nvPr/>
        </p:nvSpPr>
        <p:spPr>
          <a:xfrm>
            <a:off x="7425344" y="6459786"/>
            <a:ext cx="984019" cy="365125"/>
          </a:xfrm>
          <a:prstGeom prst="rect">
            <a:avLst/>
          </a:prstGeom>
        </p:spPr>
        <p:txBody>
          <a:bodyPr vert="horz" lIns="91440" tIns="45720" rIns="91440" bIns="45720" rtlCol="0" anchor="ctr"/>
          <a:lstStyle>
            <a:defPPr>
              <a:defRPr lang="he-IL"/>
            </a:defPPr>
            <a:lvl1pPr marL="0" algn="r" defTabSz="914400" rtl="1" eaLnBrk="1" latinLnBrk="0" hangingPunct="1">
              <a:defRPr sz="1050" kern="1200">
                <a:solidFill>
                  <a:srgbClr val="FFFFFF"/>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he-IL" sz="1600" dirty="0"/>
          </a:p>
        </p:txBody>
      </p:sp>
      <p:sp>
        <p:nvSpPr>
          <p:cNvPr id="23" name="TextBox 22"/>
          <p:cNvSpPr txBox="1"/>
          <p:nvPr/>
        </p:nvSpPr>
        <p:spPr>
          <a:xfrm>
            <a:off x="1245139" y="2282757"/>
            <a:ext cx="7543799" cy="3539430"/>
          </a:xfrm>
          <a:prstGeom prst="rect">
            <a:avLst/>
          </a:prstGeom>
          <a:noFill/>
        </p:spPr>
        <p:txBody>
          <a:bodyPr wrap="square" rtlCol="0">
            <a:spAutoFit/>
          </a:bodyPr>
          <a:lstStyle/>
          <a:p>
            <a:pPr marL="342900" indent="-342900" algn="l" rtl="0">
              <a:buAutoNum type="arabicPeriod"/>
            </a:pPr>
            <a:r>
              <a:rPr lang="en-US" sz="3200" dirty="0"/>
              <a:t>Shortage</a:t>
            </a:r>
          </a:p>
          <a:p>
            <a:pPr marL="342900" indent="-342900" algn="l" rtl="0">
              <a:buAutoNum type="arabicPeriod"/>
            </a:pPr>
            <a:r>
              <a:rPr lang="en-US" sz="3200" dirty="0"/>
              <a:t>Bad Maintenance </a:t>
            </a:r>
            <a:endParaRPr lang="he-IL" sz="3200" dirty="0"/>
          </a:p>
          <a:p>
            <a:pPr marL="342900" indent="-342900" algn="l" rtl="0">
              <a:buAutoNum type="arabicPeriod"/>
            </a:pPr>
            <a:r>
              <a:rPr lang="en-US" sz="3200" dirty="0"/>
              <a:t>Black Market </a:t>
            </a:r>
            <a:endParaRPr lang="he-IL" sz="3200" dirty="0"/>
          </a:p>
          <a:p>
            <a:pPr marL="914400" lvl="1" indent="-457200" algn="l" rtl="0">
              <a:buFont typeface="Arial" panose="020B0604020202020204" pitchFamily="34" charset="0"/>
              <a:buChar char="•"/>
            </a:pPr>
            <a:r>
              <a:rPr lang="en-US" sz="3200" dirty="0">
                <a:sym typeface="Wingdings" panose="05000000000000000000" pitchFamily="2" charset="2"/>
              </a:rPr>
              <a:t>Destruction of the rental market </a:t>
            </a:r>
            <a:endParaRPr lang="he-IL" sz="3200" dirty="0">
              <a:sym typeface="Wingdings" panose="05000000000000000000" pitchFamily="2" charset="2"/>
            </a:endParaRPr>
          </a:p>
          <a:p>
            <a:pPr marL="1371600" lvl="2" indent="-457200" algn="l" rtl="0">
              <a:buFont typeface="Arial" panose="020B0604020202020204" pitchFamily="34" charset="0"/>
              <a:buChar char="•"/>
            </a:pPr>
            <a:r>
              <a:rPr lang="en-US" sz="3200" dirty="0">
                <a:sym typeface="Wingdings" panose="05000000000000000000" pitchFamily="2" charset="2"/>
              </a:rPr>
              <a:t>Compromising employment mobility </a:t>
            </a:r>
            <a:endParaRPr lang="he-IL" sz="3200" dirty="0">
              <a:sym typeface="Wingdings" panose="05000000000000000000" pitchFamily="2" charset="2"/>
            </a:endParaRPr>
          </a:p>
          <a:p>
            <a:pPr algn="l" rtl="0"/>
            <a:endParaRPr lang="he-IL" sz="3200" dirty="0"/>
          </a:p>
        </p:txBody>
      </p:sp>
      <p:sp>
        <p:nvSpPr>
          <p:cNvPr id="7" name="Title 1">
            <a:extLst>
              <a:ext uri="{FF2B5EF4-FFF2-40B4-BE49-F238E27FC236}">
                <a16:creationId xmlns:a16="http://schemas.microsoft.com/office/drawing/2014/main" id="{CB554CB2-F1FC-4905-983B-E89FCB80505C}"/>
              </a:ext>
            </a:extLst>
          </p:cNvPr>
          <p:cNvSpPr>
            <a:spLocks noGrp="1"/>
          </p:cNvSpPr>
          <p:nvPr>
            <p:ph type="title"/>
          </p:nvPr>
        </p:nvSpPr>
        <p:spPr>
          <a:xfrm>
            <a:off x="822960" y="286604"/>
            <a:ext cx="7543800" cy="1450757"/>
          </a:xfrm>
        </p:spPr>
        <p:txBody>
          <a:bodyPr/>
          <a:lstStyle/>
          <a:p>
            <a:pPr algn="ctr"/>
            <a:r>
              <a:rPr lang="en-US" dirty="0">
                <a:solidFill>
                  <a:schemeClr val="tx2">
                    <a:lumMod val="75000"/>
                  </a:schemeClr>
                </a:solidFill>
                <a:cs typeface="+mn-cs"/>
              </a:rPr>
              <a:t>Rent Regulation</a:t>
            </a:r>
            <a:endParaRPr lang="he-IL" dirty="0">
              <a:solidFill>
                <a:schemeClr val="tx2">
                  <a:lumMod val="75000"/>
                </a:schemeClr>
              </a:solidFill>
              <a:cs typeface="+mn-cs"/>
            </a:endParaRPr>
          </a:p>
        </p:txBody>
      </p:sp>
    </p:spTree>
    <p:extLst>
      <p:ext uri="{BB962C8B-B14F-4D97-AF65-F5344CB8AC3E}">
        <p14:creationId xmlns:p14="http://schemas.microsoft.com/office/powerpoint/2010/main" val="744235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z="1600" smtClean="0"/>
              <a:t>51</a:t>
            </a:fld>
            <a:endParaRPr lang="he-IL" sz="160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834" y="1881950"/>
            <a:ext cx="7115787" cy="403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76103" y="5820780"/>
            <a:ext cx="6941250" cy="646331"/>
          </a:xfrm>
          <a:prstGeom prst="rect">
            <a:avLst/>
          </a:prstGeom>
          <a:noFill/>
        </p:spPr>
        <p:txBody>
          <a:bodyPr wrap="square" rtlCol="1">
            <a:spAutoFit/>
          </a:bodyPr>
          <a:lstStyle/>
          <a:p>
            <a:pPr algn="l" rtl="0"/>
            <a:r>
              <a:rPr lang="en-US" sz="1200" dirty="0"/>
              <a:t>Source: Andrews, D., Sánchez, A. C., &amp; Johansson, Å. (2011). Housing and the economy: policies for renovation. </a:t>
            </a:r>
            <a:r>
              <a:rPr lang="en-US" sz="1200" i="1" dirty="0"/>
              <a:t>Economic Policy Reforms 2011: Going for Growth</a:t>
            </a:r>
            <a:r>
              <a:rPr lang="en-US" sz="1200" dirty="0"/>
              <a:t>. OECD</a:t>
            </a:r>
            <a:r>
              <a:rPr lang="he-IL" sz="1200" dirty="0"/>
              <a:t> </a:t>
            </a:r>
            <a:endParaRPr lang="en-US" sz="1200" dirty="0"/>
          </a:p>
          <a:p>
            <a:pPr algn="l" rtl="0"/>
            <a:endParaRPr lang="he-IL" sz="1200" dirty="0"/>
          </a:p>
        </p:txBody>
      </p:sp>
      <p:sp>
        <p:nvSpPr>
          <p:cNvPr id="8" name="Title 1">
            <a:extLst>
              <a:ext uri="{FF2B5EF4-FFF2-40B4-BE49-F238E27FC236}">
                <a16:creationId xmlns:a16="http://schemas.microsoft.com/office/drawing/2014/main" id="{B82BBCB3-47A1-4C38-A22A-1836B42E127E}"/>
              </a:ext>
            </a:extLst>
          </p:cNvPr>
          <p:cNvSpPr>
            <a:spLocks noGrp="1"/>
          </p:cNvSpPr>
          <p:nvPr>
            <p:ph type="title"/>
          </p:nvPr>
        </p:nvSpPr>
        <p:spPr>
          <a:xfrm>
            <a:off x="822960" y="286604"/>
            <a:ext cx="7543800" cy="1450757"/>
          </a:xfrm>
        </p:spPr>
        <p:txBody>
          <a:bodyPr/>
          <a:lstStyle/>
          <a:p>
            <a:pPr algn="ctr"/>
            <a:r>
              <a:rPr lang="en-US" dirty="0">
                <a:solidFill>
                  <a:schemeClr val="tx2">
                    <a:lumMod val="75000"/>
                  </a:schemeClr>
                </a:solidFill>
                <a:cs typeface="+mn-cs"/>
              </a:rPr>
              <a:t>Rent Regulation</a:t>
            </a:r>
            <a:endParaRPr lang="he-IL" dirty="0">
              <a:solidFill>
                <a:schemeClr val="tx2">
                  <a:lumMod val="75000"/>
                </a:schemeClr>
              </a:solidFill>
              <a:cs typeface="+mn-cs"/>
            </a:endParaRPr>
          </a:p>
        </p:txBody>
      </p:sp>
    </p:spTree>
    <p:extLst>
      <p:ext uri="{BB962C8B-B14F-4D97-AF65-F5344CB8AC3E}">
        <p14:creationId xmlns:p14="http://schemas.microsoft.com/office/powerpoint/2010/main" val="3648778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cs typeface="+mn-cs"/>
              </a:rPr>
              <a:t>Rent Regulation</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52</a:t>
            </a:fld>
            <a:endParaRPr lang="he-IL" sz="160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3537"/>
          <a:stretch/>
        </p:blipFill>
        <p:spPr bwMode="auto">
          <a:xfrm>
            <a:off x="543261" y="1875712"/>
            <a:ext cx="7548836" cy="3868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76103" y="5820780"/>
            <a:ext cx="6941250" cy="646331"/>
          </a:xfrm>
          <a:prstGeom prst="rect">
            <a:avLst/>
          </a:prstGeom>
          <a:noFill/>
        </p:spPr>
        <p:txBody>
          <a:bodyPr wrap="square" rtlCol="1">
            <a:spAutoFit/>
          </a:bodyPr>
          <a:lstStyle/>
          <a:p>
            <a:pPr algn="l" rtl="0"/>
            <a:r>
              <a:rPr lang="en-US" sz="1200" dirty="0"/>
              <a:t>Source: Andrews, D., Sánchez, A. C., &amp; Johansson, Å. (2011). Housing and the economy: policies for renovation. </a:t>
            </a:r>
            <a:r>
              <a:rPr lang="en-US" sz="1200" i="1" dirty="0"/>
              <a:t>Economic Policy Reforms 2011: Going for Growth</a:t>
            </a:r>
            <a:r>
              <a:rPr lang="en-US" sz="1200" dirty="0"/>
              <a:t>. OECD</a:t>
            </a:r>
            <a:r>
              <a:rPr lang="he-IL" sz="1200" dirty="0"/>
              <a:t> </a:t>
            </a:r>
            <a:endParaRPr lang="en-US" sz="1200" dirty="0"/>
          </a:p>
          <a:p>
            <a:pPr algn="l" rtl="0"/>
            <a:endParaRPr lang="he-IL" sz="1200" dirty="0"/>
          </a:p>
        </p:txBody>
      </p:sp>
    </p:spTree>
    <p:extLst>
      <p:ext uri="{BB962C8B-B14F-4D97-AF65-F5344CB8AC3E}">
        <p14:creationId xmlns:p14="http://schemas.microsoft.com/office/powerpoint/2010/main" val="4259696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cs typeface="+mn-cs"/>
              </a:rPr>
              <a:t>Rent Regulation </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53</a:t>
            </a:fld>
            <a:endParaRPr lang="he-IL" sz="1600"/>
          </a:p>
        </p:txBody>
      </p:sp>
      <p:sp>
        <p:nvSpPr>
          <p:cNvPr id="7" name="TextBox 6"/>
          <p:cNvSpPr txBox="1"/>
          <p:nvPr/>
        </p:nvSpPr>
        <p:spPr>
          <a:xfrm>
            <a:off x="976103" y="5820780"/>
            <a:ext cx="6941250" cy="646331"/>
          </a:xfrm>
          <a:prstGeom prst="rect">
            <a:avLst/>
          </a:prstGeom>
          <a:noFill/>
        </p:spPr>
        <p:txBody>
          <a:bodyPr wrap="square" rtlCol="1">
            <a:spAutoFit/>
          </a:bodyPr>
          <a:lstStyle/>
          <a:p>
            <a:pPr algn="l" rtl="0"/>
            <a:r>
              <a:rPr lang="en-US" sz="1200" dirty="0"/>
              <a:t>Source: Andrews, D., Sánchez, A. C., &amp; Johansson, Å. (2011). Housing and the economy: policies for renovation. </a:t>
            </a:r>
            <a:r>
              <a:rPr lang="en-US" sz="1200" i="1" dirty="0"/>
              <a:t>Economic Policy Reforms 2011: Going for Growth</a:t>
            </a:r>
            <a:r>
              <a:rPr lang="en-US" sz="1200" dirty="0"/>
              <a:t>. OECD</a:t>
            </a:r>
            <a:r>
              <a:rPr lang="he-IL" sz="1200" dirty="0"/>
              <a:t> </a:t>
            </a:r>
            <a:endParaRPr lang="en-US" sz="1200" dirty="0"/>
          </a:p>
          <a:p>
            <a:pPr algn="l" rtl="0"/>
            <a:endParaRPr lang="he-IL" sz="1200" dirty="0"/>
          </a:p>
        </p:txBody>
      </p:sp>
      <p:graphicFrame>
        <p:nvGraphicFramePr>
          <p:cNvPr id="6" name="Chart 5"/>
          <p:cNvGraphicFramePr/>
          <p:nvPr/>
        </p:nvGraphicFramePr>
        <p:xfrm>
          <a:off x="1388046" y="1868272"/>
          <a:ext cx="6644201" cy="38010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2512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tx2">
                    <a:lumMod val="75000"/>
                  </a:schemeClr>
                </a:solidFill>
                <a:cs typeface="+mn-cs"/>
              </a:rPr>
              <a:t>Rent Regulation</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54</a:t>
            </a:fld>
            <a:endParaRPr lang="he-IL" sz="1600"/>
          </a:p>
        </p:txBody>
      </p:sp>
      <p:sp>
        <p:nvSpPr>
          <p:cNvPr id="3" name="Rectangle 2"/>
          <p:cNvSpPr/>
          <p:nvPr/>
        </p:nvSpPr>
        <p:spPr>
          <a:xfrm>
            <a:off x="3691369" y="2828904"/>
            <a:ext cx="4934606" cy="2800767"/>
          </a:xfrm>
          <a:prstGeom prst="rect">
            <a:avLst/>
          </a:prstGeom>
        </p:spPr>
        <p:txBody>
          <a:bodyPr wrap="square">
            <a:spAutoFit/>
          </a:bodyPr>
          <a:lstStyle/>
          <a:p>
            <a:pPr algn="l" rtl="0"/>
            <a:r>
              <a:rPr lang="en-US" sz="1600" dirty="0"/>
              <a:t>“There are, effectively, </a:t>
            </a:r>
            <a:r>
              <a:rPr lang="en-US" sz="1600" b="1" dirty="0">
                <a:solidFill>
                  <a:srgbClr val="FF0000"/>
                </a:solidFill>
              </a:rPr>
              <a:t>two rental markets in Manhattan</a:t>
            </a:r>
            <a:r>
              <a:rPr lang="en-US" sz="1600" dirty="0"/>
              <a:t>. Roughly half the apartments are under rent regulation, public housing or some other government program. </a:t>
            </a:r>
            <a:br>
              <a:rPr lang="en-US" sz="1600" dirty="0"/>
            </a:br>
            <a:r>
              <a:rPr lang="en-US" sz="1600" dirty="0"/>
              <a:t>[…] most </a:t>
            </a:r>
            <a:r>
              <a:rPr lang="en-US" sz="1600" b="1" dirty="0">
                <a:solidFill>
                  <a:srgbClr val="FF0000"/>
                </a:solidFill>
              </a:rPr>
              <a:t>housing programs tie government support to an apartment unit, not a person. […] It creates enormous incentive for people to stay in apartments that no longer fit their needs </a:t>
            </a:r>
            <a:r>
              <a:rPr lang="en-US" sz="1600" dirty="0"/>
              <a:t>[…].</a:t>
            </a:r>
            <a:br>
              <a:rPr lang="en-US" sz="1600" dirty="0"/>
            </a:br>
            <a:r>
              <a:rPr lang="en-US" sz="1600" dirty="0"/>
              <a:t>[…] those who are lucky enough to have a rent-regulated apartment can live in the best parts of the city for next to nothing and </a:t>
            </a:r>
            <a:r>
              <a:rPr lang="en-US" sz="1600" b="1" dirty="0">
                <a:solidFill>
                  <a:srgbClr val="FF0000"/>
                </a:solidFill>
              </a:rPr>
              <a:t>everyone else is shunted aside</a:t>
            </a:r>
            <a:r>
              <a:rPr lang="en-US" sz="1600" dirty="0"/>
              <a:t>.” </a:t>
            </a:r>
          </a:p>
        </p:txBody>
      </p:sp>
      <p:pic>
        <p:nvPicPr>
          <p:cNvPr id="5" name="Picture 4"/>
          <p:cNvPicPr>
            <a:picLocks noChangeAspect="1"/>
          </p:cNvPicPr>
          <p:nvPr/>
        </p:nvPicPr>
        <p:blipFill rotWithShape="1">
          <a:blip r:embed="rId3"/>
          <a:srcRect b="59938"/>
          <a:stretch/>
        </p:blipFill>
        <p:spPr>
          <a:xfrm>
            <a:off x="3711465" y="1763082"/>
            <a:ext cx="4701164" cy="1066225"/>
          </a:xfrm>
          <a:prstGeom prst="rect">
            <a:avLst/>
          </a:prstGeom>
        </p:spPr>
      </p:pic>
      <p:pic>
        <p:nvPicPr>
          <p:cNvPr id="2052" name="Picture 4" descr="http://www.wallpaperdigger.com/wp-content/uploads/2013/07/Manhattan-City-Background-Ima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85" r="20542"/>
          <a:stretch/>
        </p:blipFill>
        <p:spPr bwMode="auto">
          <a:xfrm>
            <a:off x="211014" y="1878039"/>
            <a:ext cx="3275763" cy="43700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8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tx2">
                    <a:lumMod val="75000"/>
                  </a:schemeClr>
                </a:solidFill>
                <a:cs typeface="+mn-cs"/>
              </a:rPr>
              <a:t>Rent Regulation</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55</a:t>
            </a:fld>
            <a:endParaRPr lang="he-IL" sz="1600"/>
          </a:p>
        </p:txBody>
      </p:sp>
      <p:sp>
        <p:nvSpPr>
          <p:cNvPr id="3" name="Rectangle 2"/>
          <p:cNvSpPr/>
          <p:nvPr/>
        </p:nvSpPr>
        <p:spPr>
          <a:xfrm>
            <a:off x="3711465" y="3216165"/>
            <a:ext cx="4934606" cy="2062103"/>
          </a:xfrm>
          <a:prstGeom prst="rect">
            <a:avLst/>
          </a:prstGeom>
        </p:spPr>
        <p:txBody>
          <a:bodyPr wrap="square">
            <a:spAutoFit/>
          </a:bodyPr>
          <a:lstStyle/>
          <a:p>
            <a:pPr algn="l" rtl="0"/>
            <a:r>
              <a:rPr lang="en-US" sz="1600" dirty="0"/>
              <a:t>“A charming one-bedroom apartment in what may be Stockholm's trendiest neighborhood for a </a:t>
            </a:r>
            <a:r>
              <a:rPr lang="en-US" sz="1600" b="1" dirty="0">
                <a:solidFill>
                  <a:srgbClr val="FF0000"/>
                </a:solidFill>
              </a:rPr>
              <a:t>mere 410 rent-controlled euros a month: sound too good to be true? It is.</a:t>
            </a:r>
          </a:p>
          <a:p>
            <a:pPr algn="l" rtl="0"/>
            <a:r>
              <a:rPr lang="en-US" sz="1600" dirty="0"/>
              <a:t>And the catch was steep. To lay his hands on the rental contract, Johannes, a 36-year-old engineer, </a:t>
            </a:r>
            <a:r>
              <a:rPr lang="en-US" sz="1600" b="1" dirty="0">
                <a:solidFill>
                  <a:srgbClr val="FF0000"/>
                </a:solidFill>
              </a:rPr>
              <a:t>had to pay a whopping 130,000 kronor (15,000 euros) under the table.</a:t>
            </a:r>
          </a:p>
        </p:txBody>
      </p:sp>
      <p:pic>
        <p:nvPicPr>
          <p:cNvPr id="5124" name="Picture 4" descr="http://c1.tacdn.com/img2/localguides/guidephotos/stockholmpanorama.jpg"/>
          <p:cNvPicPr>
            <a:picLocks noChangeAspect="1" noChangeArrowheads="1"/>
          </p:cNvPicPr>
          <p:nvPr/>
        </p:nvPicPr>
        <p:blipFill rotWithShape="1">
          <a:blip r:embed="rId3">
            <a:extLst>
              <a:ext uri="{28A0092B-C50C-407E-A947-70E740481C1C}">
                <a14:useLocalDpi xmlns:a14="http://schemas.microsoft.com/office/drawing/2010/main" val="0"/>
              </a:ext>
            </a:extLst>
          </a:blip>
          <a:srcRect l="47830"/>
          <a:stretch/>
        </p:blipFill>
        <p:spPr bwMode="auto">
          <a:xfrm>
            <a:off x="220717" y="1937032"/>
            <a:ext cx="3490748" cy="4456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463" y="2094687"/>
            <a:ext cx="4934607" cy="101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637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tx2">
                    <a:lumMod val="75000"/>
                  </a:schemeClr>
                </a:solidFill>
                <a:cs typeface="+mn-cs"/>
              </a:rPr>
              <a:t>Rent Regulation</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56</a:t>
            </a:fld>
            <a:endParaRPr lang="he-IL" sz="1600"/>
          </a:p>
        </p:txBody>
      </p:sp>
      <p:pic>
        <p:nvPicPr>
          <p:cNvPr id="6146" name="Picture 2" descr="http://www.meditatoday.com/wp-content/uploads/2013/02/Berlin-Ville.jpg"/>
          <p:cNvPicPr>
            <a:picLocks noChangeAspect="1" noChangeArrowheads="1"/>
          </p:cNvPicPr>
          <p:nvPr/>
        </p:nvPicPr>
        <p:blipFill rotWithShape="1">
          <a:blip r:embed="rId3">
            <a:extLst>
              <a:ext uri="{28A0092B-C50C-407E-A947-70E740481C1C}">
                <a14:useLocalDpi xmlns:a14="http://schemas.microsoft.com/office/drawing/2010/main" val="0"/>
              </a:ext>
            </a:extLst>
          </a:blip>
          <a:srcRect l="38964" r="15905"/>
          <a:stretch/>
        </p:blipFill>
        <p:spPr bwMode="auto">
          <a:xfrm>
            <a:off x="130625" y="1952625"/>
            <a:ext cx="3578772" cy="4310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3709397" y="4041837"/>
            <a:ext cx="5434603" cy="2246769"/>
          </a:xfrm>
          <a:prstGeom prst="rect">
            <a:avLst/>
          </a:prstGeom>
        </p:spPr>
        <p:txBody>
          <a:bodyPr wrap="square">
            <a:spAutoFit/>
          </a:bodyPr>
          <a:lstStyle/>
          <a:p>
            <a:pPr algn="l" rtl="0"/>
            <a:r>
              <a:rPr lang="en-US" sz="1400" dirty="0"/>
              <a:t>"... The hot spot of the Berlin housing market is apartments vacated due to tenants' leaving. Here, the owner of the apartment may pay higher rent, as they see fit and according to the rules of the free market (...) Property owners do a lot to get renters out of the apartments in order to sell them at market prices or rent them at free market prices.</a:t>
            </a:r>
          </a:p>
          <a:p>
            <a:pPr algn="l" rtl="0"/>
            <a:r>
              <a:rPr lang="en-US" sz="1400" dirty="0"/>
              <a:t>Usually, apartment owners exert economic pressure, inter alia by installing improvements in the apartment, mainly in the area of energy savings, thus placing the tenant a financial burden - which is reflected in compulsory participation at the rate of 11% of the costs, or alternatively negotiating a one time eviction fee for leaving the apartment.”</a:t>
            </a:r>
          </a:p>
        </p:txBody>
      </p:sp>
      <p:sp>
        <p:nvSpPr>
          <p:cNvPr id="7" name="Rectangle 6">
            <a:extLst>
              <a:ext uri="{FF2B5EF4-FFF2-40B4-BE49-F238E27FC236}">
                <a16:creationId xmlns:a16="http://schemas.microsoft.com/office/drawing/2014/main" id="{08FBC27F-CDC5-4A91-A153-AE9FBFD68A22}"/>
              </a:ext>
            </a:extLst>
          </p:cNvPr>
          <p:cNvSpPr/>
          <p:nvPr/>
        </p:nvSpPr>
        <p:spPr>
          <a:xfrm>
            <a:off x="3683877" y="1978078"/>
            <a:ext cx="5392561" cy="2062103"/>
          </a:xfrm>
          <a:prstGeom prst="rect">
            <a:avLst/>
          </a:prstGeom>
        </p:spPr>
        <p:txBody>
          <a:bodyPr wrap="square">
            <a:spAutoFit/>
          </a:bodyPr>
          <a:lstStyle/>
          <a:p>
            <a:pPr algn="l" rtl="0"/>
            <a:r>
              <a:rPr lang="en-US" sz="1600" b="1" dirty="0"/>
              <a:t>Berlin: Market Forces Are Challenging Affordable Housing</a:t>
            </a:r>
          </a:p>
          <a:p>
            <a:pPr algn="l" rtl="0"/>
            <a:r>
              <a:rPr lang="en-US" sz="1600" dirty="0"/>
              <a:t>While Israel praises the rental system in Berlin, the lack of affordable housing in the city reaches half a million apartments and is growing at the rate of 4,500 a year, while rents in the free market are also rising rapidly.</a:t>
            </a:r>
          </a:p>
          <a:p>
            <a:pPr algn="l" rtl="0"/>
            <a:r>
              <a:rPr lang="en-US" sz="1600" dirty="0"/>
              <a:t>Although the regulator is trying to tackle the problem, it is unable to preserve the affordable housing ideal in the city</a:t>
            </a:r>
          </a:p>
          <a:p>
            <a:pPr algn="l" rtl="0"/>
            <a:r>
              <a:rPr lang="en-US" sz="1600" dirty="0">
                <a:solidFill>
                  <a:schemeClr val="bg1">
                    <a:lumMod val="65000"/>
                  </a:schemeClr>
                </a:solidFill>
              </a:rPr>
              <a:t>16:30  I 26.04.2014  I By </a:t>
            </a:r>
            <a:r>
              <a:rPr lang="en-US" sz="1600" dirty="0" err="1">
                <a:solidFill>
                  <a:schemeClr val="bg1">
                    <a:lumMod val="65000"/>
                  </a:schemeClr>
                </a:solidFill>
              </a:rPr>
              <a:t>Avi</a:t>
            </a:r>
            <a:r>
              <a:rPr lang="en-US" sz="1600" dirty="0">
                <a:solidFill>
                  <a:schemeClr val="bg1">
                    <a:lumMod val="65000"/>
                  </a:schemeClr>
                </a:solidFill>
              </a:rPr>
              <a:t> Goldberg </a:t>
            </a:r>
            <a:endParaRPr lang="en-US" sz="1400" dirty="0">
              <a:solidFill>
                <a:schemeClr val="bg1">
                  <a:lumMod val="65000"/>
                </a:schemeClr>
              </a:solidFill>
            </a:endParaRPr>
          </a:p>
        </p:txBody>
      </p:sp>
    </p:spTree>
    <p:extLst>
      <p:ext uri="{BB962C8B-B14F-4D97-AF65-F5344CB8AC3E}">
        <p14:creationId xmlns:p14="http://schemas.microsoft.com/office/powerpoint/2010/main" val="2766981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tx2">
                    <a:lumMod val="75000"/>
                  </a:schemeClr>
                </a:solidFill>
                <a:cs typeface="+mn-cs"/>
              </a:rPr>
              <a:t>Rent Regulation</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t>57</a:t>
            </a:fld>
            <a:endParaRPr lang="he-IL" sz="1600"/>
          </a:p>
        </p:txBody>
      </p:sp>
      <p:pic>
        <p:nvPicPr>
          <p:cNvPr id="2050" name="Picture 2" descr="Skyrocketing Rent Prices in Germany"/>
          <p:cNvPicPr>
            <a:picLocks noChangeAspect="1" noChangeArrowheads="1"/>
          </p:cNvPicPr>
          <p:nvPr/>
        </p:nvPicPr>
        <p:blipFill rotWithShape="1">
          <a:blip r:embed="rId3">
            <a:extLst>
              <a:ext uri="{28A0092B-C50C-407E-A947-70E740481C1C}">
                <a14:useLocalDpi xmlns:a14="http://schemas.microsoft.com/office/drawing/2010/main" val="0"/>
              </a:ext>
            </a:extLst>
          </a:blip>
          <a:srcRect l="13882" t="8305" r="14391" b="10423"/>
          <a:stretch/>
        </p:blipFill>
        <p:spPr bwMode="auto">
          <a:xfrm>
            <a:off x="1929604" y="1853055"/>
            <a:ext cx="5495740" cy="41464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39850" y="5999542"/>
            <a:ext cx="2334134" cy="276999"/>
          </a:xfrm>
          <a:prstGeom prst="rect">
            <a:avLst/>
          </a:prstGeom>
          <a:noFill/>
        </p:spPr>
        <p:txBody>
          <a:bodyPr wrap="square" rtlCol="1">
            <a:spAutoFit/>
          </a:bodyPr>
          <a:lstStyle/>
          <a:p>
            <a:r>
              <a:rPr lang="he-IL" sz="1200" dirty="0"/>
              <a:t>מקור: </a:t>
            </a:r>
            <a:r>
              <a:rPr lang="en-US" sz="1200" dirty="0"/>
              <a:t>Spiegel online international</a:t>
            </a:r>
            <a:endParaRPr lang="he-IL" sz="1200" dirty="0"/>
          </a:p>
        </p:txBody>
      </p:sp>
    </p:spTree>
    <p:extLst>
      <p:ext uri="{BB962C8B-B14F-4D97-AF65-F5344CB8AC3E}">
        <p14:creationId xmlns:p14="http://schemas.microsoft.com/office/powerpoint/2010/main" val="35939308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563" y="263527"/>
            <a:ext cx="7543800" cy="1450757"/>
          </a:xfrm>
        </p:spPr>
        <p:txBody>
          <a:bodyPr/>
          <a:lstStyle/>
          <a:p>
            <a:pPr algn="ctr"/>
            <a:r>
              <a:rPr lang="en-US" dirty="0"/>
              <a:t>Israel – The Landlord and Tenant Law 1954</a:t>
            </a:r>
          </a:p>
        </p:txBody>
      </p:sp>
      <p:sp>
        <p:nvSpPr>
          <p:cNvPr id="4" name="Slide Number Placeholder 3"/>
          <p:cNvSpPr>
            <a:spLocks noGrp="1"/>
          </p:cNvSpPr>
          <p:nvPr>
            <p:ph type="sldNum" sz="quarter" idx="12"/>
          </p:nvPr>
        </p:nvSpPr>
        <p:spPr/>
        <p:txBody>
          <a:bodyPr/>
          <a:lstStyle/>
          <a:p>
            <a:fld id="{33F3598C-08CF-49DA-ACC2-8F21E1D3E29E}" type="slidenum">
              <a:rPr lang="he-IL" smtClean="0"/>
              <a:t>58</a:t>
            </a:fld>
            <a:endParaRPr lang="he-IL"/>
          </a:p>
        </p:txBody>
      </p:sp>
      <p:sp>
        <p:nvSpPr>
          <p:cNvPr id="6" name="Content Placeholder 2">
            <a:extLst>
              <a:ext uri="{FF2B5EF4-FFF2-40B4-BE49-F238E27FC236}">
                <a16:creationId xmlns:a16="http://schemas.microsoft.com/office/drawing/2014/main" id="{A411B924-11C5-44A7-900B-1ACCFD49FE2D}"/>
              </a:ext>
            </a:extLst>
          </p:cNvPr>
          <p:cNvSpPr txBox="1">
            <a:spLocks/>
          </p:cNvSpPr>
          <p:nvPr/>
        </p:nvSpPr>
        <p:spPr>
          <a:xfrm>
            <a:off x="865562" y="1999282"/>
            <a:ext cx="7543801" cy="2235936"/>
          </a:xfrm>
          <a:prstGeom prst="rect">
            <a:avLst/>
          </a:prstGeom>
        </p:spPr>
        <p:txBody>
          <a:bodyPr vert="horz" lIns="0" tIns="45720" rIns="0" bIns="45720" rtlCol="0">
            <a:normAutofit lnSpcReduction="10000"/>
          </a:bodyPr>
          <a:lst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rtl="0"/>
            <a:r>
              <a:rPr lang="en-US" sz="2800" dirty="0"/>
              <a:t>A dreadful law that transferred assets from landlords to tenants, thus leading to neglect and further damage to the rental market. </a:t>
            </a:r>
          </a:p>
          <a:p>
            <a:pPr algn="l" rtl="0"/>
            <a:endParaRPr lang="en-US" sz="2800" dirty="0"/>
          </a:p>
          <a:p>
            <a:pPr algn="l" rtl="0"/>
            <a:r>
              <a:rPr lang="en-US" sz="2800" dirty="0"/>
              <a:t>Bad laws are hard to repeal… </a:t>
            </a:r>
          </a:p>
        </p:txBody>
      </p:sp>
    </p:spTree>
    <p:extLst>
      <p:ext uri="{BB962C8B-B14F-4D97-AF65-F5344CB8AC3E}">
        <p14:creationId xmlns:p14="http://schemas.microsoft.com/office/powerpoint/2010/main" val="40616906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2639438"/>
            <a:ext cx="7543801" cy="3229656"/>
          </a:xfrm>
        </p:spPr>
        <p:txBody>
          <a:bodyPr>
            <a:normAutofit/>
          </a:bodyPr>
          <a:lstStyle/>
          <a:p>
            <a:pPr algn="l" rtl="0"/>
            <a:r>
              <a:rPr lang="en-US" sz="2400" dirty="0"/>
              <a:t>“Rent control has in certain Western countries constituted, maybe, the worst example of poor planning by governments lacking courage and vision.”</a:t>
            </a:r>
          </a:p>
          <a:p>
            <a:endParaRPr lang="en-US" sz="2400" dirty="0"/>
          </a:p>
        </p:txBody>
      </p:sp>
      <p:sp>
        <p:nvSpPr>
          <p:cNvPr id="4" name="Slide Number Placeholder 3"/>
          <p:cNvSpPr>
            <a:spLocks noGrp="1"/>
          </p:cNvSpPr>
          <p:nvPr>
            <p:ph type="sldNum" sz="quarter" idx="12"/>
          </p:nvPr>
        </p:nvSpPr>
        <p:spPr/>
        <p:txBody>
          <a:bodyPr/>
          <a:lstStyle/>
          <a:p>
            <a:fld id="{33F3598C-08CF-49DA-ACC2-8F21E1D3E29E}" type="slidenum">
              <a:rPr lang="he-IL" smtClean="0"/>
              <a:t>59</a:t>
            </a:fld>
            <a:endParaRPr lang="he-IL"/>
          </a:p>
        </p:txBody>
      </p:sp>
      <p:sp>
        <p:nvSpPr>
          <p:cNvPr id="5" name="Rectangle 4">
            <a:extLst>
              <a:ext uri="{FF2B5EF4-FFF2-40B4-BE49-F238E27FC236}">
                <a16:creationId xmlns:a16="http://schemas.microsoft.com/office/drawing/2014/main" id="{EABE3181-4EB4-4B24-80F4-7C0ECFC6505E}"/>
              </a:ext>
            </a:extLst>
          </p:cNvPr>
          <p:cNvSpPr/>
          <p:nvPr/>
        </p:nvSpPr>
        <p:spPr>
          <a:xfrm>
            <a:off x="1054658" y="1838569"/>
            <a:ext cx="7080401" cy="707886"/>
          </a:xfrm>
          <a:prstGeom prst="rect">
            <a:avLst/>
          </a:prstGeom>
        </p:spPr>
        <p:txBody>
          <a:bodyPr wrap="none">
            <a:spAutoFit/>
          </a:bodyPr>
          <a:lstStyle/>
          <a:p>
            <a:pPr algn="l" rtl="0"/>
            <a:r>
              <a:rPr lang="en-US" sz="2000" dirty="0"/>
              <a:t>Economic Sciences Nobel Prize Laureate; </a:t>
            </a:r>
          </a:p>
          <a:p>
            <a:pPr algn="l" rtl="0"/>
            <a:r>
              <a:rPr lang="en-US" sz="2000" dirty="0"/>
              <a:t>And Architect of the Swedish Welfare State, </a:t>
            </a:r>
            <a:r>
              <a:rPr lang="en-US" sz="2000" dirty="0">
                <a:solidFill>
                  <a:srgbClr val="222222"/>
                </a:solidFill>
                <a:latin typeface="Arial" panose="020B0604020202020204" pitchFamily="34" charset="0"/>
              </a:rPr>
              <a:t>Karl Gunnar </a:t>
            </a:r>
            <a:r>
              <a:rPr lang="en-US" sz="2000" dirty="0">
                <a:solidFill>
                  <a:schemeClr val="tx1">
                    <a:lumMod val="75000"/>
                    <a:lumOff val="25000"/>
                  </a:schemeClr>
                </a:solidFill>
              </a:rPr>
              <a:t>Myrdal</a:t>
            </a:r>
            <a:r>
              <a:rPr lang="en-US" sz="2000" dirty="0">
                <a:solidFill>
                  <a:srgbClr val="222222"/>
                </a:solidFill>
                <a:latin typeface="Arial" panose="020B0604020202020204" pitchFamily="34" charset="0"/>
              </a:rPr>
              <a:t>:</a:t>
            </a:r>
            <a:r>
              <a:rPr lang="en-US" sz="2000" dirty="0"/>
              <a:t> </a:t>
            </a:r>
          </a:p>
        </p:txBody>
      </p:sp>
      <p:sp>
        <p:nvSpPr>
          <p:cNvPr id="6" name="Title 1">
            <a:extLst>
              <a:ext uri="{FF2B5EF4-FFF2-40B4-BE49-F238E27FC236}">
                <a16:creationId xmlns:a16="http://schemas.microsoft.com/office/drawing/2014/main" id="{5E188F00-6DDA-47D8-B4AB-2E03630F7D1C}"/>
              </a:ext>
            </a:extLst>
          </p:cNvPr>
          <p:cNvSpPr txBox="1">
            <a:spLocks/>
          </p:cNvSpPr>
          <p:nvPr/>
        </p:nvSpPr>
        <p:spPr>
          <a:xfrm>
            <a:off x="691605" y="228006"/>
            <a:ext cx="7543800" cy="1315217"/>
          </a:xfrm>
          <a:prstGeom prst="rect">
            <a:avLst/>
          </a:prstGeom>
        </p:spPr>
        <p:txBody>
          <a:bodyPr vert="horz" lIns="91440" tIns="45720" rIns="91440" bIns="45720" rtlCol="0" anchor="b">
            <a:normAutofit fontScale="62500" lnSpcReduction="20000"/>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“In many cases rent control appears to be the most efficient technique presently known to destroy a city—except for bombing.”  </a:t>
            </a:r>
            <a:r>
              <a:rPr lang="en-US" sz="2800" dirty="0"/>
              <a:t>Assar </a:t>
            </a:r>
            <a:r>
              <a:rPr lang="en-US" sz="2800" dirty="0" err="1"/>
              <a:t>Lindbeck</a:t>
            </a:r>
            <a:endParaRPr lang="en-US" sz="2400" dirty="0"/>
          </a:p>
        </p:txBody>
      </p:sp>
    </p:spTree>
    <p:extLst>
      <p:ext uri="{BB962C8B-B14F-4D97-AF65-F5344CB8AC3E}">
        <p14:creationId xmlns:p14="http://schemas.microsoft.com/office/powerpoint/2010/main" val="320460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6</a:t>
            </a:fld>
            <a:endParaRPr lang="he-IL" dirty="0"/>
          </a:p>
        </p:txBody>
      </p:sp>
      <p:sp>
        <p:nvSpPr>
          <p:cNvPr id="8" name="Title 1">
            <a:extLst>
              <a:ext uri="{FF2B5EF4-FFF2-40B4-BE49-F238E27FC236}">
                <a16:creationId xmlns:a16="http://schemas.microsoft.com/office/drawing/2014/main" id="{60653C85-BEC9-4C58-B42A-F8B189F7E608}"/>
              </a:ext>
            </a:extLst>
          </p:cNvPr>
          <p:cNvSpPr>
            <a:spLocks noGrp="1"/>
          </p:cNvSpPr>
          <p:nvPr>
            <p:ph type="title"/>
          </p:nvPr>
        </p:nvSpPr>
        <p:spPr>
          <a:xfrm>
            <a:off x="822960" y="286604"/>
            <a:ext cx="7543800" cy="1450757"/>
          </a:xfrm>
        </p:spPr>
        <p:txBody>
          <a:bodyPr/>
          <a:lstStyle/>
          <a:p>
            <a:pPr algn="ctr"/>
            <a:r>
              <a:rPr lang="en-US" dirty="0"/>
              <a:t>Policy: Objectives and Means</a:t>
            </a:r>
          </a:p>
        </p:txBody>
      </p:sp>
      <p:sp>
        <p:nvSpPr>
          <p:cNvPr id="6" name="Rectangle 5">
            <a:extLst>
              <a:ext uri="{FF2B5EF4-FFF2-40B4-BE49-F238E27FC236}">
                <a16:creationId xmlns:a16="http://schemas.microsoft.com/office/drawing/2014/main" id="{CA100DBC-5AA1-4EE3-BDD0-33A3CF1F10FD}"/>
              </a:ext>
            </a:extLst>
          </p:cNvPr>
          <p:cNvSpPr/>
          <p:nvPr/>
        </p:nvSpPr>
        <p:spPr>
          <a:xfrm>
            <a:off x="822960" y="2073652"/>
            <a:ext cx="7895155" cy="3046988"/>
          </a:xfrm>
          <a:prstGeom prst="rect">
            <a:avLst/>
          </a:prstGeom>
        </p:spPr>
        <p:txBody>
          <a:bodyPr wrap="square">
            <a:spAutoFit/>
          </a:bodyPr>
          <a:lstStyle/>
          <a:p>
            <a:pPr algn="l" rtl="0"/>
            <a:r>
              <a:rPr lang="en-US" sz="2400" dirty="0"/>
              <a:t>1. Free international trade</a:t>
            </a:r>
          </a:p>
          <a:p>
            <a:pPr algn="l" rtl="0"/>
            <a:r>
              <a:rPr lang="en-US" sz="2400" dirty="0"/>
              <a:t>2. Flexibility in the labor market (revoking tenure)</a:t>
            </a:r>
          </a:p>
          <a:p>
            <a:pPr algn="l" rtl="0"/>
            <a:r>
              <a:rPr lang="en-US" sz="2400" dirty="0"/>
              <a:t>3. Publicly Financed Private Schools (and vouchers)</a:t>
            </a:r>
          </a:p>
          <a:p>
            <a:pPr algn="l" rtl="0"/>
            <a:r>
              <a:rPr lang="en-US" sz="2400" dirty="0"/>
              <a:t>4. Privatization / outsourcing</a:t>
            </a:r>
          </a:p>
          <a:p>
            <a:pPr algn="l" rtl="0"/>
            <a:r>
              <a:rPr lang="en-US" sz="2400" dirty="0"/>
              <a:t>5. Reducing transport regulation and adopting congestion fees</a:t>
            </a:r>
          </a:p>
          <a:p>
            <a:pPr algn="l" rtl="0"/>
            <a:r>
              <a:rPr lang="en-US" sz="2400" dirty="0"/>
              <a:t>6. Reducing tax rates and eliminating exemptions and benefits</a:t>
            </a:r>
          </a:p>
          <a:p>
            <a:pPr algn="l" rtl="0"/>
            <a:r>
              <a:rPr lang="en-US" sz="2400" dirty="0"/>
              <a:t>7. Reducing the right to strike</a:t>
            </a:r>
          </a:p>
          <a:p>
            <a:pPr algn="l" rtl="0"/>
            <a:r>
              <a:rPr lang="en-US" sz="2400" dirty="0"/>
              <a:t>8. And more reforms that increase economic freedom ...</a:t>
            </a:r>
          </a:p>
        </p:txBody>
      </p:sp>
    </p:spTree>
    <p:extLst>
      <p:ext uri="{BB962C8B-B14F-4D97-AF65-F5344CB8AC3E}">
        <p14:creationId xmlns:p14="http://schemas.microsoft.com/office/powerpoint/2010/main" val="886877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Rent Affair”</a:t>
            </a:r>
            <a:br>
              <a:rPr lang="he-IL" dirty="0"/>
            </a:br>
            <a:r>
              <a:rPr lang="en-US" dirty="0"/>
              <a:t>PAUL KRUGMAN</a:t>
            </a:r>
          </a:p>
        </p:txBody>
      </p:sp>
      <p:sp>
        <p:nvSpPr>
          <p:cNvPr id="3" name="Content Placeholder 2"/>
          <p:cNvSpPr>
            <a:spLocks noGrp="1"/>
          </p:cNvSpPr>
          <p:nvPr>
            <p:ph idx="1"/>
          </p:nvPr>
        </p:nvSpPr>
        <p:spPr/>
        <p:txBody>
          <a:bodyPr>
            <a:noAutofit/>
          </a:bodyPr>
          <a:lstStyle/>
          <a:p>
            <a:pPr marL="0" indent="0" algn="l" rtl="0">
              <a:buNone/>
            </a:pPr>
            <a:r>
              <a:rPr lang="en-US" sz="2800" dirty="0"/>
              <a:t>“</a:t>
            </a:r>
            <a:r>
              <a:rPr lang="en-US" sz="2800" b="1" dirty="0">
                <a:solidFill>
                  <a:srgbClr val="FF0000"/>
                </a:solidFill>
              </a:rPr>
              <a:t>Sky-high rents on uncontrolled apartments</a:t>
            </a:r>
            <a:r>
              <a:rPr lang="en-US" sz="2800" dirty="0"/>
              <a:t>, because desperate renters have nowhere to go -- and the </a:t>
            </a:r>
            <a:r>
              <a:rPr lang="en-US" sz="2800" b="1" dirty="0">
                <a:solidFill>
                  <a:srgbClr val="FF0000"/>
                </a:solidFill>
              </a:rPr>
              <a:t>absence of new apartment construction</a:t>
            </a:r>
            <a:r>
              <a:rPr lang="en-US" sz="2800" dirty="0"/>
              <a:t>, despite those high rents, because landlords fear that controls will be extended? Predictable.” </a:t>
            </a:r>
          </a:p>
          <a:p>
            <a:pPr marL="0" indent="0" algn="l" rtl="0">
              <a:buNone/>
            </a:pPr>
            <a:r>
              <a:rPr lang="en-US" sz="2800" dirty="0"/>
              <a:t>“</a:t>
            </a:r>
            <a:r>
              <a:rPr lang="en-US" sz="2800" b="1" dirty="0">
                <a:solidFill>
                  <a:srgbClr val="FF0000"/>
                </a:solidFill>
              </a:rPr>
              <a:t>Bitter relations between tenants and landlords, with an arms race [] to force tenants out [] and constantly proliferating regulations designed to block those strategies? </a:t>
            </a:r>
            <a:r>
              <a:rPr lang="en-US" sz="2800" dirty="0"/>
              <a:t>Predictable.”</a:t>
            </a:r>
          </a:p>
        </p:txBody>
      </p:sp>
      <p:sp>
        <p:nvSpPr>
          <p:cNvPr id="4" name="Slide Number Placeholder 3"/>
          <p:cNvSpPr>
            <a:spLocks noGrp="1"/>
          </p:cNvSpPr>
          <p:nvPr>
            <p:ph type="sldNum" sz="quarter" idx="12"/>
          </p:nvPr>
        </p:nvSpPr>
        <p:spPr/>
        <p:txBody>
          <a:bodyPr/>
          <a:lstStyle/>
          <a:p>
            <a:fld id="{33F3598C-08CF-49DA-ACC2-8F21E1D3E29E}" type="slidenum">
              <a:rPr lang="he-IL" smtClean="0"/>
              <a:t>60</a:t>
            </a:fld>
            <a:endParaRPr lang="he-IL"/>
          </a:p>
        </p:txBody>
      </p:sp>
    </p:spTree>
    <p:extLst>
      <p:ext uri="{BB962C8B-B14F-4D97-AF65-F5344CB8AC3E}">
        <p14:creationId xmlns:p14="http://schemas.microsoft.com/office/powerpoint/2010/main" val="598905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Financial Press in Israel?</a:t>
            </a:r>
          </a:p>
        </p:txBody>
      </p:sp>
      <p:sp>
        <p:nvSpPr>
          <p:cNvPr id="4" name="Slide Number Placeholder 3"/>
          <p:cNvSpPr>
            <a:spLocks noGrp="1"/>
          </p:cNvSpPr>
          <p:nvPr>
            <p:ph type="sldNum" sz="quarter" idx="12"/>
          </p:nvPr>
        </p:nvSpPr>
        <p:spPr/>
        <p:txBody>
          <a:bodyPr/>
          <a:lstStyle/>
          <a:p>
            <a:fld id="{33F3598C-08CF-49DA-ACC2-8F21E1D3E29E}" type="slidenum">
              <a:rPr lang="he-IL" smtClean="0"/>
              <a:t>61</a:t>
            </a:fld>
            <a:endParaRPr lang="he-IL"/>
          </a:p>
        </p:txBody>
      </p:sp>
      <p:sp>
        <p:nvSpPr>
          <p:cNvPr id="6" name="Rectangle 5">
            <a:extLst>
              <a:ext uri="{FF2B5EF4-FFF2-40B4-BE49-F238E27FC236}">
                <a16:creationId xmlns:a16="http://schemas.microsoft.com/office/drawing/2014/main" id="{DD3C2643-E602-4AE9-8D8D-98DD6138C852}"/>
              </a:ext>
            </a:extLst>
          </p:cNvPr>
          <p:cNvSpPr/>
          <p:nvPr/>
        </p:nvSpPr>
        <p:spPr>
          <a:xfrm>
            <a:off x="1046645" y="2000679"/>
            <a:ext cx="7096429" cy="3970318"/>
          </a:xfrm>
          <a:prstGeom prst="rect">
            <a:avLst/>
          </a:prstGeom>
        </p:spPr>
        <p:txBody>
          <a:bodyPr wrap="square">
            <a:spAutoFit/>
          </a:bodyPr>
          <a:lstStyle/>
          <a:p>
            <a:pPr algn="l" rtl="0"/>
            <a:r>
              <a:rPr lang="en-US" b="1" dirty="0"/>
              <a:t>"</a:t>
            </a:r>
            <a:r>
              <a:rPr lang="en-US" b="1" dirty="0" err="1"/>
              <a:t>Calcalist</a:t>
            </a:r>
            <a:r>
              <a:rPr lang="en-US" b="1" dirty="0"/>
              <a:t>" "The Regulation that Could Benefit with the Tenants. </a:t>
            </a:r>
          </a:p>
          <a:p>
            <a:pPr algn="l" rtl="0"/>
            <a:r>
              <a:rPr lang="en-US" dirty="0"/>
              <a:t>About six months too late, the Treasury and Ministry of Justice are preparing the Fair Rental Memorandum [] if the law were implemented in 2011, renters would save on price increases of about 20%. </a:t>
            </a:r>
          </a:p>
          <a:p>
            <a:pPr algn="l" rtl="0"/>
            <a:endParaRPr lang="en-US" dirty="0"/>
          </a:p>
          <a:p>
            <a:pPr algn="l" rtl="0"/>
            <a:r>
              <a:rPr lang="en-US" b="1" dirty="0"/>
              <a:t>"Globes" "A new bill purports to transform apartment rental"</a:t>
            </a:r>
          </a:p>
          <a:p>
            <a:pPr algn="l" rtl="0"/>
            <a:r>
              <a:rPr lang="en-US" dirty="0"/>
              <a:t>  The article presents only the claims of the bill's supporters</a:t>
            </a:r>
          </a:p>
          <a:p>
            <a:pPr algn="l" rtl="0"/>
            <a:endParaRPr lang="en-US" dirty="0"/>
          </a:p>
          <a:p>
            <a:pPr algn="l" rtl="0"/>
            <a:r>
              <a:rPr lang="en-US" b="1" dirty="0"/>
              <a:t>"The Marker" "Experience in the world shows: Rent control can also hurt renters"</a:t>
            </a:r>
          </a:p>
          <a:p>
            <a:pPr algn="l" rtl="0"/>
            <a:r>
              <a:rPr lang="en-US" dirty="0"/>
              <a:t>The content of the article mainly presents the propositions of the law but also the reservations</a:t>
            </a:r>
          </a:p>
          <a:p>
            <a:pPr algn="l" rtl="0"/>
            <a:endParaRPr lang="en-US" dirty="0"/>
          </a:p>
          <a:p>
            <a:pPr algn="l" rtl="0"/>
            <a:endParaRPr lang="en-US" dirty="0"/>
          </a:p>
        </p:txBody>
      </p:sp>
    </p:spTree>
    <p:extLst>
      <p:ext uri="{BB962C8B-B14F-4D97-AF65-F5344CB8AC3E}">
        <p14:creationId xmlns:p14="http://schemas.microsoft.com/office/powerpoint/2010/main" val="27788478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YNET</a:t>
            </a:r>
          </a:p>
        </p:txBody>
      </p:sp>
      <p:sp>
        <p:nvSpPr>
          <p:cNvPr id="4" name="Slide Number Placeholder 3"/>
          <p:cNvSpPr>
            <a:spLocks noGrp="1"/>
          </p:cNvSpPr>
          <p:nvPr>
            <p:ph type="sldNum" sz="quarter" idx="12"/>
          </p:nvPr>
        </p:nvSpPr>
        <p:spPr/>
        <p:txBody>
          <a:bodyPr/>
          <a:lstStyle/>
          <a:p>
            <a:fld id="{33F3598C-08CF-49DA-ACC2-8F21E1D3E29E}" type="slidenum">
              <a:rPr lang="he-IL" smtClean="0"/>
              <a:t>62</a:t>
            </a:fld>
            <a:endParaRPr lang="he-IL"/>
          </a:p>
        </p:txBody>
      </p:sp>
      <p:sp>
        <p:nvSpPr>
          <p:cNvPr id="5" name="Rectangle 4">
            <a:extLst>
              <a:ext uri="{FF2B5EF4-FFF2-40B4-BE49-F238E27FC236}">
                <a16:creationId xmlns:a16="http://schemas.microsoft.com/office/drawing/2014/main" id="{071FFE31-0315-42CC-84FA-AACA186697D3}"/>
              </a:ext>
            </a:extLst>
          </p:cNvPr>
          <p:cNvSpPr/>
          <p:nvPr/>
        </p:nvSpPr>
        <p:spPr>
          <a:xfrm>
            <a:off x="1158656" y="1900200"/>
            <a:ext cx="7208103" cy="4154984"/>
          </a:xfrm>
          <a:prstGeom prst="rect">
            <a:avLst/>
          </a:prstGeom>
        </p:spPr>
        <p:txBody>
          <a:bodyPr wrap="square">
            <a:spAutoFit/>
          </a:bodyPr>
          <a:lstStyle/>
          <a:p>
            <a:pPr algn="l" rtl="0"/>
            <a:r>
              <a:rPr lang="en-US" sz="2400" dirty="0"/>
              <a:t>"A fair rent bill will create stability and fairness in the rental market," </a:t>
            </a:r>
            <a:r>
              <a:rPr lang="en-US" sz="2400" dirty="0" err="1"/>
              <a:t>Lapid</a:t>
            </a:r>
            <a:r>
              <a:rPr lang="en-US" sz="2400" dirty="0"/>
              <a:t> said today. "With its help we can provide tenants with certainty about the price of their apartment for more than a year, we can make sure that the leased apartments are worthy of living. We will encourage the establishment of a rental registry - which will contain a database of lease agreements."</a:t>
            </a:r>
          </a:p>
          <a:p>
            <a:pPr algn="l" rtl="0"/>
            <a:r>
              <a:rPr lang="en-US" sz="2400" dirty="0"/>
              <a:t>Minister of Justice Tzipi </a:t>
            </a:r>
            <a:r>
              <a:rPr lang="en-US" sz="2400" dirty="0" err="1"/>
              <a:t>Livni</a:t>
            </a:r>
            <a:r>
              <a:rPr lang="en-US" sz="2400" dirty="0"/>
              <a:t> added: "The law stipulates that a worthy residential apartment should be more than 26 square meters in size, with running water, electricity, sewage, []."</a:t>
            </a:r>
          </a:p>
        </p:txBody>
      </p:sp>
    </p:spTree>
    <p:extLst>
      <p:ext uri="{BB962C8B-B14F-4D97-AF65-F5344CB8AC3E}">
        <p14:creationId xmlns:p14="http://schemas.microsoft.com/office/powerpoint/2010/main" val="365027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26467A-8754-40BA-BF93-DAFE22EB7E0A}"/>
              </a:ext>
            </a:extLst>
          </p:cNvPr>
          <p:cNvSpPr>
            <a:spLocks noGrp="1"/>
          </p:cNvSpPr>
          <p:nvPr>
            <p:ph idx="1"/>
          </p:nvPr>
        </p:nvSpPr>
        <p:spPr/>
        <p:txBody>
          <a:bodyPr>
            <a:normAutofit fontScale="92500" lnSpcReduction="10000"/>
          </a:bodyPr>
          <a:lstStyle/>
          <a:p>
            <a:pPr algn="l" rtl="0"/>
            <a:r>
              <a:rPr lang="en-US" sz="2800" dirty="0"/>
              <a:t>69% of Israelis support a social-democratic approach to social services (investing in social services, raising the minimum wage)</a:t>
            </a:r>
          </a:p>
          <a:p>
            <a:pPr algn="l" rtl="0"/>
            <a:endParaRPr lang="en-US" sz="2800" dirty="0"/>
          </a:p>
          <a:p>
            <a:pPr algn="l" rtl="0"/>
            <a:r>
              <a:rPr lang="en-US" sz="2800" dirty="0"/>
              <a:t>20% identify more with the capitalist approach on economic and social issues</a:t>
            </a:r>
          </a:p>
          <a:p>
            <a:pPr algn="l" rtl="0"/>
            <a:endParaRPr lang="en-US" sz="2800" dirty="0"/>
          </a:p>
          <a:p>
            <a:pPr algn="l" rtl="0"/>
            <a:r>
              <a:rPr lang="en-US" sz="2800" dirty="0"/>
              <a:t>(Somewhat problematic survey by the </a:t>
            </a:r>
            <a:r>
              <a:rPr lang="en-US" sz="2800" dirty="0" err="1"/>
              <a:t>Berl</a:t>
            </a:r>
            <a:r>
              <a:rPr lang="en-US" sz="2800" dirty="0"/>
              <a:t> </a:t>
            </a:r>
            <a:r>
              <a:rPr lang="en-US" sz="2800" dirty="0" err="1"/>
              <a:t>Katzanelson</a:t>
            </a:r>
            <a:r>
              <a:rPr lang="en-US" sz="2800" dirty="0"/>
              <a:t> Foundation)</a:t>
            </a:r>
            <a:endParaRPr lang="he-IL" sz="2800" dirty="0"/>
          </a:p>
          <a:p>
            <a:endParaRPr lang="he-IL" sz="2800" dirty="0"/>
          </a:p>
          <a:p>
            <a:endParaRPr lang="he-IL" sz="2800" dirty="0"/>
          </a:p>
        </p:txBody>
      </p:sp>
      <p:sp>
        <p:nvSpPr>
          <p:cNvPr id="4" name="Slide Number Placeholder 3">
            <a:extLst>
              <a:ext uri="{FF2B5EF4-FFF2-40B4-BE49-F238E27FC236}">
                <a16:creationId xmlns:a16="http://schemas.microsoft.com/office/drawing/2014/main" id="{8D25E613-A3B8-4F77-B462-1F9734EFCDCE}"/>
              </a:ext>
            </a:extLst>
          </p:cNvPr>
          <p:cNvSpPr>
            <a:spLocks noGrp="1"/>
          </p:cNvSpPr>
          <p:nvPr>
            <p:ph type="sldNum" sz="quarter" idx="12"/>
          </p:nvPr>
        </p:nvSpPr>
        <p:spPr/>
        <p:txBody>
          <a:bodyPr/>
          <a:lstStyle/>
          <a:p>
            <a:fld id="{33F3598C-08CF-49DA-ACC2-8F21E1D3E29E}" type="slidenum">
              <a:rPr lang="he-IL" smtClean="0"/>
              <a:t>7</a:t>
            </a:fld>
            <a:endParaRPr lang="he-IL" dirty="0"/>
          </a:p>
        </p:txBody>
      </p:sp>
      <p:sp>
        <p:nvSpPr>
          <p:cNvPr id="5" name="Title 1">
            <a:extLst>
              <a:ext uri="{FF2B5EF4-FFF2-40B4-BE49-F238E27FC236}">
                <a16:creationId xmlns:a16="http://schemas.microsoft.com/office/drawing/2014/main" id="{78395888-86C7-4453-B716-D7998B8E85A4}"/>
              </a:ext>
            </a:extLst>
          </p:cNvPr>
          <p:cNvSpPr>
            <a:spLocks noGrp="1"/>
          </p:cNvSpPr>
          <p:nvPr>
            <p:ph type="title"/>
          </p:nvPr>
        </p:nvSpPr>
        <p:spPr>
          <a:xfrm>
            <a:off x="822960" y="286604"/>
            <a:ext cx="7543800" cy="1450757"/>
          </a:xfrm>
        </p:spPr>
        <p:txBody>
          <a:bodyPr/>
          <a:lstStyle/>
          <a:p>
            <a:pPr algn="ctr"/>
            <a:r>
              <a:rPr lang="en-US" dirty="0"/>
              <a:t>Israeli Public Opinion:</a:t>
            </a:r>
          </a:p>
        </p:txBody>
      </p:sp>
    </p:spTree>
    <p:extLst>
      <p:ext uri="{BB962C8B-B14F-4D97-AF65-F5344CB8AC3E}">
        <p14:creationId xmlns:p14="http://schemas.microsoft.com/office/powerpoint/2010/main" val="1373785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173" y="309023"/>
            <a:ext cx="8070519" cy="1450757"/>
          </a:xfrm>
        </p:spPr>
        <p:txBody>
          <a:bodyPr/>
          <a:lstStyle/>
          <a:p>
            <a:r>
              <a:rPr lang="en-US" dirty="0"/>
              <a:t>The Chicago Boys Reform in Chile </a:t>
            </a:r>
          </a:p>
        </p:txBody>
      </p:sp>
      <p:sp>
        <p:nvSpPr>
          <p:cNvPr id="4" name="Slide Number Placeholder 3"/>
          <p:cNvSpPr>
            <a:spLocks noGrp="1"/>
          </p:cNvSpPr>
          <p:nvPr>
            <p:ph type="sldNum" sz="quarter" idx="12"/>
          </p:nvPr>
        </p:nvSpPr>
        <p:spPr/>
        <p:txBody>
          <a:bodyPr/>
          <a:lstStyle/>
          <a:p>
            <a:fld id="{33F3598C-08CF-49DA-ACC2-8F21E1D3E29E}" type="slidenum">
              <a:rPr lang="he-IL" smtClean="0"/>
              <a:t>8</a:t>
            </a:fld>
            <a:endParaRPr lang="he-IL" dirty="0"/>
          </a:p>
        </p:txBody>
      </p:sp>
      <p:sp>
        <p:nvSpPr>
          <p:cNvPr id="5" name="Rectangle 4">
            <a:extLst>
              <a:ext uri="{FF2B5EF4-FFF2-40B4-BE49-F238E27FC236}">
                <a16:creationId xmlns:a16="http://schemas.microsoft.com/office/drawing/2014/main" id="{48DE4C7B-A6F1-486A-B8CA-DDEA15FEE09D}"/>
              </a:ext>
            </a:extLst>
          </p:cNvPr>
          <p:cNvSpPr/>
          <p:nvPr/>
        </p:nvSpPr>
        <p:spPr>
          <a:xfrm>
            <a:off x="532355" y="2037946"/>
            <a:ext cx="6407063" cy="3785652"/>
          </a:xfrm>
          <a:prstGeom prst="rect">
            <a:avLst/>
          </a:prstGeom>
        </p:spPr>
        <p:txBody>
          <a:bodyPr wrap="square">
            <a:spAutoFit/>
          </a:bodyPr>
          <a:lstStyle/>
          <a:p>
            <a:pPr algn="l" rtl="0"/>
            <a:r>
              <a:rPr lang="en-US" sz="2400" dirty="0"/>
              <a:t>1. Free international trade</a:t>
            </a:r>
          </a:p>
          <a:p>
            <a:pPr algn="l" rtl="0"/>
            <a:r>
              <a:rPr lang="en-US" sz="2400" dirty="0"/>
              <a:t>2. Focus on reducing poverty not inequality</a:t>
            </a:r>
          </a:p>
          <a:p>
            <a:pPr algn="l" rtl="0"/>
            <a:r>
              <a:rPr lang="en-US" sz="2400" dirty="0"/>
              <a:t>3. Privatization of Government Companies</a:t>
            </a:r>
          </a:p>
          <a:p>
            <a:pPr algn="l" rtl="0"/>
            <a:r>
              <a:rPr lang="en-US" sz="2400" dirty="0"/>
              <a:t>4. Labor market flexibility</a:t>
            </a:r>
          </a:p>
          <a:p>
            <a:pPr algn="l" rtl="0"/>
            <a:r>
              <a:rPr lang="en-US" sz="2400" dirty="0"/>
              <a:t>5. Personal pension</a:t>
            </a:r>
          </a:p>
          <a:p>
            <a:pPr algn="l" rtl="0"/>
            <a:r>
              <a:rPr lang="en-US" sz="2400" dirty="0"/>
              <a:t>6. Mining property rights</a:t>
            </a:r>
          </a:p>
          <a:p>
            <a:pPr algn="l" rtl="0"/>
            <a:r>
              <a:rPr lang="en-US" sz="2400" dirty="0"/>
              <a:t>7. Parental authority in choosing schools</a:t>
            </a:r>
          </a:p>
          <a:p>
            <a:pPr algn="l" rtl="0"/>
            <a:r>
              <a:rPr lang="en-US" sz="2400" dirty="0"/>
              <a:t>8. Freedom of choice in health</a:t>
            </a:r>
          </a:p>
          <a:p>
            <a:pPr algn="l" rtl="0"/>
            <a:r>
              <a:rPr lang="en-US" sz="2400" dirty="0"/>
              <a:t>9. Private infrastructure</a:t>
            </a:r>
          </a:p>
          <a:p>
            <a:pPr algn="l" rtl="0"/>
            <a:r>
              <a:rPr lang="en-US" sz="2400" dirty="0"/>
              <a:t>10. Independence of a central bank</a:t>
            </a:r>
          </a:p>
        </p:txBody>
      </p:sp>
    </p:spTree>
    <p:extLst>
      <p:ext uri="{BB962C8B-B14F-4D97-AF65-F5344CB8AC3E}">
        <p14:creationId xmlns:p14="http://schemas.microsoft.com/office/powerpoint/2010/main" val="123455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3F3598C-08CF-49DA-ACC2-8F21E1D3E29E}" type="slidenum">
              <a:rPr lang="he-IL" smtClean="0"/>
              <a:t>9</a:t>
            </a:fld>
            <a:endParaRPr lang="he-IL" dirty="0"/>
          </a:p>
        </p:txBody>
      </p:sp>
      <p:graphicFrame>
        <p:nvGraphicFramePr>
          <p:cNvPr id="3" name="Table 2"/>
          <p:cNvGraphicFramePr>
            <a:graphicFrameLocks noGrp="1"/>
          </p:cNvGraphicFramePr>
          <p:nvPr>
            <p:extLst>
              <p:ext uri="{D42A27DB-BD31-4B8C-83A1-F6EECF244321}">
                <p14:modId xmlns:p14="http://schemas.microsoft.com/office/powerpoint/2010/main" val="1106514811"/>
              </p:ext>
            </p:extLst>
          </p:nvPr>
        </p:nvGraphicFramePr>
        <p:xfrm>
          <a:off x="-607200" y="-318"/>
          <a:ext cx="100387" cy="9923415"/>
        </p:xfrm>
        <a:graphic>
          <a:graphicData uri="http://schemas.openxmlformats.org/drawingml/2006/table">
            <a:tbl>
              <a:tblPr/>
              <a:tblGrid>
                <a:gridCol w="29545">
                  <a:extLst>
                    <a:ext uri="{9D8B030D-6E8A-4147-A177-3AD203B41FA5}">
                      <a16:colId xmlns:a16="http://schemas.microsoft.com/office/drawing/2014/main" val="20000"/>
                    </a:ext>
                  </a:extLst>
                </a:gridCol>
                <a:gridCol w="41297">
                  <a:extLst>
                    <a:ext uri="{9D8B030D-6E8A-4147-A177-3AD203B41FA5}">
                      <a16:colId xmlns:a16="http://schemas.microsoft.com/office/drawing/2014/main" val="20001"/>
                    </a:ext>
                  </a:extLst>
                </a:gridCol>
                <a:gridCol w="29545">
                  <a:extLst>
                    <a:ext uri="{9D8B030D-6E8A-4147-A177-3AD203B41FA5}">
                      <a16:colId xmlns:a16="http://schemas.microsoft.com/office/drawing/2014/main" val="20002"/>
                    </a:ext>
                  </a:extLst>
                </a:gridCol>
              </a:tblGrid>
              <a:tr h="551301">
                <a:tc>
                  <a:txBody>
                    <a:bodyPr/>
                    <a:lstStyle/>
                    <a:p>
                      <a:pPr algn="ctr"/>
                      <a:br>
                        <a:rPr lang="en-US" sz="1600" dirty="0">
                          <a:effectLst/>
                          <a:latin typeface="Jose Piñera"/>
                        </a:rPr>
                      </a:br>
                      <a:endParaRPr lang="en-US" sz="1600" dirty="0">
                        <a:effectLst/>
                        <a:latin typeface="Jose Piñera"/>
                      </a:endParaRPr>
                    </a:p>
                  </a:txBody>
                  <a:tcPr marL="0" marR="0" marT="0" marB="0" anchor="ctr">
                    <a:lnL>
                      <a:noFill/>
                    </a:lnL>
                    <a:lnR>
                      <a:noFill/>
                    </a:lnR>
                    <a:lnT>
                      <a:noFill/>
                    </a:lnT>
                    <a:lnB>
                      <a:noFill/>
                    </a:lnB>
                    <a:solidFill>
                      <a:srgbClr val="403B37"/>
                    </a:solidFill>
                  </a:tcPr>
                </a:tc>
                <a:tc rowSpan="2">
                  <a:txBody>
                    <a:bodyPr/>
                    <a:lstStyle/>
                    <a:p>
                      <a:pPr algn="ctr"/>
                      <a:endParaRPr lang="en-US" sz="1600" dirty="0">
                        <a:effectLst/>
                        <a:latin typeface="Jose Piñera"/>
                      </a:endParaRPr>
                    </a:p>
                  </a:txBody>
                  <a:tcPr marL="0" marR="0" marT="0" marB="0" anchor="ctr">
                    <a:lnL>
                      <a:noFill/>
                    </a:lnL>
                    <a:lnR>
                      <a:noFill/>
                    </a:lnR>
                    <a:lnT>
                      <a:noFill/>
                    </a:lnT>
                    <a:lnB>
                      <a:noFill/>
                    </a:lnB>
                    <a:solidFill>
                      <a:srgbClr val="1C1B19"/>
                    </a:solidFill>
                  </a:tcPr>
                </a:tc>
                <a:tc>
                  <a:txBody>
                    <a:bodyPr/>
                    <a:lstStyle/>
                    <a:p>
                      <a:pPr algn="ctr"/>
                      <a:br>
                        <a:rPr lang="en-US" sz="1600" dirty="0">
                          <a:effectLst/>
                          <a:latin typeface="Jose Piñera"/>
                        </a:rPr>
                      </a:br>
                      <a:endParaRPr lang="en-US" sz="1600" dirty="0">
                        <a:effectLst/>
                        <a:latin typeface="Jose Piñera"/>
                      </a:endParaRPr>
                    </a:p>
                  </a:txBody>
                  <a:tcPr marL="0" marR="0" marT="0" marB="0" anchor="ctr">
                    <a:lnL>
                      <a:noFill/>
                    </a:lnL>
                    <a:lnR>
                      <a:noFill/>
                    </a:lnR>
                    <a:lnT>
                      <a:noFill/>
                    </a:lnT>
                    <a:lnB>
                      <a:noFill/>
                    </a:lnB>
                    <a:solidFill>
                      <a:srgbClr val="403B37"/>
                    </a:solidFill>
                  </a:tcPr>
                </a:tc>
                <a:extLst>
                  <a:ext uri="{0D108BD9-81ED-4DB2-BD59-A6C34878D82A}">
                    <a16:rowId xmlns:a16="http://schemas.microsoft.com/office/drawing/2014/main" val="10000"/>
                  </a:ext>
                </a:extLst>
              </a:tr>
              <a:tr h="2480854">
                <a:tc>
                  <a:txBody>
                    <a:bodyPr/>
                    <a:lstStyle/>
                    <a:p>
                      <a:pPr algn="ctr"/>
                      <a:br>
                        <a:rPr lang="en-US" sz="1600" dirty="0">
                          <a:effectLst/>
                          <a:latin typeface="Jose Piñera"/>
                        </a:rPr>
                      </a:br>
                      <a:br>
                        <a:rPr lang="en-US" sz="1600" dirty="0">
                          <a:effectLst/>
                          <a:latin typeface="Jose Piñera"/>
                        </a:rPr>
                      </a:br>
                      <a:endParaRPr lang="en-US" sz="1600" dirty="0">
                        <a:effectLst/>
                        <a:latin typeface="Jose Piñera"/>
                      </a:endParaRPr>
                    </a:p>
                    <a:p>
                      <a:pPr algn="ctr"/>
                      <a:br>
                        <a:rPr lang="en-US" sz="1600" dirty="0">
                          <a:solidFill>
                            <a:srgbClr val="FFFFFF"/>
                          </a:solidFill>
                          <a:effectLst/>
                          <a:latin typeface="Jose Piñera"/>
                          <a:hlinkClick r:id="rId2"/>
                        </a:rPr>
                      </a:br>
                      <a:endParaRPr lang="en-US" sz="1600" dirty="0">
                        <a:effectLst/>
                        <a:latin typeface="Jose Piñera"/>
                      </a:endParaRPr>
                    </a:p>
                    <a:p>
                      <a:pPr algn="ctr"/>
                      <a:r>
                        <a:rPr lang="en-US" sz="1600" dirty="0">
                          <a:effectLst/>
                          <a:latin typeface="Jose Piñera"/>
                        </a:rPr>
                        <a:t> </a:t>
                      </a:r>
                    </a:p>
                    <a:p>
                      <a:pPr algn="ctr"/>
                      <a:r>
                        <a:rPr lang="en-US" sz="1600" dirty="0">
                          <a:effectLst/>
                          <a:latin typeface="Jose Piñera"/>
                        </a:rPr>
                        <a:t> </a:t>
                      </a:r>
                    </a:p>
                    <a:p>
                      <a:pPr algn="ctr"/>
                      <a:r>
                        <a:rPr lang="en-US" sz="1600" dirty="0">
                          <a:effectLst/>
                          <a:latin typeface="Jose Piñera"/>
                        </a:rPr>
                        <a:t> </a:t>
                      </a:r>
                    </a:p>
                    <a:p>
                      <a:pPr algn="ctr"/>
                      <a:r>
                        <a:rPr lang="en-US" sz="1600" dirty="0">
                          <a:effectLst/>
                          <a:latin typeface="Jose Piñera"/>
                        </a:rPr>
                        <a:t> </a:t>
                      </a:r>
                    </a:p>
                  </a:txBody>
                  <a:tcPr marL="0" marR="0" marT="0" marB="0">
                    <a:lnL>
                      <a:noFill/>
                    </a:lnL>
                    <a:lnR>
                      <a:noFill/>
                    </a:lnR>
                    <a:lnT>
                      <a:noFill/>
                    </a:lnT>
                    <a:lnB>
                      <a:noFill/>
                    </a:lnB>
                    <a:solidFill>
                      <a:srgbClr val="403B37"/>
                    </a:solidFill>
                  </a:tcPr>
                </a:tc>
                <a:tc vMerge="1">
                  <a:txBody>
                    <a:bodyPr/>
                    <a:lstStyle/>
                    <a:p>
                      <a:endParaRPr lang="en-US"/>
                    </a:p>
                  </a:txBody>
                  <a:tcPr/>
                </a:tc>
                <a:tc>
                  <a:txBody>
                    <a:bodyPr/>
                    <a:lstStyle/>
                    <a:p>
                      <a:pPr algn="ctr"/>
                      <a:r>
                        <a:rPr lang="en-US" sz="1600" dirty="0">
                          <a:effectLst/>
                          <a:latin typeface="Jose Piñera"/>
                        </a:rPr>
                        <a:t> </a:t>
                      </a:r>
                    </a:p>
                  </a:txBody>
                  <a:tcPr marL="0" marR="0" marT="0" marB="0">
                    <a:lnL>
                      <a:noFill/>
                    </a:lnL>
                    <a:lnR>
                      <a:noFill/>
                    </a:lnR>
                    <a:lnT>
                      <a:noFill/>
                    </a:lnT>
                    <a:lnB>
                      <a:noFill/>
                    </a:lnB>
                    <a:solidFill>
                      <a:srgbClr val="403B37"/>
                    </a:solidFill>
                  </a:tcPr>
                </a:tc>
                <a:extLst>
                  <a:ext uri="{0D108BD9-81ED-4DB2-BD59-A6C34878D82A}">
                    <a16:rowId xmlns:a16="http://schemas.microsoft.com/office/drawing/2014/main" val="10001"/>
                  </a:ext>
                </a:extLst>
              </a:tr>
              <a:tr h="6891260">
                <a:tc>
                  <a:txBody>
                    <a:bodyPr/>
                    <a:lstStyle/>
                    <a:p>
                      <a:pPr algn="ctr"/>
                      <a:r>
                        <a:rPr lang="en-US" sz="1600" dirty="0">
                          <a:effectLst/>
                          <a:latin typeface="Jose Piñera"/>
                        </a:rPr>
                        <a:t> </a:t>
                      </a:r>
                    </a:p>
                  </a:txBody>
                  <a:tcPr marL="0" marR="0" marT="0" marB="0">
                    <a:lnL>
                      <a:noFill/>
                    </a:lnL>
                    <a:lnR>
                      <a:noFill/>
                    </a:lnR>
                    <a:lnT>
                      <a:noFill/>
                    </a:lnT>
                    <a:lnB>
                      <a:noFill/>
                    </a:lnB>
                    <a:solidFill>
                      <a:srgbClr val="000000"/>
                    </a:solidFill>
                  </a:tcPr>
                </a:tc>
                <a:tc>
                  <a:txBody>
                    <a:bodyPr/>
                    <a:lstStyle/>
                    <a:p>
                      <a:pPr algn="ctr"/>
                      <a:r>
                        <a:rPr lang="en-US" sz="1600" b="0" i="0" dirty="0">
                          <a:solidFill>
                            <a:srgbClr val="CCCCCC"/>
                          </a:solidFill>
                          <a:effectLst/>
                          <a:latin typeface="Verdana" panose="020B0604030504040204" pitchFamily="34" charset="0"/>
                        </a:rPr>
                        <a:t>2010 ©  www.josepinera.com</a:t>
                      </a:r>
                      <a:endParaRPr lang="en-US" sz="1600" dirty="0">
                        <a:effectLst/>
                        <a:latin typeface="Jose Piñera"/>
                      </a:endParaRPr>
                    </a:p>
                  </a:txBody>
                  <a:tcPr marL="0" marR="0" marT="0" marB="0" anchor="ctr">
                    <a:lnL>
                      <a:noFill/>
                    </a:lnL>
                    <a:lnR>
                      <a:noFill/>
                    </a:lnR>
                    <a:lnT>
                      <a:noFill/>
                    </a:lnT>
                    <a:lnB>
                      <a:noFill/>
                    </a:lnB>
                    <a:solidFill>
                      <a:srgbClr val="000000"/>
                    </a:solidFill>
                  </a:tcPr>
                </a:tc>
                <a:tc>
                  <a:txBody>
                    <a:bodyPr/>
                    <a:lstStyle/>
                    <a:p>
                      <a:pPr algn="ctr"/>
                      <a:r>
                        <a:rPr lang="en-US" sz="1600" dirty="0">
                          <a:effectLst/>
                          <a:latin typeface="Jose Piñera"/>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val="10002"/>
                  </a:ext>
                </a:extLst>
              </a:tr>
            </a:tbl>
          </a:graphicData>
        </a:graphic>
      </p:graphicFrame>
      <p:pic>
        <p:nvPicPr>
          <p:cNvPr id="1025" name="Picture 1" descr="http://josepinera.org/zrespaldo/Power-of-Id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53" y="0"/>
            <a:ext cx="8256367" cy="619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091906"/>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4017</TotalTime>
  <Words>3427</Words>
  <Application>Microsoft Office PowerPoint</Application>
  <PresentationFormat>On-screen Show (4:3)</PresentationFormat>
  <Paragraphs>404</Paragraphs>
  <Slides>62</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Arial Narrow</vt:lpstr>
      <vt:lpstr>Calibri</vt:lpstr>
      <vt:lpstr>Calibri Light</vt:lpstr>
      <vt:lpstr>Jose Piñera</vt:lpstr>
      <vt:lpstr>Verdana</vt:lpstr>
      <vt:lpstr>Retrospect</vt:lpstr>
      <vt:lpstr>PowerPoint Presentation</vt:lpstr>
      <vt:lpstr>Israel: Can’t we be more successful?</vt:lpstr>
      <vt:lpstr>What Dictates Policy?</vt:lpstr>
      <vt:lpstr>Policy: Objectives and Means</vt:lpstr>
      <vt:lpstr>Policy: Objectives and Means</vt:lpstr>
      <vt:lpstr>Policy: Objectives and Means</vt:lpstr>
      <vt:lpstr>Israeli Public Opinion:</vt:lpstr>
      <vt:lpstr>The Chicago Boys Reform in Chile </vt:lpstr>
      <vt:lpstr>PowerPoint Presentation</vt:lpstr>
      <vt:lpstr>PowerPoint Presentation</vt:lpstr>
      <vt:lpstr>PowerPoint Presentation</vt:lpstr>
      <vt:lpstr>PowerPoint Presentation</vt:lpstr>
      <vt:lpstr>Labor Unions in Sweden</vt:lpstr>
      <vt:lpstr>Labor Unions in Sweden</vt:lpstr>
      <vt:lpstr>Labor Unions in Sweden</vt:lpstr>
      <vt:lpstr>Labor Unions in Sweden</vt:lpstr>
      <vt:lpstr>Labor Unions</vt:lpstr>
      <vt:lpstr>Labor Unions</vt:lpstr>
      <vt:lpstr>International Trade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 and Export</vt:lpstr>
      <vt:lpstr>PowerPoint Presentation</vt:lpstr>
      <vt:lpstr>Import and Export</vt:lpstr>
      <vt:lpstr>Import and Export</vt:lpstr>
      <vt:lpstr>Import and Export</vt:lpstr>
      <vt:lpstr>Import and Unemployment</vt:lpstr>
      <vt:lpstr>Who Gains from Import? </vt:lpstr>
      <vt:lpstr>PowerPoint Presentation</vt:lpstr>
      <vt:lpstr>How to “Grow Hondas”</vt:lpstr>
      <vt:lpstr>Parking and Transportation </vt:lpstr>
      <vt:lpstr>PowerPoint Presentation</vt:lpstr>
      <vt:lpstr>PowerPoint Presentation</vt:lpstr>
      <vt:lpstr>PowerPoint Presentation</vt:lpstr>
      <vt:lpstr>PowerPoint Presentation</vt:lpstr>
      <vt:lpstr>PowerPoint Presentation</vt:lpstr>
      <vt:lpstr>Housing </vt:lpstr>
      <vt:lpstr>Housing Prices</vt:lpstr>
      <vt:lpstr>Housing Prices</vt:lpstr>
      <vt:lpstr>Housing Prices</vt:lpstr>
      <vt:lpstr>PowerPoint Presentation</vt:lpstr>
      <vt:lpstr>Housing Prices</vt:lpstr>
      <vt:lpstr>Housing Prices</vt:lpstr>
      <vt:lpstr>Housing Prices</vt:lpstr>
      <vt:lpstr>Rent Regulation</vt:lpstr>
      <vt:lpstr>Rent Regulation</vt:lpstr>
      <vt:lpstr>Rent Regulation</vt:lpstr>
      <vt:lpstr>Rent Regulation </vt:lpstr>
      <vt:lpstr>Rent Regulation</vt:lpstr>
      <vt:lpstr>Rent Regulation</vt:lpstr>
      <vt:lpstr>Rent Regulation</vt:lpstr>
      <vt:lpstr>Rent Regulation</vt:lpstr>
      <vt:lpstr>Israel – The Landlord and Tenant Law 1954</vt:lpstr>
      <vt:lpstr>PowerPoint Presentation</vt:lpstr>
      <vt:lpstr>“A Rent Affair” PAUL KRUGMAN</vt:lpstr>
      <vt:lpstr>Financial Press in Israel?</vt:lpstr>
      <vt:lpstr>YNET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ori</dc:creator>
  <cp:lastModifiedBy>Laila</cp:lastModifiedBy>
  <cp:revision>244</cp:revision>
  <dcterms:created xsi:type="dcterms:W3CDTF">2014-04-26T08:44:06Z</dcterms:created>
  <dcterms:modified xsi:type="dcterms:W3CDTF">2020-02-05T15:29:58Z</dcterms:modified>
</cp:coreProperties>
</file>