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958" r:id="rId1"/>
  </p:sldMasterIdLst>
  <p:notesMasterIdLst>
    <p:notesMasterId r:id="rId64"/>
  </p:notesMasterIdLst>
  <p:sldIdLst>
    <p:sldId id="256" r:id="rId2"/>
    <p:sldId id="322" r:id="rId3"/>
    <p:sldId id="538" r:id="rId4"/>
    <p:sldId id="539" r:id="rId5"/>
    <p:sldId id="335" r:id="rId6"/>
    <p:sldId id="537" r:id="rId7"/>
    <p:sldId id="536" r:id="rId8"/>
    <p:sldId id="336" r:id="rId9"/>
    <p:sldId id="334" r:id="rId10"/>
    <p:sldId id="498" r:id="rId11"/>
    <p:sldId id="499" r:id="rId12"/>
    <p:sldId id="497" r:id="rId13"/>
    <p:sldId id="501" r:id="rId14"/>
    <p:sldId id="502" r:id="rId15"/>
    <p:sldId id="535" r:id="rId16"/>
    <p:sldId id="503" r:id="rId17"/>
    <p:sldId id="504" r:id="rId18"/>
    <p:sldId id="505" r:id="rId19"/>
    <p:sldId id="302" r:id="rId20"/>
    <p:sldId id="326" r:id="rId21"/>
    <p:sldId id="325" r:id="rId22"/>
    <p:sldId id="327" r:id="rId23"/>
    <p:sldId id="341" r:id="rId24"/>
    <p:sldId id="413" r:id="rId25"/>
    <p:sldId id="534" r:id="rId26"/>
    <p:sldId id="380" r:id="rId27"/>
    <p:sldId id="300" r:id="rId28"/>
    <p:sldId id="531" r:id="rId29"/>
    <p:sldId id="412" r:id="rId30"/>
    <p:sldId id="284" r:id="rId31"/>
    <p:sldId id="289" r:id="rId32"/>
    <p:sldId id="266" r:id="rId33"/>
    <p:sldId id="320" r:id="rId34"/>
    <p:sldId id="321" r:id="rId35"/>
    <p:sldId id="288" r:id="rId36"/>
    <p:sldId id="495" r:id="rId37"/>
    <p:sldId id="481" r:id="rId38"/>
    <p:sldId id="483" r:id="rId39"/>
    <p:sldId id="484" r:id="rId40"/>
    <p:sldId id="485" r:id="rId41"/>
    <p:sldId id="486" r:id="rId42"/>
    <p:sldId id="506" r:id="rId43"/>
    <p:sldId id="507" r:id="rId44"/>
    <p:sldId id="508" r:id="rId45"/>
    <p:sldId id="509" r:id="rId46"/>
    <p:sldId id="510" r:id="rId47"/>
    <p:sldId id="511" r:id="rId48"/>
    <p:sldId id="512" r:id="rId49"/>
    <p:sldId id="513" r:id="rId50"/>
    <p:sldId id="514" r:id="rId51"/>
    <p:sldId id="515" r:id="rId52"/>
    <p:sldId id="516" r:id="rId53"/>
    <p:sldId id="517" r:id="rId54"/>
    <p:sldId id="518" r:id="rId55"/>
    <p:sldId id="519" r:id="rId56"/>
    <p:sldId id="520" r:id="rId57"/>
    <p:sldId id="521" r:id="rId58"/>
    <p:sldId id="522" r:id="rId59"/>
    <p:sldId id="523" r:id="rId60"/>
    <p:sldId id="524" r:id="rId61"/>
    <p:sldId id="525" r:id="rId62"/>
    <p:sldId id="526" r:id="rId63"/>
  </p:sldIdLst>
  <p:sldSz cx="9144000" cy="6858000" type="screen4x3"/>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13" autoAdjust="0"/>
    <p:restoredTop sz="81588" autoAdjust="0"/>
  </p:normalViewPr>
  <p:slideViewPr>
    <p:cSldViewPr snapToGrid="0">
      <p:cViewPr varScale="1">
        <p:scale>
          <a:sx n="72" d="100"/>
          <a:sy n="72" d="100"/>
        </p:scale>
        <p:origin x="1747" y="5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http://www.cbs.gov.il/shnaton66/download/st16_01.xls"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Mac\Home\Documents\&#1506;&#1493;&#1502;&#1512;%20&#1502;&#1493;&#1488;&#1489;\&#1490;&#1512;&#1508;&#1497;&#1501;%20OEC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v>Sweden pre</c:v>
          </c:tx>
          <c:spPr>
            <a:ln w="50800">
              <a:solidFill>
                <a:srgbClr val="FF0000"/>
              </a:solidFill>
            </a:ln>
          </c:spPr>
          <c:marker>
            <c:symbol val="none"/>
          </c:marker>
          <c:val>
            <c:numRef>
              <c:f>'[Real GDP_per_capita.xls.xml]Sheet2'!$B$60:$AV$60</c:f>
              <c:numCache>
                <c:formatCode>0%</c:formatCode>
                <c:ptCount val="47"/>
                <c:pt idx="0">
                  <c:v>1.2499196827836361</c:v>
                </c:pt>
                <c:pt idx="1">
                  <c:v>1.2136771688896992</c:v>
                </c:pt>
                <c:pt idx="2">
                  <c:v>1.1878344597282238</c:v>
                </c:pt>
                <c:pt idx="3">
                  <c:v>1.1745597326788031</c:v>
                </c:pt>
                <c:pt idx="4">
                  <c:v>1.189792934573245</c:v>
                </c:pt>
                <c:pt idx="5">
                  <c:v>1.2211323775105223</c:v>
                </c:pt>
                <c:pt idx="6">
                  <c:v>1.1886910977536427</c:v>
                </c:pt>
                <c:pt idx="7">
                  <c:v>1.1403615242109673</c:v>
                </c:pt>
                <c:pt idx="8">
                  <c:v>1.1262041098267983</c:v>
                </c:pt>
                <c:pt idx="9">
                  <c:v>1.1310482783772517</c:v>
                </c:pt>
                <c:pt idx="10">
                  <c:v>1.1275175030270641</c:v>
                </c:pt>
                <c:pt idx="11">
                  <c:v>1.1204724835734696</c:v>
                </c:pt>
                <c:pt idx="12">
                  <c:v>1.1333285372045847</c:v>
                </c:pt>
                <c:pt idx="13">
                  <c:v>1.1374813430870048</c:v>
                </c:pt>
                <c:pt idx="14">
                  <c:v>1.1481968090042245</c:v>
                </c:pt>
                <c:pt idx="15">
                  <c:v>1.1381726396982024</c:v>
                </c:pt>
                <c:pt idx="16">
                  <c:v>1.1388308734187294</c:v>
                </c:pt>
                <c:pt idx="17">
                  <c:v>1.1449412238820051</c:v>
                </c:pt>
                <c:pt idx="18">
                  <c:v>1.1347151063927294</c:v>
                </c:pt>
                <c:pt idx="19">
                  <c:v>1.1263140594074288</c:v>
                </c:pt>
                <c:pt idx="20">
                  <c:v>1.1034521780948274</c:v>
                </c:pt>
                <c:pt idx="21">
                  <c:v>1.0798413776765676</c:v>
                </c:pt>
                <c:pt idx="22">
                  <c:v>1.0541274126920706</c:v>
                </c:pt>
                <c:pt idx="23">
                  <c:v>1.0227640168166832</c:v>
                </c:pt>
              </c:numCache>
            </c:numRef>
          </c:val>
          <c:smooth val="0"/>
          <c:extLst>
            <c:ext xmlns:c16="http://schemas.microsoft.com/office/drawing/2014/chart" uri="{C3380CC4-5D6E-409C-BE32-E72D297353CC}">
              <c16:uniqueId val="{00000000-D0E6-444B-832E-F77961E30175}"/>
            </c:ext>
          </c:extLst>
        </c:ser>
        <c:ser>
          <c:idx val="0"/>
          <c:order val="1"/>
          <c:tx>
            <c:strRef>
              <c:f>'[Real GDP_per_capita.xls.xml]Sheet2'!$A$53</c:f>
              <c:strCache>
                <c:ptCount val="1"/>
                <c:pt idx="0">
                  <c:v>Sweden</c:v>
                </c:pt>
              </c:strCache>
            </c:strRef>
          </c:tx>
          <c:spPr>
            <a:ln w="50800">
              <a:solidFill>
                <a:srgbClr val="FF0000"/>
              </a:solidFill>
            </a:ln>
          </c:spPr>
          <c:marker>
            <c:symbol val="none"/>
          </c:marker>
          <c:cat>
            <c:strRef>
              <c:f>'[Real GDP_per_capita.xls.xml]Sheet2'!$B$2:$AV$2</c:f>
              <c:strCache>
                <c:ptCount val="47"/>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strCache>
            </c:strRef>
          </c:cat>
          <c:val>
            <c:numRef>
              <c:f>'[Real GDP_per_capita.xls.xml]Sheet2'!$B$53:$AV$53</c:f>
              <c:numCache>
                <c:formatCode>0%</c:formatCode>
                <c:ptCount val="47"/>
                <c:pt idx="0">
                  <c:v>1.2499196827836361</c:v>
                </c:pt>
                <c:pt idx="1">
                  <c:v>1.2136771688896992</c:v>
                </c:pt>
                <c:pt idx="2">
                  <c:v>1.1878344597282238</c:v>
                </c:pt>
                <c:pt idx="3">
                  <c:v>1.1745597326788031</c:v>
                </c:pt>
                <c:pt idx="4">
                  <c:v>1.189792934573245</c:v>
                </c:pt>
                <c:pt idx="5">
                  <c:v>1.2211323775105223</c:v>
                </c:pt>
                <c:pt idx="6">
                  <c:v>1.1886910977536427</c:v>
                </c:pt>
                <c:pt idx="7">
                  <c:v>1.1403615242109673</c:v>
                </c:pt>
                <c:pt idx="8">
                  <c:v>1.1262041098267983</c:v>
                </c:pt>
                <c:pt idx="9">
                  <c:v>1.1310482783772517</c:v>
                </c:pt>
                <c:pt idx="10">
                  <c:v>1.1275175030270641</c:v>
                </c:pt>
                <c:pt idx="11">
                  <c:v>1.1204724835734696</c:v>
                </c:pt>
                <c:pt idx="12">
                  <c:v>1.1333285372045847</c:v>
                </c:pt>
                <c:pt idx="13">
                  <c:v>1.1374813430870048</c:v>
                </c:pt>
                <c:pt idx="14">
                  <c:v>1.1481968090042245</c:v>
                </c:pt>
                <c:pt idx="15">
                  <c:v>1.1381726396982024</c:v>
                </c:pt>
                <c:pt idx="16">
                  <c:v>1.1388308734187294</c:v>
                </c:pt>
                <c:pt idx="17">
                  <c:v>1.1449412238820051</c:v>
                </c:pt>
                <c:pt idx="18">
                  <c:v>1.1347151063927294</c:v>
                </c:pt>
                <c:pt idx="19">
                  <c:v>1.1263140594074288</c:v>
                </c:pt>
                <c:pt idx="20">
                  <c:v>1.1034521780948274</c:v>
                </c:pt>
                <c:pt idx="21">
                  <c:v>1.0798413776765676</c:v>
                </c:pt>
                <c:pt idx="22">
                  <c:v>1.0541274126920706</c:v>
                </c:pt>
                <c:pt idx="23">
                  <c:v>1.0227640168166832</c:v>
                </c:pt>
                <c:pt idx="24">
                  <c:v>1.029587146079646</c:v>
                </c:pt>
                <c:pt idx="25">
                  <c:v>1.0397556666873786</c:v>
                </c:pt>
                <c:pt idx="26">
                  <c:v>1.0278065941938048</c:v>
                </c:pt>
                <c:pt idx="27">
                  <c:v>1.0219310459003099</c:v>
                </c:pt>
                <c:pt idx="28">
                  <c:v>1.0358523631381673</c:v>
                </c:pt>
                <c:pt idx="29">
                  <c:v>1.0489388208052994</c:v>
                </c:pt>
                <c:pt idx="30">
                  <c:v>1.0582355442877374</c:v>
                </c:pt>
                <c:pt idx="31">
                  <c:v>1.056295713989384</c:v>
                </c:pt>
                <c:pt idx="32">
                  <c:v>1.0617702886451388</c:v>
                </c:pt>
                <c:pt idx="33">
                  <c:v>1.0715066273010416</c:v>
                </c:pt>
                <c:pt idx="34">
                  <c:v>1.0827628869081987</c:v>
                </c:pt>
                <c:pt idx="35">
                  <c:v>1.0857530255896519</c:v>
                </c:pt>
                <c:pt idx="36">
                  <c:v>1.1011599884854555</c:v>
                </c:pt>
                <c:pt idx="37">
                  <c:v>1.1024321853634762</c:v>
                </c:pt>
                <c:pt idx="38">
                  <c:v>1.0941009358317781</c:v>
                </c:pt>
                <c:pt idx="39">
                  <c:v>1.0737598911033084</c:v>
                </c:pt>
                <c:pt idx="40">
                  <c:v>1.1117870796234779</c:v>
                </c:pt>
                <c:pt idx="41">
                  <c:v>1.1201105206982112</c:v>
                </c:pt>
                <c:pt idx="42">
                  <c:v>1.110208371705937</c:v>
                </c:pt>
                <c:pt idx="43">
                  <c:v>1.108529038052311</c:v>
                </c:pt>
                <c:pt idx="44">
                  <c:v>1.1099315839038948</c:v>
                </c:pt>
                <c:pt idx="45">
                  <c:v>1.1191112750760852</c:v>
                </c:pt>
                <c:pt idx="46">
                  <c:v>1.1246613616435106</c:v>
                </c:pt>
              </c:numCache>
            </c:numRef>
          </c:val>
          <c:smooth val="0"/>
          <c:extLst>
            <c:ext xmlns:c16="http://schemas.microsoft.com/office/drawing/2014/chart" uri="{C3380CC4-5D6E-409C-BE32-E72D297353CC}">
              <c16:uniqueId val="{00000001-D0E6-444B-832E-F77961E30175}"/>
            </c:ext>
          </c:extLst>
        </c:ser>
        <c:dLbls>
          <c:showLegendKey val="0"/>
          <c:showVal val="0"/>
          <c:showCatName val="0"/>
          <c:showSerName val="0"/>
          <c:showPercent val="0"/>
          <c:showBubbleSize val="0"/>
        </c:dLbls>
        <c:smooth val="0"/>
        <c:axId val="250205696"/>
        <c:axId val="250207232"/>
      </c:lineChart>
      <c:catAx>
        <c:axId val="250205696"/>
        <c:scaling>
          <c:orientation val="minMax"/>
        </c:scaling>
        <c:delete val="0"/>
        <c:axPos val="b"/>
        <c:majorTickMark val="out"/>
        <c:minorTickMark val="none"/>
        <c:tickLblPos val="nextTo"/>
        <c:txPr>
          <a:bodyPr/>
          <a:lstStyle/>
          <a:p>
            <a:pPr>
              <a:defRPr sz="1100"/>
            </a:pPr>
            <a:endParaRPr lang="he-IL"/>
          </a:p>
        </c:txPr>
        <c:crossAx val="250207232"/>
        <c:crosses val="autoZero"/>
        <c:auto val="1"/>
        <c:lblAlgn val="ctr"/>
        <c:lblOffset val="100"/>
        <c:noMultiLvlLbl val="0"/>
      </c:catAx>
      <c:valAx>
        <c:axId val="250207232"/>
        <c:scaling>
          <c:orientation val="minMax"/>
          <c:max val="1.3"/>
          <c:min val="0.9"/>
        </c:scaling>
        <c:delete val="0"/>
        <c:axPos val="l"/>
        <c:majorGridlines/>
        <c:numFmt formatCode="0%" sourceLinked="1"/>
        <c:majorTickMark val="out"/>
        <c:minorTickMark val="none"/>
        <c:tickLblPos val="nextTo"/>
        <c:txPr>
          <a:bodyPr/>
          <a:lstStyle/>
          <a:p>
            <a:pPr>
              <a:defRPr sz="1200"/>
            </a:pPr>
            <a:endParaRPr lang="he-IL"/>
          </a:p>
        </c:txPr>
        <c:crossAx val="250205696"/>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lineChart>
        <c:grouping val="standard"/>
        <c:varyColors val="0"/>
        <c:ser>
          <c:idx val="0"/>
          <c:order val="0"/>
          <c:tx>
            <c:v>יצוא</c:v>
          </c:tx>
          <c:spPr>
            <a:ln w="38100" cap="rnd" cmpd="sng" algn="ctr">
              <a:solidFill>
                <a:schemeClr val="accent2">
                  <a:tint val="77000"/>
                </a:schemeClr>
              </a:solidFill>
              <a:prstDash val="solid"/>
              <a:round/>
            </a:ln>
            <a:effectLst/>
          </c:spPr>
          <c:marker>
            <c:symbol val="none"/>
          </c:marker>
          <c:cat>
            <c:numRef>
              <c:f>'ST16-01'!$K$8:$K$42</c:f>
              <c:numCache>
                <c:formatCode>General_)</c:formatCode>
                <c:ptCount val="3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numCache>
            </c:numRef>
          </c:cat>
          <c:val>
            <c:numRef>
              <c:f>'ST16-01'!$G$8:$G$42</c:f>
              <c:numCache>
                <c:formatCode>#,##0\ </c:formatCode>
                <c:ptCount val="35"/>
                <c:pt idx="0">
                  <c:v>8673.6</c:v>
                </c:pt>
                <c:pt idx="1">
                  <c:v>8907</c:v>
                </c:pt>
                <c:pt idx="2">
                  <c:v>8392.4</c:v>
                </c:pt>
                <c:pt idx="3">
                  <c:v>8471.7999999999993</c:v>
                </c:pt>
                <c:pt idx="4">
                  <c:v>9198.1</c:v>
                </c:pt>
                <c:pt idx="5">
                  <c:v>9977.2999999999993</c:v>
                </c:pt>
                <c:pt idx="6">
                  <c:v>11015.6</c:v>
                </c:pt>
                <c:pt idx="7">
                  <c:v>13109</c:v>
                </c:pt>
                <c:pt idx="8">
                  <c:v>14473.9</c:v>
                </c:pt>
                <c:pt idx="9">
                  <c:v>15490.3</c:v>
                </c:pt>
                <c:pt idx="10">
                  <c:v>17312</c:v>
                </c:pt>
                <c:pt idx="11">
                  <c:v>16903.599999999999</c:v>
                </c:pt>
                <c:pt idx="12">
                  <c:v>19432</c:v>
                </c:pt>
                <c:pt idx="13">
                  <c:v>20892.7</c:v>
                </c:pt>
                <c:pt idx="14">
                  <c:v>23820.5</c:v>
                </c:pt>
                <c:pt idx="15">
                  <c:v>27566</c:v>
                </c:pt>
                <c:pt idx="16">
                  <c:v>29780.9</c:v>
                </c:pt>
                <c:pt idx="17">
                  <c:v>31993.7</c:v>
                </c:pt>
                <c:pt idx="18">
                  <c:v>33157.199999999997</c:v>
                </c:pt>
                <c:pt idx="19">
                  <c:v>38259</c:v>
                </c:pt>
                <c:pt idx="20">
                  <c:v>47164.4</c:v>
                </c:pt>
                <c:pt idx="21">
                  <c:v>41002.5</c:v>
                </c:pt>
                <c:pt idx="22">
                  <c:v>39860.300000000003</c:v>
                </c:pt>
                <c:pt idx="23">
                  <c:v>44119.7</c:v>
                </c:pt>
                <c:pt idx="24">
                  <c:v>53107.7</c:v>
                </c:pt>
                <c:pt idx="25">
                  <c:v>58217.4</c:v>
                </c:pt>
                <c:pt idx="26">
                  <c:v>63028.5</c:v>
                </c:pt>
                <c:pt idx="27">
                  <c:v>72718.399999999994</c:v>
                </c:pt>
                <c:pt idx="28">
                  <c:v>83642.8</c:v>
                </c:pt>
                <c:pt idx="29">
                  <c:v>69553.399999999994</c:v>
                </c:pt>
                <c:pt idx="30">
                  <c:v>82211.8</c:v>
                </c:pt>
                <c:pt idx="31">
                  <c:v>94434.2</c:v>
                </c:pt>
                <c:pt idx="32">
                  <c:v>95692.7</c:v>
                </c:pt>
                <c:pt idx="33">
                  <c:v>97155.199999999997</c:v>
                </c:pt>
                <c:pt idx="34">
                  <c:v>98711.7</c:v>
                </c:pt>
              </c:numCache>
            </c:numRef>
          </c:val>
          <c:smooth val="0"/>
          <c:extLst>
            <c:ext xmlns:c16="http://schemas.microsoft.com/office/drawing/2014/chart" uri="{C3380CC4-5D6E-409C-BE32-E72D297353CC}">
              <c16:uniqueId val="{00000000-8679-44E4-BFD7-D8C3A93DFEEA}"/>
            </c:ext>
          </c:extLst>
        </c:ser>
        <c:ser>
          <c:idx val="1"/>
          <c:order val="1"/>
          <c:tx>
            <c:v>יבוא</c:v>
          </c:tx>
          <c:spPr>
            <a:ln w="38100" cap="rnd" cmpd="sng" algn="ctr">
              <a:solidFill>
                <a:schemeClr val="accent2">
                  <a:shade val="76000"/>
                </a:schemeClr>
              </a:solidFill>
              <a:prstDash val="solid"/>
              <a:round/>
            </a:ln>
            <a:effectLst/>
          </c:spPr>
          <c:marker>
            <c:symbol val="none"/>
          </c:marker>
          <c:cat>
            <c:numRef>
              <c:f>'ST16-01'!$K$8:$K$42</c:f>
              <c:numCache>
                <c:formatCode>General_)</c:formatCode>
                <c:ptCount val="3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numCache>
            </c:numRef>
          </c:cat>
          <c:val>
            <c:numRef>
              <c:f>'ST16-01'!$J$8:$J$42</c:f>
              <c:numCache>
                <c:formatCode>#,##0\ </c:formatCode>
                <c:ptCount val="35"/>
                <c:pt idx="0">
                  <c:v>11195.9</c:v>
                </c:pt>
                <c:pt idx="1">
                  <c:v>12016</c:v>
                </c:pt>
                <c:pt idx="2">
                  <c:v>11572.6</c:v>
                </c:pt>
                <c:pt idx="3">
                  <c:v>11769.9</c:v>
                </c:pt>
                <c:pt idx="4">
                  <c:v>11765.5</c:v>
                </c:pt>
                <c:pt idx="5">
                  <c:v>11605.8</c:v>
                </c:pt>
                <c:pt idx="6">
                  <c:v>12475.6</c:v>
                </c:pt>
                <c:pt idx="7">
                  <c:v>16407.7</c:v>
                </c:pt>
                <c:pt idx="8">
                  <c:v>17067</c:v>
                </c:pt>
                <c:pt idx="9">
                  <c:v>17323.2</c:v>
                </c:pt>
                <c:pt idx="10">
                  <c:v>20228</c:v>
                </c:pt>
                <c:pt idx="11">
                  <c:v>22271.4</c:v>
                </c:pt>
                <c:pt idx="12">
                  <c:v>23933.9</c:v>
                </c:pt>
                <c:pt idx="13">
                  <c:v>26930</c:v>
                </c:pt>
                <c:pt idx="14">
                  <c:v>30317.3</c:v>
                </c:pt>
                <c:pt idx="15">
                  <c:v>35357</c:v>
                </c:pt>
                <c:pt idx="16">
                  <c:v>37652.1</c:v>
                </c:pt>
                <c:pt idx="17">
                  <c:v>37312</c:v>
                </c:pt>
                <c:pt idx="18">
                  <c:v>36110.400000000001</c:v>
                </c:pt>
                <c:pt idx="19">
                  <c:v>41085.4</c:v>
                </c:pt>
                <c:pt idx="20">
                  <c:v>47094.7</c:v>
                </c:pt>
                <c:pt idx="21">
                  <c:v>43947.8</c:v>
                </c:pt>
                <c:pt idx="22">
                  <c:v>43205.2</c:v>
                </c:pt>
                <c:pt idx="23">
                  <c:v>44954.7</c:v>
                </c:pt>
                <c:pt idx="24">
                  <c:v>52767.1</c:v>
                </c:pt>
                <c:pt idx="25">
                  <c:v>58136.1</c:v>
                </c:pt>
                <c:pt idx="26">
                  <c:v>62489.2</c:v>
                </c:pt>
                <c:pt idx="27">
                  <c:v>73839.399999999994</c:v>
                </c:pt>
                <c:pt idx="28">
                  <c:v>84475.199999999997</c:v>
                </c:pt>
                <c:pt idx="29">
                  <c:v>63569</c:v>
                </c:pt>
                <c:pt idx="30">
                  <c:v>77021.100000000006</c:v>
                </c:pt>
                <c:pt idx="31">
                  <c:v>92771.1</c:v>
                </c:pt>
                <c:pt idx="32">
                  <c:v>92418.3</c:v>
                </c:pt>
                <c:pt idx="33">
                  <c:v>91923.1</c:v>
                </c:pt>
                <c:pt idx="34">
                  <c:v>93715.1</c:v>
                </c:pt>
              </c:numCache>
            </c:numRef>
          </c:val>
          <c:smooth val="0"/>
          <c:extLst>
            <c:ext xmlns:c16="http://schemas.microsoft.com/office/drawing/2014/chart" uri="{C3380CC4-5D6E-409C-BE32-E72D297353CC}">
              <c16:uniqueId val="{00000001-8679-44E4-BFD7-D8C3A93DFEEA}"/>
            </c:ext>
          </c:extLst>
        </c:ser>
        <c:dLbls>
          <c:showLegendKey val="0"/>
          <c:showVal val="0"/>
          <c:showCatName val="0"/>
          <c:showSerName val="0"/>
          <c:showPercent val="0"/>
          <c:showBubbleSize val="0"/>
        </c:dLbls>
        <c:smooth val="0"/>
        <c:axId val="442479536"/>
        <c:axId val="442480080"/>
      </c:lineChart>
      <c:catAx>
        <c:axId val="442479536"/>
        <c:scaling>
          <c:orientation val="minMax"/>
        </c:scaling>
        <c:delete val="0"/>
        <c:axPos val="b"/>
        <c:numFmt formatCode="General_)" sourceLinked="1"/>
        <c:majorTickMark val="out"/>
        <c:minorTickMark val="none"/>
        <c:tickLblPos val="nextTo"/>
        <c:spPr>
          <a:noFill/>
          <a:ln w="12700" cap="flat" cmpd="sng" algn="ctr">
            <a:solidFill>
              <a:schemeClr val="tx1">
                <a:tint val="75000"/>
              </a:schemeClr>
            </a:solidFill>
            <a:prstDash val="solid"/>
            <a:round/>
          </a:ln>
          <a:effectLst/>
        </c:spPr>
        <c:txPr>
          <a:bodyPr rot="-2700000" spcFirstLastPara="1" vertOverflow="ellipsis" wrap="square" anchor="ctr" anchorCtr="1"/>
          <a:lstStyle/>
          <a:p>
            <a:pPr>
              <a:defRPr sz="1000" b="0" i="0" u="none" strike="noStrike" kern="1200" baseline="0">
                <a:solidFill>
                  <a:schemeClr val="tx1"/>
                </a:solidFill>
                <a:latin typeface="+mn-lt"/>
                <a:ea typeface="+mn-ea"/>
                <a:cs typeface="+mn-cs"/>
              </a:defRPr>
            </a:pPr>
            <a:endParaRPr lang="he-IL"/>
          </a:p>
        </c:txPr>
        <c:crossAx val="442480080"/>
        <c:crosses val="autoZero"/>
        <c:auto val="1"/>
        <c:lblAlgn val="ctr"/>
        <c:lblOffset val="100"/>
        <c:tickLblSkip val="2"/>
        <c:noMultiLvlLbl val="0"/>
      </c:catAx>
      <c:valAx>
        <c:axId val="442480080"/>
        <c:scaling>
          <c:orientation val="minMax"/>
        </c:scaling>
        <c:delete val="0"/>
        <c:axPos val="l"/>
        <c:majorGridlines>
          <c:spPr>
            <a:ln w="12700" cap="flat" cmpd="sng" algn="ctr">
              <a:solidFill>
                <a:schemeClr val="tx1">
                  <a:tint val="7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he-IL" sz="1400" b="0"/>
                  <a:t>מיליוני דולרים</a:t>
                </a:r>
                <a:endParaRPr lang="en-US" sz="1400" b="0"/>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he-IL"/>
            </a:p>
          </c:txPr>
        </c:title>
        <c:numFmt formatCode="#,##0\ " sourceLinked="1"/>
        <c:majorTickMark val="out"/>
        <c:minorTickMark val="none"/>
        <c:tickLblPos val="nextTo"/>
        <c:spPr>
          <a:noFill/>
          <a:ln w="1270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he-IL"/>
          </a:p>
        </c:txPr>
        <c:crossAx val="442479536"/>
        <c:crosses val="autoZero"/>
        <c:crossBetween val="between"/>
      </c:valAx>
      <c:spPr>
        <a:noFill/>
        <a:ln>
          <a:noFill/>
        </a:ln>
        <a:effectLst/>
      </c:spPr>
    </c:plotArea>
    <c:legend>
      <c:legendPos val="b"/>
      <c:layout>
        <c:manualLayout>
          <c:xMode val="edge"/>
          <c:yMode val="edge"/>
          <c:x val="0.41257394325098207"/>
          <c:y val="0.89512574711295223"/>
          <c:w val="0.22812148308983171"/>
          <c:h val="0.1048742528870478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he-IL"/>
        </a:p>
      </c:txPr>
    </c:legend>
    <c:plotVisOnly val="1"/>
    <c:dispBlanksAs val="gap"/>
    <c:showDLblsOverMax val="0"/>
  </c:chart>
  <c:spPr>
    <a:noFill/>
    <a:ln w="12700" cap="flat" cmpd="sng" algn="ctr">
      <a:noFill/>
      <a:prstDash val="solid"/>
    </a:ln>
    <a:effectLst/>
  </c:spPr>
  <c:txPr>
    <a:bodyPr/>
    <a:lstStyle/>
    <a:p>
      <a:pPr>
        <a:defRPr/>
      </a:pPr>
      <a:endParaRPr lang="he-I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540359539489275E-2"/>
          <c:y val="0.10686164229471315"/>
          <c:w val="0.94892455578602541"/>
          <c:h val="0.82725585612994146"/>
        </c:manualLayout>
      </c:layout>
      <c:scatterChart>
        <c:scatterStyle val="lineMarker"/>
        <c:varyColors val="0"/>
        <c:ser>
          <c:idx val="0"/>
          <c:order val="0"/>
          <c:spPr>
            <a:ln w="28575">
              <a:noFill/>
            </a:ln>
          </c:spPr>
          <c:marker>
            <c:symbol val="diamond"/>
            <c:size val="5"/>
            <c:spPr>
              <a:solidFill>
                <a:schemeClr val="accent1"/>
              </a:solidFill>
              <a:ln>
                <a:solidFill>
                  <a:sysClr val="windowText" lastClr="000000"/>
                </a:solidFill>
              </a:ln>
            </c:spPr>
          </c:marker>
          <c:dLbls>
            <c:dLbl>
              <c:idx val="0"/>
              <c:tx>
                <c:strRef>
                  <c:f>'Fig21'!$Q$4</c:f>
                  <c:strCache>
                    <c:ptCount val="1"/>
                    <c:pt idx="0">
                      <c:v>Aus</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{C25BE7DC-4E09-4BDE-9F30-D77DD1865C52}</c15:txfldGUID>
                      <c15:f>'Fig21'!$Q$4</c15:f>
                      <c15:dlblFieldTableCache>
                        <c:ptCount val="1"/>
                        <c:pt idx="0">
                          <c:v>Aus</c:v>
                        </c:pt>
                      </c15:dlblFieldTableCache>
                    </c15:dlblFTEntry>
                  </c15:dlblFieldTable>
                  <c15:showDataLabelsRange val="0"/>
                </c:ext>
                <c:ext xmlns:c16="http://schemas.microsoft.com/office/drawing/2014/chart" uri="{C3380CC4-5D6E-409C-BE32-E72D297353CC}">
                  <c16:uniqueId val="{00000000-2651-4F45-8B2A-49F46D610460}"/>
                </c:ext>
              </c:extLst>
            </c:dLbl>
            <c:dLbl>
              <c:idx val="1"/>
              <c:tx>
                <c:strRef>
                  <c:f>'Fig21'!$Q$5</c:f>
                  <c:strCache>
                    <c:ptCount val="1"/>
                    <c:pt idx="0">
                      <c:v>Aut</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{4394ED43-4898-4E42-87F3-058662FDD2F2}</c15:txfldGUID>
                      <c15:f>'Fig21'!$Q$5</c15:f>
                      <c15:dlblFieldTableCache>
                        <c:ptCount val="1"/>
                        <c:pt idx="0">
                          <c:v>Aut</c:v>
                        </c:pt>
                      </c15:dlblFieldTableCache>
                    </c15:dlblFTEntry>
                  </c15:dlblFieldTable>
                  <c15:showDataLabelsRange val="0"/>
                </c:ext>
                <c:ext xmlns:c16="http://schemas.microsoft.com/office/drawing/2014/chart" uri="{C3380CC4-5D6E-409C-BE32-E72D297353CC}">
                  <c16:uniqueId val="{00000001-2651-4F45-8B2A-49F46D610460}"/>
                </c:ext>
              </c:extLst>
            </c:dLbl>
            <c:dLbl>
              <c:idx val="2"/>
              <c:tx>
                <c:strRef>
                  <c:f>'Fig21'!$Q$6</c:f>
                  <c:strCache>
                    <c:ptCount val="1"/>
                    <c:pt idx="0">
                      <c:v>Bel</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{C32CDC34-533F-43A6-9717-5CA8986D4040}</c15:txfldGUID>
                      <c15:f>'Fig21'!$Q$6</c15:f>
                      <c15:dlblFieldTableCache>
                        <c:ptCount val="1"/>
                        <c:pt idx="0">
                          <c:v>Bel</c:v>
                        </c:pt>
                      </c15:dlblFieldTableCache>
                    </c15:dlblFTEntry>
                  </c15:dlblFieldTable>
                  <c15:showDataLabelsRange val="0"/>
                </c:ext>
                <c:ext xmlns:c16="http://schemas.microsoft.com/office/drawing/2014/chart" uri="{C3380CC4-5D6E-409C-BE32-E72D297353CC}">
                  <c16:uniqueId val="{00000002-2651-4F45-8B2A-49F46D610460}"/>
                </c:ext>
              </c:extLst>
            </c:dLbl>
            <c:dLbl>
              <c:idx val="3"/>
              <c:tx>
                <c:strRef>
                  <c:f>'Fig21'!$Q$7</c:f>
                  <c:strCache>
                    <c:ptCount val="1"/>
                    <c:pt idx="0">
                      <c:v>Can</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{8BF3015B-0A61-474D-9FD4-5A311A84CA86}</c15:txfldGUID>
                      <c15:f>'Fig21'!$Q$7</c15:f>
                      <c15:dlblFieldTableCache>
                        <c:ptCount val="1"/>
                        <c:pt idx="0">
                          <c:v>Can</c:v>
                        </c:pt>
                      </c15:dlblFieldTableCache>
                    </c15:dlblFTEntry>
                  </c15:dlblFieldTable>
                  <c15:showDataLabelsRange val="0"/>
                </c:ext>
                <c:ext xmlns:c16="http://schemas.microsoft.com/office/drawing/2014/chart" uri="{C3380CC4-5D6E-409C-BE32-E72D297353CC}">
                  <c16:uniqueId val="{00000003-2651-4F45-8B2A-49F46D610460}"/>
                </c:ext>
              </c:extLst>
            </c:dLbl>
            <c:dLbl>
              <c:idx val="4"/>
              <c:tx>
                <c:strRef>
                  <c:f>'Fig21'!$Q$8</c:f>
                  <c:strCache>
                    <c:ptCount val="1"/>
                    <c:pt idx="0">
                      <c:v>Cze</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{F7D2390A-E8BE-4D30-8341-A86AFA22EDCC}</c15:txfldGUID>
                      <c15:f>'Fig21'!$Q$8</c15:f>
                      <c15:dlblFieldTableCache>
                        <c:ptCount val="1"/>
                        <c:pt idx="0">
                          <c:v>Cze</c:v>
                        </c:pt>
                      </c15:dlblFieldTableCache>
                    </c15:dlblFTEntry>
                  </c15:dlblFieldTable>
                  <c15:showDataLabelsRange val="0"/>
                </c:ext>
                <c:ext xmlns:c16="http://schemas.microsoft.com/office/drawing/2014/chart" uri="{C3380CC4-5D6E-409C-BE32-E72D297353CC}">
                  <c16:uniqueId val="{00000004-2651-4F45-8B2A-49F46D610460}"/>
                </c:ext>
              </c:extLst>
            </c:dLbl>
            <c:dLbl>
              <c:idx val="5"/>
              <c:tx>
                <c:strRef>
                  <c:f>'Fig21'!$Q$9</c:f>
                  <c:strCache>
                    <c:ptCount val="1"/>
                    <c:pt idx="0">
                      <c:v>Dnk</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{0A5DE620-CCF2-4682-BC04-434BB0250229}</c15:txfldGUID>
                      <c15:f>'Fig21'!$Q$9</c15:f>
                      <c15:dlblFieldTableCache>
                        <c:ptCount val="1"/>
                        <c:pt idx="0">
                          <c:v>Dnk</c:v>
                        </c:pt>
                      </c15:dlblFieldTableCache>
                    </c15:dlblFTEntry>
                  </c15:dlblFieldTable>
                  <c15:showDataLabelsRange val="0"/>
                </c:ext>
                <c:ext xmlns:c16="http://schemas.microsoft.com/office/drawing/2014/chart" uri="{C3380CC4-5D6E-409C-BE32-E72D297353CC}">
                  <c16:uniqueId val="{00000005-2651-4F45-8B2A-49F46D610460}"/>
                </c:ext>
              </c:extLst>
            </c:dLbl>
            <c:dLbl>
              <c:idx val="6"/>
              <c:tx>
                <c:strRef>
                  <c:f>'Fig21'!$Q$10</c:f>
                  <c:strCache>
                    <c:ptCount val="1"/>
                    <c:pt idx="0">
                      <c:v>Fin</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{E74FA013-ACB0-4FEE-9124-9DE6EE973545}</c15:txfldGUID>
                      <c15:f>'Fig21'!$Q$10</c15:f>
                      <c15:dlblFieldTableCache>
                        <c:ptCount val="1"/>
                        <c:pt idx="0">
                          <c:v>Fin</c:v>
                        </c:pt>
                      </c15:dlblFieldTableCache>
                    </c15:dlblFTEntry>
                  </c15:dlblFieldTable>
                  <c15:showDataLabelsRange val="0"/>
                </c:ext>
                <c:ext xmlns:c16="http://schemas.microsoft.com/office/drawing/2014/chart" uri="{C3380CC4-5D6E-409C-BE32-E72D297353CC}">
                  <c16:uniqueId val="{00000006-2651-4F45-8B2A-49F46D610460}"/>
                </c:ext>
              </c:extLst>
            </c:dLbl>
            <c:dLbl>
              <c:idx val="7"/>
              <c:tx>
                <c:strRef>
                  <c:f>'Fig21'!$Q$11</c:f>
                  <c:strCache>
                    <c:ptCount val="1"/>
                    <c:pt idx="0">
                      <c:v>Fra</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{109B807C-72A0-4351-B505-97705FD7023C}</c15:txfldGUID>
                      <c15:f>'Fig21'!$Q$11</c15:f>
                      <c15:dlblFieldTableCache>
                        <c:ptCount val="1"/>
                        <c:pt idx="0">
                          <c:v>Fra</c:v>
                        </c:pt>
                      </c15:dlblFieldTableCache>
                    </c15:dlblFTEntry>
                  </c15:dlblFieldTable>
                  <c15:showDataLabelsRange val="0"/>
                </c:ext>
                <c:ext xmlns:c16="http://schemas.microsoft.com/office/drawing/2014/chart" uri="{C3380CC4-5D6E-409C-BE32-E72D297353CC}">
                  <c16:uniqueId val="{00000007-2651-4F45-8B2A-49F46D610460}"/>
                </c:ext>
              </c:extLst>
            </c:dLbl>
            <c:dLbl>
              <c:idx val="8"/>
              <c:tx>
                <c:strRef>
                  <c:f>'Fig21'!$Q$12</c:f>
                  <c:strCache>
                    <c:ptCount val="1"/>
                    <c:pt idx="0">
                      <c:v>Deu</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{3CFBD0D6-2165-4C96-8BF5-C8F02C86B9D2}</c15:txfldGUID>
                      <c15:f>'Fig21'!$Q$12</c15:f>
                      <c15:dlblFieldTableCache>
                        <c:ptCount val="1"/>
                        <c:pt idx="0">
                          <c:v>Deu</c:v>
                        </c:pt>
                      </c15:dlblFieldTableCache>
                    </c15:dlblFTEntry>
                  </c15:dlblFieldTable>
                  <c15:showDataLabelsRange val="0"/>
                </c:ext>
                <c:ext xmlns:c16="http://schemas.microsoft.com/office/drawing/2014/chart" uri="{C3380CC4-5D6E-409C-BE32-E72D297353CC}">
                  <c16:uniqueId val="{00000008-2651-4F45-8B2A-49F46D610460}"/>
                </c:ext>
              </c:extLst>
            </c:dLbl>
            <c:dLbl>
              <c:idx val="9"/>
              <c:tx>
                <c:strRef>
                  <c:f>'Fig21'!$Q$13</c:f>
                  <c:strCache>
                    <c:ptCount val="1"/>
                    <c:pt idx="0">
                      <c:v>Grc</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{38C0EE68-67B8-4A3D-AA9F-5E612919846D}</c15:txfldGUID>
                      <c15:f>'Fig21'!$Q$13</c15:f>
                      <c15:dlblFieldTableCache>
                        <c:ptCount val="1"/>
                        <c:pt idx="0">
                          <c:v>Grc</c:v>
                        </c:pt>
                      </c15:dlblFieldTableCache>
                    </c15:dlblFTEntry>
                  </c15:dlblFieldTable>
                  <c15:showDataLabelsRange val="0"/>
                </c:ext>
                <c:ext xmlns:c16="http://schemas.microsoft.com/office/drawing/2014/chart" uri="{C3380CC4-5D6E-409C-BE32-E72D297353CC}">
                  <c16:uniqueId val="{00000009-2651-4F45-8B2A-49F46D610460}"/>
                </c:ext>
              </c:extLst>
            </c:dLbl>
            <c:dLbl>
              <c:idx val="10"/>
              <c:tx>
                <c:strRef>
                  <c:f>'Fig21'!$Q$14</c:f>
                  <c:strCache>
                    <c:ptCount val="1"/>
                    <c:pt idx="0">
                      <c:v>Hun</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{D5449E46-AA13-42F3-9D12-DAEB0B06D495}</c15:txfldGUID>
                      <c15:f>'Fig21'!$Q$14</c15:f>
                      <c15:dlblFieldTableCache>
                        <c:ptCount val="1"/>
                        <c:pt idx="0">
                          <c:v>Hun</c:v>
                        </c:pt>
                      </c15:dlblFieldTableCache>
                    </c15:dlblFTEntry>
                  </c15:dlblFieldTable>
                  <c15:showDataLabelsRange val="0"/>
                </c:ext>
                <c:ext xmlns:c16="http://schemas.microsoft.com/office/drawing/2014/chart" uri="{C3380CC4-5D6E-409C-BE32-E72D297353CC}">
                  <c16:uniqueId val="{0000000A-2651-4F45-8B2A-49F46D610460}"/>
                </c:ext>
              </c:extLst>
            </c:dLbl>
            <c:dLbl>
              <c:idx val="11"/>
              <c:tx>
                <c:strRef>
                  <c:f>'Fig21'!$Q$15</c:f>
                  <c:strCache>
                    <c:ptCount val="1"/>
                    <c:pt idx="0">
                      <c:v>Irl</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{AF252956-D72B-44DD-B40C-0632B33122C3}</c15:txfldGUID>
                      <c15:f>'Fig21'!$Q$15</c15:f>
                      <c15:dlblFieldTableCache>
                        <c:ptCount val="1"/>
                        <c:pt idx="0">
                          <c:v>Irl</c:v>
                        </c:pt>
                      </c15:dlblFieldTableCache>
                    </c15:dlblFTEntry>
                  </c15:dlblFieldTable>
                  <c15:showDataLabelsRange val="0"/>
                </c:ext>
                <c:ext xmlns:c16="http://schemas.microsoft.com/office/drawing/2014/chart" uri="{C3380CC4-5D6E-409C-BE32-E72D297353CC}">
                  <c16:uniqueId val="{0000000B-2651-4F45-8B2A-49F46D610460}"/>
                </c:ext>
              </c:extLst>
            </c:dLbl>
            <c:dLbl>
              <c:idx val="12"/>
              <c:layout>
                <c:manualLayout>
                  <c:x val="-2.9850746268656716E-2"/>
                  <c:y val="2.7906969930545093E-2"/>
                </c:manualLayout>
              </c:layout>
              <c:tx>
                <c:strRef>
                  <c:f>'Fig21'!$Q$16</c:f>
                  <c:strCache>
                    <c:ptCount val="1"/>
                    <c:pt idx="0">
                      <c:v>Ita</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{BCB3D0A1-B703-482A-896E-0014A18DDC12}</c15:txfldGUID>
                      <c15:f>'Fig21'!$Q$16</c15:f>
                      <c15:dlblFieldTableCache>
                        <c:ptCount val="1"/>
                        <c:pt idx="0">
                          <c:v>Ita</c:v>
                        </c:pt>
                      </c15:dlblFieldTableCache>
                    </c15:dlblFTEntry>
                  </c15:dlblFieldTable>
                  <c15:showDataLabelsRange val="0"/>
                </c:ext>
                <c:ext xmlns:c16="http://schemas.microsoft.com/office/drawing/2014/chart" uri="{C3380CC4-5D6E-409C-BE32-E72D297353CC}">
                  <c16:uniqueId val="{0000000C-2651-4F45-8B2A-49F46D610460}"/>
                </c:ext>
              </c:extLst>
            </c:dLbl>
            <c:dLbl>
              <c:idx val="13"/>
              <c:tx>
                <c:strRef>
                  <c:f>'Fig21'!$Q$17</c:f>
                  <c:strCache>
                    <c:ptCount val="1"/>
                    <c:pt idx="0">
                      <c:v>Kor</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{E0E0AD59-88A4-427D-B68D-856DAF999920}</c15:txfldGUID>
                      <c15:f>'Fig21'!$Q$17</c15:f>
                      <c15:dlblFieldTableCache>
                        <c:ptCount val="1"/>
                        <c:pt idx="0">
                          <c:v>Kor</c:v>
                        </c:pt>
                      </c15:dlblFieldTableCache>
                    </c15:dlblFTEntry>
                  </c15:dlblFieldTable>
                  <c15:showDataLabelsRange val="0"/>
                </c:ext>
                <c:ext xmlns:c16="http://schemas.microsoft.com/office/drawing/2014/chart" uri="{C3380CC4-5D6E-409C-BE32-E72D297353CC}">
                  <c16:uniqueId val="{0000000D-2651-4F45-8B2A-49F46D610460}"/>
                </c:ext>
              </c:extLst>
            </c:dLbl>
            <c:dLbl>
              <c:idx val="14"/>
              <c:tx>
                <c:strRef>
                  <c:f>'Fig21'!$Q$18</c:f>
                  <c:strCache>
                    <c:ptCount val="1"/>
                    <c:pt idx="0">
                      <c:v>Lux</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{CFED4DA4-2078-475A-8067-57975566F566}</c15:txfldGUID>
                      <c15:f>'Fig21'!$Q$18</c15:f>
                      <c15:dlblFieldTableCache>
                        <c:ptCount val="1"/>
                        <c:pt idx="0">
                          <c:v>Lux</c:v>
                        </c:pt>
                      </c15:dlblFieldTableCache>
                    </c15:dlblFTEntry>
                  </c15:dlblFieldTable>
                  <c15:showDataLabelsRange val="0"/>
                </c:ext>
                <c:ext xmlns:c16="http://schemas.microsoft.com/office/drawing/2014/chart" uri="{C3380CC4-5D6E-409C-BE32-E72D297353CC}">
                  <c16:uniqueId val="{0000000E-2651-4F45-8B2A-49F46D610460}"/>
                </c:ext>
              </c:extLst>
            </c:dLbl>
            <c:dLbl>
              <c:idx val="15"/>
              <c:layout>
                <c:manualLayout>
                  <c:x val="-1.1940298507462957E-2"/>
                  <c:y val="-9.3023233101817548E-3"/>
                </c:manualLayout>
              </c:layout>
              <c:tx>
                <c:strRef>
                  <c:f>'Fig21'!$Q$19</c:f>
                  <c:strCache>
                    <c:ptCount val="1"/>
                    <c:pt idx="0">
                      <c:v>Mex</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{011CA743-2DBA-46CA-84D5-C360D301B37A}</c15:txfldGUID>
                      <c15:f>'Fig21'!$Q$19</c15:f>
                      <c15:dlblFieldTableCache>
                        <c:ptCount val="1"/>
                        <c:pt idx="0">
                          <c:v>Mex</c:v>
                        </c:pt>
                      </c15:dlblFieldTableCache>
                    </c15:dlblFTEntry>
                  </c15:dlblFieldTable>
                  <c15:showDataLabelsRange val="0"/>
                </c:ext>
                <c:ext xmlns:c16="http://schemas.microsoft.com/office/drawing/2014/chart" uri="{C3380CC4-5D6E-409C-BE32-E72D297353CC}">
                  <c16:uniqueId val="{0000000F-2651-4F45-8B2A-49F46D610460}"/>
                </c:ext>
              </c:extLst>
            </c:dLbl>
            <c:dLbl>
              <c:idx val="16"/>
              <c:tx>
                <c:strRef>
                  <c:f>'Fig21'!$Q$20</c:f>
                  <c:strCache>
                    <c:ptCount val="1"/>
                    <c:pt idx="0">
                      <c:v>Nld</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{3DFEB79B-324B-41E3-B376-5942402B77DB}</c15:txfldGUID>
                      <c15:f>'Fig21'!$Q$20</c15:f>
                      <c15:dlblFieldTableCache>
                        <c:ptCount val="1"/>
                        <c:pt idx="0">
                          <c:v>Nld</c:v>
                        </c:pt>
                      </c15:dlblFieldTableCache>
                    </c15:dlblFTEntry>
                  </c15:dlblFieldTable>
                  <c15:showDataLabelsRange val="0"/>
                </c:ext>
                <c:ext xmlns:c16="http://schemas.microsoft.com/office/drawing/2014/chart" uri="{C3380CC4-5D6E-409C-BE32-E72D297353CC}">
                  <c16:uniqueId val="{00000010-2651-4F45-8B2A-49F46D610460}"/>
                </c:ext>
              </c:extLst>
            </c:dLbl>
            <c:dLbl>
              <c:idx val="17"/>
              <c:tx>
                <c:strRef>
                  <c:f>'Fig21'!$Q$21</c:f>
                  <c:strCache>
                    <c:ptCount val="1"/>
                    <c:pt idx="0">
                      <c:v>Nzl</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{53D0CA54-086C-4797-BB85-1E49BAA86443}</c15:txfldGUID>
                      <c15:f>'Fig21'!$Q$21</c15:f>
                      <c15:dlblFieldTableCache>
                        <c:ptCount val="1"/>
                        <c:pt idx="0">
                          <c:v>Nzl</c:v>
                        </c:pt>
                      </c15:dlblFieldTableCache>
                    </c15:dlblFTEntry>
                  </c15:dlblFieldTable>
                  <c15:showDataLabelsRange val="0"/>
                </c:ext>
                <c:ext xmlns:c16="http://schemas.microsoft.com/office/drawing/2014/chart" uri="{C3380CC4-5D6E-409C-BE32-E72D297353CC}">
                  <c16:uniqueId val="{00000011-2651-4F45-8B2A-49F46D610460}"/>
                </c:ext>
              </c:extLst>
            </c:dLbl>
            <c:dLbl>
              <c:idx val="18"/>
              <c:layout>
                <c:manualLayout>
                  <c:x val="-7.9601990049752124E-3"/>
                  <c:y val="-1.8604646620363395E-2"/>
                </c:manualLayout>
              </c:layout>
              <c:tx>
                <c:strRef>
                  <c:f>'Fig21'!$Q$22</c:f>
                  <c:strCache>
                    <c:ptCount val="1"/>
                    <c:pt idx="0">
                      <c:v>Nor</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{ECBE53F7-59B9-423C-B858-9000EBA61EA5}</c15:txfldGUID>
                      <c15:f>'Fig21'!$Q$22</c15:f>
                      <c15:dlblFieldTableCache>
                        <c:ptCount val="1"/>
                        <c:pt idx="0">
                          <c:v>Nor</c:v>
                        </c:pt>
                      </c15:dlblFieldTableCache>
                    </c15:dlblFTEntry>
                  </c15:dlblFieldTable>
                  <c15:showDataLabelsRange val="0"/>
                </c:ext>
                <c:ext xmlns:c16="http://schemas.microsoft.com/office/drawing/2014/chart" uri="{C3380CC4-5D6E-409C-BE32-E72D297353CC}">
                  <c16:uniqueId val="{00000012-2651-4F45-8B2A-49F46D610460}"/>
                </c:ext>
              </c:extLst>
            </c:dLbl>
            <c:dLbl>
              <c:idx val="19"/>
              <c:tx>
                <c:strRef>
                  <c:f>'Fig21'!$Q$23</c:f>
                  <c:strCache>
                    <c:ptCount val="1"/>
                    <c:pt idx="0">
                      <c:v>Pol</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{11D21863-47A0-445E-8898-271379B282F4}</c15:txfldGUID>
                      <c15:f>'Fig21'!$Q$23</c15:f>
                      <c15:dlblFieldTableCache>
                        <c:ptCount val="1"/>
                        <c:pt idx="0">
                          <c:v>Pol</c:v>
                        </c:pt>
                      </c15:dlblFieldTableCache>
                    </c15:dlblFTEntry>
                  </c15:dlblFieldTable>
                  <c15:showDataLabelsRange val="0"/>
                </c:ext>
                <c:ext xmlns:c16="http://schemas.microsoft.com/office/drawing/2014/chart" uri="{C3380CC4-5D6E-409C-BE32-E72D297353CC}">
                  <c16:uniqueId val="{00000013-2651-4F45-8B2A-49F46D610460}"/>
                </c:ext>
              </c:extLst>
            </c:dLbl>
            <c:dLbl>
              <c:idx val="20"/>
              <c:tx>
                <c:strRef>
                  <c:f>'Fig21'!$Q$24</c:f>
                  <c:strCache>
                    <c:ptCount val="1"/>
                    <c:pt idx="0">
                      <c:v>Prt</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{5B3FC94D-7668-47BF-BBE6-E69FCA39B0DC}</c15:txfldGUID>
                      <c15:f>'Fig21'!$Q$24</c15:f>
                      <c15:dlblFieldTableCache>
                        <c:ptCount val="1"/>
                        <c:pt idx="0">
                          <c:v>Prt</c:v>
                        </c:pt>
                      </c15:dlblFieldTableCache>
                    </c15:dlblFTEntry>
                  </c15:dlblFieldTable>
                  <c15:showDataLabelsRange val="0"/>
                </c:ext>
                <c:ext xmlns:c16="http://schemas.microsoft.com/office/drawing/2014/chart" uri="{C3380CC4-5D6E-409C-BE32-E72D297353CC}">
                  <c16:uniqueId val="{00000014-2651-4F45-8B2A-49F46D610460}"/>
                </c:ext>
              </c:extLst>
            </c:dLbl>
            <c:dLbl>
              <c:idx val="21"/>
              <c:layout>
                <c:manualLayout>
                  <c:x val="-2.3880597014925616E-2"/>
                  <c:y val="-2.4806195493817882E-2"/>
                </c:manualLayout>
              </c:layout>
              <c:tx>
                <c:strRef>
                  <c:f>'Fig21'!$Q$25</c:f>
                  <c:strCache>
                    <c:ptCount val="1"/>
                    <c:pt idx="0">
                      <c:v>Esp</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{A437CA09-A610-494B-AF91-DDA207801E08}</c15:txfldGUID>
                      <c15:f>'Fig21'!$Q$25</c15:f>
                      <c15:dlblFieldTableCache>
                        <c:ptCount val="1"/>
                        <c:pt idx="0">
                          <c:v>Esp</c:v>
                        </c:pt>
                      </c15:dlblFieldTableCache>
                    </c15:dlblFTEntry>
                  </c15:dlblFieldTable>
                  <c15:showDataLabelsRange val="0"/>
                </c:ext>
                <c:ext xmlns:c16="http://schemas.microsoft.com/office/drawing/2014/chart" uri="{C3380CC4-5D6E-409C-BE32-E72D297353CC}">
                  <c16:uniqueId val="{00000015-2651-4F45-8B2A-49F46D610460}"/>
                </c:ext>
              </c:extLst>
            </c:dLbl>
            <c:dLbl>
              <c:idx val="22"/>
              <c:tx>
                <c:strRef>
                  <c:f>'Fig21'!$Q$26</c:f>
                  <c:strCache>
                    <c:ptCount val="1"/>
                    <c:pt idx="0">
                      <c:v>Swe</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{53B547A1-96B7-4517-B82C-41AA1A10964F}</c15:txfldGUID>
                      <c15:f>'Fig21'!$Q$26</c15:f>
                      <c15:dlblFieldTableCache>
                        <c:ptCount val="1"/>
                        <c:pt idx="0">
                          <c:v>Swe</c:v>
                        </c:pt>
                      </c15:dlblFieldTableCache>
                    </c15:dlblFTEntry>
                  </c15:dlblFieldTable>
                  <c15:showDataLabelsRange val="0"/>
                </c:ext>
                <c:ext xmlns:c16="http://schemas.microsoft.com/office/drawing/2014/chart" uri="{C3380CC4-5D6E-409C-BE32-E72D297353CC}">
                  <c16:uniqueId val="{00000016-2651-4F45-8B2A-49F46D610460}"/>
                </c:ext>
              </c:extLst>
            </c:dLbl>
            <c:dLbl>
              <c:idx val="23"/>
              <c:tx>
                <c:strRef>
                  <c:f>'Fig21'!$Q$27</c:f>
                  <c:strCache>
                    <c:ptCount val="1"/>
                    <c:pt idx="0">
                      <c:v>Che</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{E4527304-AFBE-446E-B055-61C90CBFFDAE}</c15:txfldGUID>
                      <c15:f>'Fig21'!$Q$27</c15:f>
                      <c15:dlblFieldTableCache>
                        <c:ptCount val="1"/>
                        <c:pt idx="0">
                          <c:v>Che</c:v>
                        </c:pt>
                      </c15:dlblFieldTableCache>
                    </c15:dlblFTEntry>
                  </c15:dlblFieldTable>
                  <c15:showDataLabelsRange val="0"/>
                </c:ext>
                <c:ext xmlns:c16="http://schemas.microsoft.com/office/drawing/2014/chart" uri="{C3380CC4-5D6E-409C-BE32-E72D297353CC}">
                  <c16:uniqueId val="{00000017-2651-4F45-8B2A-49F46D610460}"/>
                </c:ext>
              </c:extLst>
            </c:dLbl>
            <c:dLbl>
              <c:idx val="24"/>
              <c:layout>
                <c:manualLayout>
                  <c:x val="-2.9850746268656716E-2"/>
                  <c:y val="-1.8604646620363395E-2"/>
                </c:manualLayout>
              </c:layout>
              <c:tx>
                <c:strRef>
                  <c:f>'Fig21'!$Q$28</c:f>
                  <c:strCache>
                    <c:ptCount val="1"/>
                    <c:pt idx="0">
                      <c:v>Tur</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{349BC589-2C9B-4FF1-9D00-83F94E62EF05}</c15:txfldGUID>
                      <c15:f>'Fig21'!$Q$28</c15:f>
                      <c15:dlblFieldTableCache>
                        <c:ptCount val="1"/>
                        <c:pt idx="0">
                          <c:v>Tur</c:v>
                        </c:pt>
                      </c15:dlblFieldTableCache>
                    </c15:dlblFTEntry>
                  </c15:dlblFieldTable>
                  <c15:showDataLabelsRange val="0"/>
                </c:ext>
                <c:ext xmlns:c16="http://schemas.microsoft.com/office/drawing/2014/chart" uri="{C3380CC4-5D6E-409C-BE32-E72D297353CC}">
                  <c16:uniqueId val="{00000018-2651-4F45-8B2A-49F46D610460}"/>
                </c:ext>
              </c:extLst>
            </c:dLbl>
            <c:dLbl>
              <c:idx val="25"/>
              <c:layout>
                <c:manualLayout>
                  <c:x val="-1.1940298507462957E-2"/>
                  <c:y val="1.2403097746908941E-2"/>
                </c:manualLayout>
              </c:layout>
              <c:tx>
                <c:strRef>
                  <c:f>'Fig21'!$Q$29</c:f>
                  <c:strCache>
                    <c:ptCount val="1"/>
                    <c:pt idx="0">
                      <c:v>Gbr</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{16993D86-F75E-4BF8-9A3A-C6BF4DAE28B8}</c15:txfldGUID>
                      <c15:f>'Fig21'!$Q$29</c15:f>
                      <c15:dlblFieldTableCache>
                        <c:ptCount val="1"/>
                        <c:pt idx="0">
                          <c:v>Gbr</c:v>
                        </c:pt>
                      </c15:dlblFieldTableCache>
                    </c15:dlblFTEntry>
                  </c15:dlblFieldTable>
                  <c15:showDataLabelsRange val="0"/>
                </c:ext>
                <c:ext xmlns:c16="http://schemas.microsoft.com/office/drawing/2014/chart" uri="{C3380CC4-5D6E-409C-BE32-E72D297353CC}">
                  <c16:uniqueId val="{00000019-2651-4F45-8B2A-49F46D610460}"/>
                </c:ext>
              </c:extLst>
            </c:dLbl>
            <c:dLbl>
              <c:idx val="26"/>
              <c:layout>
                <c:manualLayout>
                  <c:x val="-7.9601990049752124E-3"/>
                  <c:y val="-1.2403097746908887E-2"/>
                </c:manualLayout>
              </c:layout>
              <c:tx>
                <c:strRef>
                  <c:f>'Fig21'!$Q$30</c:f>
                  <c:strCache>
                    <c:ptCount val="1"/>
                    <c:pt idx="0">
                      <c:v>Usa</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{6A98D30F-1936-4258-A312-1BC726A5F209}</c15:txfldGUID>
                      <c15:f>'Fig21'!$Q$30</c15:f>
                      <c15:dlblFieldTableCache>
                        <c:ptCount val="1"/>
                        <c:pt idx="0">
                          <c:v>Usa</c:v>
                        </c:pt>
                      </c15:dlblFieldTableCache>
                    </c15:dlblFTEntry>
                  </c15:dlblFieldTable>
                  <c15:showDataLabelsRange val="0"/>
                </c:ext>
                <c:ext xmlns:c16="http://schemas.microsoft.com/office/drawing/2014/chart" uri="{C3380CC4-5D6E-409C-BE32-E72D297353CC}">
                  <c16:uniqueId val="{0000001A-2651-4F45-8B2A-49F46D610460}"/>
                </c:ext>
              </c:extLst>
            </c:dLbl>
            <c:dLbl>
              <c:idx val="27"/>
              <c:tx>
                <c:strRef>
                  <c:f>'Fig21'!$Q$31</c:f>
                  <c:strCache>
                    <c:ptCount val="1"/>
                    <c:pt idx="0">
                      <c:v>Jpn</c:v>
                    </c:pt>
                  </c:strCache>
                </c:strRef>
              </c:tx>
              <c:spPr/>
              <c:txPr>
                <a:bodyPr/>
                <a:lstStyle/>
                <a:p>
                  <a:pPr>
                    <a:defRPr sz="800" b="0" i="0" strike="noStrike">
                      <a:solidFill>
                        <a:srgbClr val="000000"/>
                      </a:solidFill>
                      <a:latin typeface="Arial"/>
                    </a:defRPr>
                  </a:pPr>
                  <a:endParaRPr lang="he-IL"/>
                </a:p>
              </c:txPr>
              <c:dLblPos val="r"/>
              <c:showLegendKey val="0"/>
              <c:showVal val="0"/>
              <c:showCatName val="0"/>
              <c:showSerName val="0"/>
              <c:showPercent val="0"/>
              <c:showBubbleSize val="0"/>
              <c:extLst>
                <c:ext xmlns:c15="http://schemas.microsoft.com/office/drawing/2012/chart" uri="{CE6537A1-D6FC-4f65-9D91-7224C49458BB}">
                  <c15:dlblFieldTable>
                    <c15:dlblFTEntry>
                      <c15:txfldGUID>{08447EAA-F75A-41F5-B9D6-A6A70CD9558F}</c15:txfldGUID>
                      <c15:f>'Fig21'!$Q$31</c15:f>
                      <c15:dlblFieldTableCache>
                        <c:ptCount val="1"/>
                        <c:pt idx="0">
                          <c:v>Jpn</c:v>
                        </c:pt>
                      </c15:dlblFieldTableCache>
                    </c15:dlblFTEntry>
                  </c15:dlblFieldTable>
                  <c15:showDataLabelsRange val="0"/>
                </c:ext>
                <c:ext xmlns:c16="http://schemas.microsoft.com/office/drawing/2014/chart" uri="{C3380CC4-5D6E-409C-BE32-E72D297353CC}">
                  <c16:uniqueId val="{0000001B-2651-4F45-8B2A-49F46D61046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'Fig21'!$R$4:$R$31</c:f>
              <c:numCache>
                <c:formatCode>0.00</c:formatCode>
                <c:ptCount val="28"/>
                <c:pt idx="0">
                  <c:v>1</c:v>
                </c:pt>
                <c:pt idx="1">
                  <c:v>2.5</c:v>
                </c:pt>
                <c:pt idx="2">
                  <c:v>1.5</c:v>
                </c:pt>
                <c:pt idx="3">
                  <c:v>1.5</c:v>
                </c:pt>
                <c:pt idx="4">
                  <c:v>3.333333333333333</c:v>
                </c:pt>
                <c:pt idx="5">
                  <c:v>3</c:v>
                </c:pt>
                <c:pt idx="6">
                  <c:v>0.66666666666666663</c:v>
                </c:pt>
                <c:pt idx="7">
                  <c:v>2</c:v>
                </c:pt>
                <c:pt idx="8">
                  <c:v>3.5</c:v>
                </c:pt>
                <c:pt idx="9">
                  <c:v>1.6666666666666665</c:v>
                </c:pt>
                <c:pt idx="10">
                  <c:v>1.6666666666666665</c:v>
                </c:pt>
                <c:pt idx="11">
                  <c:v>1.1666666666666665</c:v>
                </c:pt>
                <c:pt idx="12">
                  <c:v>1.5</c:v>
                </c:pt>
                <c:pt idx="13">
                  <c:v>1.3333333333333333</c:v>
                </c:pt>
                <c:pt idx="14">
                  <c:v>2.333333333333333</c:v>
                </c:pt>
                <c:pt idx="15">
                  <c:v>2.333333333333333</c:v>
                </c:pt>
                <c:pt idx="16">
                  <c:v>3.833333333333333</c:v>
                </c:pt>
                <c:pt idx="17">
                  <c:v>0.66666666666666663</c:v>
                </c:pt>
                <c:pt idx="18">
                  <c:v>2</c:v>
                </c:pt>
                <c:pt idx="19">
                  <c:v>1</c:v>
                </c:pt>
                <c:pt idx="20">
                  <c:v>2</c:v>
                </c:pt>
                <c:pt idx="21">
                  <c:v>1.5</c:v>
                </c:pt>
                <c:pt idx="22">
                  <c:v>4.333333333333333</c:v>
                </c:pt>
                <c:pt idx="23">
                  <c:v>1.833333333333333</c:v>
                </c:pt>
                <c:pt idx="24">
                  <c:v>1.5</c:v>
                </c:pt>
                <c:pt idx="25">
                  <c:v>0.66666666666666663</c:v>
                </c:pt>
                <c:pt idx="26">
                  <c:v>0.66666666666666663</c:v>
                </c:pt>
                <c:pt idx="27">
                  <c:v>1</c:v>
                </c:pt>
              </c:numCache>
            </c:numRef>
          </c:xVal>
          <c:yVal>
            <c:numRef>
              <c:f>'Fig21'!$S$4:$S$31</c:f>
              <c:numCache>
                <c:formatCode>0.00</c:formatCode>
                <c:ptCount val="28"/>
                <c:pt idx="0">
                  <c:v>103.22507205120708</c:v>
                </c:pt>
                <c:pt idx="1">
                  <c:v>62.090481806853091</c:v>
                </c:pt>
                <c:pt idx="2">
                  <c:v>110.9811117641112</c:v>
                </c:pt>
                <c:pt idx="3">
                  <c:v>94.099811327296194</c:v>
                </c:pt>
                <c:pt idx="4">
                  <c:v>16.408181141588905</c:v>
                </c:pt>
                <c:pt idx="5">
                  <c:v>104.26408617347558</c:v>
                </c:pt>
                <c:pt idx="6">
                  <c:v>110.96441003427677</c:v>
                </c:pt>
                <c:pt idx="7">
                  <c:v>99.031005776451593</c:v>
                </c:pt>
                <c:pt idx="8">
                  <c:v>82.501869448154949</c:v>
                </c:pt>
                <c:pt idx="9">
                  <c:v>72.162646682476307</c:v>
                </c:pt>
                <c:pt idx="10">
                  <c:v>26.003475312110417</c:v>
                </c:pt>
                <c:pt idx="11">
                  <c:v>84.089308888384693</c:v>
                </c:pt>
                <c:pt idx="12">
                  <c:v>69.225253027472206</c:v>
                </c:pt>
                <c:pt idx="13">
                  <c:v>89.811314734176591</c:v>
                </c:pt>
                <c:pt idx="14">
                  <c:v>109.38472161275214</c:v>
                </c:pt>
                <c:pt idx="15">
                  <c:v>111.68083037960925</c:v>
                </c:pt>
                <c:pt idx="16">
                  <c:v>96.452864077863183</c:v>
                </c:pt>
                <c:pt idx="17">
                  <c:v>95.915283193454741</c:v>
                </c:pt>
                <c:pt idx="18">
                  <c:v>101.41834068898929</c:v>
                </c:pt>
                <c:pt idx="19">
                  <c:v>21.928798490222029</c:v>
                </c:pt>
                <c:pt idx="20">
                  <c:v>55.536501156815177</c:v>
                </c:pt>
                <c:pt idx="21">
                  <c:v>74.080914225886076</c:v>
                </c:pt>
                <c:pt idx="22">
                  <c:v>86.739689812019748</c:v>
                </c:pt>
                <c:pt idx="23">
                  <c:v>150.05493565955584</c:v>
                </c:pt>
                <c:pt idx="24">
                  <c:v>30.125207504746736</c:v>
                </c:pt>
                <c:pt idx="25">
                  <c:v>108.77400616423847</c:v>
                </c:pt>
                <c:pt idx="26">
                  <c:v>112.19797980939457</c:v>
                </c:pt>
                <c:pt idx="27">
                  <c:v>192.57751813159251</c:v>
                </c:pt>
              </c:numCache>
            </c:numRef>
          </c:yVal>
          <c:smooth val="0"/>
          <c:extLst>
            <c:ext xmlns:c16="http://schemas.microsoft.com/office/drawing/2014/chart" uri="{C3380CC4-5D6E-409C-BE32-E72D297353CC}">
              <c16:uniqueId val="{0000001C-2651-4F45-8B2A-49F46D610460}"/>
            </c:ext>
          </c:extLst>
        </c:ser>
        <c:dLbls>
          <c:showLegendKey val="0"/>
          <c:showVal val="0"/>
          <c:showCatName val="0"/>
          <c:showSerName val="0"/>
          <c:showPercent val="0"/>
          <c:showBubbleSize val="0"/>
        </c:dLbls>
        <c:axId val="509814592"/>
        <c:axId val="509819488"/>
      </c:scatterChart>
      <c:valAx>
        <c:axId val="509814592"/>
        <c:scaling>
          <c:orientation val="minMax"/>
          <c:max val="5"/>
          <c:min val="0"/>
        </c:scaling>
        <c:delete val="0"/>
        <c:axPos val="b"/>
        <c:majorGridlines>
          <c:spPr>
            <a:ln>
              <a:solidFill>
                <a:sysClr val="window" lastClr="FFFFFF"/>
              </a:solidFill>
            </a:ln>
          </c:spPr>
        </c:majorGridlines>
        <c:title>
          <c:tx>
            <c:strRef>
              <c:f>'Fig27'!$R$2</c:f>
              <c:strCache>
                <c:ptCount val="1"/>
              </c:strCache>
            </c:strRef>
          </c:tx>
          <c:layout>
            <c:manualLayout>
              <c:xMode val="edge"/>
              <c:yMode val="edge"/>
              <c:x val="0.87026764511578913"/>
              <c:y val="0.95208043310131474"/>
            </c:manualLayout>
          </c:layout>
          <c:overlay val="0"/>
          <c:txPr>
            <a:bodyPr/>
            <a:lstStyle/>
            <a:p>
              <a:pPr>
                <a:defRPr b="0"/>
              </a:pPr>
              <a:endParaRPr lang="he-IL"/>
            </a:p>
          </c:txPr>
        </c:title>
        <c:numFmt formatCode="0" sourceLinked="0"/>
        <c:majorTickMark val="none"/>
        <c:minorTickMark val="none"/>
        <c:tickLblPos val="nextTo"/>
        <c:txPr>
          <a:bodyPr rot="0" vert="horz"/>
          <a:lstStyle/>
          <a:p>
            <a:pPr>
              <a:defRPr sz="800" b="0" i="0" u="none" strike="noStrike" baseline="0">
                <a:solidFill>
                  <a:srgbClr val="000000"/>
                </a:solidFill>
                <a:latin typeface="Arial"/>
                <a:ea typeface="Arial"/>
                <a:cs typeface="Arial"/>
              </a:defRPr>
            </a:pPr>
            <a:endParaRPr lang="he-IL"/>
          </a:p>
        </c:txPr>
        <c:crossAx val="509819488"/>
        <c:crosses val="autoZero"/>
        <c:crossBetween val="midCat"/>
        <c:majorUnit val="1"/>
      </c:valAx>
      <c:valAx>
        <c:axId val="509819488"/>
        <c:scaling>
          <c:orientation val="minMax"/>
          <c:max val="200"/>
          <c:min val="0"/>
        </c:scaling>
        <c:delete val="0"/>
        <c:axPos val="l"/>
        <c:majorGridlines>
          <c:spPr>
            <a:ln>
              <a:solidFill>
                <a:schemeClr val="bg1"/>
              </a:solidFill>
            </a:ln>
          </c:spPr>
        </c:majorGridlines>
        <c:title>
          <c:tx>
            <c:strRef>
              <c:f>'Fig27'!$S$2</c:f>
              <c:strCache>
                <c:ptCount val="1"/>
              </c:strCache>
            </c:strRef>
          </c:tx>
          <c:layout>
            <c:manualLayout>
              <c:xMode val="edge"/>
              <c:yMode val="edge"/>
              <c:x val="0"/>
              <c:y val="1.408724141500874E-2"/>
            </c:manualLayout>
          </c:layout>
          <c:overlay val="0"/>
          <c:txPr>
            <a:bodyPr rot="0" vert="horz"/>
            <a:lstStyle/>
            <a:p>
              <a:pPr>
                <a:defRPr b="0"/>
              </a:pPr>
              <a:endParaRPr lang="he-IL"/>
            </a:p>
          </c:txPr>
        </c:title>
        <c:numFmt formatCode="0" sourceLinked="0"/>
        <c:majorTickMark val="none"/>
        <c:minorTickMark val="none"/>
        <c:tickLblPos val="nextTo"/>
        <c:crossAx val="509814592"/>
        <c:crosses val="autoZero"/>
        <c:crossBetween val="midCat"/>
        <c:majorUnit val="50"/>
      </c:valAx>
      <c:spPr>
        <a:solidFill>
          <a:schemeClr val="accent1">
            <a:lumMod val="20000"/>
            <a:lumOff val="80000"/>
          </a:schemeClr>
        </a:solidFill>
        <a:ln>
          <a:solidFill>
            <a:schemeClr val="accent6"/>
          </a:solidFill>
        </a:ln>
      </c:spPr>
    </c:plotArea>
    <c:plotVisOnly val="1"/>
    <c:dispBlanksAs val="gap"/>
    <c:showDLblsOverMax val="0"/>
  </c:chart>
  <c:spPr>
    <a:ln>
      <a:noFill/>
    </a:ln>
  </c:spPr>
  <c:txPr>
    <a:bodyPr/>
    <a:lstStyle/>
    <a:p>
      <a:pPr>
        <a:defRPr sz="800">
          <a:latin typeface="Arial" pitchFamily="34" charset="0"/>
          <a:cs typeface="Arial" pitchFamily="34" charset="0"/>
        </a:defRPr>
      </a:pPr>
      <a:endParaRPr lang="he-IL"/>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0.56803</cdr:x>
      <cdr:y>0.10465</cdr:y>
    </cdr:from>
    <cdr:to>
      <cdr:x>0.96547</cdr:x>
      <cdr:y>0.16279</cdr:y>
    </cdr:to>
    <cdr:sp macro="" textlink="">
      <cdr:nvSpPr>
        <cdr:cNvPr id="2" name="TextBox 1"/>
        <cdr:cNvSpPr txBox="1"/>
      </cdr:nvSpPr>
      <cdr:spPr>
        <a:xfrm xmlns:a="http://schemas.openxmlformats.org/drawingml/2006/main">
          <a:off x="3181351" y="428620"/>
          <a:ext cx="2225958" cy="2381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546AC80F-F7AC-4429-9FEE-17D538875F10}" type="TxLink">
            <a:rPr lang="en-US" sz="800" b="0" i="0" u="none" strike="noStrike">
              <a:solidFill>
                <a:srgbClr val="000000"/>
              </a:solidFill>
              <a:latin typeface="Arial" pitchFamily="34" charset="0"/>
              <a:cs typeface="Arial" pitchFamily="34" charset="0"/>
            </a:rPr>
            <a:pPr/>
            <a:t>Correlation coefficient: -0.18</a:t>
          </a:fld>
          <a:endParaRPr lang="en-US" sz="800">
            <a:latin typeface="Arial" pitchFamily="34" charset="0"/>
            <a:cs typeface="Arial" pitchFamily="34" charset="0"/>
          </a:endParaRPr>
        </a:p>
      </cdr:txBody>
    </cdr:sp>
  </cdr:relSizeAnchor>
  <cdr:relSizeAnchor xmlns:cdr="http://schemas.openxmlformats.org/drawingml/2006/chartDrawing">
    <cdr:from>
      <cdr:x>0.56463</cdr:x>
      <cdr:y>0.15581</cdr:y>
    </cdr:from>
    <cdr:to>
      <cdr:x>0.96547</cdr:x>
      <cdr:y>0.21395</cdr:y>
    </cdr:to>
    <cdr:sp macro="" textlink="">
      <cdr:nvSpPr>
        <cdr:cNvPr id="3" name="TextBox 1"/>
        <cdr:cNvSpPr txBox="1"/>
      </cdr:nvSpPr>
      <cdr:spPr>
        <a:xfrm xmlns:a="http://schemas.openxmlformats.org/drawingml/2006/main">
          <a:off x="3162301" y="638159"/>
          <a:ext cx="2245008" cy="2381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C1DBECF1-875A-45E4-BB3A-1D59012724D0}" type="TxLink">
            <a:rPr lang="en-US" sz="800" b="0" i="0" u="none" strike="noStrike">
              <a:solidFill>
                <a:srgbClr val="000000"/>
              </a:solidFill>
              <a:latin typeface="Arial" pitchFamily="34" charset="0"/>
              <a:cs typeface="Arial" pitchFamily="34" charset="0"/>
            </a:rPr>
            <a:pPr/>
            <a:t>Correlation coefficient excluding Japan: 0.10</a:t>
          </a:fld>
          <a:endParaRPr lang="en-US" sz="800">
            <a:latin typeface="Arial" pitchFamily="34" charset="0"/>
            <a:cs typeface="Arial" pitchFamily="34" charset="0"/>
          </a:endParaRPr>
        </a:p>
      </cdr:txBody>
    </cdr:sp>
  </cdr:relSizeAnchor>
  <cdr:relSizeAnchor xmlns:cdr="http://schemas.openxmlformats.org/drawingml/2006/chartDrawing">
    <cdr:from>
      <cdr:x>0</cdr:x>
      <cdr:y>0.0093</cdr:y>
    </cdr:from>
    <cdr:to>
      <cdr:x>0.38806</cdr:x>
      <cdr:y>0.15216</cdr:y>
    </cdr:to>
    <cdr:sp macro="" textlink="">
      <cdr:nvSpPr>
        <cdr:cNvPr id="4" name="TextBox 3"/>
        <cdr:cNvSpPr txBox="1"/>
      </cdr:nvSpPr>
      <cdr:spPr>
        <a:xfrm xmlns:a="http://schemas.openxmlformats.org/drawingml/2006/main">
          <a:off x="0" y="41669"/>
          <a:ext cx="2351568" cy="640080"/>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l"/>
          <a:r>
            <a:rPr lang="en-US" sz="800" b="0" i="0" u="none" strike="noStrike">
              <a:solidFill>
                <a:srgbClr val="000000"/>
              </a:solidFill>
              <a:latin typeface="Arial" pitchFamily="34" charset="0"/>
              <a:cs typeface="Arial" pitchFamily="34" charset="0"/>
            </a:rPr>
            <a:t>Comparative</a:t>
          </a:r>
          <a:r>
            <a:rPr lang="en-US" sz="800" b="0" i="0" u="none" strike="noStrike" baseline="0">
              <a:solidFill>
                <a:srgbClr val="000000"/>
              </a:solidFill>
              <a:latin typeface="Arial" pitchFamily="34" charset="0"/>
              <a:cs typeface="Arial" pitchFamily="34" charset="0"/>
            </a:rPr>
            <a:t> rent levels</a:t>
          </a:r>
          <a:endParaRPr lang="en-US" sz="800">
            <a:latin typeface="Arial" pitchFamily="34" charset="0"/>
            <a:cs typeface="Arial" pitchFamily="34" charset="0"/>
          </a:endParaRPr>
        </a:p>
      </cdr:txBody>
    </cdr:sp>
  </cdr:relSizeAnchor>
  <cdr:relSizeAnchor xmlns:cdr="http://schemas.openxmlformats.org/drawingml/2006/chartDrawing">
    <cdr:from>
      <cdr:x>0.53309</cdr:x>
      <cdr:y>0.92561</cdr:y>
    </cdr:from>
    <cdr:to>
      <cdr:x>0.98008</cdr:x>
      <cdr:y>0.98605</cdr:y>
    </cdr:to>
    <cdr:sp macro="" textlink="">
      <cdr:nvSpPr>
        <cdr:cNvPr id="5" name="TextBox 4"/>
        <cdr:cNvSpPr txBox="1"/>
      </cdr:nvSpPr>
      <cdr:spPr>
        <a:xfrm xmlns:a="http://schemas.openxmlformats.org/drawingml/2006/main">
          <a:off x="3400425" y="3810001"/>
          <a:ext cx="2847975"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800" b="0" i="0" u="none" strike="noStrike">
              <a:solidFill>
                <a:srgbClr val="000000"/>
              </a:solidFill>
              <a:latin typeface="Arial" pitchFamily="34" charset="0"/>
              <a:cs typeface="Arial" pitchFamily="34" charset="0"/>
            </a:rPr>
            <a:t>Rent</a:t>
          </a:r>
          <a:r>
            <a:rPr lang="en-US" sz="800" b="0" i="0" u="none" strike="noStrike" baseline="0">
              <a:solidFill>
                <a:srgbClr val="000000"/>
              </a:solidFill>
              <a:latin typeface="Arial" pitchFamily="34" charset="0"/>
              <a:cs typeface="Arial" pitchFamily="34" charset="0"/>
            </a:rPr>
            <a:t> control</a:t>
          </a:r>
          <a:endParaRPr lang="en-US" sz="800">
            <a:latin typeface="Arial" pitchFamily="34" charset="0"/>
            <a:cs typeface="Arial"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132C924-C7AD-49F1-8798-7D2D4B876E43}" type="datetimeFigureOut">
              <a:rPr lang="he-IL" smtClean="0"/>
              <a:t>כ"ג/טבת/תש"פ</a:t>
            </a:fld>
            <a:endParaRPr lang="he-IL"/>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24F2667-2228-4092-9733-BB1051727271}" type="slidenum">
              <a:rPr lang="he-IL" smtClean="0"/>
              <a:t>‹#›</a:t>
            </a:fld>
            <a:endParaRPr lang="he-IL"/>
          </a:p>
        </p:txBody>
      </p:sp>
    </p:spTree>
    <p:extLst>
      <p:ext uri="{BB962C8B-B14F-4D97-AF65-F5344CB8AC3E}">
        <p14:creationId xmlns:p14="http://schemas.microsoft.com/office/powerpoint/2010/main" val="89520898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2</a:t>
            </a:fld>
            <a:endParaRPr lang="he-IL" dirty="0"/>
          </a:p>
        </p:txBody>
      </p:sp>
    </p:spTree>
    <p:extLst>
      <p:ext uri="{BB962C8B-B14F-4D97-AF65-F5344CB8AC3E}">
        <p14:creationId xmlns:p14="http://schemas.microsoft.com/office/powerpoint/2010/main" val="1389899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31</a:t>
            </a:fld>
            <a:endParaRPr lang="he-IL"/>
          </a:p>
        </p:txBody>
      </p:sp>
    </p:spTree>
    <p:extLst>
      <p:ext uri="{BB962C8B-B14F-4D97-AF65-F5344CB8AC3E}">
        <p14:creationId xmlns:p14="http://schemas.microsoft.com/office/powerpoint/2010/main" val="3208304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32</a:t>
            </a:fld>
            <a:endParaRPr lang="he-IL"/>
          </a:p>
        </p:txBody>
      </p:sp>
    </p:spTree>
    <p:extLst>
      <p:ext uri="{BB962C8B-B14F-4D97-AF65-F5344CB8AC3E}">
        <p14:creationId xmlns:p14="http://schemas.microsoft.com/office/powerpoint/2010/main" val="3526668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33</a:t>
            </a:fld>
            <a:endParaRPr lang="he-IL"/>
          </a:p>
        </p:txBody>
      </p:sp>
    </p:spTree>
    <p:extLst>
      <p:ext uri="{BB962C8B-B14F-4D97-AF65-F5344CB8AC3E}">
        <p14:creationId xmlns:p14="http://schemas.microsoft.com/office/powerpoint/2010/main" val="3217758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34</a:t>
            </a:fld>
            <a:endParaRPr lang="he-IL"/>
          </a:p>
        </p:txBody>
      </p:sp>
    </p:spTree>
    <p:extLst>
      <p:ext uri="{BB962C8B-B14F-4D97-AF65-F5344CB8AC3E}">
        <p14:creationId xmlns:p14="http://schemas.microsoft.com/office/powerpoint/2010/main" val="437251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36</a:t>
            </a:fld>
            <a:endParaRPr lang="he-IL"/>
          </a:p>
        </p:txBody>
      </p:sp>
    </p:spTree>
    <p:extLst>
      <p:ext uri="{BB962C8B-B14F-4D97-AF65-F5344CB8AC3E}">
        <p14:creationId xmlns:p14="http://schemas.microsoft.com/office/powerpoint/2010/main" val="1232205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מקור – פרויקט </a:t>
            </a:r>
            <a:r>
              <a:rPr lang="en-US" dirty="0"/>
              <a:t>doing</a:t>
            </a:r>
            <a:r>
              <a:rPr lang="en-US" baseline="0" dirty="0"/>
              <a:t> business</a:t>
            </a:r>
            <a:r>
              <a:rPr lang="he-IL" baseline="0" dirty="0"/>
              <a:t> של הבנק העולמי:</a:t>
            </a:r>
          </a:p>
          <a:p>
            <a:r>
              <a:rPr lang="en-US" dirty="0"/>
              <a:t>http://www.doingbusiness.org/</a:t>
            </a:r>
            <a:endParaRPr lang="he-IL" dirty="0"/>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43</a:t>
            </a:fld>
            <a:endParaRPr lang="he-IL"/>
          </a:p>
        </p:txBody>
      </p:sp>
    </p:spTree>
    <p:extLst>
      <p:ext uri="{BB962C8B-B14F-4D97-AF65-F5344CB8AC3E}">
        <p14:creationId xmlns:p14="http://schemas.microsoft.com/office/powerpoint/2010/main" val="2627854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44</a:t>
            </a:fld>
            <a:endParaRPr lang="he-IL"/>
          </a:p>
        </p:txBody>
      </p:sp>
    </p:spTree>
    <p:extLst>
      <p:ext uri="{BB962C8B-B14F-4D97-AF65-F5344CB8AC3E}">
        <p14:creationId xmlns:p14="http://schemas.microsoft.com/office/powerpoint/2010/main" val="21578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45</a:t>
            </a:fld>
            <a:endParaRPr lang="he-IL"/>
          </a:p>
        </p:txBody>
      </p:sp>
    </p:spTree>
    <p:extLst>
      <p:ext uri="{BB962C8B-B14F-4D97-AF65-F5344CB8AC3E}">
        <p14:creationId xmlns:p14="http://schemas.microsoft.com/office/powerpoint/2010/main" val="3545321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הציטוט – מעמוד הפייסבוק של יאיר לפיד</a:t>
            </a:r>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48</a:t>
            </a:fld>
            <a:endParaRPr lang="he-IL"/>
          </a:p>
        </p:txBody>
      </p:sp>
    </p:spTree>
    <p:extLst>
      <p:ext uri="{BB962C8B-B14F-4D97-AF65-F5344CB8AC3E}">
        <p14:creationId xmlns:p14="http://schemas.microsoft.com/office/powerpoint/2010/main" val="3491649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49</a:t>
            </a:fld>
            <a:endParaRPr lang="he-IL"/>
          </a:p>
        </p:txBody>
      </p:sp>
    </p:spTree>
    <p:extLst>
      <p:ext uri="{BB962C8B-B14F-4D97-AF65-F5344CB8AC3E}">
        <p14:creationId xmlns:p14="http://schemas.microsoft.com/office/powerpoint/2010/main" val="3158484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קישור לראיון של גיא רולניק:</a:t>
            </a:r>
          </a:p>
          <a:p>
            <a:r>
              <a:rPr lang="en-US" dirty="0"/>
              <a:t>http://www.themarker.com/markerweek/thisweek/1.2262810</a:t>
            </a:r>
            <a:r>
              <a:rPr lang="he-IL" dirty="0"/>
              <a:t> </a:t>
            </a:r>
          </a:p>
        </p:txBody>
      </p:sp>
      <p:sp>
        <p:nvSpPr>
          <p:cNvPr id="4" name="Slide Number Placeholder 3"/>
          <p:cNvSpPr>
            <a:spLocks noGrp="1"/>
          </p:cNvSpPr>
          <p:nvPr>
            <p:ph type="sldNum" sz="quarter" idx="10"/>
          </p:nvPr>
        </p:nvSpPr>
        <p:spPr/>
        <p:txBody>
          <a:bodyPr/>
          <a:lstStyle/>
          <a:p>
            <a:fld id="{224F2667-2228-4092-9733-BB1051727271}" type="slidenum">
              <a:rPr lang="he-IL" smtClean="0"/>
              <a:t>13</a:t>
            </a:fld>
            <a:endParaRPr lang="he-IL" dirty="0"/>
          </a:p>
        </p:txBody>
      </p:sp>
    </p:spTree>
    <p:extLst>
      <p:ext uri="{BB962C8B-B14F-4D97-AF65-F5344CB8AC3E}">
        <p14:creationId xmlns:p14="http://schemas.microsoft.com/office/powerpoint/2010/main" val="1007258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מקור:</a:t>
            </a:r>
          </a:p>
          <a:p>
            <a:r>
              <a:rPr lang="he-IL" dirty="0"/>
              <a:t>דוח</a:t>
            </a:r>
            <a:r>
              <a:rPr lang="he-IL" baseline="0" dirty="0"/>
              <a:t> </a:t>
            </a:r>
            <a:r>
              <a:rPr lang="en-US" baseline="0" dirty="0"/>
              <a:t>OECD</a:t>
            </a:r>
            <a:r>
              <a:rPr lang="he-IL" baseline="0" dirty="0"/>
              <a:t> שהורדתי, </a:t>
            </a:r>
            <a:r>
              <a:rPr lang="en-US" baseline="0" dirty="0"/>
              <a:t>www.oecd.org/dataoecd/42/11/46917384.pdf</a:t>
            </a:r>
            <a:endParaRPr lang="he-IL" baseline="0" dirty="0"/>
          </a:p>
          <a:p>
            <a:endParaRPr lang="en-US" dirty="0"/>
          </a:p>
          <a:p>
            <a:r>
              <a:rPr lang="en-US" dirty="0"/>
              <a:t>Andrews, D., Sánchez, A. C., &amp; Johansson, Å. (2011). Housing and the economy: policies for renovation. </a:t>
            </a:r>
            <a:r>
              <a:rPr lang="en-US" i="1" dirty="0"/>
              <a:t>Economic Policy Reforms 2011: Going for Growth</a:t>
            </a:r>
            <a:r>
              <a:rPr lang="en-US" dirty="0"/>
              <a:t>. OECD</a:t>
            </a:r>
            <a:r>
              <a:rPr lang="he-IL" dirty="0"/>
              <a:t> </a:t>
            </a:r>
            <a:endParaRPr lang="en-US" dirty="0"/>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51</a:t>
            </a:fld>
            <a:endParaRPr lang="he-IL"/>
          </a:p>
        </p:txBody>
      </p:sp>
    </p:spTree>
    <p:extLst>
      <p:ext uri="{BB962C8B-B14F-4D97-AF65-F5344CB8AC3E}">
        <p14:creationId xmlns:p14="http://schemas.microsoft.com/office/powerpoint/2010/main" val="3133503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מקור:</a:t>
            </a:r>
          </a:p>
          <a:p>
            <a:r>
              <a:rPr lang="he-IL" dirty="0"/>
              <a:t>דוח</a:t>
            </a:r>
            <a:r>
              <a:rPr lang="he-IL" baseline="0" dirty="0"/>
              <a:t> </a:t>
            </a:r>
            <a:r>
              <a:rPr lang="en-US" baseline="0" dirty="0"/>
              <a:t>OECD</a:t>
            </a:r>
            <a:r>
              <a:rPr lang="he-IL" baseline="0" dirty="0"/>
              <a:t> שהורדתי, </a:t>
            </a:r>
            <a:r>
              <a:rPr lang="en-US" baseline="0" dirty="0"/>
              <a:t>www.oecd.org/dataoecd/42/11/46917384.pdf</a:t>
            </a:r>
            <a:endParaRPr lang="he-IL" baseline="0"/>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52</a:t>
            </a:fld>
            <a:endParaRPr lang="he-IL"/>
          </a:p>
        </p:txBody>
      </p:sp>
    </p:spTree>
    <p:extLst>
      <p:ext uri="{BB962C8B-B14F-4D97-AF65-F5344CB8AC3E}">
        <p14:creationId xmlns:p14="http://schemas.microsoft.com/office/powerpoint/2010/main" val="1683638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מקור:</a:t>
            </a:r>
          </a:p>
          <a:p>
            <a:r>
              <a:rPr lang="he-IL" dirty="0"/>
              <a:t>דוח</a:t>
            </a:r>
            <a:r>
              <a:rPr lang="he-IL" baseline="0" dirty="0"/>
              <a:t> </a:t>
            </a:r>
            <a:r>
              <a:rPr lang="en-US" baseline="0" dirty="0"/>
              <a:t>OECD</a:t>
            </a:r>
            <a:r>
              <a:rPr lang="he-IL" baseline="0" dirty="0"/>
              <a:t> שהורדתי, </a:t>
            </a:r>
            <a:r>
              <a:rPr lang="en-US" baseline="0" dirty="0"/>
              <a:t>www.oecd.org/dataoecd/42/11/46917384.pdf</a:t>
            </a:r>
            <a:endParaRPr lang="he-IL" baseline="0"/>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53</a:t>
            </a:fld>
            <a:endParaRPr lang="he-IL"/>
          </a:p>
        </p:txBody>
      </p:sp>
    </p:spTree>
    <p:extLst>
      <p:ext uri="{BB962C8B-B14F-4D97-AF65-F5344CB8AC3E}">
        <p14:creationId xmlns:p14="http://schemas.microsoft.com/office/powerpoint/2010/main" val="3468822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מקור:</a:t>
            </a:r>
          </a:p>
          <a:p>
            <a:r>
              <a:rPr lang="en-US" dirty="0"/>
              <a:t>http://www.nytimes.com/2013/07/28/magazine/the-perverse-effects-of-rent-regulation.html?pagewanted=all&amp;_r=2&amp;</a:t>
            </a:r>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54</a:t>
            </a:fld>
            <a:endParaRPr lang="he-IL"/>
          </a:p>
        </p:txBody>
      </p:sp>
    </p:spTree>
    <p:extLst>
      <p:ext uri="{BB962C8B-B14F-4D97-AF65-F5344CB8AC3E}">
        <p14:creationId xmlns:p14="http://schemas.microsoft.com/office/powerpoint/2010/main" val="4221496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שבדיה:</a:t>
            </a:r>
          </a:p>
          <a:p>
            <a:r>
              <a:rPr lang="en-US" dirty="0"/>
              <a:t>http://www.swedishwire.com/economy/5978-stockholm-egalitarian-rental-boost-black-market</a:t>
            </a:r>
            <a:r>
              <a:rPr lang="he-IL" dirty="0"/>
              <a:t> </a:t>
            </a:r>
          </a:p>
        </p:txBody>
      </p:sp>
      <p:sp>
        <p:nvSpPr>
          <p:cNvPr id="4" name="Slide Number Placeholder 3"/>
          <p:cNvSpPr>
            <a:spLocks noGrp="1"/>
          </p:cNvSpPr>
          <p:nvPr>
            <p:ph type="sldNum" sz="quarter" idx="10"/>
          </p:nvPr>
        </p:nvSpPr>
        <p:spPr/>
        <p:txBody>
          <a:bodyPr/>
          <a:lstStyle/>
          <a:p>
            <a:fld id="{224F2667-2228-4092-9733-BB1051727271}" type="slidenum">
              <a:rPr lang="he-IL" smtClean="0"/>
              <a:t>55</a:t>
            </a:fld>
            <a:endParaRPr lang="he-IL"/>
          </a:p>
        </p:txBody>
      </p:sp>
    </p:spTree>
    <p:extLst>
      <p:ext uri="{BB962C8B-B14F-4D97-AF65-F5344CB8AC3E}">
        <p14:creationId xmlns:p14="http://schemas.microsoft.com/office/powerpoint/2010/main" val="3295571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ברלין:</a:t>
            </a:r>
            <a:endParaRPr lang="en-US" dirty="0"/>
          </a:p>
          <a:p>
            <a:r>
              <a:rPr lang="en-US" dirty="0"/>
              <a:t>http://www.themarker.com/realestate/1.2304284</a:t>
            </a:r>
            <a:endParaRPr lang="he-IL" dirty="0"/>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56</a:t>
            </a:fld>
            <a:endParaRPr lang="he-IL"/>
          </a:p>
        </p:txBody>
      </p:sp>
    </p:spTree>
    <p:extLst>
      <p:ext uri="{BB962C8B-B14F-4D97-AF65-F5344CB8AC3E}">
        <p14:creationId xmlns:p14="http://schemas.microsoft.com/office/powerpoint/2010/main" val="2549931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מקור:</a:t>
            </a:r>
          </a:p>
          <a:p>
            <a:r>
              <a:rPr lang="en-US" dirty="0"/>
              <a:t>http://www.spiegel.de/international/germany/bild-859420-408913.html</a:t>
            </a:r>
            <a:endParaRPr lang="he-IL" dirty="0"/>
          </a:p>
          <a:p>
            <a:endParaRPr lang="he-IL" dirty="0"/>
          </a:p>
          <a:p>
            <a:endParaRPr lang="he-IL" dirty="0"/>
          </a:p>
          <a:p>
            <a:r>
              <a:rPr lang="he-IL" dirty="0"/>
              <a:t>להוסיף שקף על דמי מפתח, ועל ניו יורק, בנו יותר בתי יוקרה</a:t>
            </a:r>
          </a:p>
        </p:txBody>
      </p:sp>
      <p:sp>
        <p:nvSpPr>
          <p:cNvPr id="4" name="Slide Number Placeholder 3"/>
          <p:cNvSpPr>
            <a:spLocks noGrp="1"/>
          </p:cNvSpPr>
          <p:nvPr>
            <p:ph type="sldNum" sz="quarter" idx="10"/>
          </p:nvPr>
        </p:nvSpPr>
        <p:spPr/>
        <p:txBody>
          <a:bodyPr/>
          <a:lstStyle/>
          <a:p>
            <a:fld id="{224F2667-2228-4092-9733-BB1051727271}" type="slidenum">
              <a:rPr lang="he-IL" smtClean="0"/>
              <a:t>57</a:t>
            </a:fld>
            <a:endParaRPr lang="he-IL"/>
          </a:p>
        </p:txBody>
      </p:sp>
    </p:spTree>
    <p:extLst>
      <p:ext uri="{BB962C8B-B14F-4D97-AF65-F5344CB8AC3E}">
        <p14:creationId xmlns:p14="http://schemas.microsoft.com/office/powerpoint/2010/main" val="91223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קישור לראיון של גיא רולניק:</a:t>
            </a:r>
          </a:p>
          <a:p>
            <a:r>
              <a:rPr lang="en-US" dirty="0"/>
              <a:t>http://www.themarker.com/markerweek/thisweek/1.2262810</a:t>
            </a:r>
            <a:r>
              <a:rPr lang="he-IL" dirty="0"/>
              <a:t> </a:t>
            </a:r>
          </a:p>
        </p:txBody>
      </p:sp>
      <p:sp>
        <p:nvSpPr>
          <p:cNvPr id="4" name="Slide Number Placeholder 3"/>
          <p:cNvSpPr>
            <a:spLocks noGrp="1"/>
          </p:cNvSpPr>
          <p:nvPr>
            <p:ph type="sldNum" sz="quarter" idx="10"/>
          </p:nvPr>
        </p:nvSpPr>
        <p:spPr/>
        <p:txBody>
          <a:bodyPr/>
          <a:lstStyle/>
          <a:p>
            <a:fld id="{224F2667-2228-4092-9733-BB1051727271}" type="slidenum">
              <a:rPr lang="he-IL" smtClean="0"/>
              <a:t>14</a:t>
            </a:fld>
            <a:endParaRPr lang="he-IL" dirty="0"/>
          </a:p>
        </p:txBody>
      </p:sp>
    </p:spTree>
    <p:extLst>
      <p:ext uri="{BB962C8B-B14F-4D97-AF65-F5344CB8AC3E}">
        <p14:creationId xmlns:p14="http://schemas.microsoft.com/office/powerpoint/2010/main" val="4253899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קישור לראיון של גיא רולניק:</a:t>
            </a:r>
          </a:p>
          <a:p>
            <a:r>
              <a:rPr lang="en-US" dirty="0"/>
              <a:t>http://www.themarker.com/markerweek/thisweek/1.2262810</a:t>
            </a:r>
            <a:r>
              <a:rPr lang="he-IL" dirty="0"/>
              <a:t> </a:t>
            </a:r>
          </a:p>
        </p:txBody>
      </p:sp>
      <p:sp>
        <p:nvSpPr>
          <p:cNvPr id="4" name="Slide Number Placeholder 3"/>
          <p:cNvSpPr>
            <a:spLocks noGrp="1"/>
          </p:cNvSpPr>
          <p:nvPr>
            <p:ph type="sldNum" sz="quarter" idx="10"/>
          </p:nvPr>
        </p:nvSpPr>
        <p:spPr/>
        <p:txBody>
          <a:bodyPr/>
          <a:lstStyle/>
          <a:p>
            <a:fld id="{224F2667-2228-4092-9733-BB1051727271}" type="slidenum">
              <a:rPr lang="he-IL" smtClean="0"/>
              <a:t>15</a:t>
            </a:fld>
            <a:endParaRPr lang="he-IL" dirty="0"/>
          </a:p>
        </p:txBody>
      </p:sp>
    </p:spTree>
    <p:extLst>
      <p:ext uri="{BB962C8B-B14F-4D97-AF65-F5344CB8AC3E}">
        <p14:creationId xmlns:p14="http://schemas.microsoft.com/office/powerpoint/2010/main" val="2119265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קישור לראיון של גיא רולניק:</a:t>
            </a:r>
          </a:p>
          <a:p>
            <a:r>
              <a:rPr lang="en-US" dirty="0"/>
              <a:t>http://www.themarker.com/markerweek/thisweek/1.2262810</a:t>
            </a:r>
            <a:r>
              <a:rPr lang="he-IL" dirty="0"/>
              <a:t> </a:t>
            </a:r>
          </a:p>
        </p:txBody>
      </p:sp>
      <p:sp>
        <p:nvSpPr>
          <p:cNvPr id="4" name="Slide Number Placeholder 3"/>
          <p:cNvSpPr>
            <a:spLocks noGrp="1"/>
          </p:cNvSpPr>
          <p:nvPr>
            <p:ph type="sldNum" sz="quarter" idx="10"/>
          </p:nvPr>
        </p:nvSpPr>
        <p:spPr/>
        <p:txBody>
          <a:bodyPr/>
          <a:lstStyle/>
          <a:p>
            <a:fld id="{224F2667-2228-4092-9733-BB1051727271}" type="slidenum">
              <a:rPr lang="he-IL" smtClean="0"/>
              <a:t>16</a:t>
            </a:fld>
            <a:endParaRPr lang="he-IL" dirty="0"/>
          </a:p>
        </p:txBody>
      </p:sp>
    </p:spTree>
    <p:extLst>
      <p:ext uri="{BB962C8B-B14F-4D97-AF65-F5344CB8AC3E}">
        <p14:creationId xmlns:p14="http://schemas.microsoft.com/office/powerpoint/2010/main" val="2459504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קישור לראיון אחד (שתי הנקודות הראשונות):</a:t>
            </a:r>
          </a:p>
          <a:p>
            <a:r>
              <a:rPr lang="en-US" dirty="0"/>
              <a:t>http://www.mako.co.il/news-channel2/Six-Newscast/Article-1b5d1dbfdce4931017.htm</a:t>
            </a:r>
            <a:endParaRPr lang="he-IL" dirty="0"/>
          </a:p>
          <a:p>
            <a:r>
              <a:rPr lang="he-IL" dirty="0" err="1"/>
              <a:t>והראיון</a:t>
            </a:r>
            <a:r>
              <a:rPr lang="he-IL" dirty="0"/>
              <a:t> השני (שתי הנקודות האחרונות):</a:t>
            </a:r>
          </a:p>
          <a:p>
            <a:r>
              <a:rPr lang="en-US" dirty="0"/>
              <a:t>http://www.globes.co.il/news/article.aspx?did=1000815380</a:t>
            </a:r>
            <a:r>
              <a:rPr lang="he-IL" dirty="0"/>
              <a:t> </a:t>
            </a:r>
            <a:r>
              <a:rPr lang="en-US" dirty="0"/>
              <a:t/>
            </a:r>
            <a:br>
              <a:rPr lang="en-US" dirty="0"/>
            </a:br>
            <a:r>
              <a:rPr lang="en-US" dirty="0"/>
              <a:t/>
            </a:r>
            <a:br>
              <a:rPr lang="en-US" dirty="0"/>
            </a:br>
            <a:r>
              <a:rPr lang="he-IL" dirty="0"/>
              <a:t>לחפש</a:t>
            </a:r>
            <a:r>
              <a:rPr lang="he-IL" baseline="0" dirty="0"/>
              <a:t> מישהו </a:t>
            </a:r>
            <a:r>
              <a:rPr lang="he-IL" baseline="0" dirty="0" err="1"/>
              <a:t>מוורוויק</a:t>
            </a:r>
            <a:r>
              <a:rPr lang="he-IL" baseline="0" dirty="0"/>
              <a:t>, אנדרו </a:t>
            </a:r>
            <a:r>
              <a:rPr lang="he-IL" baseline="0" dirty="0" err="1"/>
              <a:t>אזוולד</a:t>
            </a:r>
            <a:r>
              <a:rPr lang="en-US" baseline="0" dirty="0"/>
              <a:t> </a:t>
            </a:r>
            <a:r>
              <a:rPr lang="he-IL" baseline="0" dirty="0"/>
              <a:t> שכתב מחקרים</a:t>
            </a:r>
            <a:r>
              <a:rPr lang="en-US" baseline="0" dirty="0"/>
              <a:t/>
            </a:r>
            <a:br>
              <a:rPr lang="en-US" baseline="0" dirty="0"/>
            </a:br>
            <a:r>
              <a:rPr lang="en-US" baseline="0" dirty="0"/>
              <a:t>Oswald</a:t>
            </a:r>
          </a:p>
          <a:p>
            <a:r>
              <a:rPr lang="he-IL" baseline="0" dirty="0"/>
              <a:t>מסכם מחקרים, כתב שזה פוגע ביצירתיות</a:t>
            </a:r>
            <a:r>
              <a:rPr lang="en-US" baseline="0" dirty="0"/>
              <a:t/>
            </a:r>
            <a:br>
              <a:rPr lang="en-US" baseline="0" dirty="0"/>
            </a:br>
            <a:r>
              <a:rPr lang="he-IL" baseline="0" dirty="0"/>
              <a:t>מי צריך בטחון תעסוקתי תכלת</a:t>
            </a:r>
          </a:p>
          <a:p>
            <a:r>
              <a:rPr lang="en-US" baseline="0" dirty="0"/>
              <a:t/>
            </a:r>
            <a:br>
              <a:rPr lang="en-US" baseline="0" dirty="0"/>
            </a:br>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17</a:t>
            </a:fld>
            <a:endParaRPr lang="he-IL"/>
          </a:p>
        </p:txBody>
      </p:sp>
    </p:spTree>
    <p:extLst>
      <p:ext uri="{BB962C8B-B14F-4D97-AF65-F5344CB8AC3E}">
        <p14:creationId xmlns:p14="http://schemas.microsoft.com/office/powerpoint/2010/main" val="3952963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קישור לראיון אחד (שתי הנקודות הראשונות):</a:t>
            </a:r>
          </a:p>
          <a:p>
            <a:r>
              <a:rPr lang="en-US" dirty="0"/>
              <a:t>http://www.mako.co.il/news-channel2/Six-Newscast/Article-1b5d1dbfdce4931017.htm</a:t>
            </a:r>
            <a:endParaRPr lang="he-IL" dirty="0"/>
          </a:p>
          <a:p>
            <a:r>
              <a:rPr lang="he-IL" dirty="0" err="1"/>
              <a:t>והראיון</a:t>
            </a:r>
            <a:r>
              <a:rPr lang="he-IL" dirty="0"/>
              <a:t> השני (שתי הנקודות האחרונות):</a:t>
            </a:r>
          </a:p>
          <a:p>
            <a:r>
              <a:rPr lang="en-US" dirty="0"/>
              <a:t>http://www.globes.co.il/news/article.aspx?did=1000815380</a:t>
            </a:r>
            <a:r>
              <a:rPr lang="he-IL" dirty="0"/>
              <a:t> </a:t>
            </a:r>
            <a:r>
              <a:rPr lang="en-US" dirty="0"/>
              <a:t/>
            </a:r>
            <a:br>
              <a:rPr lang="en-US" dirty="0"/>
            </a:br>
            <a:r>
              <a:rPr lang="en-US" dirty="0"/>
              <a:t/>
            </a:r>
            <a:br>
              <a:rPr lang="en-US" dirty="0"/>
            </a:br>
            <a:r>
              <a:rPr lang="he-IL" dirty="0"/>
              <a:t>לחפש</a:t>
            </a:r>
            <a:r>
              <a:rPr lang="he-IL" baseline="0" dirty="0"/>
              <a:t> מישהו </a:t>
            </a:r>
            <a:r>
              <a:rPr lang="he-IL" baseline="0" dirty="0" err="1"/>
              <a:t>מוורוויק</a:t>
            </a:r>
            <a:r>
              <a:rPr lang="he-IL" baseline="0" dirty="0"/>
              <a:t>, אנדרו </a:t>
            </a:r>
            <a:r>
              <a:rPr lang="he-IL" baseline="0" dirty="0" err="1"/>
              <a:t>אזוולד</a:t>
            </a:r>
            <a:r>
              <a:rPr lang="en-US" baseline="0" dirty="0"/>
              <a:t> </a:t>
            </a:r>
            <a:r>
              <a:rPr lang="he-IL" baseline="0" dirty="0"/>
              <a:t> שכתב מחקרים</a:t>
            </a:r>
            <a:r>
              <a:rPr lang="en-US" baseline="0" dirty="0"/>
              <a:t/>
            </a:r>
            <a:br>
              <a:rPr lang="en-US" baseline="0" dirty="0"/>
            </a:br>
            <a:r>
              <a:rPr lang="en-US" baseline="0" dirty="0"/>
              <a:t>Oswald</a:t>
            </a:r>
          </a:p>
          <a:p>
            <a:r>
              <a:rPr lang="he-IL" baseline="0" dirty="0"/>
              <a:t>מסכם מחקרים, כתב שזה פוגע ביצירתיות</a:t>
            </a:r>
            <a:r>
              <a:rPr lang="en-US" baseline="0" dirty="0"/>
              <a:t/>
            </a:r>
            <a:br>
              <a:rPr lang="en-US" baseline="0" dirty="0"/>
            </a:br>
            <a:r>
              <a:rPr lang="he-IL" baseline="0" dirty="0"/>
              <a:t>מי צריך בטחון תעסוקתי תכלת</a:t>
            </a:r>
          </a:p>
          <a:p>
            <a:r>
              <a:rPr lang="en-US" baseline="0" dirty="0"/>
              <a:t/>
            </a:r>
            <a:br>
              <a:rPr lang="en-US" baseline="0" dirty="0"/>
            </a:br>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18</a:t>
            </a:fld>
            <a:endParaRPr lang="he-IL"/>
          </a:p>
        </p:txBody>
      </p:sp>
    </p:spTree>
    <p:extLst>
      <p:ext uri="{BB962C8B-B14F-4D97-AF65-F5344CB8AC3E}">
        <p14:creationId xmlns:p14="http://schemas.microsoft.com/office/powerpoint/2010/main" val="3135661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10"/>
          </p:nvPr>
        </p:nvSpPr>
        <p:spPr/>
        <p:txBody>
          <a:bodyPr/>
          <a:lstStyle/>
          <a:p>
            <a:fld id="{224F2667-2228-4092-9733-BB1051727271}" type="slidenum">
              <a:rPr lang="he-IL" smtClean="0"/>
              <a:t>27</a:t>
            </a:fld>
            <a:endParaRPr lang="he-IL"/>
          </a:p>
        </p:txBody>
      </p:sp>
    </p:spTree>
    <p:extLst>
      <p:ext uri="{BB962C8B-B14F-4D97-AF65-F5344CB8AC3E}">
        <p14:creationId xmlns:p14="http://schemas.microsoft.com/office/powerpoint/2010/main" val="4266568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t>30</a:t>
            </a:fld>
            <a:endParaRPr lang="he-IL"/>
          </a:p>
        </p:txBody>
      </p:sp>
    </p:spTree>
    <p:extLst>
      <p:ext uri="{BB962C8B-B14F-4D97-AF65-F5344CB8AC3E}">
        <p14:creationId xmlns:p14="http://schemas.microsoft.com/office/powerpoint/2010/main" val="3208304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342976-505E-4577-8125-3ABEFED7291D}" type="datetime8">
              <a:rPr lang="he-IL" smtClean="0"/>
              <a:t>20 ינואר 20</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33F3598C-08CF-49DA-ACC2-8F21E1D3E29E}" type="slidenum">
              <a:rPr lang="he-IL" smtClean="0"/>
              <a:t>‹#›</a:t>
            </a:fld>
            <a:endParaRPr lang="he-IL"/>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487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FC9B98-0686-48BF-9600-0EC0680F4DDA}" type="datetime8">
              <a:rPr lang="he-IL" smtClean="0"/>
              <a:t>20 ינואר 20</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3301902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39542C-0E2A-4343-A991-69E8954772D4}" type="datetime8">
              <a:rPr lang="he-IL" smtClean="0"/>
              <a:t>20 ינואר 20</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1677027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9BA62C-0E01-42B0-B577-9E3BC26AD64A}" type="datetime8">
              <a:rPr lang="he-IL" smtClean="0"/>
              <a:t>20 ינואר 20</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1211069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EB78DF-5525-457A-BF2F-5893F39EAA5A}" type="datetime8">
              <a:rPr lang="he-IL" smtClean="0"/>
              <a:t>20 ינואר 20</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33F3598C-08CF-49DA-ACC2-8F21E1D3E29E}" type="slidenum">
              <a:rPr lang="he-IL" smtClean="0"/>
              <a:t>‹#›</a:t>
            </a:fld>
            <a:endParaRPr lang="he-IL"/>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390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7CEFEF-C7E3-4E50-AE38-6C4646069846}" type="datetime8">
              <a:rPr lang="he-IL" smtClean="0"/>
              <a:t>20 ינואר 20</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1073695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EEC5DD9-5505-42F3-8C01-102BEC0A6D94}" type="datetime8">
              <a:rPr lang="he-IL" smtClean="0"/>
              <a:t>20 ינואר 20</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864220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49FDA74-8CF5-4F31-BEF4-0785B1B120EB}" type="datetime8">
              <a:rPr lang="he-IL" smtClean="0"/>
              <a:t>20 ינואר 20</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2091382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A6566D0-A82C-443E-901E-B21FE9F1F848}" type="datetime8">
              <a:rPr lang="he-IL" smtClean="0"/>
              <a:t>20 ינואר 20</a:t>
            </a:fld>
            <a:endParaRPr lang="he-IL"/>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he-IL"/>
          </a:p>
        </p:txBody>
      </p:sp>
      <p:sp>
        <p:nvSpPr>
          <p:cNvPr id="9" name="Slide Number Placeholder 8"/>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2131520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A658F4C7-324A-4488-A8EA-32ECA78BF648}" type="datetime8">
              <a:rPr lang="he-IL" smtClean="0"/>
              <a:t>20 ינואר 20</a:t>
            </a:fld>
            <a:endParaRPr lang="he-IL"/>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he-IL"/>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3F3598C-08CF-49DA-ACC2-8F21E1D3E29E}" type="slidenum">
              <a:rPr lang="he-IL" smtClean="0"/>
              <a:t>‹#›</a:t>
            </a:fld>
            <a:endParaRPr lang="he-IL"/>
          </a:p>
        </p:txBody>
      </p:sp>
    </p:spTree>
    <p:extLst>
      <p:ext uri="{BB962C8B-B14F-4D97-AF65-F5344CB8AC3E}">
        <p14:creationId xmlns:p14="http://schemas.microsoft.com/office/powerpoint/2010/main" val="2597153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6A8B3-916D-4620-AC6D-ABC1CD1DBAD0}" type="datetime8">
              <a:rPr lang="he-IL" smtClean="0"/>
              <a:t>20 ינואר 20</a:t>
            </a:fld>
            <a:endParaRPr lang="he-IL"/>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F3598C-08CF-49DA-ACC2-8F21E1D3E29E}" type="slidenum">
              <a:rPr lang="he-IL" smtClean="0"/>
              <a:t>‹#›</a:t>
            </a:fld>
            <a:endParaRPr lang="he-IL"/>
          </a:p>
        </p:txBody>
      </p:sp>
    </p:spTree>
    <p:extLst>
      <p:ext uri="{BB962C8B-B14F-4D97-AF65-F5344CB8AC3E}">
        <p14:creationId xmlns:p14="http://schemas.microsoft.com/office/powerpoint/2010/main" val="3429473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6D122158-EFE1-4AE5-9AB4-B559368A559D}" type="datetime8">
              <a:rPr lang="he-IL" smtClean="0"/>
              <a:t>20 ינואר 20</a:t>
            </a:fld>
            <a:endParaRPr lang="he-IL"/>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he-IL"/>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33F3598C-08CF-49DA-ACC2-8F21E1D3E29E}" type="slidenum">
              <a:rPr lang="he-IL" smtClean="0"/>
              <a:t>‹#›</a:t>
            </a:fld>
            <a:endParaRPr lang="he-IL"/>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811430"/>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hf hdr="0" ftr="0" dt="0"/>
  <p:txStyles>
    <p:title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r"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r" defTabSz="914400" rtl="1"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josepinera.com/pag/pag_tex_refedularg.htm"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916" y="758952"/>
            <a:ext cx="8647814" cy="3522103"/>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ctr"/>
            <a:r>
              <a:rPr lang="he-IL" sz="4000" b="1" spc="0" dirty="0">
                <a:ln/>
                <a:solidFill>
                  <a:schemeClr val="accent1">
                    <a:lumMod val="50000"/>
                  </a:schemeClr>
                </a:solidFill>
                <a:cs typeface="+mn-cs"/>
              </a:rPr>
              <a:t>אתגרי הצמיחה הכלכלית:</a:t>
            </a:r>
            <a:br>
              <a:rPr lang="he-IL" sz="4000" b="1" spc="0" dirty="0">
                <a:ln/>
                <a:solidFill>
                  <a:schemeClr val="accent1">
                    <a:lumMod val="50000"/>
                  </a:schemeClr>
                </a:solidFill>
                <a:cs typeface="+mn-cs"/>
              </a:rPr>
            </a:br>
            <a:r>
              <a:rPr lang="he-IL" sz="4000" b="1" spc="0" dirty="0">
                <a:ln/>
                <a:solidFill>
                  <a:schemeClr val="accent1">
                    <a:lumMod val="50000"/>
                  </a:schemeClr>
                </a:solidFill>
                <a:cs typeface="+mn-cs"/>
              </a:rPr>
              <a:t>כיצד אינטרסים צרים ובורות כלכלית מכתיבים מדיניות ציבורית</a:t>
            </a:r>
            <a:br>
              <a:rPr lang="he-IL" sz="4000" b="1" spc="0" dirty="0">
                <a:ln/>
                <a:solidFill>
                  <a:schemeClr val="accent1">
                    <a:lumMod val="50000"/>
                  </a:schemeClr>
                </a:solidFill>
                <a:cs typeface="+mn-cs"/>
              </a:rPr>
            </a:br>
            <a:r>
              <a:rPr lang="he-IL" sz="4400" b="1" dirty="0"/>
              <a:t/>
            </a:r>
            <a:br>
              <a:rPr lang="he-IL" sz="4400" b="1" dirty="0"/>
            </a:br>
            <a:endParaRPr lang="he-IL" sz="2700" spc="0" dirty="0">
              <a:ln/>
              <a:solidFill>
                <a:schemeClr val="accent1">
                  <a:lumMod val="50000"/>
                </a:schemeClr>
              </a:solidFill>
              <a:effectLst/>
              <a:cs typeface="+mn-cs"/>
            </a:endParaRPr>
          </a:p>
        </p:txBody>
      </p:sp>
      <p:sp>
        <p:nvSpPr>
          <p:cNvPr id="3" name="Subtitle 2"/>
          <p:cNvSpPr>
            <a:spLocks noGrp="1"/>
          </p:cNvSpPr>
          <p:nvPr>
            <p:ph type="subTitle" idx="1"/>
          </p:nvPr>
        </p:nvSpPr>
        <p:spPr/>
        <p:txBody>
          <a:bodyPr>
            <a:normAutofit/>
          </a:bodyPr>
          <a:lstStyle/>
          <a:p>
            <a:pPr algn="r"/>
            <a:r>
              <a:rPr lang="he-IL" sz="2600" dirty="0"/>
              <a:t>עומר מואב</a:t>
            </a:r>
            <a:r>
              <a:rPr lang="en-US" sz="2600" dirty="0"/>
              <a:t/>
            </a:r>
            <a:br>
              <a:rPr lang="en-US" sz="2600" dirty="0"/>
            </a:br>
            <a:r>
              <a:rPr lang="he-IL" sz="2600" dirty="0"/>
              <a:t>ינואר 2020</a:t>
            </a:r>
          </a:p>
          <a:p>
            <a:pPr algn="r"/>
            <a:endParaRPr lang="he-IL" sz="2600" dirty="0"/>
          </a:p>
        </p:txBody>
      </p:sp>
    </p:spTree>
    <p:extLst>
      <p:ext uri="{BB962C8B-B14F-4D97-AF65-F5344CB8AC3E}">
        <p14:creationId xmlns:p14="http://schemas.microsoft.com/office/powerpoint/2010/main" val="263505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633DD2-00F6-4D81-B610-A1508DD01B35}"/>
              </a:ext>
            </a:extLst>
          </p:cNvPr>
          <p:cNvSpPr>
            <a:spLocks noGrp="1"/>
          </p:cNvSpPr>
          <p:nvPr>
            <p:ph type="sldNum" sz="quarter" idx="12"/>
          </p:nvPr>
        </p:nvSpPr>
        <p:spPr/>
        <p:txBody>
          <a:bodyPr/>
          <a:lstStyle/>
          <a:p>
            <a:fld id="{33F3598C-08CF-49DA-ACC2-8F21E1D3E29E}" type="slidenum">
              <a:rPr lang="he-IL" smtClean="0"/>
              <a:t>10</a:t>
            </a:fld>
            <a:endParaRPr lang="he-IL" dirty="0"/>
          </a:p>
        </p:txBody>
      </p:sp>
      <p:sp>
        <p:nvSpPr>
          <p:cNvPr id="3" name="Title 1">
            <a:extLst>
              <a:ext uri="{FF2B5EF4-FFF2-40B4-BE49-F238E27FC236}">
                <a16:creationId xmlns:a16="http://schemas.microsoft.com/office/drawing/2014/main" id="{735632E0-D0E6-4B3C-B840-B68B7630C8B4}"/>
              </a:ext>
            </a:extLst>
          </p:cNvPr>
          <p:cNvSpPr txBox="1">
            <a:spLocks/>
          </p:cNvSpPr>
          <p:nvPr/>
        </p:nvSpPr>
        <p:spPr>
          <a:xfrm>
            <a:off x="395536" y="-1"/>
            <a:ext cx="8229600" cy="1131683"/>
          </a:xfrm>
          <a:prstGeom prst="rect">
            <a:avLst/>
          </a:prstGeom>
        </p:spPr>
        <p:txBody>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sv-SE" sz="3600" dirty="0">
                <a:latin typeface="+mn-lt"/>
                <a:ea typeface="+mn-ea"/>
                <a:cs typeface="+mn-cs"/>
              </a:rPr>
              <a:t>The case of Sweden </a:t>
            </a:r>
          </a:p>
          <a:p>
            <a:pPr algn="ctr"/>
            <a:r>
              <a:rPr lang="sv-SE" sz="3600" dirty="0">
                <a:latin typeface="+mn-lt"/>
                <a:ea typeface="+mn-ea"/>
                <a:cs typeface="+mn-cs"/>
              </a:rPr>
              <a:t>(lecture by prof. </a:t>
            </a:r>
            <a:r>
              <a:rPr lang="en-US" sz="3600" dirty="0">
                <a:latin typeface="+mn-lt"/>
                <a:ea typeface="+mn-ea"/>
                <a:cs typeface="+mn-cs"/>
              </a:rPr>
              <a:t>John Hassler)</a:t>
            </a:r>
          </a:p>
        </p:txBody>
      </p:sp>
      <p:sp>
        <p:nvSpPr>
          <p:cNvPr id="5" name="Content Placeholder 3">
            <a:extLst>
              <a:ext uri="{FF2B5EF4-FFF2-40B4-BE49-F238E27FC236}">
                <a16:creationId xmlns:a16="http://schemas.microsoft.com/office/drawing/2014/main" id="{25A63EE3-E944-492A-B03B-FCD6453EC604}"/>
              </a:ext>
            </a:extLst>
          </p:cNvPr>
          <p:cNvSpPr txBox="1">
            <a:spLocks/>
          </p:cNvSpPr>
          <p:nvPr/>
        </p:nvSpPr>
        <p:spPr>
          <a:xfrm>
            <a:off x="457200" y="1197272"/>
            <a:ext cx="8229600" cy="4959083"/>
          </a:xfrm>
          <a:prstGeom prst="rect">
            <a:avLst/>
          </a:prstGeom>
        </p:spPr>
        <p:txBody>
          <a:bodyPr/>
          <a:lstStyle>
            <a:lvl1pPr marL="91440" indent="-91440" algn="r"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r" defTabSz="914400" rtl="1"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he-IL" sz="2800" dirty="0"/>
          </a:p>
          <a:p>
            <a:r>
              <a:rPr lang="he-IL" sz="2800" dirty="0"/>
              <a:t>לאחר מאה שנות צמיחה בשיעור הגבוה ביותר בעולם, האטה כלכלית משנות ה-70</a:t>
            </a:r>
          </a:p>
          <a:p>
            <a:pPr marL="0" indent="0">
              <a:buNone/>
            </a:pPr>
            <a:r>
              <a:rPr lang="en-US" sz="2800" dirty="0"/>
              <a:t> </a:t>
            </a:r>
            <a:endParaRPr lang="he-IL" sz="2800" dirty="0"/>
          </a:p>
          <a:p>
            <a:pPr>
              <a:buFont typeface="Arial" panose="020B0604020202020204" pitchFamily="34" charset="0"/>
              <a:buChar char="•"/>
            </a:pPr>
            <a:r>
              <a:rPr lang="he-IL" sz="2800" dirty="0"/>
              <a:t>עודף רגולציה</a:t>
            </a:r>
          </a:p>
          <a:p>
            <a:pPr>
              <a:buFont typeface="Arial" panose="020B0604020202020204" pitchFamily="34" charset="0"/>
              <a:buChar char="•"/>
            </a:pPr>
            <a:r>
              <a:rPr lang="he-IL" sz="2800" dirty="0"/>
              <a:t>מיסוי שולי בשיעורים גבוהים מידי</a:t>
            </a:r>
          </a:p>
          <a:p>
            <a:pPr>
              <a:buFont typeface="Arial" panose="020B0604020202020204" pitchFamily="34" charset="0"/>
              <a:buChar char="•"/>
            </a:pPr>
            <a:r>
              <a:rPr lang="he-IL" sz="2800" dirty="0"/>
              <a:t>קביעת שכר ללא קשר לביצועים, אינפלציה</a:t>
            </a:r>
          </a:p>
          <a:p>
            <a:pPr>
              <a:buFont typeface="Arial" panose="020B0604020202020204" pitchFamily="34" charset="0"/>
              <a:buChar char="•"/>
            </a:pPr>
            <a:r>
              <a:rPr lang="he-IL" sz="2800" dirty="0"/>
              <a:t>העדר תחרותיות מספקת</a:t>
            </a:r>
          </a:p>
          <a:p>
            <a:pPr>
              <a:buFont typeface="Arial" panose="020B0604020202020204" pitchFamily="34" charset="0"/>
              <a:buChar char="•"/>
            </a:pPr>
            <a:r>
              <a:rPr lang="he-IL" sz="2800" dirty="0"/>
              <a:t>מדיניות תקציבית שאינה בת קיימה</a:t>
            </a:r>
          </a:p>
          <a:p>
            <a:pPr>
              <a:buFont typeface="Arial" panose="020B0604020202020204" pitchFamily="34" charset="0"/>
              <a:buChar char="•"/>
            </a:pPr>
            <a:endParaRPr lang="he-IL" sz="2800" dirty="0"/>
          </a:p>
          <a:p>
            <a:pPr marL="0" indent="0">
              <a:buNone/>
            </a:pPr>
            <a:endParaRPr lang="en-US" sz="2800" dirty="0"/>
          </a:p>
          <a:p>
            <a:endParaRPr lang="en-US" sz="2800" dirty="0"/>
          </a:p>
        </p:txBody>
      </p:sp>
      <p:sp>
        <p:nvSpPr>
          <p:cNvPr id="6" name="Rectangle 5">
            <a:extLst>
              <a:ext uri="{FF2B5EF4-FFF2-40B4-BE49-F238E27FC236}">
                <a16:creationId xmlns:a16="http://schemas.microsoft.com/office/drawing/2014/main" id="{D99288D3-05D8-4A2A-BD7B-284FFE276C14}"/>
              </a:ext>
            </a:extLst>
          </p:cNvPr>
          <p:cNvSpPr/>
          <p:nvPr/>
        </p:nvSpPr>
        <p:spPr>
          <a:xfrm>
            <a:off x="2349494" y="2725115"/>
            <a:ext cx="3796232" cy="461665"/>
          </a:xfrm>
          <a:prstGeom prst="rect">
            <a:avLst/>
          </a:prstGeom>
        </p:spPr>
        <p:txBody>
          <a:bodyPr wrap="none">
            <a:spAutoFit/>
          </a:bodyPr>
          <a:lstStyle/>
          <a:p>
            <a:r>
              <a:rPr lang="en-US" sz="2400" i="1" kern="0" dirty="0">
                <a:solidFill>
                  <a:srgbClr val="000000"/>
                </a:solidFill>
                <a:latin typeface="Arial"/>
                <a:cs typeface="Arial"/>
              </a:rPr>
              <a:t>“Success breeds stupidity”</a:t>
            </a:r>
            <a:endParaRPr lang="sv-SE" sz="2400" i="1" dirty="0"/>
          </a:p>
        </p:txBody>
      </p:sp>
    </p:spTree>
    <p:extLst>
      <p:ext uri="{BB962C8B-B14F-4D97-AF65-F5344CB8AC3E}">
        <p14:creationId xmlns:p14="http://schemas.microsoft.com/office/powerpoint/2010/main" val="147342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8E62C5-8CB0-4768-9963-36310ED7B0D3}"/>
              </a:ext>
            </a:extLst>
          </p:cNvPr>
          <p:cNvSpPr>
            <a:spLocks noGrp="1"/>
          </p:cNvSpPr>
          <p:nvPr>
            <p:ph type="sldNum" sz="quarter" idx="12"/>
          </p:nvPr>
        </p:nvSpPr>
        <p:spPr/>
        <p:txBody>
          <a:bodyPr/>
          <a:lstStyle/>
          <a:p>
            <a:fld id="{33F3598C-08CF-49DA-ACC2-8F21E1D3E29E}" type="slidenum">
              <a:rPr lang="he-IL" smtClean="0"/>
              <a:t>11</a:t>
            </a:fld>
            <a:endParaRPr lang="he-IL" dirty="0"/>
          </a:p>
        </p:txBody>
      </p:sp>
      <p:sp>
        <p:nvSpPr>
          <p:cNvPr id="3" name="Title 1">
            <a:extLst>
              <a:ext uri="{FF2B5EF4-FFF2-40B4-BE49-F238E27FC236}">
                <a16:creationId xmlns:a16="http://schemas.microsoft.com/office/drawing/2014/main" id="{A6881E1E-9812-43D9-88FD-EC933A70EB70}"/>
              </a:ext>
            </a:extLst>
          </p:cNvPr>
          <p:cNvSpPr txBox="1">
            <a:spLocks/>
          </p:cNvSpPr>
          <p:nvPr/>
        </p:nvSpPr>
        <p:spPr>
          <a:xfrm>
            <a:off x="457200" y="87474"/>
            <a:ext cx="8229600" cy="857250"/>
          </a:xfrm>
          <a:prstGeom prst="rect">
            <a:avLst/>
          </a:prstGeom>
        </p:spPr>
        <p:txBody>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he-IL" sz="3600" dirty="0">
                <a:cs typeface="+mn-cs"/>
              </a:rPr>
              <a:t>הרפורמה</a:t>
            </a:r>
            <a:endParaRPr lang="en-US" sz="3600" dirty="0">
              <a:cs typeface="+mn-cs"/>
            </a:endParaRPr>
          </a:p>
        </p:txBody>
      </p:sp>
      <p:sp>
        <p:nvSpPr>
          <p:cNvPr id="4" name="Content Placeholder 2">
            <a:extLst>
              <a:ext uri="{FF2B5EF4-FFF2-40B4-BE49-F238E27FC236}">
                <a16:creationId xmlns:a16="http://schemas.microsoft.com/office/drawing/2014/main" id="{CDB5757C-8767-4AD0-9963-6C740D0CFD99}"/>
              </a:ext>
            </a:extLst>
          </p:cNvPr>
          <p:cNvSpPr txBox="1">
            <a:spLocks/>
          </p:cNvSpPr>
          <p:nvPr/>
        </p:nvSpPr>
        <p:spPr>
          <a:xfrm>
            <a:off x="539552" y="853129"/>
            <a:ext cx="8015973" cy="4986355"/>
          </a:xfrm>
          <a:prstGeom prst="rect">
            <a:avLst/>
          </a:prstGeom>
        </p:spPr>
        <p:txBody>
          <a:bodyPr/>
          <a:lstStyle>
            <a:lvl1pPr marL="91440" indent="-91440" algn="r"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r" defTabSz="914400" rtl="1"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buFont typeface="Arial" panose="020B0604020202020204" pitchFamily="34" charset="0"/>
              <a:buChar char="•"/>
            </a:pPr>
            <a:r>
              <a:rPr lang="he-IL" sz="2800" dirty="0"/>
              <a:t>קיצוץ מסיבי בהוצאות הממשלה</a:t>
            </a:r>
          </a:p>
          <a:p>
            <a:pPr algn="just">
              <a:buFont typeface="Arial" panose="020B0604020202020204" pitchFamily="34" charset="0"/>
              <a:buChar char="•"/>
            </a:pPr>
            <a:r>
              <a:rPr lang="he-IL" sz="2800" dirty="0"/>
              <a:t>עצמאות הבנק המרכזי</a:t>
            </a:r>
          </a:p>
          <a:p>
            <a:pPr algn="just">
              <a:buFont typeface="Arial" panose="020B0604020202020204" pitchFamily="34" charset="0"/>
              <a:buChar char="•"/>
            </a:pPr>
            <a:r>
              <a:rPr lang="he-IL" sz="2800" dirty="0"/>
              <a:t>קיצוץ מיסי חברות, הורדת המס השולי מ-90% ל-50%, הרחבת בסיס המס ואיחוד שיעורי מס ערך מוסף</a:t>
            </a:r>
          </a:p>
          <a:p>
            <a:pPr algn="just">
              <a:buFont typeface="Arial" panose="020B0604020202020204" pitchFamily="34" charset="0"/>
              <a:buChar char="•"/>
            </a:pPr>
            <a:r>
              <a:rPr lang="he-IL" sz="2800" dirty="0"/>
              <a:t>הסכם שכר חדש – הבסיס לפי תעשיות היצוא</a:t>
            </a:r>
          </a:p>
          <a:p>
            <a:pPr algn="just">
              <a:buFont typeface="Arial" panose="020B0604020202020204" pitchFamily="34" charset="0"/>
              <a:buChar char="•"/>
            </a:pPr>
            <a:r>
              <a:rPr lang="he-IL" sz="2800" dirty="0"/>
              <a:t>רפורמה במערכת הפנסיה – מערכת בת קיימה שלא מטילה נטל על דורות העתיד</a:t>
            </a:r>
          </a:p>
          <a:p>
            <a:pPr algn="just">
              <a:buFont typeface="Arial" panose="020B0604020202020204" pitchFamily="34" charset="0"/>
              <a:buChar char="•"/>
            </a:pPr>
            <a:r>
              <a:rPr lang="he-IL" sz="2800" dirty="0"/>
              <a:t>הפרטות בהיקף נרחב: רכבות, תקשורת, מוניות, בתי ספר, דואר, חשמל</a:t>
            </a:r>
          </a:p>
          <a:p>
            <a:pPr algn="just">
              <a:buFont typeface="Arial" panose="020B0604020202020204" pitchFamily="34" charset="0"/>
              <a:buChar char="•"/>
            </a:pPr>
            <a:endParaRPr lang="en-US" sz="2800" dirty="0"/>
          </a:p>
          <a:p>
            <a:pPr algn="just">
              <a:buFont typeface="Arial" panose="020B0604020202020204" pitchFamily="34" charset="0"/>
              <a:buChar char="•"/>
            </a:pPr>
            <a:endParaRPr lang="en-US" sz="2800" dirty="0"/>
          </a:p>
        </p:txBody>
      </p:sp>
    </p:spTree>
    <p:extLst>
      <p:ext uri="{BB962C8B-B14F-4D97-AF65-F5344CB8AC3E}">
        <p14:creationId xmlns:p14="http://schemas.microsoft.com/office/powerpoint/2010/main" val="36876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2000"/>
                                        <p:tgtEl>
                                          <p:spTgt spid="4">
                                            <p:txEl>
                                              <p:pRg st="5" end="5"/>
                                            </p:txEl>
                                          </p:spTgt>
                                        </p:tgtEl>
                                      </p:cBhvr>
                                    </p:animEffect>
                                    <p:anim calcmode="lin" valueType="num">
                                      <p:cBhvr>
                                        <p:cTn id="28" dur="2000" fill="hold"/>
                                        <p:tgtEl>
                                          <p:spTgt spid="4">
                                            <p:txEl>
                                              <p:pRg st="5" end="5"/>
                                            </p:txEl>
                                          </p:spTgt>
                                        </p:tgtEl>
                                        <p:attrNameLst>
                                          <p:attrName>ppt_w</p:attrName>
                                        </p:attrNameLst>
                                      </p:cBhvr>
                                      <p:tavLst>
                                        <p:tav tm="0" fmla="#ppt_w*sin(2.5*pi*$)">
                                          <p:val>
                                            <p:fltVal val="0"/>
                                          </p:val>
                                        </p:tav>
                                        <p:tav tm="100000">
                                          <p:val>
                                            <p:fltVal val="1"/>
                                          </p:val>
                                        </p:tav>
                                      </p:tavLst>
                                    </p:anim>
                                    <p:anim calcmode="lin" valueType="num">
                                      <p:cBhvr>
                                        <p:cTn id="29" dur="2000" fill="hold"/>
                                        <p:tgtEl>
                                          <p:spTgt spid="4">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C34FA2-C567-43B6-BF10-AABE4FC75FD6}"/>
              </a:ext>
            </a:extLst>
          </p:cNvPr>
          <p:cNvSpPr>
            <a:spLocks noGrp="1"/>
          </p:cNvSpPr>
          <p:nvPr>
            <p:ph type="sldNum" sz="quarter" idx="12"/>
          </p:nvPr>
        </p:nvSpPr>
        <p:spPr/>
        <p:txBody>
          <a:bodyPr/>
          <a:lstStyle/>
          <a:p>
            <a:fld id="{33F3598C-08CF-49DA-ACC2-8F21E1D3E29E}" type="slidenum">
              <a:rPr lang="he-IL" smtClean="0"/>
              <a:t>12</a:t>
            </a:fld>
            <a:endParaRPr lang="he-IL" dirty="0"/>
          </a:p>
        </p:txBody>
      </p:sp>
      <p:sp>
        <p:nvSpPr>
          <p:cNvPr id="3" name="Title 1">
            <a:extLst>
              <a:ext uri="{FF2B5EF4-FFF2-40B4-BE49-F238E27FC236}">
                <a16:creationId xmlns:a16="http://schemas.microsoft.com/office/drawing/2014/main" id="{5C06CC55-62C1-40BE-BFB8-A481723E8684}"/>
              </a:ext>
            </a:extLst>
          </p:cNvPr>
          <p:cNvSpPr txBox="1">
            <a:spLocks/>
          </p:cNvSpPr>
          <p:nvPr/>
        </p:nvSpPr>
        <p:spPr>
          <a:xfrm>
            <a:off x="623107" y="552214"/>
            <a:ext cx="8229600" cy="857250"/>
          </a:xfrm>
          <a:prstGeom prst="rect">
            <a:avLst/>
          </a:prstGeom>
        </p:spPr>
        <p:txBody>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sv-SE" sz="3600" dirty="0"/>
              <a:t>Swedish Real GDP per capita</a:t>
            </a:r>
            <a:br>
              <a:rPr lang="sv-SE" sz="3600" dirty="0"/>
            </a:br>
            <a:r>
              <a:rPr lang="en-US" sz="2000" dirty="0"/>
              <a:t>relative to average of peers*</a:t>
            </a:r>
          </a:p>
        </p:txBody>
      </p:sp>
      <p:sp>
        <p:nvSpPr>
          <p:cNvPr id="4" name="TextBox 3">
            <a:extLst>
              <a:ext uri="{FF2B5EF4-FFF2-40B4-BE49-F238E27FC236}">
                <a16:creationId xmlns:a16="http://schemas.microsoft.com/office/drawing/2014/main" id="{D00DF380-FECD-432C-BFCD-B2CF32B04000}"/>
              </a:ext>
            </a:extLst>
          </p:cNvPr>
          <p:cNvSpPr txBox="1"/>
          <p:nvPr/>
        </p:nvSpPr>
        <p:spPr>
          <a:xfrm>
            <a:off x="876184" y="5727107"/>
            <a:ext cx="7136890" cy="253916"/>
          </a:xfrm>
          <a:prstGeom prst="rect">
            <a:avLst/>
          </a:prstGeom>
          <a:noFill/>
        </p:spPr>
        <p:txBody>
          <a:bodyPr wrap="none" rtlCol="0">
            <a:spAutoFit/>
          </a:bodyPr>
          <a:lstStyle/>
          <a:p>
            <a:r>
              <a:rPr lang="sv-SE" sz="1050" dirty="0">
                <a:latin typeface="Arial Narrow" panose="020B0606020202030204" pitchFamily="34" charset="0"/>
              </a:rPr>
              <a:t>* AUS, AUT, BEL, CAN, DEN, FIN, FRA, GER, GRC, ICE, IRE, ITA, JAP, KOR, MEX, NTH, NEZ, NOR, POR, SPA, SWE, SWI, TUR, UK, US </a:t>
            </a:r>
            <a:endParaRPr lang="en-US" sz="1050" dirty="0">
              <a:latin typeface="Arial Narrow" panose="020B0606020202030204" pitchFamily="34" charset="0"/>
            </a:endParaRPr>
          </a:p>
        </p:txBody>
      </p:sp>
      <p:graphicFrame>
        <p:nvGraphicFramePr>
          <p:cNvPr id="5" name="Chart 4">
            <a:extLst>
              <a:ext uri="{FF2B5EF4-FFF2-40B4-BE49-F238E27FC236}">
                <a16:creationId xmlns:a16="http://schemas.microsoft.com/office/drawing/2014/main" id="{D79E0AC1-D183-4584-B48B-8EDA613C0CF1}"/>
              </a:ext>
            </a:extLst>
          </p:cNvPr>
          <p:cNvGraphicFramePr>
            <a:graphicFrameLocks/>
          </p:cNvGraphicFramePr>
          <p:nvPr>
            <p:extLst>
              <p:ext uri="{D42A27DB-BD31-4B8C-83A1-F6EECF244321}">
                <p14:modId xmlns:p14="http://schemas.microsoft.com/office/powerpoint/2010/main" val="2153303382"/>
              </p:ext>
            </p:extLst>
          </p:nvPr>
        </p:nvGraphicFramePr>
        <p:xfrm>
          <a:off x="1404000" y="1888227"/>
          <a:ext cx="6336000" cy="31380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1767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chart seriesIdx="0" categoryIdx="-4" bldStep="series"/>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graphicEl>
                                              <a:chart seriesIdx="1"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series"/>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וועדי עובדים בשוודיה</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13</a:t>
            </a:fld>
            <a:endParaRPr lang="he-IL" sz="1600" dirty="0"/>
          </a:p>
        </p:txBody>
      </p:sp>
      <p:sp>
        <p:nvSpPr>
          <p:cNvPr id="3" name="Rectangle 2"/>
          <p:cNvSpPr/>
          <p:nvPr/>
        </p:nvSpPr>
        <p:spPr>
          <a:xfrm>
            <a:off x="3980873" y="1825306"/>
            <a:ext cx="4664944" cy="4123373"/>
          </a:xfrm>
          <a:prstGeom prst="rect">
            <a:avLst/>
          </a:prstGeom>
        </p:spPr>
        <p:txBody>
          <a:bodyPr wrap="square">
            <a:spAutoFit/>
          </a:bodyPr>
          <a:lstStyle/>
          <a:p>
            <a:pPr>
              <a:lnSpc>
                <a:spcPct val="107000"/>
              </a:lnSpc>
              <a:spcAft>
                <a:spcPts val="800"/>
              </a:spcAft>
            </a:pPr>
            <a:r>
              <a:rPr lang="he-IL" sz="2400" dirty="0">
                <a:latin typeface="Calibri" panose="020F0502020204030204" pitchFamily="34" charset="0"/>
                <a:ea typeface="Calibri" panose="020F0502020204030204" pitchFamily="34" charset="0"/>
              </a:rPr>
              <a:t>מתוך ראיון בדה-מרקר עם הכלכלנים הראשיים של שני ארגוני העובדים הגדולים ביותר בשבדיה:</a:t>
            </a:r>
            <a:endParaRPr lang="en-US" sz="2400" dirty="0">
              <a:latin typeface="Calibri" panose="020F050202020403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he-IL" sz="2800" dirty="0">
                <a:latin typeface="Calibri" panose="020F0502020204030204" pitchFamily="34" charset="0"/>
                <a:ea typeface="Calibri" panose="020F0502020204030204" pitchFamily="34" charset="0"/>
              </a:rPr>
              <a:t>"הגדלת הפריון והיעילות היא הדרך לשגשוג כלכלי ... זו הדרך שבה אנחנו רוצים שהכלכלה שלנו תצמח. זו הדרך הטובה ביותר להשיג שכר גבוה לעובדים".</a:t>
            </a:r>
            <a:endParaRPr lang="en-US" sz="2800" dirty="0">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rotWithShape="1">
          <a:blip r:embed="rId3"/>
          <a:srcRect l="13970" r="32794" b="3198"/>
          <a:stretch/>
        </p:blipFill>
        <p:spPr>
          <a:xfrm>
            <a:off x="152400" y="2126452"/>
            <a:ext cx="3828473" cy="3915861"/>
          </a:xfrm>
          <a:prstGeom prst="rect">
            <a:avLst/>
          </a:prstGeom>
          <a:ln>
            <a:noFill/>
          </a:ln>
          <a:effectLst>
            <a:softEdge rad="112500"/>
          </a:effectLst>
        </p:spPr>
      </p:pic>
    </p:spTree>
    <p:extLst>
      <p:ext uri="{BB962C8B-B14F-4D97-AF65-F5344CB8AC3E}">
        <p14:creationId xmlns:p14="http://schemas.microsoft.com/office/powerpoint/2010/main" val="152274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וועדי עובדים בשוודיה</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14</a:t>
            </a:fld>
            <a:endParaRPr lang="he-IL" sz="1600" dirty="0"/>
          </a:p>
        </p:txBody>
      </p:sp>
      <p:sp>
        <p:nvSpPr>
          <p:cNvPr id="3" name="Rectangle 2"/>
          <p:cNvSpPr/>
          <p:nvPr/>
        </p:nvSpPr>
        <p:spPr>
          <a:xfrm>
            <a:off x="3980873" y="1825306"/>
            <a:ext cx="4664944" cy="2374240"/>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he-IL" sz="2800" dirty="0">
                <a:latin typeface="Calibri" panose="020F0502020204030204" pitchFamily="34" charset="0"/>
                <a:ea typeface="Calibri" panose="020F0502020204030204" pitchFamily="34" charset="0"/>
              </a:rPr>
              <a:t>"חברות שלא יכולות להרשות לעצמן לשלם את הרף התחתון של העלאת השכר צריכות להיעלם ... </a:t>
            </a:r>
            <a:r>
              <a:rPr lang="he-IL" sz="2800" b="1" dirty="0">
                <a:latin typeface="Calibri" panose="020F0502020204030204" pitchFamily="34" charset="0"/>
                <a:ea typeface="Calibri" panose="020F0502020204030204" pitchFamily="34" charset="0"/>
              </a:rPr>
              <a:t>הרעיון הוא להציל את המלח, לא את הספינה</a:t>
            </a:r>
            <a:r>
              <a:rPr lang="he-IL" sz="2800" dirty="0">
                <a:latin typeface="Calibri" panose="020F0502020204030204" pitchFamily="34" charset="0"/>
                <a:ea typeface="Calibri" panose="020F0502020204030204" pitchFamily="34" charset="0"/>
              </a:rPr>
              <a:t>".</a:t>
            </a:r>
            <a:endParaRPr lang="en-US" sz="2800" dirty="0">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rotWithShape="1">
          <a:blip r:embed="rId3"/>
          <a:srcRect l="13970" r="32794" b="3198"/>
          <a:stretch/>
        </p:blipFill>
        <p:spPr>
          <a:xfrm>
            <a:off x="152400" y="2126452"/>
            <a:ext cx="3828473" cy="3915861"/>
          </a:xfrm>
          <a:prstGeom prst="rect">
            <a:avLst/>
          </a:prstGeom>
          <a:ln>
            <a:noFill/>
          </a:ln>
          <a:effectLst>
            <a:softEdge rad="112500"/>
          </a:effectLst>
        </p:spPr>
      </p:pic>
    </p:spTree>
    <p:extLst>
      <p:ext uri="{BB962C8B-B14F-4D97-AF65-F5344CB8AC3E}">
        <p14:creationId xmlns:p14="http://schemas.microsoft.com/office/powerpoint/2010/main" val="1474583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וועדי עובדים בשוודיה</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15</a:t>
            </a:fld>
            <a:endParaRPr lang="he-IL" sz="1600" dirty="0"/>
          </a:p>
        </p:txBody>
      </p:sp>
      <p:sp>
        <p:nvSpPr>
          <p:cNvPr id="3" name="Rectangle 2"/>
          <p:cNvSpPr/>
          <p:nvPr/>
        </p:nvSpPr>
        <p:spPr>
          <a:xfrm>
            <a:off x="3980873" y="1825306"/>
            <a:ext cx="4664944" cy="2835263"/>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he-IL" sz="2800" dirty="0">
                <a:latin typeface="Calibri" panose="020F0502020204030204" pitchFamily="34" charset="0"/>
                <a:ea typeface="Calibri" panose="020F0502020204030204" pitchFamily="34" charset="0"/>
              </a:rPr>
              <a:t>"בעבר הייתה לנו תעשיית טקסטיל, והיא נעלמה לחלוטין. היו לנו מספנות, ואין לנו כאלה יותר. ... </a:t>
            </a:r>
            <a:r>
              <a:rPr lang="he-IL" sz="2800" b="1" dirty="0">
                <a:latin typeface="Calibri" panose="020F0502020204030204" pitchFamily="34" charset="0"/>
                <a:ea typeface="Calibri" panose="020F0502020204030204" pitchFamily="34" charset="0"/>
              </a:rPr>
              <a:t>זה לא הוביל לגידול באבטלה, אלא לגידול ביעילות ובפריון</a:t>
            </a:r>
            <a:r>
              <a:rPr lang="he-IL" sz="2800" dirty="0">
                <a:latin typeface="Calibri" panose="020F0502020204030204" pitchFamily="34" charset="0"/>
                <a:ea typeface="Calibri" panose="020F0502020204030204" pitchFamily="34" charset="0"/>
              </a:rPr>
              <a:t>".</a:t>
            </a:r>
            <a:endParaRPr lang="en-US" sz="2800" dirty="0">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rotWithShape="1">
          <a:blip r:embed="rId3"/>
          <a:srcRect l="13970" r="32794" b="3198"/>
          <a:stretch/>
        </p:blipFill>
        <p:spPr>
          <a:xfrm>
            <a:off x="152400" y="2126452"/>
            <a:ext cx="3828473" cy="3915861"/>
          </a:xfrm>
          <a:prstGeom prst="rect">
            <a:avLst/>
          </a:prstGeom>
          <a:ln>
            <a:noFill/>
          </a:ln>
          <a:effectLst>
            <a:softEdge rad="112500"/>
          </a:effectLst>
        </p:spPr>
      </p:pic>
    </p:spTree>
    <p:extLst>
      <p:ext uri="{BB962C8B-B14F-4D97-AF65-F5344CB8AC3E}">
        <p14:creationId xmlns:p14="http://schemas.microsoft.com/office/powerpoint/2010/main" val="1898832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וועדי עובדים בשוודיה</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16</a:t>
            </a:fld>
            <a:endParaRPr lang="he-IL" sz="1600" dirty="0"/>
          </a:p>
        </p:txBody>
      </p:sp>
      <p:sp>
        <p:nvSpPr>
          <p:cNvPr id="3" name="Rectangle 2"/>
          <p:cNvSpPr/>
          <p:nvPr/>
        </p:nvSpPr>
        <p:spPr>
          <a:xfrm>
            <a:off x="3980873" y="1825306"/>
            <a:ext cx="4664943" cy="4320926"/>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he-IL" sz="2800" dirty="0">
                <a:latin typeface="Calibri" panose="020F0502020204030204" pitchFamily="34" charset="0"/>
                <a:ea typeface="Calibri" panose="020F0502020204030204" pitchFamily="34" charset="0"/>
              </a:rPr>
              <a:t>"לא קשה לפטר אנשים בשוודיה. בפיטורים קולקטיביים, למשל בזמן מיתון, קל מאוד לפטר עובדים"</a:t>
            </a:r>
            <a:endParaRPr lang="en-US" sz="2800" dirty="0">
              <a:latin typeface="Calibri" panose="020F050202020403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he-IL" sz="2800" dirty="0">
                <a:latin typeface="Calibri" panose="020F0502020204030204" pitchFamily="34" charset="0"/>
                <a:ea typeface="Calibri" panose="020F0502020204030204" pitchFamily="34" charset="0"/>
              </a:rPr>
              <a:t>"אני לא חושב שצריך לבסס את מערכת המס על מסי חברות, והם לא צריכים להיות חלק גדול מבסיס המס, כי הן ניידות מאוד"</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rotWithShape="1">
          <a:blip r:embed="rId3"/>
          <a:srcRect l="13970" r="32794" b="3198"/>
          <a:stretch/>
        </p:blipFill>
        <p:spPr>
          <a:xfrm>
            <a:off x="152400" y="2126452"/>
            <a:ext cx="3828473" cy="3915861"/>
          </a:xfrm>
          <a:prstGeom prst="rect">
            <a:avLst/>
          </a:prstGeom>
          <a:ln>
            <a:noFill/>
          </a:ln>
          <a:effectLst>
            <a:softEdge rad="112500"/>
          </a:effectLst>
        </p:spPr>
      </p:pic>
    </p:spTree>
    <p:extLst>
      <p:ext uri="{BB962C8B-B14F-4D97-AF65-F5344CB8AC3E}">
        <p14:creationId xmlns:p14="http://schemas.microsoft.com/office/powerpoint/2010/main" val="1406624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וועדי עובדים</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17</a:t>
            </a:fld>
            <a:endParaRPr lang="he-IL" sz="1600" dirty="0"/>
          </a:p>
        </p:txBody>
      </p:sp>
      <p:sp>
        <p:nvSpPr>
          <p:cNvPr id="3" name="Rectangle 2"/>
          <p:cNvSpPr/>
          <p:nvPr/>
        </p:nvSpPr>
        <p:spPr>
          <a:xfrm>
            <a:off x="247074" y="1891981"/>
            <a:ext cx="4583544" cy="4632422"/>
          </a:xfrm>
          <a:prstGeom prst="rect">
            <a:avLst/>
          </a:prstGeom>
        </p:spPr>
        <p:txBody>
          <a:bodyPr wrap="square">
            <a:spAutoFit/>
          </a:bodyPr>
          <a:lstStyle/>
          <a:p>
            <a:pPr>
              <a:lnSpc>
                <a:spcPct val="107000"/>
              </a:lnSpc>
              <a:spcAft>
                <a:spcPts val="800"/>
              </a:spcAft>
            </a:pPr>
            <a:r>
              <a:rPr lang="he-IL" dirty="0">
                <a:latin typeface="Calibri" panose="020F0502020204030204" pitchFamily="34" charset="0"/>
                <a:ea typeface="Calibri" panose="020F0502020204030204" pitchFamily="34" charset="0"/>
              </a:rPr>
              <a:t> מתוך שני ראיונות עם ראש ההסתדרות עופר עיני:</a:t>
            </a:r>
            <a:endParaRPr lang="en-US" dirty="0">
              <a:latin typeface="Calibri" panose="020F050202020403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he-IL" dirty="0">
                <a:latin typeface="Calibri" panose="020F0502020204030204" pitchFamily="34" charset="0"/>
                <a:ea typeface="Calibri" panose="020F0502020204030204" pitchFamily="34" charset="0"/>
              </a:rPr>
              <a:t>"...רוצים שוק חופשי, תחרות פרועה בלי </a:t>
            </a:r>
            <a:r>
              <a:rPr lang="he-IL" dirty="0" err="1">
                <a:latin typeface="Calibri" panose="020F0502020204030204" pitchFamily="34" charset="0"/>
                <a:ea typeface="Calibri" panose="020F0502020204030204" pitchFamily="34" charset="0"/>
              </a:rPr>
              <a:t>איזונים</a:t>
            </a:r>
            <a:r>
              <a:rPr lang="he-IL" dirty="0">
                <a:latin typeface="Calibri" panose="020F0502020204030204" pitchFamily="34" charset="0"/>
                <a:ea typeface="Calibri" panose="020F0502020204030204" pitchFamily="34" charset="0"/>
              </a:rPr>
              <a:t>, קח את הסיפור של ביטול המכס: מרגע שיבטלו את המכס מוצרים זרים יהיו יותר זולים ממוצרים שמייצרים פה, ואז מה קורה, מפעלים יפסידו, בעיקר מפעלים בפריפריה, יאלצו לסגור ויפטרו עובדים..." </a:t>
            </a:r>
            <a:endParaRPr lang="en-US" dirty="0">
              <a:latin typeface="Calibri" panose="020F0502020204030204" pitchFamily="34" charset="0"/>
              <a:ea typeface="Calibri" panose="020F0502020204030204" pitchFamily="34" charset="0"/>
            </a:endParaRPr>
          </a:p>
          <a:p>
            <a:pPr marL="285750" indent="-285750">
              <a:lnSpc>
                <a:spcPct val="107000"/>
              </a:lnSpc>
              <a:spcAft>
                <a:spcPts val="800"/>
              </a:spcAft>
              <a:buFont typeface="Arial" panose="020B0604020202020204" pitchFamily="34" charset="0"/>
              <a:buChar char="•"/>
            </a:pPr>
            <a:r>
              <a:rPr lang="he-IL" dirty="0">
                <a:latin typeface="Calibri" panose="020F0502020204030204" pitchFamily="34" charset="0"/>
                <a:ea typeface="Calibri" panose="020F0502020204030204" pitchFamily="34" charset="0"/>
              </a:rPr>
              <a:t>"קח לדוגמה את הענף של התקשורת שהוזילו מחירים, פתחו את השוק לתחרות... מה אתה חושב שיקרה בענף הזה? כבר עכשיו אתה רואה את הסנונית הראשונה של מאות מפוטרים, לדעתי זה יגיע שם לאלפי אנשים..."</a:t>
            </a:r>
          </a:p>
          <a:p>
            <a:pPr marL="285750" indent="-285750">
              <a:lnSpc>
                <a:spcPct val="107000"/>
              </a:lnSpc>
              <a:spcAft>
                <a:spcPts val="800"/>
              </a:spcAft>
              <a:buFont typeface="Arial" panose="020B0604020202020204" pitchFamily="34" charset="0"/>
              <a:buChar char="•"/>
            </a:pPr>
            <a:endParaRPr lang="he-IL"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endParaRPr lang="en-US" dirty="0"/>
          </a:p>
        </p:txBody>
      </p:sp>
      <p:pic>
        <p:nvPicPr>
          <p:cNvPr id="6" name="Picture 5"/>
          <p:cNvPicPr>
            <a:picLocks noChangeAspect="1"/>
          </p:cNvPicPr>
          <p:nvPr/>
        </p:nvPicPr>
        <p:blipFill rotWithShape="1">
          <a:blip r:embed="rId3"/>
          <a:srcRect l="27350" r="13254" b="10739"/>
          <a:stretch/>
        </p:blipFill>
        <p:spPr>
          <a:xfrm>
            <a:off x="4830618" y="2371267"/>
            <a:ext cx="4313382" cy="3646192"/>
          </a:xfrm>
          <a:prstGeom prst="rect">
            <a:avLst/>
          </a:prstGeom>
          <a:ln>
            <a:noFill/>
          </a:ln>
          <a:effectLst>
            <a:softEdge rad="112500"/>
          </a:effectLst>
        </p:spPr>
      </p:pic>
    </p:spTree>
    <p:extLst>
      <p:ext uri="{BB962C8B-B14F-4D97-AF65-F5344CB8AC3E}">
        <p14:creationId xmlns:p14="http://schemas.microsoft.com/office/powerpoint/2010/main" val="578567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וועדי עובדים</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18</a:t>
            </a:fld>
            <a:endParaRPr lang="he-IL" sz="1600"/>
          </a:p>
        </p:txBody>
      </p:sp>
      <p:sp>
        <p:nvSpPr>
          <p:cNvPr id="3" name="Rectangle 2"/>
          <p:cNvSpPr/>
          <p:nvPr/>
        </p:nvSpPr>
        <p:spPr>
          <a:xfrm>
            <a:off x="247074" y="1891981"/>
            <a:ext cx="4583544" cy="3241785"/>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he-IL" dirty="0">
                <a:latin typeface="Calibri" panose="020F0502020204030204" pitchFamily="34" charset="0"/>
                <a:ea typeface="Calibri" panose="020F0502020204030204" pitchFamily="34" charset="0"/>
              </a:rPr>
              <a:t>"...יכולים להסתדר עם מס חברות גבוה מ-25%. לא ראינו שהפחתת מס החברות הביאה לאיזו מהפכה. אז ייקחו עוד כמה אחוזים מהחברות וזה ייצר עוד כמה מיליארדים".</a:t>
            </a:r>
          </a:p>
          <a:p>
            <a:pPr marL="285750" indent="-285750">
              <a:lnSpc>
                <a:spcPct val="107000"/>
              </a:lnSpc>
              <a:spcAft>
                <a:spcPts val="800"/>
              </a:spcAft>
              <a:buFont typeface="Arial" panose="020B0604020202020204" pitchFamily="34" charset="0"/>
              <a:buChar char="•"/>
            </a:pPr>
            <a:r>
              <a:rPr lang="he-IL" dirty="0">
                <a:latin typeface="Calibri" panose="020F0502020204030204" pitchFamily="34" charset="0"/>
                <a:ea typeface="Calibri" panose="020F0502020204030204" pitchFamily="34" charset="0"/>
              </a:rPr>
              <a:t>"...אני אתנגד לכל פגיעה בעובדים, בין אם מדובר בקרן השתלמות, בהקפאת שכר או בהפחתת שכר. אם רה"מ ירצה ללכת בקו הזה וינסה לשחזר את 2003 - הוא ימצא אותנו מולו בכל הכוח".</a:t>
            </a:r>
          </a:p>
          <a:p>
            <a:pPr marL="285750" indent="-285750">
              <a:buFont typeface="Arial" panose="020B0604020202020204" pitchFamily="34" charset="0"/>
              <a:buChar char="•"/>
            </a:pPr>
            <a:endParaRPr lang="en-US" dirty="0"/>
          </a:p>
        </p:txBody>
      </p:sp>
      <p:pic>
        <p:nvPicPr>
          <p:cNvPr id="6" name="Picture 5"/>
          <p:cNvPicPr>
            <a:picLocks noChangeAspect="1"/>
          </p:cNvPicPr>
          <p:nvPr/>
        </p:nvPicPr>
        <p:blipFill rotWithShape="1">
          <a:blip r:embed="rId3"/>
          <a:srcRect l="27350" r="13254" b="10739"/>
          <a:stretch/>
        </p:blipFill>
        <p:spPr>
          <a:xfrm>
            <a:off x="4830618" y="2371267"/>
            <a:ext cx="4313382" cy="3646192"/>
          </a:xfrm>
          <a:prstGeom prst="rect">
            <a:avLst/>
          </a:prstGeom>
          <a:ln>
            <a:noFill/>
          </a:ln>
          <a:effectLst>
            <a:softEdge rad="112500"/>
          </a:effectLst>
        </p:spPr>
      </p:pic>
    </p:spTree>
    <p:extLst>
      <p:ext uri="{BB962C8B-B14F-4D97-AF65-F5344CB8AC3E}">
        <p14:creationId xmlns:p14="http://schemas.microsoft.com/office/powerpoint/2010/main" val="2321304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670" y="367066"/>
            <a:ext cx="7543800" cy="1401444"/>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ctr"/>
            <a:r>
              <a:rPr lang="he-IL" sz="7200" b="1" spc="0" dirty="0">
                <a:ln/>
                <a:solidFill>
                  <a:schemeClr val="accent1">
                    <a:lumMod val="50000"/>
                  </a:schemeClr>
                </a:solidFill>
                <a:effectLst/>
                <a:cs typeface="+mn-cs"/>
              </a:rPr>
              <a:t>מסחר בין לאומי</a:t>
            </a:r>
          </a:p>
        </p:txBody>
      </p:sp>
      <p:pic>
        <p:nvPicPr>
          <p:cNvPr id="5" name="Picture 2" descr="http://www.eshipglobal.com/wp-content/uploads/2012/05/iStock_000019501469Smal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593" y="2160396"/>
            <a:ext cx="5334000" cy="3998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575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מדינת ישראל: האם אי אפשר להצליח יותר?</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2</a:t>
            </a:fld>
            <a:endParaRPr lang="he-IL" sz="1600" dirty="0"/>
          </a:p>
        </p:txBody>
      </p:sp>
      <p:pic>
        <p:nvPicPr>
          <p:cNvPr id="5" name="Picture 4"/>
          <p:cNvPicPr>
            <a:picLocks noChangeAspect="1"/>
          </p:cNvPicPr>
          <p:nvPr/>
        </p:nvPicPr>
        <p:blipFill>
          <a:blip r:embed="rId3"/>
          <a:stretch>
            <a:fillRect/>
          </a:stretch>
        </p:blipFill>
        <p:spPr>
          <a:xfrm>
            <a:off x="536049" y="1807700"/>
            <a:ext cx="7873314" cy="4722425"/>
          </a:xfrm>
          <a:prstGeom prst="rect">
            <a:avLst/>
          </a:prstGeom>
        </p:spPr>
      </p:pic>
      <p:sp>
        <p:nvSpPr>
          <p:cNvPr id="6" name="TextBox 5"/>
          <p:cNvSpPr txBox="1"/>
          <p:nvPr/>
        </p:nvSpPr>
        <p:spPr>
          <a:xfrm>
            <a:off x="5669995" y="6530125"/>
            <a:ext cx="2334134" cy="276999"/>
          </a:xfrm>
          <a:prstGeom prst="rect">
            <a:avLst/>
          </a:prstGeom>
          <a:noFill/>
        </p:spPr>
        <p:txBody>
          <a:bodyPr wrap="square" rtlCol="1">
            <a:spAutoFit/>
          </a:bodyPr>
          <a:lstStyle/>
          <a:p>
            <a:r>
              <a:rPr lang="he-IL" sz="1200" dirty="0"/>
              <a:t>מקור: הבנק העולמי</a:t>
            </a:r>
          </a:p>
        </p:txBody>
      </p:sp>
    </p:spTree>
    <p:extLst>
      <p:ext uri="{BB962C8B-B14F-4D97-AF65-F5344CB8AC3E}">
        <p14:creationId xmlns:p14="http://schemas.microsoft.com/office/powerpoint/2010/main" val="3230790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20</a:t>
            </a:fld>
            <a:endParaRPr lang="he-IL"/>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476979" y="739136"/>
            <a:ext cx="6055362" cy="5068185"/>
          </a:xfrm>
        </p:spPr>
      </p:pic>
    </p:spTree>
    <p:extLst>
      <p:ext uri="{BB962C8B-B14F-4D97-AF65-F5344CB8AC3E}">
        <p14:creationId xmlns:p14="http://schemas.microsoft.com/office/powerpoint/2010/main" val="3060112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64782" y="15765"/>
            <a:ext cx="8267650" cy="6200737"/>
          </a:xfrm>
        </p:spPr>
      </p:pic>
      <p:sp>
        <p:nvSpPr>
          <p:cNvPr id="4" name="Slide Number Placeholder 3"/>
          <p:cNvSpPr>
            <a:spLocks noGrp="1"/>
          </p:cNvSpPr>
          <p:nvPr>
            <p:ph type="sldNum" sz="quarter" idx="12"/>
          </p:nvPr>
        </p:nvSpPr>
        <p:spPr/>
        <p:txBody>
          <a:bodyPr/>
          <a:lstStyle/>
          <a:p>
            <a:fld id="{33F3598C-08CF-49DA-ACC2-8F21E1D3E29E}" type="slidenum">
              <a:rPr lang="he-IL" smtClean="0"/>
              <a:t>21</a:t>
            </a:fld>
            <a:endParaRPr lang="he-IL"/>
          </a:p>
        </p:txBody>
      </p:sp>
    </p:spTree>
    <p:extLst>
      <p:ext uri="{BB962C8B-B14F-4D97-AF65-F5344CB8AC3E}">
        <p14:creationId xmlns:p14="http://schemas.microsoft.com/office/powerpoint/2010/main" val="3829530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22</a:t>
            </a:fld>
            <a:endParaRPr lang="he-IL"/>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6726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23</a:t>
            </a:fld>
            <a:endParaRPr lang="he-IL"/>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09635" y="391540"/>
            <a:ext cx="6308387" cy="5525312"/>
          </a:xfrm>
          <a:prstGeom prst="rect">
            <a:avLst/>
          </a:prstGeom>
        </p:spPr>
      </p:pic>
    </p:spTree>
    <p:extLst>
      <p:ext uri="{BB962C8B-B14F-4D97-AF65-F5344CB8AC3E}">
        <p14:creationId xmlns:p14="http://schemas.microsoft.com/office/powerpoint/2010/main" val="2168797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1626" y="287652"/>
            <a:ext cx="6108970" cy="5914814"/>
          </a:xfrm>
        </p:spPr>
      </p:pic>
      <p:sp>
        <p:nvSpPr>
          <p:cNvPr id="4" name="Slide Number Placeholder 3"/>
          <p:cNvSpPr>
            <a:spLocks noGrp="1"/>
          </p:cNvSpPr>
          <p:nvPr>
            <p:ph type="sldNum" sz="quarter" idx="12"/>
          </p:nvPr>
        </p:nvSpPr>
        <p:spPr/>
        <p:txBody>
          <a:bodyPr/>
          <a:lstStyle/>
          <a:p>
            <a:fld id="{33F3598C-08CF-49DA-ACC2-8F21E1D3E29E}" type="slidenum">
              <a:rPr lang="he-IL" smtClean="0"/>
              <a:t>24</a:t>
            </a:fld>
            <a:endParaRPr lang="he-IL"/>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4438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1EE8A7C-F4DF-41B4-A857-79A036C6DFF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715983" y="843307"/>
            <a:ext cx="6039763" cy="4908970"/>
          </a:xfrm>
        </p:spPr>
      </p:pic>
      <p:sp>
        <p:nvSpPr>
          <p:cNvPr id="4" name="Slide Number Placeholder 3">
            <a:extLst>
              <a:ext uri="{FF2B5EF4-FFF2-40B4-BE49-F238E27FC236}">
                <a16:creationId xmlns:a16="http://schemas.microsoft.com/office/drawing/2014/main" id="{A91B8596-B1BC-444B-9A5E-E74B9AB7BA55}"/>
              </a:ext>
            </a:extLst>
          </p:cNvPr>
          <p:cNvSpPr>
            <a:spLocks noGrp="1"/>
          </p:cNvSpPr>
          <p:nvPr>
            <p:ph type="sldNum" sz="quarter" idx="12"/>
          </p:nvPr>
        </p:nvSpPr>
        <p:spPr/>
        <p:txBody>
          <a:bodyPr/>
          <a:lstStyle/>
          <a:p>
            <a:fld id="{33F3598C-08CF-49DA-ACC2-8F21E1D3E29E}" type="slidenum">
              <a:rPr lang="he-IL" smtClean="0"/>
              <a:t>25</a:t>
            </a:fld>
            <a:endParaRPr lang="he-IL"/>
          </a:p>
        </p:txBody>
      </p:sp>
    </p:spTree>
    <p:extLst>
      <p:ext uri="{BB962C8B-B14F-4D97-AF65-F5344CB8AC3E}">
        <p14:creationId xmlns:p14="http://schemas.microsoft.com/office/powerpoint/2010/main" val="2013473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62006" y="504500"/>
            <a:ext cx="7547357" cy="5660518"/>
          </a:xfrm>
        </p:spPr>
      </p:pic>
      <p:sp>
        <p:nvSpPr>
          <p:cNvPr id="4" name="Slide Number Placeholder 3"/>
          <p:cNvSpPr>
            <a:spLocks noGrp="1"/>
          </p:cNvSpPr>
          <p:nvPr>
            <p:ph type="sldNum" sz="quarter" idx="12"/>
          </p:nvPr>
        </p:nvSpPr>
        <p:spPr/>
        <p:txBody>
          <a:bodyPr/>
          <a:lstStyle/>
          <a:p>
            <a:fld id="{33F3598C-08CF-49DA-ACC2-8F21E1D3E29E}" type="slidenum">
              <a:rPr lang="he-IL" smtClean="0"/>
              <a:t>26</a:t>
            </a:fld>
            <a:endParaRPr lang="he-IL"/>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Tree>
    <p:extLst>
      <p:ext uri="{BB962C8B-B14F-4D97-AF65-F5344CB8AC3E}">
        <p14:creationId xmlns:p14="http://schemas.microsoft.com/office/powerpoint/2010/main" val="1659921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יבוא ויצוא</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27</a:t>
            </a:fld>
            <a:endParaRPr lang="he-IL" sz="1600"/>
          </a:p>
        </p:txBody>
      </p:sp>
      <p:sp>
        <p:nvSpPr>
          <p:cNvPr id="3" name="Rectangle 2"/>
          <p:cNvSpPr/>
          <p:nvPr/>
        </p:nvSpPr>
        <p:spPr>
          <a:xfrm>
            <a:off x="675504" y="1979820"/>
            <a:ext cx="7733859" cy="1477328"/>
          </a:xfrm>
          <a:prstGeom prst="rect">
            <a:avLst/>
          </a:prstGeom>
        </p:spPr>
        <p:txBody>
          <a:bodyPr wrap="square">
            <a:spAutoFit/>
          </a:bodyPr>
          <a:lstStyle/>
          <a:p>
            <a:r>
              <a:rPr lang="he-IL" dirty="0">
                <a:solidFill>
                  <a:srgbClr val="002060"/>
                </a:solidFill>
              </a:rPr>
              <a:t>"והכי מקומם </a:t>
            </a:r>
            <a:r>
              <a:rPr lang="ar-SA" dirty="0">
                <a:solidFill>
                  <a:srgbClr val="002060"/>
                </a:solidFill>
              </a:rPr>
              <a:t>– "</a:t>
            </a:r>
            <a:r>
              <a:rPr lang="he-IL" dirty="0">
                <a:solidFill>
                  <a:srgbClr val="002060"/>
                </a:solidFill>
              </a:rPr>
              <a:t>פתרון הקסם</a:t>
            </a:r>
            <a:r>
              <a:rPr lang="ar-SA" dirty="0">
                <a:solidFill>
                  <a:srgbClr val="002060"/>
                </a:solidFill>
              </a:rPr>
              <a:t>" </a:t>
            </a:r>
            <a:r>
              <a:rPr lang="he-IL" dirty="0">
                <a:solidFill>
                  <a:srgbClr val="002060"/>
                </a:solidFill>
              </a:rPr>
              <a:t>של שר האוצר</a:t>
            </a:r>
            <a:r>
              <a:rPr lang="ar-SA" dirty="0">
                <a:solidFill>
                  <a:srgbClr val="002060"/>
                </a:solidFill>
              </a:rPr>
              <a:t>...: </a:t>
            </a:r>
            <a:r>
              <a:rPr lang="he-IL" dirty="0">
                <a:solidFill>
                  <a:srgbClr val="002060"/>
                </a:solidFill>
              </a:rPr>
              <a:t>לאפשר ייבוא מוצרי חלב</a:t>
            </a:r>
            <a:r>
              <a:rPr lang="ar-SA" dirty="0">
                <a:solidFill>
                  <a:srgbClr val="002060"/>
                </a:solidFill>
              </a:rPr>
              <a:t>. </a:t>
            </a:r>
            <a:r>
              <a:rPr lang="he-IL" dirty="0">
                <a:solidFill>
                  <a:srgbClr val="002060"/>
                </a:solidFill>
              </a:rPr>
              <a:t>להציף את הארץ במוצרי חלב זולים מטורקיה</a:t>
            </a:r>
            <a:r>
              <a:rPr lang="ar-SA" dirty="0">
                <a:solidFill>
                  <a:srgbClr val="002060"/>
                </a:solidFill>
              </a:rPr>
              <a:t>, </a:t>
            </a:r>
            <a:r>
              <a:rPr lang="he-IL" dirty="0">
                <a:solidFill>
                  <a:srgbClr val="002060"/>
                </a:solidFill>
              </a:rPr>
              <a:t>למשל</a:t>
            </a:r>
            <a:r>
              <a:rPr lang="ar-SA" dirty="0">
                <a:solidFill>
                  <a:srgbClr val="002060"/>
                </a:solidFill>
              </a:rPr>
              <a:t>. </a:t>
            </a:r>
            <a:r>
              <a:rPr lang="he-IL" dirty="0">
                <a:solidFill>
                  <a:srgbClr val="002060"/>
                </a:solidFill>
              </a:rPr>
              <a:t>זה כמובן פתרון הרסני</a:t>
            </a:r>
            <a:r>
              <a:rPr lang="ar-SA" dirty="0">
                <a:solidFill>
                  <a:srgbClr val="002060"/>
                </a:solidFill>
              </a:rPr>
              <a:t>, </a:t>
            </a:r>
            <a:r>
              <a:rPr lang="he-IL" dirty="0">
                <a:solidFill>
                  <a:srgbClr val="002060"/>
                </a:solidFill>
              </a:rPr>
              <a:t>שליפה מהמותן</a:t>
            </a:r>
            <a:r>
              <a:rPr lang="ar-SA" dirty="0">
                <a:solidFill>
                  <a:srgbClr val="002060"/>
                </a:solidFill>
              </a:rPr>
              <a:t>, </a:t>
            </a:r>
            <a:r>
              <a:rPr lang="he-IL" dirty="0">
                <a:solidFill>
                  <a:srgbClr val="002060"/>
                </a:solidFill>
              </a:rPr>
              <a:t>והוא יביא באופן ודאי לסגירת מפעלים ולפיטורי עובדים שיועלו על המזבח האופנתי של סערת </a:t>
            </a:r>
            <a:r>
              <a:rPr lang="he-IL" dirty="0" err="1">
                <a:solidFill>
                  <a:srgbClr val="002060"/>
                </a:solidFill>
              </a:rPr>
              <a:t>הקוטג</a:t>
            </a:r>
            <a:r>
              <a:rPr lang="ar-SA" dirty="0">
                <a:solidFill>
                  <a:srgbClr val="002060"/>
                </a:solidFill>
              </a:rPr>
              <a:t>'. </a:t>
            </a:r>
            <a:r>
              <a:rPr lang="he-IL" b="1" dirty="0">
                <a:solidFill>
                  <a:srgbClr val="002060"/>
                </a:solidFill>
              </a:rPr>
              <a:t>בדיוק ההיפך מזה צריך להיעשות</a:t>
            </a:r>
            <a:r>
              <a:rPr lang="ar-SA" b="1" dirty="0">
                <a:solidFill>
                  <a:srgbClr val="002060"/>
                </a:solidFill>
              </a:rPr>
              <a:t>: </a:t>
            </a:r>
            <a:r>
              <a:rPr lang="he-IL" b="1" dirty="0">
                <a:solidFill>
                  <a:srgbClr val="002060"/>
                </a:solidFill>
              </a:rPr>
              <a:t>לא פתיחה ליבוא</a:t>
            </a:r>
            <a:r>
              <a:rPr lang="ar-SA" b="1" dirty="0">
                <a:solidFill>
                  <a:srgbClr val="002060"/>
                </a:solidFill>
              </a:rPr>
              <a:t>, </a:t>
            </a:r>
            <a:r>
              <a:rPr lang="he-IL" b="1" dirty="0">
                <a:solidFill>
                  <a:srgbClr val="002060"/>
                </a:solidFill>
              </a:rPr>
              <a:t>אלא עידוד וסיוע פעיל דווקא ליצוא </a:t>
            </a:r>
            <a:r>
              <a:rPr lang="he-IL" dirty="0">
                <a:solidFill>
                  <a:srgbClr val="002060"/>
                </a:solidFill>
              </a:rPr>
              <a:t>של </a:t>
            </a:r>
            <a:r>
              <a:rPr lang="he-IL" dirty="0" err="1">
                <a:solidFill>
                  <a:srgbClr val="002060"/>
                </a:solidFill>
              </a:rPr>
              <a:t>הקוטג</a:t>
            </a:r>
            <a:r>
              <a:rPr lang="ar-SA" dirty="0">
                <a:solidFill>
                  <a:srgbClr val="002060"/>
                </a:solidFill>
              </a:rPr>
              <a:t>' </a:t>
            </a:r>
            <a:r>
              <a:rPr lang="he-IL" dirty="0">
                <a:solidFill>
                  <a:srgbClr val="002060"/>
                </a:solidFill>
              </a:rPr>
              <a:t>הישראלי ומוצרים דומים לאירופה</a:t>
            </a:r>
            <a:r>
              <a:rPr lang="ar-SA" dirty="0">
                <a:solidFill>
                  <a:srgbClr val="002060"/>
                </a:solidFill>
              </a:rPr>
              <a:t>.</a:t>
            </a:r>
            <a:r>
              <a:rPr lang="he-IL" dirty="0">
                <a:solidFill>
                  <a:srgbClr val="002060"/>
                </a:solidFill>
              </a:rPr>
              <a:t>"</a:t>
            </a:r>
            <a:endParaRPr lang="en-US" dirty="0">
              <a:solidFill>
                <a:srgbClr val="002060"/>
              </a:solidFill>
            </a:endParaRPr>
          </a:p>
        </p:txBody>
      </p:sp>
      <p:pic>
        <p:nvPicPr>
          <p:cNvPr id="1026" name="Picture 2" descr="http://www.madeinisrael.gov.il/%D7%97%D7%99%D7%A0%D7%95%D7%9A-%D7%9B%D7%97%D7%95%D7%9C-%D7%9C%D7%91%D7%9F/Documents/arikAt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 y="3699607"/>
            <a:ext cx="7489363" cy="2395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167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2F7978-800E-419F-A873-07E147D7FBC6}"/>
              </a:ext>
            </a:extLst>
          </p:cNvPr>
          <p:cNvSpPr>
            <a:spLocks noGrp="1"/>
          </p:cNvSpPr>
          <p:nvPr>
            <p:ph type="sldNum" sz="quarter" idx="12"/>
          </p:nvPr>
        </p:nvSpPr>
        <p:spPr/>
        <p:txBody>
          <a:bodyPr/>
          <a:lstStyle/>
          <a:p>
            <a:fld id="{33F3598C-08CF-49DA-ACC2-8F21E1D3E29E}" type="slidenum">
              <a:rPr lang="he-IL" smtClean="0"/>
              <a:t>28</a:t>
            </a:fld>
            <a:endParaRPr lang="he-IL"/>
          </a:p>
        </p:txBody>
      </p:sp>
      <p:pic>
        <p:nvPicPr>
          <p:cNvPr id="2050" name="Picture 2" descr="https://i1.wp.com/omermoav.com/wp-content/uploads/2018/01/2-1.jpg">
            <a:extLst>
              <a:ext uri="{FF2B5EF4-FFF2-40B4-BE49-F238E27FC236}">
                <a16:creationId xmlns:a16="http://schemas.microsoft.com/office/drawing/2014/main" id="{F08C1860-C815-4EBA-9983-67D937756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583" y="262551"/>
            <a:ext cx="7983455" cy="5920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158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29</a:t>
            </a:fld>
            <a:endParaRPr lang="he-IL"/>
          </a:p>
        </p:txBody>
      </p:sp>
      <p:graphicFrame>
        <p:nvGraphicFramePr>
          <p:cNvPr id="5" name="Chart 4"/>
          <p:cNvGraphicFramePr/>
          <p:nvPr>
            <p:extLst>
              <p:ext uri="{D42A27DB-BD31-4B8C-83A1-F6EECF244321}">
                <p14:modId xmlns:p14="http://schemas.microsoft.com/office/powerpoint/2010/main" val="3090911757"/>
              </p:ext>
            </p:extLst>
          </p:nvPr>
        </p:nvGraphicFramePr>
        <p:xfrm>
          <a:off x="1105174" y="1868271"/>
          <a:ext cx="6913917" cy="4006255"/>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p:cNvSpPr>
            <a:spLocks noGrp="1"/>
          </p:cNvSpPr>
          <p:nvPr>
            <p:ph type="title"/>
          </p:nvPr>
        </p:nvSpPr>
        <p:spPr>
          <a:xfrm>
            <a:off x="822960" y="286604"/>
            <a:ext cx="7543800" cy="1450757"/>
          </a:xfrm>
        </p:spPr>
        <p:txBody>
          <a:bodyPr/>
          <a:lstStyle/>
          <a:p>
            <a:pPr algn="r"/>
            <a:r>
              <a:rPr lang="he-IL" dirty="0">
                <a:solidFill>
                  <a:schemeClr val="tx2">
                    <a:lumMod val="75000"/>
                  </a:schemeClr>
                </a:solidFill>
                <a:cs typeface="+mn-cs"/>
              </a:rPr>
              <a:t>יבוא ויצוא</a:t>
            </a:r>
          </a:p>
        </p:txBody>
      </p:sp>
    </p:spTree>
    <p:extLst>
      <p:ext uri="{BB962C8B-B14F-4D97-AF65-F5344CB8AC3E}">
        <p14:creationId xmlns:p14="http://schemas.microsoft.com/office/powerpoint/2010/main" val="4102326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he-IL" dirty="0"/>
              <a:t>מה מכתיב מדיניות?</a:t>
            </a:r>
            <a:endParaRPr lang="en-US" dirty="0"/>
          </a:p>
        </p:txBody>
      </p:sp>
      <p:sp>
        <p:nvSpPr>
          <p:cNvPr id="4" name="Slide Number Placeholder 3"/>
          <p:cNvSpPr>
            <a:spLocks noGrp="1"/>
          </p:cNvSpPr>
          <p:nvPr>
            <p:ph type="sldNum" sz="quarter" idx="12"/>
          </p:nvPr>
        </p:nvSpPr>
        <p:spPr/>
        <p:txBody>
          <a:bodyPr/>
          <a:lstStyle/>
          <a:p>
            <a:fld id="{33F3598C-08CF-49DA-ACC2-8F21E1D3E29E}" type="slidenum">
              <a:rPr lang="he-IL" smtClean="0"/>
              <a:t>3</a:t>
            </a:fld>
            <a:endParaRPr lang="he-IL" dirty="0"/>
          </a:p>
        </p:txBody>
      </p:sp>
      <p:sp>
        <p:nvSpPr>
          <p:cNvPr id="3" name="Rectangle 2"/>
          <p:cNvSpPr/>
          <p:nvPr/>
        </p:nvSpPr>
        <p:spPr>
          <a:xfrm>
            <a:off x="551234" y="1997839"/>
            <a:ext cx="8054502" cy="1615827"/>
          </a:xfrm>
          <a:prstGeom prst="rect">
            <a:avLst/>
          </a:prstGeom>
        </p:spPr>
        <p:txBody>
          <a:bodyPr wrap="square">
            <a:spAutoFit/>
          </a:bodyPr>
          <a:lstStyle/>
          <a:p>
            <a:r>
              <a:rPr lang="he-IL" sz="3300" dirty="0"/>
              <a:t>שרידות...</a:t>
            </a:r>
          </a:p>
          <a:p>
            <a:endParaRPr lang="he-IL" sz="3300" dirty="0"/>
          </a:p>
          <a:p>
            <a:r>
              <a:rPr lang="he-IL" sz="3300" dirty="0"/>
              <a:t>ומה תפקיד האידיאולוגיה?</a:t>
            </a:r>
            <a:endParaRPr lang="he-IL" sz="3100" dirty="0"/>
          </a:p>
        </p:txBody>
      </p:sp>
    </p:spTree>
    <p:extLst>
      <p:ext uri="{BB962C8B-B14F-4D97-AF65-F5344CB8AC3E}">
        <p14:creationId xmlns:p14="http://schemas.microsoft.com/office/powerpoint/2010/main" val="157070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יבוא ויצוא</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30</a:t>
            </a:fld>
            <a:endParaRPr lang="he-IL" sz="1600"/>
          </a:p>
        </p:txBody>
      </p:sp>
      <p:sp>
        <p:nvSpPr>
          <p:cNvPr id="6" name="TextBox 5"/>
          <p:cNvSpPr txBox="1"/>
          <p:nvPr/>
        </p:nvSpPr>
        <p:spPr>
          <a:xfrm>
            <a:off x="3087445" y="5999542"/>
            <a:ext cx="4886539" cy="276999"/>
          </a:xfrm>
          <a:prstGeom prst="rect">
            <a:avLst/>
          </a:prstGeom>
          <a:noFill/>
        </p:spPr>
        <p:txBody>
          <a:bodyPr wrap="square" rtlCol="1">
            <a:spAutoFit/>
          </a:bodyPr>
          <a:lstStyle/>
          <a:p>
            <a:r>
              <a:rPr lang="he-IL" sz="1200" dirty="0"/>
              <a:t>מקור: </a:t>
            </a:r>
            <a:r>
              <a:rPr lang="en-US" sz="1200" dirty="0"/>
              <a:t>United Nations Commodity Trade Statistics Database</a:t>
            </a:r>
            <a:endParaRPr lang="he-IL" sz="1200" dirty="0"/>
          </a:p>
        </p:txBody>
      </p:sp>
      <p:pic>
        <p:nvPicPr>
          <p:cNvPr id="5" name="Picture 4"/>
          <p:cNvPicPr>
            <a:picLocks noChangeAspect="1"/>
          </p:cNvPicPr>
          <p:nvPr/>
        </p:nvPicPr>
        <p:blipFill>
          <a:blip r:embed="rId3"/>
          <a:stretch>
            <a:fillRect/>
          </a:stretch>
        </p:blipFill>
        <p:spPr>
          <a:xfrm>
            <a:off x="1118001" y="2070224"/>
            <a:ext cx="6855983" cy="3929318"/>
          </a:xfrm>
          <a:prstGeom prst="rect">
            <a:avLst/>
          </a:prstGeom>
        </p:spPr>
      </p:pic>
    </p:spTree>
    <p:extLst>
      <p:ext uri="{BB962C8B-B14F-4D97-AF65-F5344CB8AC3E}">
        <p14:creationId xmlns:p14="http://schemas.microsoft.com/office/powerpoint/2010/main" val="3479057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יבוא ויצוא</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31</a:t>
            </a:fld>
            <a:endParaRPr lang="he-IL" sz="1600"/>
          </a:p>
        </p:txBody>
      </p:sp>
      <p:sp>
        <p:nvSpPr>
          <p:cNvPr id="6" name="TextBox 5"/>
          <p:cNvSpPr txBox="1"/>
          <p:nvPr/>
        </p:nvSpPr>
        <p:spPr>
          <a:xfrm>
            <a:off x="3468445" y="5856667"/>
            <a:ext cx="4886539" cy="276999"/>
          </a:xfrm>
          <a:prstGeom prst="rect">
            <a:avLst/>
          </a:prstGeom>
          <a:noFill/>
        </p:spPr>
        <p:txBody>
          <a:bodyPr wrap="square" rtlCol="1">
            <a:spAutoFit/>
          </a:bodyPr>
          <a:lstStyle/>
          <a:p>
            <a:r>
              <a:rPr lang="he-IL" sz="1200" dirty="0"/>
              <a:t>מקור: סקירה מאקרו-כלכלית שבועית, אגף כלכלה ומחקר של קבוצת הראל</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18" y="1994031"/>
            <a:ext cx="7875616" cy="3785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5633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יבוא ואבטלה</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32</a:t>
            </a:fld>
            <a:endParaRPr lang="he-IL" sz="1600"/>
          </a:p>
        </p:txBody>
      </p:sp>
      <p:sp>
        <p:nvSpPr>
          <p:cNvPr id="3" name="Rectangle 2"/>
          <p:cNvSpPr/>
          <p:nvPr/>
        </p:nvSpPr>
        <p:spPr>
          <a:xfrm>
            <a:off x="378941" y="1856252"/>
            <a:ext cx="8196649" cy="954107"/>
          </a:xfrm>
          <a:prstGeom prst="rect">
            <a:avLst/>
          </a:prstGeom>
        </p:spPr>
        <p:txBody>
          <a:bodyPr wrap="square">
            <a:spAutoFit/>
          </a:bodyPr>
          <a:lstStyle/>
          <a:p>
            <a:pPr algn="l" rtl="0"/>
            <a:r>
              <a:rPr lang="en-US" sz="1400" dirty="0">
                <a:solidFill>
                  <a:srgbClr val="002060"/>
                </a:solidFill>
              </a:rPr>
              <a:t>“Unfortunately, just about every attempt to quantify the overall employment effect of trade is an exercise in futility. This is because the impact of trade on the total number of jobs in an economy is best approximated by zero. Total employment is not a function of international trade.” Irwin, Douglas. </a:t>
            </a:r>
            <a:r>
              <a:rPr lang="en-US" sz="1400" i="1" dirty="0">
                <a:solidFill>
                  <a:srgbClr val="002060"/>
                </a:solidFill>
              </a:rPr>
              <a:t>Free Trade Under Fire</a:t>
            </a:r>
            <a:r>
              <a:rPr lang="en-US" sz="1400" dirty="0">
                <a:solidFill>
                  <a:srgbClr val="002060"/>
                </a:solidFill>
              </a:rPr>
              <a:t>. Princeton University Press, 2009. p. 104.</a:t>
            </a:r>
          </a:p>
        </p:txBody>
      </p:sp>
      <p:sp>
        <p:nvSpPr>
          <p:cNvPr id="6" name="TextBox 5"/>
          <p:cNvSpPr txBox="1"/>
          <p:nvPr/>
        </p:nvSpPr>
        <p:spPr>
          <a:xfrm>
            <a:off x="5338636" y="5979933"/>
            <a:ext cx="2334134" cy="276999"/>
          </a:xfrm>
          <a:prstGeom prst="rect">
            <a:avLst/>
          </a:prstGeom>
          <a:noFill/>
        </p:spPr>
        <p:txBody>
          <a:bodyPr wrap="square" rtlCol="1">
            <a:spAutoFit/>
          </a:bodyPr>
          <a:lstStyle/>
          <a:p>
            <a:r>
              <a:rPr lang="he-IL" sz="1200" dirty="0"/>
              <a:t>מקור: </a:t>
            </a:r>
            <a:r>
              <a:rPr lang="he-IL" sz="1200" dirty="0" err="1"/>
              <a:t>למ"ס</a:t>
            </a:r>
            <a:r>
              <a:rPr lang="he-IL" sz="1200" dirty="0"/>
              <a:t>, בנק ישראל</a:t>
            </a:r>
          </a:p>
        </p:txBody>
      </p:sp>
      <p:pic>
        <p:nvPicPr>
          <p:cNvPr id="9" name="Picture 8"/>
          <p:cNvPicPr>
            <a:picLocks noChangeAspect="1"/>
          </p:cNvPicPr>
          <p:nvPr/>
        </p:nvPicPr>
        <p:blipFill>
          <a:blip r:embed="rId3"/>
          <a:stretch>
            <a:fillRect/>
          </a:stretch>
        </p:blipFill>
        <p:spPr>
          <a:xfrm>
            <a:off x="2055405" y="2929250"/>
            <a:ext cx="5533348" cy="3070292"/>
          </a:xfrm>
          <a:prstGeom prst="rect">
            <a:avLst/>
          </a:prstGeom>
        </p:spPr>
      </p:pic>
    </p:spTree>
    <p:extLst>
      <p:ext uri="{BB962C8B-B14F-4D97-AF65-F5344CB8AC3E}">
        <p14:creationId xmlns:p14="http://schemas.microsoft.com/office/powerpoint/2010/main" val="1729050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1856252"/>
            <a:ext cx="5743931" cy="4303388"/>
          </a:xfrm>
          <a:prstGeom prst="rect">
            <a:avLst/>
          </a:prstGeom>
        </p:spPr>
      </p:pic>
      <p:sp>
        <p:nvSpPr>
          <p:cNvPr id="2" name="Title 1"/>
          <p:cNvSpPr>
            <a:spLocks noGrp="1"/>
          </p:cNvSpPr>
          <p:nvPr>
            <p:ph type="title"/>
          </p:nvPr>
        </p:nvSpPr>
        <p:spPr/>
        <p:txBody>
          <a:bodyPr/>
          <a:lstStyle/>
          <a:p>
            <a:pPr algn="r"/>
            <a:r>
              <a:rPr lang="he-IL" dirty="0">
                <a:solidFill>
                  <a:schemeClr val="tx2">
                    <a:lumMod val="75000"/>
                  </a:schemeClr>
                </a:solidFill>
                <a:cs typeface="+mn-cs"/>
              </a:rPr>
              <a:t>מי מרוויח מיבוא?</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33</a:t>
            </a:fld>
            <a:endParaRPr lang="he-IL" sz="1600"/>
          </a:p>
        </p:txBody>
      </p:sp>
      <p:sp>
        <p:nvSpPr>
          <p:cNvPr id="3" name="Rectangle 2"/>
          <p:cNvSpPr/>
          <p:nvPr/>
        </p:nvSpPr>
        <p:spPr>
          <a:xfrm>
            <a:off x="5476352" y="1856252"/>
            <a:ext cx="3099238" cy="3139321"/>
          </a:xfrm>
          <a:prstGeom prst="rect">
            <a:avLst/>
          </a:prstGeom>
        </p:spPr>
        <p:txBody>
          <a:bodyPr wrap="square">
            <a:spAutoFit/>
          </a:bodyPr>
          <a:lstStyle/>
          <a:p>
            <a:pPr marL="285750" indent="-285750" algn="r">
              <a:buFont typeface="Arial" panose="020B0604020202020204" pitchFamily="34" charset="0"/>
              <a:buChar char="•"/>
            </a:pPr>
            <a:r>
              <a:rPr lang="he-IL" sz="2000" dirty="0"/>
              <a:t>עניים מרוויחים מקיומו של מסחר הרבה יותר מעשירים, בייחוד במדינות עם אי-שוויון גבוה</a:t>
            </a:r>
          </a:p>
          <a:p>
            <a:pPr marL="285750" indent="-285750" algn="r">
              <a:buFont typeface="Arial" panose="020B0604020202020204" pitchFamily="34" charset="0"/>
              <a:buChar char="•"/>
            </a:pPr>
            <a:r>
              <a:rPr lang="he-IL" sz="2000" dirty="0"/>
              <a:t>לפי מחקרים חדשים רווחיהם של העניים בתור צרכנים עולה על פגיעה אפשרית בשכרם כתוצאה מפתיחת המשק למסחר</a:t>
            </a:r>
          </a:p>
          <a:p>
            <a:pPr marL="285750" indent="-285750" algn="r">
              <a:buFont typeface="Arial" panose="020B0604020202020204" pitchFamily="34" charset="0"/>
              <a:buChar char="•"/>
            </a:pPr>
            <a:endParaRPr lang="en-US" dirty="0"/>
          </a:p>
        </p:txBody>
      </p:sp>
      <p:sp>
        <p:nvSpPr>
          <p:cNvPr id="6" name="TextBox 5"/>
          <p:cNvSpPr txBox="1"/>
          <p:nvPr/>
        </p:nvSpPr>
        <p:spPr>
          <a:xfrm>
            <a:off x="193880" y="6399498"/>
            <a:ext cx="7814656" cy="461665"/>
          </a:xfrm>
          <a:prstGeom prst="rect">
            <a:avLst/>
          </a:prstGeom>
          <a:noFill/>
        </p:spPr>
        <p:txBody>
          <a:bodyPr wrap="square" rtlCol="1">
            <a:spAutoFit/>
          </a:bodyPr>
          <a:lstStyle/>
          <a:p>
            <a:pPr algn="l" rtl="0"/>
            <a:r>
              <a:rPr lang="en-US" sz="1200" dirty="0"/>
              <a:t>Source: </a:t>
            </a:r>
            <a:r>
              <a:rPr lang="en-US" sz="1200" dirty="0" err="1"/>
              <a:t>Khandelwal</a:t>
            </a:r>
            <a:r>
              <a:rPr lang="en-US" sz="1200" dirty="0"/>
              <a:t>, A., &amp; </a:t>
            </a:r>
            <a:r>
              <a:rPr lang="en-US" sz="1200" dirty="0" err="1"/>
              <a:t>Fajgelbaum</a:t>
            </a:r>
            <a:r>
              <a:rPr lang="en-US" sz="1200" dirty="0"/>
              <a:t>, P. (2013). Measuring the Unequal Gains From Trade. In </a:t>
            </a:r>
            <a:r>
              <a:rPr lang="en-US" sz="1200" i="1" dirty="0"/>
              <a:t>2013 Meeting Papers</a:t>
            </a:r>
            <a:r>
              <a:rPr lang="en-US" sz="1200" dirty="0"/>
              <a:t> (No. 456). Society for Economic Dynamics.</a:t>
            </a:r>
          </a:p>
        </p:txBody>
      </p:sp>
    </p:spTree>
    <p:extLst>
      <p:ext uri="{BB962C8B-B14F-4D97-AF65-F5344CB8AC3E}">
        <p14:creationId xmlns:p14="http://schemas.microsoft.com/office/powerpoint/2010/main" val="1029073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00484" y="1856252"/>
            <a:ext cx="5476352" cy="4329337"/>
          </a:xfrm>
          <a:prstGeom prst="rect">
            <a:avLst/>
          </a:prstGeom>
        </p:spPr>
      </p:pic>
      <p:sp>
        <p:nvSpPr>
          <p:cNvPr id="2" name="Title 1"/>
          <p:cNvSpPr>
            <a:spLocks noGrp="1"/>
          </p:cNvSpPr>
          <p:nvPr>
            <p:ph type="title"/>
          </p:nvPr>
        </p:nvSpPr>
        <p:spPr/>
        <p:txBody>
          <a:bodyPr/>
          <a:lstStyle/>
          <a:p>
            <a:pPr algn="r"/>
            <a:r>
              <a:rPr lang="he-IL" dirty="0">
                <a:solidFill>
                  <a:schemeClr val="tx2">
                    <a:lumMod val="75000"/>
                  </a:schemeClr>
                </a:solidFill>
                <a:cs typeface="+mn-cs"/>
              </a:rPr>
              <a:t>מי מרוויח מיבוא?</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34</a:t>
            </a:fld>
            <a:endParaRPr lang="he-IL" sz="1600"/>
          </a:p>
        </p:txBody>
      </p:sp>
      <p:sp>
        <p:nvSpPr>
          <p:cNvPr id="3" name="Rectangle 2"/>
          <p:cNvSpPr/>
          <p:nvPr/>
        </p:nvSpPr>
        <p:spPr>
          <a:xfrm>
            <a:off x="5476352" y="1856252"/>
            <a:ext cx="3099238" cy="2554545"/>
          </a:xfrm>
          <a:prstGeom prst="rect">
            <a:avLst/>
          </a:prstGeom>
        </p:spPr>
        <p:txBody>
          <a:bodyPr wrap="square">
            <a:spAutoFit/>
          </a:bodyPr>
          <a:lstStyle/>
          <a:p>
            <a:pPr marL="285750" indent="-285750" algn="r">
              <a:buFont typeface="Arial" panose="020B0604020202020204" pitchFamily="34" charset="0"/>
              <a:buChar char="•"/>
            </a:pPr>
            <a:r>
              <a:rPr lang="he-IL" sz="2000" dirty="0"/>
              <a:t>סיבה מרכזית לתוצאה: גישה למוצרים מיובאים זולים</a:t>
            </a:r>
          </a:p>
          <a:p>
            <a:pPr marL="285750" indent="-285750" algn="r">
              <a:buFont typeface="Arial" panose="020B0604020202020204" pitchFamily="34" charset="0"/>
              <a:buChar char="•"/>
            </a:pPr>
            <a:r>
              <a:rPr lang="he-IL" sz="2000" dirty="0"/>
              <a:t>עניים נוטים יותר מעשירים לצרוך (ביחס להכנסתם) מוצרים סחירים שמחירם יורד עם פתיחת המשק ליבוא</a:t>
            </a:r>
            <a:endParaRPr lang="en-US" dirty="0"/>
          </a:p>
        </p:txBody>
      </p:sp>
      <p:sp>
        <p:nvSpPr>
          <p:cNvPr id="6" name="TextBox 5"/>
          <p:cNvSpPr txBox="1"/>
          <p:nvPr/>
        </p:nvSpPr>
        <p:spPr>
          <a:xfrm>
            <a:off x="193880" y="6399498"/>
            <a:ext cx="7814656" cy="461665"/>
          </a:xfrm>
          <a:prstGeom prst="rect">
            <a:avLst/>
          </a:prstGeom>
          <a:noFill/>
        </p:spPr>
        <p:txBody>
          <a:bodyPr wrap="square" rtlCol="1">
            <a:spAutoFit/>
          </a:bodyPr>
          <a:lstStyle/>
          <a:p>
            <a:pPr algn="l" rtl="0"/>
            <a:r>
              <a:rPr lang="en-US" sz="1200" dirty="0"/>
              <a:t>Source: </a:t>
            </a:r>
            <a:r>
              <a:rPr lang="en-US" sz="1200" dirty="0" err="1"/>
              <a:t>Khandelwal</a:t>
            </a:r>
            <a:r>
              <a:rPr lang="en-US" sz="1200" dirty="0"/>
              <a:t>, A., &amp; </a:t>
            </a:r>
            <a:r>
              <a:rPr lang="en-US" sz="1200" dirty="0" err="1"/>
              <a:t>Fajgelbaum</a:t>
            </a:r>
            <a:r>
              <a:rPr lang="en-US" sz="1200" dirty="0"/>
              <a:t>, P. (2013). Measuring the Unequal Gains From Trade. In </a:t>
            </a:r>
            <a:r>
              <a:rPr lang="en-US" sz="1200" i="1" dirty="0"/>
              <a:t>2013 Meeting Papers</a:t>
            </a:r>
            <a:r>
              <a:rPr lang="en-US" sz="1200" dirty="0"/>
              <a:t> (No. 456). Society for Economic Dynamics.</a:t>
            </a:r>
          </a:p>
        </p:txBody>
      </p:sp>
    </p:spTree>
    <p:extLst>
      <p:ext uri="{BB962C8B-B14F-4D97-AF65-F5344CB8AC3E}">
        <p14:creationId xmlns:p14="http://schemas.microsoft.com/office/powerpoint/2010/main" val="707521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he-IL" i="1" dirty="0"/>
              <a:t>ישנן שתי דרכים לייצר רכבים. אנחנו יכולים לבנות אותם בדטרויט או שאנחנו יכולים לגדל אותם באיווה. כדי לגדל מכוניות, אנחנו קודם מגדלים את החומרים מהם הן עשויות - חיטה. אנחנו שמים חיטה על ספינות ושולחים אותן לאוקיינוס. כאשר הספינות חוזרות, יש עליהן כבר הונדות. לגדל הונדות זו צורת ייצור לכל דבר - אנו משתמשים בחקלאים אמריקאים במקום במרכיבי מכוניות אמריקאים לצורך בנייתן.</a:t>
            </a:r>
          </a:p>
          <a:p>
            <a:r>
              <a:rPr lang="he-IL" i="1" dirty="0"/>
              <a:t>מה שקורה בצד האחר של האוקיינוס אינו רלוונטי; ההשפעה תהיה זהה עבורנו אילו אכן הייתה מכונה בלב האוקינוס ההופכת חיטה לרכבים. </a:t>
            </a:r>
          </a:p>
          <a:p>
            <a:r>
              <a:rPr lang="he-IL" i="1" dirty="0"/>
              <a:t>מכסי מגן הם אכן דרך להגן על עובדים אמריקאים - מעובדים אמריקאים אחרים</a:t>
            </a:r>
            <a:r>
              <a:rPr lang="he-IL" dirty="0"/>
              <a:t>.</a:t>
            </a:r>
          </a:p>
          <a:p>
            <a:r>
              <a:rPr lang="he-IL" dirty="0"/>
              <a:t>דוויד פרידמן – "סדר חבוי"</a:t>
            </a:r>
          </a:p>
          <a:p>
            <a:r>
              <a:rPr lang="he-IL" dirty="0"/>
              <a:t/>
            </a:r>
            <a:br>
              <a:rPr lang="he-IL" dirty="0"/>
            </a:br>
            <a:endParaRPr lang="en-US" dirty="0"/>
          </a:p>
        </p:txBody>
      </p:sp>
      <p:sp>
        <p:nvSpPr>
          <p:cNvPr id="4" name="Slide Number Placeholder 3"/>
          <p:cNvSpPr>
            <a:spLocks noGrp="1"/>
          </p:cNvSpPr>
          <p:nvPr>
            <p:ph type="sldNum" sz="quarter" idx="12"/>
          </p:nvPr>
        </p:nvSpPr>
        <p:spPr/>
        <p:txBody>
          <a:bodyPr/>
          <a:lstStyle/>
          <a:p>
            <a:fld id="{33F3598C-08CF-49DA-ACC2-8F21E1D3E29E}" type="slidenum">
              <a:rPr lang="he-IL" sz="1600" smtClean="0"/>
              <a:t>35</a:t>
            </a:fld>
            <a:endParaRPr lang="he-IL" sz="1600" dirty="0"/>
          </a:p>
        </p:txBody>
      </p:sp>
      <p:sp>
        <p:nvSpPr>
          <p:cNvPr id="5" name="Title 1"/>
          <p:cNvSpPr>
            <a:spLocks noGrp="1"/>
          </p:cNvSpPr>
          <p:nvPr>
            <p:ph type="title"/>
          </p:nvPr>
        </p:nvSpPr>
        <p:spPr>
          <a:xfrm>
            <a:off x="822960" y="286604"/>
            <a:ext cx="7543800" cy="1450757"/>
          </a:xfrm>
        </p:spPr>
        <p:txBody>
          <a:bodyPr/>
          <a:lstStyle/>
          <a:p>
            <a:pPr algn="r"/>
            <a:r>
              <a:rPr lang="he-IL" dirty="0">
                <a:solidFill>
                  <a:schemeClr val="tx2">
                    <a:lumMod val="75000"/>
                  </a:schemeClr>
                </a:solidFill>
                <a:cs typeface="+mn-cs"/>
              </a:rPr>
              <a:t>כיצד "לגדל </a:t>
            </a:r>
            <a:r>
              <a:rPr lang="he-IL" dirty="0" err="1">
                <a:solidFill>
                  <a:schemeClr val="tx2">
                    <a:lumMod val="75000"/>
                  </a:schemeClr>
                </a:solidFill>
                <a:cs typeface="+mn-cs"/>
              </a:rPr>
              <a:t>הונדות</a:t>
            </a:r>
            <a:r>
              <a:rPr lang="he-IL" dirty="0">
                <a:solidFill>
                  <a:schemeClr val="tx2">
                    <a:lumMod val="75000"/>
                  </a:schemeClr>
                </a:solidFill>
                <a:cs typeface="+mn-cs"/>
              </a:rPr>
              <a:t>"</a:t>
            </a:r>
          </a:p>
        </p:txBody>
      </p:sp>
      <p:pic>
        <p:nvPicPr>
          <p:cNvPr id="1026" name="Picture 2" descr="http://photos.yad2.co.il/photos/models/6599_2012052912053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96" y="4464908"/>
            <a:ext cx="3737578" cy="1813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253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he-IL" dirty="0">
                <a:solidFill>
                  <a:schemeClr val="tx2">
                    <a:lumMod val="75000"/>
                  </a:schemeClr>
                </a:solidFill>
                <a:cs typeface="+mn-cs"/>
              </a:rPr>
              <a:t>חניה ותחבורה</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36</a:t>
            </a:fld>
            <a:endParaRPr lang="he-IL" sz="1600"/>
          </a:p>
        </p:txBody>
      </p:sp>
      <p:pic>
        <p:nvPicPr>
          <p:cNvPr id="6" name="Content Placeholder 4">
            <a:extLst>
              <a:ext uri="{FF2B5EF4-FFF2-40B4-BE49-F238E27FC236}">
                <a16:creationId xmlns:a16="http://schemas.microsoft.com/office/drawing/2014/main" id="{BDFD579E-930D-4FA1-A83C-B1AE1DF3B80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63224" y="1877422"/>
            <a:ext cx="5662120" cy="3953387"/>
          </a:xfrm>
        </p:spPr>
      </p:pic>
    </p:spTree>
    <p:extLst>
      <p:ext uri="{BB962C8B-B14F-4D97-AF65-F5344CB8AC3E}">
        <p14:creationId xmlns:p14="http://schemas.microsoft.com/office/powerpoint/2010/main" val="1735517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0343" y="219740"/>
            <a:ext cx="8027852" cy="6020890"/>
          </a:xfrm>
        </p:spPr>
      </p:pic>
      <p:sp>
        <p:nvSpPr>
          <p:cNvPr id="4" name="Slide Number Placeholder 3"/>
          <p:cNvSpPr>
            <a:spLocks noGrp="1"/>
          </p:cNvSpPr>
          <p:nvPr>
            <p:ph type="sldNum" sz="quarter" idx="12"/>
          </p:nvPr>
        </p:nvSpPr>
        <p:spPr/>
        <p:txBody>
          <a:bodyPr/>
          <a:lstStyle/>
          <a:p>
            <a:fld id="{33F3598C-08CF-49DA-ACC2-8F21E1D3E29E}" type="slidenum">
              <a:rPr lang="he-IL" smtClean="0"/>
              <a:t>37</a:t>
            </a:fld>
            <a:endParaRPr lang="he-IL"/>
          </a:p>
        </p:txBody>
      </p:sp>
    </p:spTree>
    <p:extLst>
      <p:ext uri="{BB962C8B-B14F-4D97-AF65-F5344CB8AC3E}">
        <p14:creationId xmlns:p14="http://schemas.microsoft.com/office/powerpoint/2010/main" val="5039657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38</a:t>
            </a:fld>
            <a:endParaRPr lang="he-IL"/>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244" y="1245996"/>
            <a:ext cx="8444175" cy="4429214"/>
          </a:xfrm>
        </p:spPr>
      </p:pic>
    </p:spTree>
    <p:extLst>
      <p:ext uri="{BB962C8B-B14F-4D97-AF65-F5344CB8AC3E}">
        <p14:creationId xmlns:p14="http://schemas.microsoft.com/office/powerpoint/2010/main" val="3505538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39</a:t>
            </a:fld>
            <a:endParaRPr lang="he-IL"/>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1999" y="744079"/>
            <a:ext cx="7687364" cy="5124910"/>
          </a:xfrm>
        </p:spPr>
      </p:pic>
    </p:spTree>
    <p:extLst>
      <p:ext uri="{BB962C8B-B14F-4D97-AF65-F5344CB8AC3E}">
        <p14:creationId xmlns:p14="http://schemas.microsoft.com/office/powerpoint/2010/main" val="3241659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he-IL" dirty="0"/>
              <a:t>מדיניות: מטרה ואמצעים </a:t>
            </a:r>
            <a:endParaRPr lang="en-US" dirty="0"/>
          </a:p>
        </p:txBody>
      </p:sp>
      <p:sp>
        <p:nvSpPr>
          <p:cNvPr id="4" name="Slide Number Placeholder 3"/>
          <p:cNvSpPr>
            <a:spLocks noGrp="1"/>
          </p:cNvSpPr>
          <p:nvPr>
            <p:ph type="sldNum" sz="quarter" idx="12"/>
          </p:nvPr>
        </p:nvSpPr>
        <p:spPr/>
        <p:txBody>
          <a:bodyPr/>
          <a:lstStyle/>
          <a:p>
            <a:fld id="{33F3598C-08CF-49DA-ACC2-8F21E1D3E29E}" type="slidenum">
              <a:rPr lang="he-IL" smtClean="0"/>
              <a:t>4</a:t>
            </a:fld>
            <a:endParaRPr lang="he-IL" dirty="0"/>
          </a:p>
        </p:txBody>
      </p:sp>
      <p:sp>
        <p:nvSpPr>
          <p:cNvPr id="3" name="Rectangle 2"/>
          <p:cNvSpPr/>
          <p:nvPr/>
        </p:nvSpPr>
        <p:spPr>
          <a:xfrm>
            <a:off x="551234" y="1997839"/>
            <a:ext cx="8054502" cy="600164"/>
          </a:xfrm>
          <a:prstGeom prst="rect">
            <a:avLst/>
          </a:prstGeom>
        </p:spPr>
        <p:txBody>
          <a:bodyPr wrap="square">
            <a:spAutoFit/>
          </a:bodyPr>
          <a:lstStyle/>
          <a:p>
            <a:r>
              <a:rPr lang="he-IL" sz="3300" dirty="0"/>
              <a:t>מטרה:</a:t>
            </a:r>
            <a:r>
              <a:rPr lang="he-IL" sz="3100" dirty="0"/>
              <a:t> רווחה וצמצום עוני</a:t>
            </a:r>
          </a:p>
        </p:txBody>
      </p:sp>
      <p:sp>
        <p:nvSpPr>
          <p:cNvPr id="6" name="TextBox 5">
            <a:extLst>
              <a:ext uri="{FF2B5EF4-FFF2-40B4-BE49-F238E27FC236}">
                <a16:creationId xmlns:a16="http://schemas.microsoft.com/office/drawing/2014/main" id="{665B79FC-D5CA-40F0-A0AA-CA16793089DE}"/>
              </a:ext>
            </a:extLst>
          </p:cNvPr>
          <p:cNvSpPr txBox="1"/>
          <p:nvPr/>
        </p:nvSpPr>
        <p:spPr>
          <a:xfrm>
            <a:off x="822960" y="2643533"/>
            <a:ext cx="75438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r>
              <a:rPr lang="he-IL" sz="2400" dirty="0"/>
              <a:t>מטרת המדיניות: רווחת הציבור, עם דגש על שיפור מצבם של החלשים. התמקדות בצמצום עוני ולא צמצום אי שוויון.</a:t>
            </a:r>
          </a:p>
          <a:p>
            <a:r>
              <a:rPr lang="he-IL" sz="2400" dirty="0"/>
              <a:t>הדרך: גידול בפריון העבודה והורדת מחירי מוצרי הצריכה </a:t>
            </a:r>
          </a:p>
        </p:txBody>
      </p:sp>
    </p:spTree>
    <p:extLst>
      <p:ext uri="{BB962C8B-B14F-4D97-AF65-F5344CB8AC3E}">
        <p14:creationId xmlns:p14="http://schemas.microsoft.com/office/powerpoint/2010/main" val="101648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40</a:t>
            </a:fld>
            <a:endParaRPr lang="he-IL"/>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6076" y="2893925"/>
            <a:ext cx="8402299" cy="1748728"/>
          </a:xfrm>
        </p:spPr>
      </p:pic>
    </p:spTree>
    <p:extLst>
      <p:ext uri="{BB962C8B-B14F-4D97-AF65-F5344CB8AC3E}">
        <p14:creationId xmlns:p14="http://schemas.microsoft.com/office/powerpoint/2010/main" val="16092540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41</a:t>
            </a:fld>
            <a:endParaRPr lang="he-IL"/>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3050" y="1808702"/>
            <a:ext cx="7182176" cy="2978087"/>
          </a:xfrm>
        </p:spPr>
      </p:pic>
    </p:spTree>
    <p:extLst>
      <p:ext uri="{BB962C8B-B14F-4D97-AF65-F5344CB8AC3E}">
        <p14:creationId xmlns:p14="http://schemas.microsoft.com/office/powerpoint/2010/main" val="3762147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670" y="367066"/>
            <a:ext cx="7543800" cy="1401444"/>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ctr"/>
            <a:r>
              <a:rPr lang="he-IL" sz="7200" b="1" spc="0" dirty="0">
                <a:ln/>
                <a:solidFill>
                  <a:schemeClr val="accent1">
                    <a:lumMod val="50000"/>
                  </a:schemeClr>
                </a:solidFill>
                <a:effectLst/>
                <a:cs typeface="+mn-cs"/>
              </a:rPr>
              <a:t> דיור</a:t>
            </a:r>
          </a:p>
        </p:txBody>
      </p:sp>
      <p:pic>
        <p:nvPicPr>
          <p:cNvPr id="2050" name="Picture 2" descr="http://www.adcet.edu.au/Admin/UploadedFiles/Images/Photos/hous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2442" y="1768510"/>
            <a:ext cx="5353531" cy="4375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731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מחירי הדיור</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43</a:t>
            </a:fld>
            <a:endParaRPr lang="he-IL" sz="1600"/>
          </a:p>
        </p:txBody>
      </p:sp>
      <p:graphicFrame>
        <p:nvGraphicFramePr>
          <p:cNvPr id="3" name="Table 2"/>
          <p:cNvGraphicFramePr>
            <a:graphicFrameLocks noGrp="1"/>
          </p:cNvGraphicFramePr>
          <p:nvPr/>
        </p:nvGraphicFramePr>
        <p:xfrm>
          <a:off x="409869" y="2025745"/>
          <a:ext cx="8318092" cy="3292331"/>
        </p:xfrm>
        <a:graphic>
          <a:graphicData uri="http://schemas.openxmlformats.org/drawingml/2006/table">
            <a:tbl>
              <a:tblPr rtl="1" firstRow="1" firstCol="1" bandRow="1">
                <a:tableStyleId>{21E4AEA4-8DFA-4A89-87EB-49C32662AFE0}</a:tableStyleId>
              </a:tblPr>
              <a:tblGrid>
                <a:gridCol w="4306529">
                  <a:extLst>
                    <a:ext uri="{9D8B030D-6E8A-4147-A177-3AD203B41FA5}">
                      <a16:colId xmlns:a16="http://schemas.microsoft.com/office/drawing/2014/main" val="20000"/>
                    </a:ext>
                  </a:extLst>
                </a:gridCol>
                <a:gridCol w="1489587">
                  <a:extLst>
                    <a:ext uri="{9D8B030D-6E8A-4147-A177-3AD203B41FA5}">
                      <a16:colId xmlns:a16="http://schemas.microsoft.com/office/drawing/2014/main" val="20001"/>
                    </a:ext>
                  </a:extLst>
                </a:gridCol>
                <a:gridCol w="1474839">
                  <a:extLst>
                    <a:ext uri="{9D8B030D-6E8A-4147-A177-3AD203B41FA5}">
                      <a16:colId xmlns:a16="http://schemas.microsoft.com/office/drawing/2014/main" val="20002"/>
                    </a:ext>
                  </a:extLst>
                </a:gridCol>
                <a:gridCol w="1047137">
                  <a:extLst>
                    <a:ext uri="{9D8B030D-6E8A-4147-A177-3AD203B41FA5}">
                      <a16:colId xmlns:a16="http://schemas.microsoft.com/office/drawing/2014/main" val="20003"/>
                    </a:ext>
                  </a:extLst>
                </a:gridCol>
              </a:tblGrid>
              <a:tr h="436843">
                <a:tc>
                  <a:txBody>
                    <a:bodyPr/>
                    <a:lstStyle/>
                    <a:p>
                      <a:pPr algn="ctr" rtl="1">
                        <a:lnSpc>
                          <a:spcPct val="150000"/>
                        </a:lnSpc>
                        <a:spcBef>
                          <a:spcPts val="1000"/>
                        </a:spcBef>
                        <a:spcAft>
                          <a:spcPts val="0"/>
                        </a:spcAft>
                      </a:pPr>
                      <a:r>
                        <a:rPr lang="he-IL" sz="1800" dirty="0">
                          <a:effectLst/>
                        </a:rPr>
                        <a:t>נושא</a:t>
                      </a:r>
                      <a:endParaRPr lang="en-US" sz="1800" dirty="0">
                        <a:effectLst/>
                        <a:latin typeface="Calibri"/>
                        <a:ea typeface="Times New Roman"/>
                        <a:cs typeface="Arial"/>
                      </a:endParaRPr>
                    </a:p>
                  </a:txBody>
                  <a:tcPr marL="68580" marR="68580" marT="0" marB="0">
                    <a:solidFill>
                      <a:schemeClr val="tx2">
                        <a:lumMod val="75000"/>
                      </a:schemeClr>
                    </a:solidFill>
                  </a:tcPr>
                </a:tc>
                <a:tc>
                  <a:txBody>
                    <a:bodyPr/>
                    <a:lstStyle/>
                    <a:p>
                      <a:pPr algn="ctr" rtl="1">
                        <a:lnSpc>
                          <a:spcPct val="150000"/>
                        </a:lnSpc>
                        <a:spcBef>
                          <a:spcPts val="1000"/>
                        </a:spcBef>
                        <a:spcAft>
                          <a:spcPts val="0"/>
                        </a:spcAft>
                      </a:pPr>
                      <a:r>
                        <a:rPr lang="he-IL" sz="1800" dirty="0">
                          <a:effectLst/>
                        </a:rPr>
                        <a:t>ישראל</a:t>
                      </a:r>
                      <a:endParaRPr lang="en-US" sz="1800" dirty="0">
                        <a:effectLst/>
                        <a:latin typeface="Calibri"/>
                        <a:ea typeface="Times New Roman"/>
                        <a:cs typeface="Arial"/>
                      </a:endParaRPr>
                    </a:p>
                  </a:txBody>
                  <a:tcPr marL="68580" marR="68580" marT="0" marB="0">
                    <a:solidFill>
                      <a:schemeClr val="tx2">
                        <a:lumMod val="75000"/>
                      </a:schemeClr>
                    </a:solidFill>
                  </a:tcPr>
                </a:tc>
                <a:tc>
                  <a:txBody>
                    <a:bodyPr/>
                    <a:lstStyle/>
                    <a:p>
                      <a:pPr algn="ctr" rtl="1">
                        <a:lnSpc>
                          <a:spcPct val="150000"/>
                        </a:lnSpc>
                        <a:spcBef>
                          <a:spcPts val="1000"/>
                        </a:spcBef>
                        <a:spcAft>
                          <a:spcPts val="0"/>
                        </a:spcAft>
                      </a:pPr>
                      <a:r>
                        <a:rPr lang="en-US" sz="1800" dirty="0">
                          <a:effectLst/>
                        </a:rPr>
                        <a:t>OECD</a:t>
                      </a:r>
                      <a:endParaRPr lang="en-US" sz="1800" dirty="0">
                        <a:effectLst/>
                        <a:latin typeface="Calibri"/>
                        <a:ea typeface="Times New Roman"/>
                        <a:cs typeface="Arial"/>
                      </a:endParaRPr>
                    </a:p>
                  </a:txBody>
                  <a:tcPr marL="68580" marR="68580" marT="0" marB="0">
                    <a:solidFill>
                      <a:schemeClr val="tx2">
                        <a:lumMod val="75000"/>
                      </a:schemeClr>
                    </a:solidFill>
                  </a:tcPr>
                </a:tc>
                <a:tc>
                  <a:txBody>
                    <a:bodyPr/>
                    <a:lstStyle/>
                    <a:p>
                      <a:pPr algn="ctr" rtl="1">
                        <a:lnSpc>
                          <a:spcPct val="150000"/>
                        </a:lnSpc>
                        <a:spcBef>
                          <a:spcPts val="1000"/>
                        </a:spcBef>
                        <a:spcAft>
                          <a:spcPts val="0"/>
                        </a:spcAft>
                      </a:pPr>
                      <a:r>
                        <a:rPr lang="he-IL" sz="1800" dirty="0">
                          <a:effectLst/>
                        </a:rPr>
                        <a:t>הפרש</a:t>
                      </a:r>
                      <a:endParaRPr lang="en-US" sz="1800" dirty="0">
                        <a:effectLst/>
                        <a:latin typeface="Calibri"/>
                        <a:ea typeface="Times New Roman"/>
                        <a:cs typeface="Arial"/>
                      </a:endParaRPr>
                    </a:p>
                  </a:txBody>
                  <a:tcPr marL="68580" marR="68580" marT="0" marB="0">
                    <a:solidFill>
                      <a:schemeClr val="tx2">
                        <a:lumMod val="75000"/>
                      </a:schemeClr>
                    </a:solidFill>
                  </a:tcPr>
                </a:tc>
                <a:extLst>
                  <a:ext uri="{0D108BD9-81ED-4DB2-BD59-A6C34878D82A}">
                    <a16:rowId xmlns:a16="http://schemas.microsoft.com/office/drawing/2014/main" val="10000"/>
                  </a:ext>
                </a:extLst>
              </a:tr>
              <a:tr h="193816">
                <a:tc>
                  <a:txBody>
                    <a:bodyPr/>
                    <a:lstStyle/>
                    <a:p>
                      <a:pPr algn="just" rtl="1">
                        <a:lnSpc>
                          <a:spcPct val="150000"/>
                        </a:lnSpc>
                        <a:spcBef>
                          <a:spcPts val="1000"/>
                        </a:spcBef>
                        <a:spcAft>
                          <a:spcPts val="0"/>
                        </a:spcAft>
                      </a:pPr>
                      <a:r>
                        <a:rPr lang="he-IL" sz="1400">
                          <a:effectLst/>
                        </a:rPr>
                        <a:t>שלבים בקבלת אישור בנייה</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20</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16</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25%</a:t>
                      </a:r>
                      <a:endParaRPr lang="en-US" sz="1400">
                        <a:effectLst/>
                        <a:latin typeface="Calibri"/>
                        <a:ea typeface="Times New Roman"/>
                        <a:cs typeface="Arial"/>
                      </a:endParaRPr>
                    </a:p>
                  </a:txBody>
                  <a:tcPr marL="68580" marR="68580" marT="0" marB="0"/>
                </a:tc>
                <a:extLst>
                  <a:ext uri="{0D108BD9-81ED-4DB2-BD59-A6C34878D82A}">
                    <a16:rowId xmlns:a16="http://schemas.microsoft.com/office/drawing/2014/main" val="10001"/>
                  </a:ext>
                </a:extLst>
              </a:tr>
              <a:tr h="411044">
                <a:tc>
                  <a:txBody>
                    <a:bodyPr/>
                    <a:lstStyle/>
                    <a:p>
                      <a:pPr algn="just" rtl="1">
                        <a:lnSpc>
                          <a:spcPct val="150000"/>
                        </a:lnSpc>
                        <a:spcBef>
                          <a:spcPts val="1000"/>
                        </a:spcBef>
                        <a:spcAft>
                          <a:spcPts val="0"/>
                        </a:spcAft>
                      </a:pPr>
                      <a:r>
                        <a:rPr lang="he-IL" sz="1400">
                          <a:effectLst/>
                        </a:rPr>
                        <a:t>משך זמן הליך קבלת אישור בנייה </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235 ימים</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166 ימים</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42%</a:t>
                      </a:r>
                      <a:endParaRPr lang="en-US" sz="1400">
                        <a:effectLst/>
                        <a:latin typeface="Calibri"/>
                        <a:ea typeface="Times New Roman"/>
                        <a:cs typeface="Arial"/>
                      </a:endParaRPr>
                    </a:p>
                  </a:txBody>
                  <a:tcPr marL="68580" marR="68580" marT="0" marB="0"/>
                </a:tc>
                <a:extLst>
                  <a:ext uri="{0D108BD9-81ED-4DB2-BD59-A6C34878D82A}">
                    <a16:rowId xmlns:a16="http://schemas.microsoft.com/office/drawing/2014/main" val="10002"/>
                  </a:ext>
                </a:extLst>
              </a:tr>
              <a:tr h="411044">
                <a:tc>
                  <a:txBody>
                    <a:bodyPr/>
                    <a:lstStyle/>
                    <a:p>
                      <a:pPr algn="just" rtl="1">
                        <a:lnSpc>
                          <a:spcPct val="150000"/>
                        </a:lnSpc>
                        <a:spcBef>
                          <a:spcPts val="1000"/>
                        </a:spcBef>
                        <a:spcAft>
                          <a:spcPts val="0"/>
                        </a:spcAft>
                      </a:pPr>
                      <a:r>
                        <a:rPr lang="he-IL" sz="1400">
                          <a:effectLst/>
                        </a:rPr>
                        <a:t>עלות הליך קבלת אישור בנייה כאחוז מההכנסה השנתית לנפש</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104%</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62%</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68%</a:t>
                      </a:r>
                      <a:endParaRPr lang="en-US" sz="1400">
                        <a:effectLst/>
                        <a:latin typeface="Calibri"/>
                        <a:ea typeface="Times New Roman"/>
                        <a:cs typeface="Arial"/>
                      </a:endParaRPr>
                    </a:p>
                  </a:txBody>
                  <a:tcPr marL="68580" marR="68580" marT="0" marB="0"/>
                </a:tc>
                <a:extLst>
                  <a:ext uri="{0D108BD9-81ED-4DB2-BD59-A6C34878D82A}">
                    <a16:rowId xmlns:a16="http://schemas.microsoft.com/office/drawing/2014/main" val="10003"/>
                  </a:ext>
                </a:extLst>
              </a:tr>
              <a:tr h="193816">
                <a:tc>
                  <a:txBody>
                    <a:bodyPr/>
                    <a:lstStyle/>
                    <a:p>
                      <a:pPr algn="just" rtl="1">
                        <a:lnSpc>
                          <a:spcPct val="150000"/>
                        </a:lnSpc>
                        <a:spcBef>
                          <a:spcPts val="1000"/>
                        </a:spcBef>
                        <a:spcAft>
                          <a:spcPts val="0"/>
                        </a:spcAft>
                      </a:pPr>
                      <a:r>
                        <a:rPr lang="he-IL" sz="1400" dirty="0">
                          <a:effectLst/>
                        </a:rPr>
                        <a:t>שלבים בהליך רישום נכס</a:t>
                      </a:r>
                      <a:endParaRPr lang="en-US" sz="1400" dirty="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7</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4.8</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46%</a:t>
                      </a:r>
                      <a:endParaRPr lang="en-US" sz="1400">
                        <a:effectLst/>
                        <a:latin typeface="Calibri"/>
                        <a:ea typeface="Times New Roman"/>
                        <a:cs typeface="Arial"/>
                      </a:endParaRPr>
                    </a:p>
                  </a:txBody>
                  <a:tcPr marL="68580" marR="68580" marT="0" marB="0"/>
                </a:tc>
                <a:extLst>
                  <a:ext uri="{0D108BD9-81ED-4DB2-BD59-A6C34878D82A}">
                    <a16:rowId xmlns:a16="http://schemas.microsoft.com/office/drawing/2014/main" val="10004"/>
                  </a:ext>
                </a:extLst>
              </a:tr>
              <a:tr h="193816">
                <a:tc>
                  <a:txBody>
                    <a:bodyPr/>
                    <a:lstStyle/>
                    <a:p>
                      <a:pPr algn="just" rtl="1">
                        <a:lnSpc>
                          <a:spcPct val="150000"/>
                        </a:lnSpc>
                        <a:spcBef>
                          <a:spcPts val="1000"/>
                        </a:spcBef>
                        <a:spcAft>
                          <a:spcPts val="0"/>
                        </a:spcAft>
                      </a:pPr>
                      <a:r>
                        <a:rPr lang="he-IL" sz="1400" dirty="0">
                          <a:effectLst/>
                        </a:rPr>
                        <a:t>משך זמן הליך רישום נכס</a:t>
                      </a:r>
                      <a:endParaRPr lang="en-US" sz="1400" dirty="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144</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33</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336%</a:t>
                      </a:r>
                      <a:endParaRPr lang="en-US" sz="1400">
                        <a:effectLst/>
                        <a:latin typeface="Calibri"/>
                        <a:ea typeface="Times New Roman"/>
                        <a:cs typeface="Arial"/>
                      </a:endParaRPr>
                    </a:p>
                  </a:txBody>
                  <a:tcPr marL="68580" marR="68580" marT="0" marB="0"/>
                </a:tc>
                <a:extLst>
                  <a:ext uri="{0D108BD9-81ED-4DB2-BD59-A6C34878D82A}">
                    <a16:rowId xmlns:a16="http://schemas.microsoft.com/office/drawing/2014/main" val="10005"/>
                  </a:ext>
                </a:extLst>
              </a:tr>
              <a:tr h="411044">
                <a:tc>
                  <a:txBody>
                    <a:bodyPr/>
                    <a:lstStyle/>
                    <a:p>
                      <a:pPr algn="just" rtl="1">
                        <a:lnSpc>
                          <a:spcPct val="150000"/>
                        </a:lnSpc>
                        <a:spcBef>
                          <a:spcPts val="1000"/>
                        </a:spcBef>
                        <a:spcAft>
                          <a:spcPts val="0"/>
                        </a:spcAft>
                      </a:pPr>
                      <a:r>
                        <a:rPr lang="he-IL" sz="1400">
                          <a:effectLst/>
                        </a:rPr>
                        <a:t>עלות רישום נכס כאחוז משווי הנכס</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5%</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4.4%</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14%</a:t>
                      </a:r>
                      <a:endParaRPr lang="en-US" sz="1400">
                        <a:effectLst/>
                        <a:latin typeface="Calibri"/>
                        <a:ea typeface="Times New Roman"/>
                        <a:cs typeface="Arial"/>
                      </a:endParaRPr>
                    </a:p>
                  </a:txBody>
                  <a:tcPr marL="68580" marR="68580" marT="0" marB="0"/>
                </a:tc>
                <a:extLst>
                  <a:ext uri="{0D108BD9-81ED-4DB2-BD59-A6C34878D82A}">
                    <a16:rowId xmlns:a16="http://schemas.microsoft.com/office/drawing/2014/main" val="10006"/>
                  </a:ext>
                </a:extLst>
              </a:tr>
              <a:tr h="193816">
                <a:tc>
                  <a:txBody>
                    <a:bodyPr/>
                    <a:lstStyle/>
                    <a:p>
                      <a:pPr algn="just" rtl="1">
                        <a:lnSpc>
                          <a:spcPct val="150000"/>
                        </a:lnSpc>
                        <a:spcBef>
                          <a:spcPts val="1000"/>
                        </a:spcBef>
                        <a:spcAft>
                          <a:spcPts val="0"/>
                        </a:spcAft>
                      </a:pPr>
                      <a:r>
                        <a:rPr lang="he-IL" sz="1400">
                          <a:effectLst/>
                        </a:rPr>
                        <a:t>מיסוי נדלן כאחוז מהתמ"ג</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3.2%</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1.8%</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78%</a:t>
                      </a:r>
                      <a:endParaRPr lang="en-US" sz="1400">
                        <a:effectLst/>
                        <a:latin typeface="Calibri"/>
                        <a:ea typeface="Times New Roman"/>
                        <a:cs typeface="Arial"/>
                      </a:endParaRPr>
                    </a:p>
                  </a:txBody>
                  <a:tcPr marL="68580" marR="68580" marT="0" marB="0"/>
                </a:tc>
                <a:extLst>
                  <a:ext uri="{0D108BD9-81ED-4DB2-BD59-A6C34878D82A}">
                    <a16:rowId xmlns:a16="http://schemas.microsoft.com/office/drawing/2014/main" val="10007"/>
                  </a:ext>
                </a:extLst>
              </a:tr>
              <a:tr h="193816">
                <a:tc>
                  <a:txBody>
                    <a:bodyPr/>
                    <a:lstStyle/>
                    <a:p>
                      <a:pPr algn="just" rtl="1">
                        <a:lnSpc>
                          <a:spcPct val="150000"/>
                        </a:lnSpc>
                        <a:spcBef>
                          <a:spcPts val="1000"/>
                        </a:spcBef>
                        <a:spcAft>
                          <a:spcPts val="0"/>
                        </a:spcAft>
                      </a:pPr>
                      <a:r>
                        <a:rPr lang="he-IL" sz="1400" dirty="0">
                          <a:effectLst/>
                        </a:rPr>
                        <a:t>מיסוי נדלן כאחוז מסך המסים</a:t>
                      </a:r>
                      <a:endParaRPr lang="en-US" sz="1400" dirty="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9.4%</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a:effectLst/>
                        </a:rPr>
                        <a:t>5.4%</a:t>
                      </a:r>
                      <a:endParaRPr lang="en-US" sz="1400">
                        <a:effectLst/>
                        <a:latin typeface="Calibri"/>
                        <a:ea typeface="Times New Roman"/>
                        <a:cs typeface="Arial"/>
                      </a:endParaRPr>
                    </a:p>
                  </a:txBody>
                  <a:tcPr marL="68580" marR="68580" marT="0" marB="0"/>
                </a:tc>
                <a:tc>
                  <a:txBody>
                    <a:bodyPr/>
                    <a:lstStyle/>
                    <a:p>
                      <a:pPr algn="ctr" rtl="1">
                        <a:lnSpc>
                          <a:spcPct val="150000"/>
                        </a:lnSpc>
                        <a:spcBef>
                          <a:spcPts val="1000"/>
                        </a:spcBef>
                        <a:spcAft>
                          <a:spcPts val="0"/>
                        </a:spcAft>
                      </a:pPr>
                      <a:r>
                        <a:rPr lang="he-IL" sz="1400" dirty="0">
                          <a:effectLst/>
                        </a:rPr>
                        <a:t>74%</a:t>
                      </a:r>
                      <a:endParaRPr lang="en-US" sz="1400" dirty="0">
                        <a:effectLst/>
                        <a:latin typeface="Calibri"/>
                        <a:ea typeface="Times New Roman"/>
                        <a:cs typeface="Arial"/>
                      </a:endParaRPr>
                    </a:p>
                  </a:txBody>
                  <a:tcPr marL="68580" marR="68580" marT="0" marB="0"/>
                </a:tc>
                <a:extLst>
                  <a:ext uri="{0D108BD9-81ED-4DB2-BD59-A6C34878D82A}">
                    <a16:rowId xmlns:a16="http://schemas.microsoft.com/office/drawing/2014/main" val="10008"/>
                  </a:ext>
                </a:extLst>
              </a:tr>
            </a:tbl>
          </a:graphicData>
        </a:graphic>
      </p:graphicFrame>
      <p:sp>
        <p:nvSpPr>
          <p:cNvPr id="5" name="Rectangle 4"/>
          <p:cNvSpPr/>
          <p:nvPr/>
        </p:nvSpPr>
        <p:spPr>
          <a:xfrm>
            <a:off x="5588643" y="5524956"/>
            <a:ext cx="3236784" cy="307777"/>
          </a:xfrm>
          <a:prstGeom prst="rect">
            <a:avLst/>
          </a:prstGeom>
        </p:spPr>
        <p:txBody>
          <a:bodyPr wrap="none">
            <a:spAutoFit/>
          </a:bodyPr>
          <a:lstStyle/>
          <a:p>
            <a:r>
              <a:rPr lang="he-IL" sz="1400" dirty="0"/>
              <a:t>מקור: פרויקט </a:t>
            </a:r>
            <a:r>
              <a:rPr lang="en-US" sz="1400" dirty="0"/>
              <a:t>doing business</a:t>
            </a:r>
            <a:r>
              <a:rPr lang="he-IL" sz="1400" dirty="0"/>
              <a:t>, הבנק העולמי</a:t>
            </a:r>
          </a:p>
        </p:txBody>
      </p:sp>
    </p:spTree>
    <p:extLst>
      <p:ext uri="{BB962C8B-B14F-4D97-AF65-F5344CB8AC3E}">
        <p14:creationId xmlns:p14="http://schemas.microsoft.com/office/powerpoint/2010/main" val="24507426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563" y="0"/>
            <a:ext cx="7543800" cy="1450757"/>
          </a:xfrm>
        </p:spPr>
        <p:txBody>
          <a:bodyPr/>
          <a:lstStyle/>
          <a:p>
            <a:pPr algn="r"/>
            <a:r>
              <a:rPr lang="he-IL" dirty="0">
                <a:solidFill>
                  <a:schemeClr val="tx2">
                    <a:lumMod val="75000"/>
                  </a:schemeClr>
                </a:solidFill>
                <a:cs typeface="+mn-cs"/>
              </a:rPr>
              <a:t>מחירי הדיור</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44</a:t>
            </a:fld>
            <a:endParaRPr lang="he-IL" sz="1600"/>
          </a:p>
        </p:txBody>
      </p:sp>
      <p:sp>
        <p:nvSpPr>
          <p:cNvPr id="5" name="Rectangle 4"/>
          <p:cNvSpPr/>
          <p:nvPr/>
        </p:nvSpPr>
        <p:spPr>
          <a:xfrm>
            <a:off x="1104460" y="6442293"/>
            <a:ext cx="6833591" cy="400110"/>
          </a:xfrm>
          <a:prstGeom prst="rect">
            <a:avLst/>
          </a:prstGeom>
        </p:spPr>
        <p:txBody>
          <a:bodyPr wrap="square">
            <a:spAutoFit/>
          </a:bodyPr>
          <a:lstStyle/>
          <a:p>
            <a:r>
              <a:rPr lang="he-IL" sz="1000" dirty="0"/>
              <a:t>מקור: יורי </a:t>
            </a:r>
            <a:r>
              <a:rPr lang="he-IL" sz="1000" dirty="0" err="1"/>
              <a:t>שרמן</a:t>
            </a:r>
            <a:r>
              <a:rPr lang="he-IL" sz="1000" dirty="0"/>
              <a:t>, אנה אייזנברג-בן לולו, "האם לרשויות מקומיות יש תמריץ שלילי להגדלת האוכלוסייה בשטחן?", מכון גזית גלוב לחקר נדל"ן, המרכז הבינתחומי הרצליה 2014</a:t>
            </a:r>
          </a:p>
        </p:txBody>
      </p:sp>
      <p:pic>
        <p:nvPicPr>
          <p:cNvPr id="6" name="Picture 5"/>
          <p:cNvPicPr>
            <a:picLocks noChangeAspect="1"/>
          </p:cNvPicPr>
          <p:nvPr/>
        </p:nvPicPr>
        <p:blipFill>
          <a:blip r:embed="rId3"/>
          <a:stretch>
            <a:fillRect/>
          </a:stretch>
        </p:blipFill>
        <p:spPr>
          <a:xfrm>
            <a:off x="831274" y="1634836"/>
            <a:ext cx="7616096" cy="4322617"/>
          </a:xfrm>
          <a:prstGeom prst="rect">
            <a:avLst/>
          </a:prstGeom>
        </p:spPr>
      </p:pic>
    </p:spTree>
    <p:extLst>
      <p:ext uri="{BB962C8B-B14F-4D97-AF65-F5344CB8AC3E}">
        <p14:creationId xmlns:p14="http://schemas.microsoft.com/office/powerpoint/2010/main" val="2923082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מחירי הדיור</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45</a:t>
            </a:fld>
            <a:endParaRPr lang="he-IL" sz="1600"/>
          </a:p>
        </p:txBody>
      </p:sp>
      <p:sp>
        <p:nvSpPr>
          <p:cNvPr id="5" name="Rectangle 4"/>
          <p:cNvSpPr/>
          <p:nvPr/>
        </p:nvSpPr>
        <p:spPr>
          <a:xfrm>
            <a:off x="1104460" y="6442293"/>
            <a:ext cx="6833591" cy="400110"/>
          </a:xfrm>
          <a:prstGeom prst="rect">
            <a:avLst/>
          </a:prstGeom>
        </p:spPr>
        <p:txBody>
          <a:bodyPr wrap="square">
            <a:spAutoFit/>
          </a:bodyPr>
          <a:lstStyle/>
          <a:p>
            <a:r>
              <a:rPr lang="he-IL" sz="1000" dirty="0"/>
              <a:t>מקור: יורי </a:t>
            </a:r>
            <a:r>
              <a:rPr lang="he-IL" sz="1000" dirty="0" err="1"/>
              <a:t>שרמן</a:t>
            </a:r>
            <a:r>
              <a:rPr lang="he-IL" sz="1000" dirty="0"/>
              <a:t>, אנה אייזנברג-בן לולו, "האם לרשויות מקומיות יש תמריץ שלילי להגדלת האוכלוסייה בשטחן?", מכון גזית גלוב לחקר נדל"ן, המרכז הבינתחומי הרצליה 2014</a:t>
            </a:r>
          </a:p>
        </p:txBody>
      </p:sp>
      <p:pic>
        <p:nvPicPr>
          <p:cNvPr id="3" name="Picture 2"/>
          <p:cNvPicPr>
            <a:picLocks noChangeAspect="1"/>
          </p:cNvPicPr>
          <p:nvPr/>
        </p:nvPicPr>
        <p:blipFill>
          <a:blip r:embed="rId3"/>
          <a:stretch>
            <a:fillRect/>
          </a:stretch>
        </p:blipFill>
        <p:spPr>
          <a:xfrm>
            <a:off x="1374274" y="1717965"/>
            <a:ext cx="6563777" cy="4488872"/>
          </a:xfrm>
          <a:prstGeom prst="rect">
            <a:avLst/>
          </a:prstGeom>
        </p:spPr>
      </p:pic>
    </p:spTree>
    <p:extLst>
      <p:ext uri="{BB962C8B-B14F-4D97-AF65-F5344CB8AC3E}">
        <p14:creationId xmlns:p14="http://schemas.microsoft.com/office/powerpoint/2010/main" val="5845141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e-IL" dirty="0"/>
              <a:t>הכנסה והוצאה שנתית לרשות מקומית  ממשק בית ממוצע 2006-2011</a:t>
            </a:r>
            <a:endParaRPr lang="en-US" dirty="0"/>
          </a:p>
        </p:txBody>
      </p:sp>
      <p:sp>
        <p:nvSpPr>
          <p:cNvPr id="4" name="Slide Number Placeholder 3"/>
          <p:cNvSpPr>
            <a:spLocks noGrp="1"/>
          </p:cNvSpPr>
          <p:nvPr>
            <p:ph type="sldNum" sz="quarter" idx="12"/>
          </p:nvPr>
        </p:nvSpPr>
        <p:spPr/>
        <p:txBody>
          <a:bodyPr/>
          <a:lstStyle/>
          <a:p>
            <a:fld id="{33F3598C-08CF-49DA-ACC2-8F21E1D3E29E}" type="slidenum">
              <a:rPr lang="he-IL" smtClean="0"/>
              <a:t>46</a:t>
            </a:fld>
            <a:endParaRPr lang="he-IL"/>
          </a:p>
        </p:txBody>
      </p:sp>
      <p:pic>
        <p:nvPicPr>
          <p:cNvPr id="5" name="Content Placeholder 4"/>
          <p:cNvPicPr>
            <a:picLocks noGrp="1"/>
          </p:cNvPicPr>
          <p:nvPr>
            <p:ph idx="1"/>
          </p:nvPr>
        </p:nvPicPr>
        <p:blipFill rotWithShape="1">
          <a:blip r:embed="rId2">
            <a:extLst>
              <a:ext uri="{28A0092B-C50C-407E-A947-70E740481C1C}">
                <a14:useLocalDpi xmlns:a14="http://schemas.microsoft.com/office/drawing/2010/main" val="0"/>
              </a:ext>
            </a:extLst>
          </a:blip>
          <a:srcRect l="-1" t="10507" r="1304" b="7971"/>
          <a:stretch/>
        </p:blipFill>
        <p:spPr bwMode="auto">
          <a:xfrm>
            <a:off x="194554" y="1822315"/>
            <a:ext cx="8125838" cy="43385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66006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he-IL" sz="2800" dirty="0"/>
              <a:t>"לפני כמה שנים, ואתם חבריי השרים זוכרים את זה, אנחנו אמרנו, ואני אמרתי בדרום, 'תקנו דירות - לא רק בבאר שבע, תקנו דירות גם בדימונה, בירוחם, תקנו דירות'. יש כאלה ששמעו, ועשו, ויש כאלה שלא עשו"</a:t>
            </a:r>
          </a:p>
          <a:p>
            <a:r>
              <a:rPr lang="he-IL" sz="2400" dirty="0"/>
              <a:t>ראש הממשלה נתניהו (דצמבר 2016), על יכולת הניבוי שלו לגבי כישלון ממשלתו בבלימת מחירי הדיור</a:t>
            </a:r>
          </a:p>
          <a:p>
            <a:endParaRPr lang="en-GB" sz="2400" dirty="0"/>
          </a:p>
        </p:txBody>
      </p:sp>
      <p:sp>
        <p:nvSpPr>
          <p:cNvPr id="4" name="Slide Number Placeholder 3"/>
          <p:cNvSpPr>
            <a:spLocks noGrp="1"/>
          </p:cNvSpPr>
          <p:nvPr>
            <p:ph type="sldNum" sz="quarter" idx="12"/>
          </p:nvPr>
        </p:nvSpPr>
        <p:spPr/>
        <p:txBody>
          <a:bodyPr/>
          <a:lstStyle/>
          <a:p>
            <a:fld id="{33F3598C-08CF-49DA-ACC2-8F21E1D3E29E}" type="slidenum">
              <a:rPr lang="he-IL" smtClean="0"/>
              <a:t>47</a:t>
            </a:fld>
            <a:endParaRPr lang="he-IL"/>
          </a:p>
        </p:txBody>
      </p:sp>
      <p:sp>
        <p:nvSpPr>
          <p:cNvPr id="5" name="Title 1"/>
          <p:cNvSpPr>
            <a:spLocks noGrp="1"/>
          </p:cNvSpPr>
          <p:nvPr>
            <p:ph type="title"/>
          </p:nvPr>
        </p:nvSpPr>
        <p:spPr>
          <a:xfrm>
            <a:off x="822960" y="286604"/>
            <a:ext cx="7543800" cy="1450757"/>
          </a:xfrm>
        </p:spPr>
        <p:txBody>
          <a:bodyPr/>
          <a:lstStyle/>
          <a:p>
            <a:pPr algn="r"/>
            <a:r>
              <a:rPr lang="he-IL" dirty="0">
                <a:solidFill>
                  <a:schemeClr val="tx2">
                    <a:lumMod val="75000"/>
                  </a:schemeClr>
                </a:solidFill>
                <a:cs typeface="+mn-cs"/>
              </a:rPr>
              <a:t>מחירי הדיור</a:t>
            </a:r>
          </a:p>
        </p:txBody>
      </p:sp>
    </p:spTree>
    <p:extLst>
      <p:ext uri="{BB962C8B-B14F-4D97-AF65-F5344CB8AC3E}">
        <p14:creationId xmlns:p14="http://schemas.microsoft.com/office/powerpoint/2010/main" val="7478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מחירי הדיור</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48</a:t>
            </a:fld>
            <a:endParaRPr lang="he-IL" sz="1600"/>
          </a:p>
        </p:txBody>
      </p:sp>
      <p:sp>
        <p:nvSpPr>
          <p:cNvPr id="5" name="Rectangle 4"/>
          <p:cNvSpPr/>
          <p:nvPr/>
        </p:nvSpPr>
        <p:spPr>
          <a:xfrm>
            <a:off x="307817" y="2183993"/>
            <a:ext cx="7977461" cy="2308324"/>
          </a:xfrm>
          <a:prstGeom prst="rect">
            <a:avLst/>
          </a:prstGeom>
        </p:spPr>
        <p:txBody>
          <a:bodyPr wrap="square">
            <a:spAutoFit/>
          </a:bodyPr>
          <a:lstStyle/>
          <a:p>
            <a:r>
              <a:rPr lang="he-IL" sz="2400" dirty="0"/>
              <a:t>"יש כלכלנים ... שמתנגדים להורדת המע"מ. זה בסדר גמור, כי הורדת המע"מ לא מיועדת לכלכלנים..."</a:t>
            </a:r>
          </a:p>
          <a:p>
            <a:r>
              <a:rPr lang="he-IL" sz="2400" dirty="0"/>
              <a:t>(יאיר לפיד, מצדיק את תכניתו למע"מ אפס על דירות)</a:t>
            </a:r>
          </a:p>
          <a:p>
            <a:endParaRPr lang="he-IL" sz="2400" dirty="0"/>
          </a:p>
          <a:p>
            <a:r>
              <a:rPr lang="he-IL" sz="2400" dirty="0"/>
              <a:t>"בסוף הם ירדו, גם מעלית בסוף מגיעה למטה"</a:t>
            </a:r>
          </a:p>
          <a:p>
            <a:r>
              <a:rPr lang="he-IL" sz="2400" dirty="0"/>
              <a:t>(משה כחלון, מוכיח שמחירי הדירות ירדו)</a:t>
            </a:r>
          </a:p>
        </p:txBody>
      </p:sp>
    </p:spTree>
    <p:extLst>
      <p:ext uri="{BB962C8B-B14F-4D97-AF65-F5344CB8AC3E}">
        <p14:creationId xmlns:p14="http://schemas.microsoft.com/office/powerpoint/2010/main" val="32542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מחירי הדיור</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49</a:t>
            </a:fld>
            <a:endParaRPr lang="he-IL" sz="1600"/>
          </a:p>
        </p:txBody>
      </p:sp>
      <p:sp>
        <p:nvSpPr>
          <p:cNvPr id="5" name="Rectangle 4"/>
          <p:cNvSpPr/>
          <p:nvPr/>
        </p:nvSpPr>
        <p:spPr>
          <a:xfrm>
            <a:off x="389298" y="2066298"/>
            <a:ext cx="7977461" cy="1754326"/>
          </a:xfrm>
          <a:prstGeom prst="rect">
            <a:avLst/>
          </a:prstGeom>
        </p:spPr>
        <p:txBody>
          <a:bodyPr wrap="square">
            <a:spAutoFit/>
          </a:bodyPr>
          <a:lstStyle/>
          <a:p>
            <a:pPr marL="342900" indent="-342900">
              <a:buFont typeface="Arial" panose="020B0604020202020204" pitchFamily="34" charset="0"/>
              <a:buChar char="•"/>
            </a:pPr>
            <a:r>
              <a:rPr lang="he-IL" sz="3600" dirty="0"/>
              <a:t>מע"מ אפס</a:t>
            </a:r>
          </a:p>
          <a:p>
            <a:pPr marL="342900" indent="-342900">
              <a:buFont typeface="Arial" panose="020B0604020202020204" pitchFamily="34" charset="0"/>
              <a:buChar char="•"/>
            </a:pPr>
            <a:r>
              <a:rPr lang="he-IL" sz="3600" dirty="0"/>
              <a:t>מחיר למשתכן</a:t>
            </a:r>
          </a:p>
          <a:p>
            <a:pPr marL="342900" indent="-342900">
              <a:buFont typeface="Arial" panose="020B0604020202020204" pitchFamily="34" charset="0"/>
              <a:buChar char="•"/>
            </a:pPr>
            <a:r>
              <a:rPr lang="he-IL" sz="3600" dirty="0"/>
              <a:t>מיסוי דירה שלישית</a:t>
            </a:r>
          </a:p>
        </p:txBody>
      </p:sp>
    </p:spTree>
    <p:extLst>
      <p:ext uri="{BB962C8B-B14F-4D97-AF65-F5344CB8AC3E}">
        <p14:creationId xmlns:p14="http://schemas.microsoft.com/office/powerpoint/2010/main" val="1549432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5</a:t>
            </a:fld>
            <a:endParaRPr lang="he-IL" dirty="0"/>
          </a:p>
        </p:txBody>
      </p:sp>
      <p:sp>
        <p:nvSpPr>
          <p:cNvPr id="3" name="Rectangle 2"/>
          <p:cNvSpPr/>
          <p:nvPr/>
        </p:nvSpPr>
        <p:spPr>
          <a:xfrm>
            <a:off x="551234" y="1997839"/>
            <a:ext cx="8054502" cy="1077218"/>
          </a:xfrm>
          <a:prstGeom prst="rect">
            <a:avLst/>
          </a:prstGeom>
        </p:spPr>
        <p:txBody>
          <a:bodyPr wrap="square">
            <a:spAutoFit/>
          </a:bodyPr>
          <a:lstStyle/>
          <a:p>
            <a:r>
              <a:rPr lang="he-IL" sz="3100" dirty="0"/>
              <a:t>אמצעים:</a:t>
            </a:r>
            <a:endParaRPr lang="he-IL" sz="2800" dirty="0"/>
          </a:p>
          <a:p>
            <a:r>
              <a:rPr lang="he-IL" sz="3100" dirty="0"/>
              <a:t>1. מסחר בינלאומי חופשי</a:t>
            </a:r>
          </a:p>
        </p:txBody>
      </p:sp>
      <p:sp>
        <p:nvSpPr>
          <p:cNvPr id="5" name="TextBox 4">
            <a:extLst>
              <a:ext uri="{FF2B5EF4-FFF2-40B4-BE49-F238E27FC236}">
                <a16:creationId xmlns:a16="http://schemas.microsoft.com/office/drawing/2014/main" id="{F5CD7A8D-7814-4FCD-919D-305F2F6BD5C5}"/>
              </a:ext>
            </a:extLst>
          </p:cNvPr>
          <p:cNvSpPr txBox="1"/>
          <p:nvPr/>
        </p:nvSpPr>
        <p:spPr>
          <a:xfrm>
            <a:off x="822960" y="3075057"/>
            <a:ext cx="7543800" cy="304698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r>
              <a:rPr lang="he-IL" sz="2400" dirty="0"/>
              <a:t>במהלך שנות ה-90 נחשפו ליבוא מוצרים רבים: ברזל ופלדה לבניין, כימיקלים, תרופות, דשנים, סרטי צילום, צמיגים ומוצרי עור, הנעלה, קרמיקה, זכוכית, מנועים, מוליכים חשמליים, טקסטיל ועוד. </a:t>
            </a:r>
          </a:p>
          <a:p>
            <a:r>
              <a:rPr lang="he-IL" sz="2400" dirty="0"/>
              <a:t>עד היום קיימים חסמים רבים על יבוא, בעיקר בתחום החקלאות והמזון. החסמים אינם רק מכסות ומכסים, הם גם תקנים, רגולציה וביורוקרטיה, העדפת תוצרת מקומית ודרישות רכש גומלין במכרזים ממשלתיים וציבוריים</a:t>
            </a:r>
          </a:p>
        </p:txBody>
      </p:sp>
      <p:sp>
        <p:nvSpPr>
          <p:cNvPr id="8" name="Title 1">
            <a:extLst>
              <a:ext uri="{FF2B5EF4-FFF2-40B4-BE49-F238E27FC236}">
                <a16:creationId xmlns:a16="http://schemas.microsoft.com/office/drawing/2014/main" id="{80F4CC30-39B4-44C9-8840-222928FEB8EC}"/>
              </a:ext>
            </a:extLst>
          </p:cNvPr>
          <p:cNvSpPr txBox="1">
            <a:spLocks/>
          </p:cNvSpPr>
          <p:nvPr/>
        </p:nvSpPr>
        <p:spPr>
          <a:xfrm>
            <a:off x="975360" y="439004"/>
            <a:ext cx="7543800" cy="1450757"/>
          </a:xfrm>
          <a:prstGeom prst="rect">
            <a:avLst/>
          </a:prstGeom>
        </p:spPr>
        <p:txBody>
          <a:bodyPr vert="horz" lIns="91440" tIns="45720" rIns="91440" bIns="45720" rtlCol="0" anchor="b">
            <a:normAutofit/>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he-IL" dirty="0"/>
              <a:t>מדיניות: מטרה ואמצעים </a:t>
            </a:r>
            <a:endParaRPr lang="en-US" dirty="0"/>
          </a:p>
        </p:txBody>
      </p:sp>
    </p:spTree>
    <p:extLst>
      <p:ext uri="{BB962C8B-B14F-4D97-AF65-F5344CB8AC3E}">
        <p14:creationId xmlns:p14="http://schemas.microsoft.com/office/powerpoint/2010/main" val="394275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50</a:t>
            </a:fld>
            <a:endParaRPr lang="he-IL"/>
          </a:p>
        </p:txBody>
      </p:sp>
      <p:sp>
        <p:nvSpPr>
          <p:cNvPr id="5" name="Title 1"/>
          <p:cNvSpPr txBox="1">
            <a:spLocks/>
          </p:cNvSpPr>
          <p:nvPr/>
        </p:nvSpPr>
        <p:spPr>
          <a:xfrm>
            <a:off x="822960" y="286604"/>
            <a:ext cx="7543800" cy="1450757"/>
          </a:xfrm>
          <a:prstGeom prst="rect">
            <a:avLst/>
          </a:prstGeom>
        </p:spPr>
        <p:txBody>
          <a:bodyPr vert="horz" lIns="91440" tIns="45720" rIns="91440" bIns="45720" rtlCol="0" anchor="b">
            <a:normAutofit/>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he-IL">
                <a:solidFill>
                  <a:schemeClr val="tx2">
                    <a:lumMod val="75000"/>
                  </a:schemeClr>
                </a:solidFill>
                <a:cs typeface="+mn-cs"/>
              </a:rPr>
              <a:t>פיקוח על מחירי השכירות</a:t>
            </a:r>
            <a:endParaRPr lang="he-IL" dirty="0">
              <a:solidFill>
                <a:schemeClr val="tx2">
                  <a:lumMod val="75000"/>
                </a:schemeClr>
              </a:solidFill>
              <a:cs typeface="+mn-cs"/>
            </a:endParaRPr>
          </a:p>
        </p:txBody>
      </p:sp>
      <p:sp>
        <p:nvSpPr>
          <p:cNvPr id="6" name="Slide Number Placeholder 3"/>
          <p:cNvSpPr txBox="1">
            <a:spLocks/>
          </p:cNvSpPr>
          <p:nvPr/>
        </p:nvSpPr>
        <p:spPr>
          <a:xfrm>
            <a:off x="7425344" y="6459786"/>
            <a:ext cx="984019" cy="365125"/>
          </a:xfrm>
          <a:prstGeom prst="rect">
            <a:avLst/>
          </a:prstGeom>
        </p:spPr>
        <p:txBody>
          <a:bodyPr vert="horz" lIns="91440" tIns="45720" rIns="91440" bIns="45720" rtlCol="0" anchor="ctr"/>
          <a:lstStyle>
            <a:defPPr>
              <a:defRPr lang="he-IL"/>
            </a:defPPr>
            <a:lvl1pPr marL="0" algn="r" defTabSz="914400" rtl="1" eaLnBrk="1" latinLnBrk="0" hangingPunct="1">
              <a:defRPr sz="1050" kern="1200">
                <a:solidFill>
                  <a:srgbClr val="FFFFFF"/>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endParaRPr lang="he-IL" sz="1600" dirty="0"/>
          </a:p>
        </p:txBody>
      </p:sp>
      <p:sp>
        <p:nvSpPr>
          <p:cNvPr id="23" name="TextBox 22"/>
          <p:cNvSpPr txBox="1"/>
          <p:nvPr/>
        </p:nvSpPr>
        <p:spPr>
          <a:xfrm>
            <a:off x="1245140" y="2282757"/>
            <a:ext cx="7121620" cy="3046988"/>
          </a:xfrm>
          <a:prstGeom prst="rect">
            <a:avLst/>
          </a:prstGeom>
          <a:noFill/>
        </p:spPr>
        <p:txBody>
          <a:bodyPr wrap="square" rtlCol="0">
            <a:spAutoFit/>
          </a:bodyPr>
          <a:lstStyle/>
          <a:p>
            <a:pPr marL="342900" indent="-342900">
              <a:buAutoNum type="arabicPeriod"/>
            </a:pPr>
            <a:r>
              <a:rPr lang="he-IL" sz="3200" dirty="0"/>
              <a:t>מחסור</a:t>
            </a:r>
          </a:p>
          <a:p>
            <a:pPr marL="342900" indent="-342900">
              <a:buAutoNum type="arabicPeriod"/>
            </a:pPr>
            <a:r>
              <a:rPr lang="he-IL" sz="3200" dirty="0"/>
              <a:t>תחזוקה לקויה</a:t>
            </a:r>
          </a:p>
          <a:p>
            <a:pPr marL="342900" indent="-342900">
              <a:buAutoNum type="arabicPeriod"/>
            </a:pPr>
            <a:r>
              <a:rPr lang="he-IL" sz="3200" dirty="0"/>
              <a:t>שוק שחור</a:t>
            </a:r>
          </a:p>
          <a:p>
            <a:pPr marL="457200" indent="-457200">
              <a:buFont typeface="Wingdings" panose="05000000000000000000" pitchFamily="2" charset="2"/>
              <a:buChar char="ß"/>
            </a:pPr>
            <a:r>
              <a:rPr lang="he-IL" sz="3200" dirty="0">
                <a:sym typeface="Wingdings" panose="05000000000000000000" pitchFamily="2" charset="2"/>
              </a:rPr>
              <a:t>הרס של שוק השכירות</a:t>
            </a:r>
          </a:p>
          <a:p>
            <a:pPr marL="914400" lvl="1" indent="-457200">
              <a:buFont typeface="Wingdings" panose="05000000000000000000" pitchFamily="2" charset="2"/>
              <a:buChar char="ß"/>
            </a:pPr>
            <a:r>
              <a:rPr lang="he-IL" sz="3200" dirty="0">
                <a:sym typeface="Wingdings" panose="05000000000000000000" pitchFamily="2" charset="2"/>
              </a:rPr>
              <a:t>פגיעה בניידות תעסוקתית</a:t>
            </a:r>
          </a:p>
          <a:p>
            <a:endParaRPr lang="he-IL" sz="3200" dirty="0"/>
          </a:p>
        </p:txBody>
      </p:sp>
    </p:spTree>
    <p:extLst>
      <p:ext uri="{BB962C8B-B14F-4D97-AF65-F5344CB8AC3E}">
        <p14:creationId xmlns:p14="http://schemas.microsoft.com/office/powerpoint/2010/main" val="74423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פיקוח על מחירי השכירות</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51</a:t>
            </a:fld>
            <a:endParaRPr lang="he-IL" sz="160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834" y="1881950"/>
            <a:ext cx="7115787" cy="403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76103" y="5820780"/>
            <a:ext cx="6941250" cy="646331"/>
          </a:xfrm>
          <a:prstGeom prst="rect">
            <a:avLst/>
          </a:prstGeom>
          <a:noFill/>
        </p:spPr>
        <p:txBody>
          <a:bodyPr wrap="square" rtlCol="1">
            <a:spAutoFit/>
          </a:bodyPr>
          <a:lstStyle/>
          <a:p>
            <a:pPr algn="l" rtl="0"/>
            <a:r>
              <a:rPr lang="en-US" sz="1200" dirty="0"/>
              <a:t>Source: Andrews, D., Sánchez, A. C., &amp; Johansson, Å. (2011). Housing and the economy: policies for renovation. </a:t>
            </a:r>
            <a:r>
              <a:rPr lang="en-US" sz="1200" i="1" dirty="0"/>
              <a:t>Economic Policy Reforms 2011: Going for Growth</a:t>
            </a:r>
            <a:r>
              <a:rPr lang="en-US" sz="1200" dirty="0"/>
              <a:t>. OECD</a:t>
            </a:r>
            <a:r>
              <a:rPr lang="he-IL" sz="1200" dirty="0"/>
              <a:t> </a:t>
            </a:r>
            <a:endParaRPr lang="en-US" sz="1200" dirty="0"/>
          </a:p>
          <a:p>
            <a:pPr algn="l" rtl="0"/>
            <a:endParaRPr lang="he-IL" sz="1200" dirty="0"/>
          </a:p>
        </p:txBody>
      </p:sp>
    </p:spTree>
    <p:extLst>
      <p:ext uri="{BB962C8B-B14F-4D97-AF65-F5344CB8AC3E}">
        <p14:creationId xmlns:p14="http://schemas.microsoft.com/office/powerpoint/2010/main" val="36487785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פיקוח על מחירי השכירות</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52</a:t>
            </a:fld>
            <a:endParaRPr lang="he-IL" sz="160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3537"/>
          <a:stretch/>
        </p:blipFill>
        <p:spPr bwMode="auto">
          <a:xfrm>
            <a:off x="543261" y="1875712"/>
            <a:ext cx="7548836" cy="3868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76103" y="5820780"/>
            <a:ext cx="6941250" cy="646331"/>
          </a:xfrm>
          <a:prstGeom prst="rect">
            <a:avLst/>
          </a:prstGeom>
          <a:noFill/>
        </p:spPr>
        <p:txBody>
          <a:bodyPr wrap="square" rtlCol="1">
            <a:spAutoFit/>
          </a:bodyPr>
          <a:lstStyle/>
          <a:p>
            <a:pPr algn="l" rtl="0"/>
            <a:r>
              <a:rPr lang="en-US" sz="1200" dirty="0"/>
              <a:t>Source: Andrews, D., Sánchez, A. C., &amp; Johansson, Å. (2011). Housing and the economy: policies for renovation. </a:t>
            </a:r>
            <a:r>
              <a:rPr lang="en-US" sz="1200" i="1" dirty="0"/>
              <a:t>Economic Policy Reforms 2011: Going for Growth</a:t>
            </a:r>
            <a:r>
              <a:rPr lang="en-US" sz="1200" dirty="0"/>
              <a:t>. OECD</a:t>
            </a:r>
            <a:r>
              <a:rPr lang="he-IL" sz="1200" dirty="0"/>
              <a:t> </a:t>
            </a:r>
            <a:endParaRPr lang="en-US" sz="1200" dirty="0"/>
          </a:p>
          <a:p>
            <a:pPr algn="l" rtl="0"/>
            <a:endParaRPr lang="he-IL" sz="1200" dirty="0"/>
          </a:p>
        </p:txBody>
      </p:sp>
    </p:spTree>
    <p:extLst>
      <p:ext uri="{BB962C8B-B14F-4D97-AF65-F5344CB8AC3E}">
        <p14:creationId xmlns:p14="http://schemas.microsoft.com/office/powerpoint/2010/main" val="42596965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פיקוח על מחירי השכירות</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53</a:t>
            </a:fld>
            <a:endParaRPr lang="he-IL" sz="1600"/>
          </a:p>
        </p:txBody>
      </p:sp>
      <p:sp>
        <p:nvSpPr>
          <p:cNvPr id="7" name="TextBox 6"/>
          <p:cNvSpPr txBox="1"/>
          <p:nvPr/>
        </p:nvSpPr>
        <p:spPr>
          <a:xfrm>
            <a:off x="976103" y="5820780"/>
            <a:ext cx="6941250" cy="646331"/>
          </a:xfrm>
          <a:prstGeom prst="rect">
            <a:avLst/>
          </a:prstGeom>
          <a:noFill/>
        </p:spPr>
        <p:txBody>
          <a:bodyPr wrap="square" rtlCol="1">
            <a:spAutoFit/>
          </a:bodyPr>
          <a:lstStyle/>
          <a:p>
            <a:pPr algn="l" rtl="0"/>
            <a:r>
              <a:rPr lang="en-US" sz="1200" dirty="0"/>
              <a:t>Source: Andrews, D., Sánchez, A. C., &amp; Johansson, Å. (2011). Housing and the economy: policies for renovation. </a:t>
            </a:r>
            <a:r>
              <a:rPr lang="en-US" sz="1200" i="1" dirty="0"/>
              <a:t>Economic Policy Reforms 2011: Going for Growth</a:t>
            </a:r>
            <a:r>
              <a:rPr lang="en-US" sz="1200" dirty="0"/>
              <a:t>. OECD</a:t>
            </a:r>
            <a:r>
              <a:rPr lang="he-IL" sz="1200" dirty="0"/>
              <a:t> </a:t>
            </a:r>
            <a:endParaRPr lang="en-US" sz="1200" dirty="0"/>
          </a:p>
          <a:p>
            <a:pPr algn="l" rtl="0"/>
            <a:endParaRPr lang="he-IL" sz="1200" dirty="0"/>
          </a:p>
        </p:txBody>
      </p:sp>
      <p:graphicFrame>
        <p:nvGraphicFramePr>
          <p:cNvPr id="6" name="Chart 5"/>
          <p:cNvGraphicFramePr/>
          <p:nvPr/>
        </p:nvGraphicFramePr>
        <p:xfrm>
          <a:off x="1388046" y="1868272"/>
          <a:ext cx="6644201" cy="38010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625122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פיקוח על מחירי השכירות</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54</a:t>
            </a:fld>
            <a:endParaRPr lang="he-IL" sz="1600"/>
          </a:p>
        </p:txBody>
      </p:sp>
      <p:sp>
        <p:nvSpPr>
          <p:cNvPr id="3" name="Rectangle 2"/>
          <p:cNvSpPr/>
          <p:nvPr/>
        </p:nvSpPr>
        <p:spPr>
          <a:xfrm>
            <a:off x="3691369" y="2828904"/>
            <a:ext cx="4934606" cy="2800767"/>
          </a:xfrm>
          <a:prstGeom prst="rect">
            <a:avLst/>
          </a:prstGeom>
        </p:spPr>
        <p:txBody>
          <a:bodyPr wrap="square">
            <a:spAutoFit/>
          </a:bodyPr>
          <a:lstStyle/>
          <a:p>
            <a:pPr algn="l" rtl="0"/>
            <a:r>
              <a:rPr lang="en-US" sz="1600" dirty="0"/>
              <a:t>“There are, effectively, </a:t>
            </a:r>
            <a:r>
              <a:rPr lang="en-US" sz="1600" b="1" dirty="0">
                <a:solidFill>
                  <a:srgbClr val="FF0000"/>
                </a:solidFill>
              </a:rPr>
              <a:t>two rental markets in Manhattan</a:t>
            </a:r>
            <a:r>
              <a:rPr lang="en-US" sz="1600" dirty="0"/>
              <a:t>. Roughly half the apartments are under rent regulation, public housing or some other government program. </a:t>
            </a:r>
            <a:br>
              <a:rPr lang="en-US" sz="1600" dirty="0"/>
            </a:br>
            <a:r>
              <a:rPr lang="en-US" sz="1600" dirty="0"/>
              <a:t>[…] most </a:t>
            </a:r>
            <a:r>
              <a:rPr lang="en-US" sz="1600" b="1" dirty="0">
                <a:solidFill>
                  <a:srgbClr val="FF0000"/>
                </a:solidFill>
              </a:rPr>
              <a:t>housing programs tie government support to an apartment unit, not a person. […] It creates enormous incentive for people to stay in apartments that no longer fit their needs </a:t>
            </a:r>
            <a:r>
              <a:rPr lang="en-US" sz="1600" dirty="0"/>
              <a:t>[…].</a:t>
            </a:r>
            <a:br>
              <a:rPr lang="en-US" sz="1600" dirty="0"/>
            </a:br>
            <a:r>
              <a:rPr lang="en-US" sz="1600" dirty="0"/>
              <a:t>[…] those who are lucky enough to have a rent-regulated apartment can live in the best parts of the city for next to nothing and </a:t>
            </a:r>
            <a:r>
              <a:rPr lang="en-US" sz="1600" b="1" dirty="0">
                <a:solidFill>
                  <a:srgbClr val="FF0000"/>
                </a:solidFill>
              </a:rPr>
              <a:t>everyone else is shunted aside</a:t>
            </a:r>
            <a:r>
              <a:rPr lang="en-US" sz="1600" dirty="0"/>
              <a:t>.” </a:t>
            </a:r>
          </a:p>
        </p:txBody>
      </p:sp>
      <p:pic>
        <p:nvPicPr>
          <p:cNvPr id="5" name="Picture 4"/>
          <p:cNvPicPr>
            <a:picLocks noChangeAspect="1"/>
          </p:cNvPicPr>
          <p:nvPr/>
        </p:nvPicPr>
        <p:blipFill rotWithShape="1">
          <a:blip r:embed="rId3"/>
          <a:srcRect b="59938"/>
          <a:stretch/>
        </p:blipFill>
        <p:spPr>
          <a:xfrm>
            <a:off x="3711465" y="1763082"/>
            <a:ext cx="4701164" cy="1066225"/>
          </a:xfrm>
          <a:prstGeom prst="rect">
            <a:avLst/>
          </a:prstGeom>
        </p:spPr>
      </p:pic>
      <p:pic>
        <p:nvPicPr>
          <p:cNvPr id="2052" name="Picture 4" descr="http://www.wallpaperdigger.com/wp-content/uploads/2013/07/Manhattan-City-Background-Ima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485" r="20542"/>
          <a:stretch/>
        </p:blipFill>
        <p:spPr bwMode="auto">
          <a:xfrm>
            <a:off x="211014" y="1878039"/>
            <a:ext cx="3275763" cy="43700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86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פיקוח על מחירי השכירות</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55</a:t>
            </a:fld>
            <a:endParaRPr lang="he-IL" sz="1600"/>
          </a:p>
        </p:txBody>
      </p:sp>
      <p:sp>
        <p:nvSpPr>
          <p:cNvPr id="3" name="Rectangle 2"/>
          <p:cNvSpPr/>
          <p:nvPr/>
        </p:nvSpPr>
        <p:spPr>
          <a:xfrm>
            <a:off x="3711465" y="3216165"/>
            <a:ext cx="4934606" cy="2062103"/>
          </a:xfrm>
          <a:prstGeom prst="rect">
            <a:avLst/>
          </a:prstGeom>
        </p:spPr>
        <p:txBody>
          <a:bodyPr wrap="square">
            <a:spAutoFit/>
          </a:bodyPr>
          <a:lstStyle/>
          <a:p>
            <a:pPr algn="l" rtl="0"/>
            <a:r>
              <a:rPr lang="en-US" sz="1600" dirty="0"/>
              <a:t>“A charming one-bedroom apartment in what may be Stockholm's trendiest neighborhood for a </a:t>
            </a:r>
            <a:r>
              <a:rPr lang="en-US" sz="1600" b="1" dirty="0">
                <a:solidFill>
                  <a:srgbClr val="FF0000"/>
                </a:solidFill>
              </a:rPr>
              <a:t>mere 410 rent-controlled euros a month: sound too good to be true? It is.</a:t>
            </a:r>
          </a:p>
          <a:p>
            <a:pPr algn="l" rtl="0"/>
            <a:r>
              <a:rPr lang="en-US" sz="1600" dirty="0"/>
              <a:t>And the catch was steep. To lay his hands on the rental contract, Johannes, a 36-year-old engineer, </a:t>
            </a:r>
            <a:r>
              <a:rPr lang="en-US" sz="1600" b="1" dirty="0">
                <a:solidFill>
                  <a:srgbClr val="FF0000"/>
                </a:solidFill>
              </a:rPr>
              <a:t>had to pay a whopping 130,000 kronor (15,000 euros) under the table.</a:t>
            </a:r>
          </a:p>
        </p:txBody>
      </p:sp>
      <p:pic>
        <p:nvPicPr>
          <p:cNvPr id="5124" name="Picture 4" descr="http://c1.tacdn.com/img2/localguides/guidephotos/stockholmpanorama.jpg"/>
          <p:cNvPicPr>
            <a:picLocks noChangeAspect="1" noChangeArrowheads="1"/>
          </p:cNvPicPr>
          <p:nvPr/>
        </p:nvPicPr>
        <p:blipFill rotWithShape="1">
          <a:blip r:embed="rId3">
            <a:extLst>
              <a:ext uri="{28A0092B-C50C-407E-A947-70E740481C1C}">
                <a14:useLocalDpi xmlns:a14="http://schemas.microsoft.com/office/drawing/2010/main" val="0"/>
              </a:ext>
            </a:extLst>
          </a:blip>
          <a:srcRect l="47830"/>
          <a:stretch/>
        </p:blipFill>
        <p:spPr bwMode="auto">
          <a:xfrm>
            <a:off x="220717" y="1937032"/>
            <a:ext cx="3490748" cy="44569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1463" y="2094687"/>
            <a:ext cx="4934607" cy="1010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3637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פיקוח על מחירי השכירות</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56</a:t>
            </a:fld>
            <a:endParaRPr lang="he-IL" sz="1600"/>
          </a:p>
        </p:txBody>
      </p:sp>
      <p:pic>
        <p:nvPicPr>
          <p:cNvPr id="6146" name="Picture 2" descr="http://www.meditatoday.com/wp-content/uploads/2013/02/Berlin-Ville.jpg"/>
          <p:cNvPicPr>
            <a:picLocks noChangeAspect="1" noChangeArrowheads="1"/>
          </p:cNvPicPr>
          <p:nvPr/>
        </p:nvPicPr>
        <p:blipFill rotWithShape="1">
          <a:blip r:embed="rId3">
            <a:extLst>
              <a:ext uri="{28A0092B-C50C-407E-A947-70E740481C1C}">
                <a14:useLocalDpi xmlns:a14="http://schemas.microsoft.com/office/drawing/2010/main" val="0"/>
              </a:ext>
            </a:extLst>
          </a:blip>
          <a:srcRect l="38964" r="15905"/>
          <a:stretch/>
        </p:blipFill>
        <p:spPr bwMode="auto">
          <a:xfrm>
            <a:off x="130625" y="1952625"/>
            <a:ext cx="3578772" cy="43105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5918" y="1889561"/>
            <a:ext cx="5334000"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683877" y="4231828"/>
            <a:ext cx="5418081" cy="2031325"/>
          </a:xfrm>
          <a:prstGeom prst="rect">
            <a:avLst/>
          </a:prstGeom>
        </p:spPr>
        <p:txBody>
          <a:bodyPr wrap="square">
            <a:spAutoFit/>
          </a:bodyPr>
          <a:lstStyle/>
          <a:p>
            <a:r>
              <a:rPr lang="he-IL" sz="1400" dirty="0"/>
              <a:t>"...הזירה החמה של שוק הדיור הברלינאי היא דירות שהתפנו עקב עזיבת דיירים.</a:t>
            </a:r>
            <a:r>
              <a:rPr lang="en-US" sz="1400" dirty="0"/>
              <a:t> </a:t>
            </a:r>
            <a:r>
              <a:rPr lang="he-IL" sz="1400" b="1" dirty="0">
                <a:solidFill>
                  <a:srgbClr val="FF0000"/>
                </a:solidFill>
              </a:rPr>
              <a:t>כאן רשאי בעל הדירה לנקוב בשכר דירה גבוה יותר, כראות עיניו ולפי כללי השוק החופשי [...] בעלי דירות עושים רבות לפינוי הדיירים מדירותיהם, כדי למוכרן במחיר שוק או להשכירן במחירי שוק חופשי</a:t>
            </a:r>
            <a:r>
              <a:rPr lang="he-IL" sz="1400" dirty="0"/>
              <a:t>.</a:t>
            </a:r>
            <a:r>
              <a:rPr lang="en-US" sz="1400" dirty="0"/>
              <a:t> </a:t>
            </a:r>
          </a:p>
          <a:p>
            <a:r>
              <a:rPr lang="he-IL" sz="1400" dirty="0"/>
              <a:t>הצעד המקובל בקרב בעלי הדירות הוא הפעלת לחץ כלכלי, בין היתר על ידי התקנת שכלולים בדירה, בעיקר מתחום החיסכון באנרגיה, ובכך מוטל על הדייר נטל כספי - שמתבטא בהשתתפות חובה בשיעור של </a:t>
            </a:r>
            <a:r>
              <a:rPr lang="en-US" sz="1400" dirty="0"/>
              <a:t>11% </a:t>
            </a:r>
            <a:r>
              <a:rPr lang="he-IL" sz="1400" dirty="0"/>
              <a:t> בעלות השיפורים, או לחילופין מנהלים משא ומתן בדבר תשלום דמי פינוי חד־פעמיים עבור עזיבת הדירה."</a:t>
            </a:r>
            <a:endParaRPr lang="en-US" sz="1400" dirty="0"/>
          </a:p>
        </p:txBody>
      </p:sp>
    </p:spTree>
    <p:extLst>
      <p:ext uri="{BB962C8B-B14F-4D97-AF65-F5344CB8AC3E}">
        <p14:creationId xmlns:p14="http://schemas.microsoft.com/office/powerpoint/2010/main" val="27669818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solidFill>
                  <a:schemeClr val="tx2">
                    <a:lumMod val="75000"/>
                  </a:schemeClr>
                </a:solidFill>
                <a:cs typeface="+mn-cs"/>
              </a:rPr>
              <a:t>פיקוח על מחירי השכירות</a:t>
            </a:r>
          </a:p>
        </p:txBody>
      </p:sp>
      <p:sp>
        <p:nvSpPr>
          <p:cNvPr id="4" name="Slide Number Placeholder 3"/>
          <p:cNvSpPr>
            <a:spLocks noGrp="1"/>
          </p:cNvSpPr>
          <p:nvPr>
            <p:ph type="sldNum" sz="quarter" idx="12"/>
          </p:nvPr>
        </p:nvSpPr>
        <p:spPr/>
        <p:txBody>
          <a:bodyPr/>
          <a:lstStyle/>
          <a:p>
            <a:fld id="{33F3598C-08CF-49DA-ACC2-8F21E1D3E29E}" type="slidenum">
              <a:rPr lang="he-IL" sz="1600" smtClean="0"/>
              <a:t>57</a:t>
            </a:fld>
            <a:endParaRPr lang="he-IL" sz="1600"/>
          </a:p>
        </p:txBody>
      </p:sp>
      <p:pic>
        <p:nvPicPr>
          <p:cNvPr id="2050" name="Picture 2" descr="Skyrocketing Rent Prices in Germany"/>
          <p:cNvPicPr>
            <a:picLocks noChangeAspect="1" noChangeArrowheads="1"/>
          </p:cNvPicPr>
          <p:nvPr/>
        </p:nvPicPr>
        <p:blipFill rotWithShape="1">
          <a:blip r:embed="rId3">
            <a:extLst>
              <a:ext uri="{28A0092B-C50C-407E-A947-70E740481C1C}">
                <a14:useLocalDpi xmlns:a14="http://schemas.microsoft.com/office/drawing/2010/main" val="0"/>
              </a:ext>
            </a:extLst>
          </a:blip>
          <a:srcRect l="13882" t="8305" r="14391" b="10423"/>
          <a:stretch/>
        </p:blipFill>
        <p:spPr bwMode="auto">
          <a:xfrm>
            <a:off x="1929604" y="1853055"/>
            <a:ext cx="5495740" cy="41464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39850" y="5999542"/>
            <a:ext cx="2334134" cy="276999"/>
          </a:xfrm>
          <a:prstGeom prst="rect">
            <a:avLst/>
          </a:prstGeom>
          <a:noFill/>
        </p:spPr>
        <p:txBody>
          <a:bodyPr wrap="square" rtlCol="1">
            <a:spAutoFit/>
          </a:bodyPr>
          <a:lstStyle/>
          <a:p>
            <a:r>
              <a:rPr lang="he-IL" sz="1200" dirty="0"/>
              <a:t>מקור: </a:t>
            </a:r>
            <a:r>
              <a:rPr lang="en-US" sz="1200" dirty="0"/>
              <a:t>Spiegel online international</a:t>
            </a:r>
            <a:endParaRPr lang="he-IL" sz="1200" dirty="0"/>
          </a:p>
        </p:txBody>
      </p:sp>
    </p:spTree>
    <p:extLst>
      <p:ext uri="{BB962C8B-B14F-4D97-AF65-F5344CB8AC3E}">
        <p14:creationId xmlns:p14="http://schemas.microsoft.com/office/powerpoint/2010/main" val="35939308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he-IL" dirty="0"/>
              <a:t>ישראל – חוק הגנת הדייר 1954</a:t>
            </a:r>
            <a:endParaRPr lang="en-US" dirty="0"/>
          </a:p>
        </p:txBody>
      </p:sp>
      <p:sp>
        <p:nvSpPr>
          <p:cNvPr id="3" name="Content Placeholder 2"/>
          <p:cNvSpPr>
            <a:spLocks noGrp="1"/>
          </p:cNvSpPr>
          <p:nvPr>
            <p:ph idx="1"/>
          </p:nvPr>
        </p:nvSpPr>
        <p:spPr/>
        <p:txBody>
          <a:bodyPr>
            <a:normAutofit/>
          </a:bodyPr>
          <a:lstStyle/>
          <a:p>
            <a:r>
              <a:rPr lang="he-IL" sz="2800" dirty="0"/>
              <a:t>חוק נורא שהעביר נכסים מבעליהם לדיירים, הוביל להזנחה, ופגע מאוד בשוק השכירות.</a:t>
            </a:r>
          </a:p>
          <a:p>
            <a:endParaRPr lang="he-IL" sz="2800" dirty="0"/>
          </a:p>
          <a:p>
            <a:r>
              <a:rPr lang="he-IL" sz="2800" dirty="0"/>
              <a:t>קשה לבטל חוקים גרועים...</a:t>
            </a:r>
            <a:endParaRPr lang="en-US" sz="2800" dirty="0"/>
          </a:p>
        </p:txBody>
      </p:sp>
      <p:sp>
        <p:nvSpPr>
          <p:cNvPr id="4" name="Slide Number Placeholder 3"/>
          <p:cNvSpPr>
            <a:spLocks noGrp="1"/>
          </p:cNvSpPr>
          <p:nvPr>
            <p:ph type="sldNum" sz="quarter" idx="12"/>
          </p:nvPr>
        </p:nvSpPr>
        <p:spPr/>
        <p:txBody>
          <a:bodyPr/>
          <a:lstStyle/>
          <a:p>
            <a:fld id="{33F3598C-08CF-49DA-ACC2-8F21E1D3E29E}" type="slidenum">
              <a:rPr lang="he-IL" smtClean="0"/>
              <a:t>58</a:t>
            </a:fld>
            <a:endParaRPr lang="he-IL"/>
          </a:p>
        </p:txBody>
      </p:sp>
    </p:spTree>
    <p:extLst>
      <p:ext uri="{BB962C8B-B14F-4D97-AF65-F5344CB8AC3E}">
        <p14:creationId xmlns:p14="http://schemas.microsoft.com/office/powerpoint/2010/main" val="406169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315217"/>
          </a:xfrm>
        </p:spPr>
        <p:txBody>
          <a:bodyPr>
            <a:normAutofit/>
          </a:bodyPr>
          <a:lstStyle/>
          <a:p>
            <a:pPr algn="r"/>
            <a:r>
              <a:rPr lang="he-IL" sz="2800" dirty="0"/>
              <a:t>רק הפצצה יעילה יותר מפיקוח שכר דירה במטרה להשמיד עיר</a:t>
            </a:r>
            <a:r>
              <a:rPr lang="en-US" sz="2800" dirty="0"/>
              <a:t/>
            </a:r>
            <a:br>
              <a:rPr lang="en-US" sz="2800" dirty="0"/>
            </a:br>
            <a:r>
              <a:rPr lang="en-US" sz="2400" dirty="0"/>
              <a:t>)</a:t>
            </a:r>
            <a:r>
              <a:rPr lang="he-IL" sz="2400" dirty="0"/>
              <a:t>הכלכלן השוודי הסוציאליסט, אסר לינדבק</a:t>
            </a:r>
            <a:r>
              <a:rPr lang="en-US" sz="2400" dirty="0"/>
              <a:t>(</a:t>
            </a:r>
          </a:p>
        </p:txBody>
      </p:sp>
      <p:sp>
        <p:nvSpPr>
          <p:cNvPr id="3" name="Content Placeholder 2"/>
          <p:cNvSpPr>
            <a:spLocks noGrp="1"/>
          </p:cNvSpPr>
          <p:nvPr>
            <p:ph idx="1"/>
          </p:nvPr>
        </p:nvSpPr>
        <p:spPr>
          <a:xfrm>
            <a:off x="822959" y="2639438"/>
            <a:ext cx="7543801" cy="3229656"/>
          </a:xfrm>
        </p:spPr>
        <p:txBody>
          <a:bodyPr>
            <a:normAutofit/>
          </a:bodyPr>
          <a:lstStyle/>
          <a:p>
            <a:pPr rtl="0"/>
            <a:r>
              <a:rPr lang="he-IL" sz="2400" dirty="0"/>
              <a:t>גונר מירדל, חתן פרס נובל בכלכלה, הארכיטקט של מדינת הרווחה השוודית: </a:t>
            </a:r>
          </a:p>
          <a:p>
            <a:pPr algn="l" rtl="0"/>
            <a:r>
              <a:rPr lang="en-US" sz="2400" dirty="0"/>
              <a:t>“Rent control has in certain Western countries constituted, maybe, the worst example of poor planning by governments lacking courage and vision.”</a:t>
            </a:r>
          </a:p>
          <a:p>
            <a:endParaRPr lang="en-US" sz="2400" dirty="0"/>
          </a:p>
        </p:txBody>
      </p:sp>
      <p:sp>
        <p:nvSpPr>
          <p:cNvPr id="4" name="Slide Number Placeholder 3"/>
          <p:cNvSpPr>
            <a:spLocks noGrp="1"/>
          </p:cNvSpPr>
          <p:nvPr>
            <p:ph type="sldNum" sz="quarter" idx="12"/>
          </p:nvPr>
        </p:nvSpPr>
        <p:spPr/>
        <p:txBody>
          <a:bodyPr/>
          <a:lstStyle/>
          <a:p>
            <a:fld id="{33F3598C-08CF-49DA-ACC2-8F21E1D3E29E}" type="slidenum">
              <a:rPr lang="he-IL" smtClean="0"/>
              <a:t>59</a:t>
            </a:fld>
            <a:endParaRPr lang="he-IL"/>
          </a:p>
        </p:txBody>
      </p:sp>
    </p:spTree>
    <p:extLst>
      <p:ext uri="{BB962C8B-B14F-4D97-AF65-F5344CB8AC3E}">
        <p14:creationId xmlns:p14="http://schemas.microsoft.com/office/powerpoint/2010/main" val="320460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t>6</a:t>
            </a:fld>
            <a:endParaRPr lang="he-IL" dirty="0"/>
          </a:p>
        </p:txBody>
      </p:sp>
      <p:sp>
        <p:nvSpPr>
          <p:cNvPr id="3" name="Rectangle 2"/>
          <p:cNvSpPr/>
          <p:nvPr/>
        </p:nvSpPr>
        <p:spPr>
          <a:xfrm>
            <a:off x="551234" y="1997839"/>
            <a:ext cx="8054502" cy="4893647"/>
          </a:xfrm>
          <a:prstGeom prst="rect">
            <a:avLst/>
          </a:prstGeom>
        </p:spPr>
        <p:txBody>
          <a:bodyPr wrap="square">
            <a:spAutoFit/>
          </a:bodyPr>
          <a:lstStyle/>
          <a:p>
            <a:r>
              <a:rPr lang="he-IL" sz="3100" dirty="0"/>
              <a:t>אמצעים:</a:t>
            </a:r>
          </a:p>
          <a:p>
            <a:r>
              <a:rPr lang="he-IL" sz="3100" dirty="0"/>
              <a:t>1. מסחר בינלאומי חופשי</a:t>
            </a:r>
          </a:p>
          <a:p>
            <a:r>
              <a:rPr lang="he-IL" sz="3100" dirty="0"/>
              <a:t>2. גמישות בשוק העבודה </a:t>
            </a:r>
            <a:r>
              <a:rPr lang="he-IL" sz="2800" dirty="0"/>
              <a:t>(ביטול הקביעות)</a:t>
            </a:r>
          </a:p>
          <a:p>
            <a:r>
              <a:rPr lang="he-IL" sz="3100" dirty="0"/>
              <a:t>3. בתי ספר פרטיים במימון ציבורי </a:t>
            </a:r>
            <a:r>
              <a:rPr lang="he-IL" sz="2800" dirty="0"/>
              <a:t>(ואוצ'רים)</a:t>
            </a:r>
          </a:p>
          <a:p>
            <a:r>
              <a:rPr lang="he-IL" sz="3100" dirty="0"/>
              <a:t>4. הפרטות/מיקור חוץ</a:t>
            </a:r>
          </a:p>
          <a:p>
            <a:r>
              <a:rPr lang="he-IL" sz="3100" dirty="0"/>
              <a:t>5. צמצום רגולציה בתחבורה ואימוץ אגרות גודש</a:t>
            </a:r>
          </a:p>
          <a:p>
            <a:r>
              <a:rPr lang="he-IL" sz="3100" dirty="0"/>
              <a:t>6. צמצום שיעורי מס וביטול פטורים והטבות</a:t>
            </a:r>
          </a:p>
          <a:p>
            <a:r>
              <a:rPr lang="he-IL" sz="3100" dirty="0"/>
              <a:t>7. צמצום זכות השביתה</a:t>
            </a:r>
          </a:p>
          <a:p>
            <a:r>
              <a:rPr lang="he-IL" sz="3100" dirty="0"/>
              <a:t>8. ועוד רפורמות מגדילות חופש כלכלי...</a:t>
            </a:r>
          </a:p>
          <a:p>
            <a:endParaRPr lang="he-IL" sz="3300" dirty="0"/>
          </a:p>
        </p:txBody>
      </p:sp>
      <p:sp>
        <p:nvSpPr>
          <p:cNvPr id="7" name="Title 1">
            <a:extLst>
              <a:ext uri="{FF2B5EF4-FFF2-40B4-BE49-F238E27FC236}">
                <a16:creationId xmlns:a16="http://schemas.microsoft.com/office/drawing/2014/main" id="{A6ECDC60-3081-432E-AC37-19FC44F9A5E0}"/>
              </a:ext>
            </a:extLst>
          </p:cNvPr>
          <p:cNvSpPr>
            <a:spLocks noGrp="1"/>
          </p:cNvSpPr>
          <p:nvPr>
            <p:ph type="title"/>
          </p:nvPr>
        </p:nvSpPr>
        <p:spPr>
          <a:xfrm>
            <a:off x="822960" y="286604"/>
            <a:ext cx="7543800" cy="1450757"/>
          </a:xfrm>
        </p:spPr>
        <p:txBody>
          <a:bodyPr/>
          <a:lstStyle/>
          <a:p>
            <a:pPr algn="ctr"/>
            <a:r>
              <a:rPr lang="he-IL" dirty="0"/>
              <a:t>מדיניות: מטרה ואמצעים </a:t>
            </a:r>
            <a:endParaRPr lang="en-US" dirty="0"/>
          </a:p>
        </p:txBody>
      </p:sp>
    </p:spTree>
    <p:extLst>
      <p:ext uri="{BB962C8B-B14F-4D97-AF65-F5344CB8AC3E}">
        <p14:creationId xmlns:p14="http://schemas.microsoft.com/office/powerpoint/2010/main" val="88687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Rent Affair”</a:t>
            </a:r>
            <a:r>
              <a:rPr lang="he-IL" dirty="0"/>
              <a:t/>
            </a:r>
            <a:br>
              <a:rPr lang="he-IL" dirty="0"/>
            </a:br>
            <a:r>
              <a:rPr lang="en-US" dirty="0"/>
              <a:t>PAUL KRUGMAN</a:t>
            </a:r>
          </a:p>
        </p:txBody>
      </p:sp>
      <p:sp>
        <p:nvSpPr>
          <p:cNvPr id="3" name="Content Placeholder 2"/>
          <p:cNvSpPr>
            <a:spLocks noGrp="1"/>
          </p:cNvSpPr>
          <p:nvPr>
            <p:ph idx="1"/>
          </p:nvPr>
        </p:nvSpPr>
        <p:spPr/>
        <p:txBody>
          <a:bodyPr>
            <a:noAutofit/>
          </a:bodyPr>
          <a:lstStyle/>
          <a:p>
            <a:pPr marL="0" indent="0" algn="l" rtl="0">
              <a:buNone/>
            </a:pPr>
            <a:r>
              <a:rPr lang="en-US" sz="2800" dirty="0"/>
              <a:t>“</a:t>
            </a:r>
            <a:r>
              <a:rPr lang="en-US" sz="2800" b="1" dirty="0">
                <a:solidFill>
                  <a:srgbClr val="FF0000"/>
                </a:solidFill>
              </a:rPr>
              <a:t>Sky-high rents on uncontrolled apartments</a:t>
            </a:r>
            <a:r>
              <a:rPr lang="en-US" sz="2800" dirty="0"/>
              <a:t>, because desperate renters have nowhere to go -- and the </a:t>
            </a:r>
            <a:r>
              <a:rPr lang="en-US" sz="2800" b="1" dirty="0">
                <a:solidFill>
                  <a:srgbClr val="FF0000"/>
                </a:solidFill>
              </a:rPr>
              <a:t>absence of new apartment construction</a:t>
            </a:r>
            <a:r>
              <a:rPr lang="en-US" sz="2800" dirty="0"/>
              <a:t>, despite those high rents, because landlords fear that controls will be extended? Predictable.” </a:t>
            </a:r>
          </a:p>
          <a:p>
            <a:pPr marL="0" indent="0" algn="l" rtl="0">
              <a:buNone/>
            </a:pPr>
            <a:r>
              <a:rPr lang="en-US" sz="2800" dirty="0"/>
              <a:t>“</a:t>
            </a:r>
            <a:r>
              <a:rPr lang="en-US" sz="2800" b="1" dirty="0">
                <a:solidFill>
                  <a:srgbClr val="FF0000"/>
                </a:solidFill>
              </a:rPr>
              <a:t>Bitter relations between tenants and landlords, with an arms race [] to force tenants out [] and constantly proliferating regulations designed to block those strategies? </a:t>
            </a:r>
            <a:r>
              <a:rPr lang="en-US" sz="2800" dirty="0"/>
              <a:t>Predictable.”</a:t>
            </a:r>
          </a:p>
        </p:txBody>
      </p:sp>
      <p:sp>
        <p:nvSpPr>
          <p:cNvPr id="4" name="Slide Number Placeholder 3"/>
          <p:cNvSpPr>
            <a:spLocks noGrp="1"/>
          </p:cNvSpPr>
          <p:nvPr>
            <p:ph type="sldNum" sz="quarter" idx="12"/>
          </p:nvPr>
        </p:nvSpPr>
        <p:spPr/>
        <p:txBody>
          <a:bodyPr/>
          <a:lstStyle/>
          <a:p>
            <a:fld id="{33F3598C-08CF-49DA-ACC2-8F21E1D3E29E}" type="slidenum">
              <a:rPr lang="he-IL" smtClean="0"/>
              <a:t>60</a:t>
            </a:fld>
            <a:endParaRPr lang="he-IL"/>
          </a:p>
        </p:txBody>
      </p:sp>
    </p:spTree>
    <p:extLst>
      <p:ext uri="{BB962C8B-B14F-4D97-AF65-F5344CB8AC3E}">
        <p14:creationId xmlns:p14="http://schemas.microsoft.com/office/powerpoint/2010/main" val="5989055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a:t>העיתונות הכלכלית בישראל?</a:t>
            </a:r>
            <a:endParaRPr lang="en-US" dirty="0"/>
          </a:p>
        </p:txBody>
      </p:sp>
      <p:sp>
        <p:nvSpPr>
          <p:cNvPr id="3" name="Content Placeholder 2"/>
          <p:cNvSpPr>
            <a:spLocks noGrp="1"/>
          </p:cNvSpPr>
          <p:nvPr>
            <p:ph idx="1"/>
          </p:nvPr>
        </p:nvSpPr>
        <p:spPr/>
        <p:txBody>
          <a:bodyPr/>
          <a:lstStyle/>
          <a:p>
            <a:r>
              <a:rPr lang="he-IL" b="1" dirty="0"/>
              <a:t>"כלכליסט"  "הפיקוח שיכול היה לסדר את שוכרי הדירות"</a:t>
            </a:r>
          </a:p>
          <a:p>
            <a:r>
              <a:rPr lang="he-IL" dirty="0"/>
              <a:t>באיחור של כחצי שנה מכינים במשרדי האוצר והמשפטים את תזכיר חוק השכירות ההוגנת [ ] אם החוק היה מיושם ב־2011 היתה נחסכת מהשוכרים עלייה של כ־20% במחירים</a:t>
            </a:r>
          </a:p>
          <a:p>
            <a:endParaRPr lang="he-IL" dirty="0"/>
          </a:p>
          <a:p>
            <a:r>
              <a:rPr lang="he-IL" b="1" dirty="0"/>
              <a:t>"גלובס" "הצעת חוק חדשה מתיימרת לחולל מהפך בהשכרת הדירות"</a:t>
            </a:r>
          </a:p>
          <a:p>
            <a:r>
              <a:rPr lang="he-IL" dirty="0"/>
              <a:t> הכתבה מציגה רק את טענות מקדמי הצעת החוק</a:t>
            </a:r>
          </a:p>
          <a:p>
            <a:r>
              <a:rPr lang="he-IL" b="1" dirty="0"/>
              <a:t>"דהמרקר"</a:t>
            </a:r>
            <a:r>
              <a:rPr lang="he-IL" dirty="0"/>
              <a:t> "</a:t>
            </a:r>
            <a:r>
              <a:rPr lang="he-IL" b="1" dirty="0"/>
              <a:t>הניסיון בעולם מראה: פיקוח על שכירות עלול לפגוע גם בשוכרים"</a:t>
            </a:r>
          </a:p>
          <a:p>
            <a:r>
              <a:rPr lang="he-IL" dirty="0"/>
              <a:t>תוכן המאמר מציג בעיקר את טענות מציעי החוק אבל גם הסתיגויות</a:t>
            </a:r>
          </a:p>
          <a:p>
            <a:endParaRPr lang="en-US" dirty="0"/>
          </a:p>
        </p:txBody>
      </p:sp>
      <p:sp>
        <p:nvSpPr>
          <p:cNvPr id="4" name="Slide Number Placeholder 3"/>
          <p:cNvSpPr>
            <a:spLocks noGrp="1"/>
          </p:cNvSpPr>
          <p:nvPr>
            <p:ph type="sldNum" sz="quarter" idx="12"/>
          </p:nvPr>
        </p:nvSpPr>
        <p:spPr/>
        <p:txBody>
          <a:bodyPr/>
          <a:lstStyle/>
          <a:p>
            <a:fld id="{33F3598C-08CF-49DA-ACC2-8F21E1D3E29E}" type="slidenum">
              <a:rPr lang="he-IL" smtClean="0"/>
              <a:t>61</a:t>
            </a:fld>
            <a:endParaRPr lang="he-IL"/>
          </a:p>
        </p:txBody>
      </p:sp>
    </p:spTree>
    <p:extLst>
      <p:ext uri="{BB962C8B-B14F-4D97-AF65-F5344CB8AC3E}">
        <p14:creationId xmlns:p14="http://schemas.microsoft.com/office/powerpoint/2010/main" val="277884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YNET</a:t>
            </a:r>
          </a:p>
        </p:txBody>
      </p:sp>
      <p:sp>
        <p:nvSpPr>
          <p:cNvPr id="3" name="Content Placeholder 2"/>
          <p:cNvSpPr>
            <a:spLocks noGrp="1"/>
          </p:cNvSpPr>
          <p:nvPr>
            <p:ph idx="1"/>
          </p:nvPr>
        </p:nvSpPr>
        <p:spPr/>
        <p:txBody>
          <a:bodyPr>
            <a:normAutofit/>
          </a:bodyPr>
          <a:lstStyle/>
          <a:p>
            <a:r>
              <a:rPr lang="he-IL" sz="2800" dirty="0"/>
              <a:t>"הצעת חוק שכירות הוגנת תייצר יציבות והגינות בשוק השכירות", אמר היום לפיד. "בעזרתה נוכל לספק לשוכרי הדירות ודאות לגבי מחיר הדירה שלהם לתקופה ארוכה יותר משנה, נוכל לוודא שהדירות המושכרות ראויות למגורים. נתמרץ הקמת מרשם שכירויות - שיכיל מאגר של חוזי שכירות."</a:t>
            </a:r>
          </a:p>
          <a:p>
            <a:r>
              <a:rPr lang="he-IL" sz="2800" dirty="0"/>
              <a:t>שרת המשפטים ציפי לבני הוסיפה: "החוק קובע שדירה ראויה למגורים צריכה להיות בגודל של יותר מ-26 מ"ר, עם מים זורמים, חשמל, ביוב, []."</a:t>
            </a:r>
            <a:endParaRPr lang="en-US" sz="2800" dirty="0"/>
          </a:p>
        </p:txBody>
      </p:sp>
      <p:sp>
        <p:nvSpPr>
          <p:cNvPr id="4" name="Slide Number Placeholder 3"/>
          <p:cNvSpPr>
            <a:spLocks noGrp="1"/>
          </p:cNvSpPr>
          <p:nvPr>
            <p:ph type="sldNum" sz="quarter" idx="12"/>
          </p:nvPr>
        </p:nvSpPr>
        <p:spPr/>
        <p:txBody>
          <a:bodyPr/>
          <a:lstStyle/>
          <a:p>
            <a:fld id="{33F3598C-08CF-49DA-ACC2-8F21E1D3E29E}" type="slidenum">
              <a:rPr lang="he-IL" smtClean="0"/>
              <a:t>62</a:t>
            </a:fld>
            <a:endParaRPr lang="he-IL"/>
          </a:p>
        </p:txBody>
      </p:sp>
    </p:spTree>
    <p:extLst>
      <p:ext uri="{BB962C8B-B14F-4D97-AF65-F5344CB8AC3E}">
        <p14:creationId xmlns:p14="http://schemas.microsoft.com/office/powerpoint/2010/main" val="36502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26467A-8754-40BA-BF93-DAFE22EB7E0A}"/>
              </a:ext>
            </a:extLst>
          </p:cNvPr>
          <p:cNvSpPr>
            <a:spLocks noGrp="1"/>
          </p:cNvSpPr>
          <p:nvPr>
            <p:ph idx="1"/>
          </p:nvPr>
        </p:nvSpPr>
        <p:spPr/>
        <p:txBody>
          <a:bodyPr>
            <a:normAutofit/>
          </a:bodyPr>
          <a:lstStyle/>
          <a:p>
            <a:r>
              <a:rPr lang="he-IL" sz="2800" dirty="0"/>
              <a:t>69% מהישראלים תומכים בגישה סוציאל-דמוקרטית בשירותים חברתיים (השקעה בשירותים חברתיים, העלאת שכר המינימום)</a:t>
            </a:r>
          </a:p>
          <a:p>
            <a:endParaRPr lang="he-IL" sz="2800" dirty="0"/>
          </a:p>
          <a:p>
            <a:r>
              <a:rPr lang="he-IL" sz="2800" dirty="0"/>
              <a:t>20% מזדהים יותר עם הגישה הקפיטליסטית בנושאים כלכליים וחברתיים</a:t>
            </a:r>
          </a:p>
          <a:p>
            <a:endParaRPr lang="he-IL" sz="2800" dirty="0"/>
          </a:p>
          <a:p>
            <a:r>
              <a:rPr lang="he-IL" sz="2800" dirty="0"/>
              <a:t>(סקר קצת בעייתי של קרן ברל כצנלסון)</a:t>
            </a:r>
          </a:p>
          <a:p>
            <a:endParaRPr lang="he-IL" sz="2800" dirty="0"/>
          </a:p>
        </p:txBody>
      </p:sp>
      <p:sp>
        <p:nvSpPr>
          <p:cNvPr id="4" name="Slide Number Placeholder 3">
            <a:extLst>
              <a:ext uri="{FF2B5EF4-FFF2-40B4-BE49-F238E27FC236}">
                <a16:creationId xmlns:a16="http://schemas.microsoft.com/office/drawing/2014/main" id="{8D25E613-A3B8-4F77-B462-1F9734EFCDCE}"/>
              </a:ext>
            </a:extLst>
          </p:cNvPr>
          <p:cNvSpPr>
            <a:spLocks noGrp="1"/>
          </p:cNvSpPr>
          <p:nvPr>
            <p:ph type="sldNum" sz="quarter" idx="12"/>
          </p:nvPr>
        </p:nvSpPr>
        <p:spPr/>
        <p:txBody>
          <a:bodyPr/>
          <a:lstStyle/>
          <a:p>
            <a:fld id="{33F3598C-08CF-49DA-ACC2-8F21E1D3E29E}" type="slidenum">
              <a:rPr lang="he-IL" smtClean="0"/>
              <a:t>7</a:t>
            </a:fld>
            <a:endParaRPr lang="he-IL" dirty="0"/>
          </a:p>
        </p:txBody>
      </p:sp>
      <p:sp>
        <p:nvSpPr>
          <p:cNvPr id="5" name="Title 1">
            <a:extLst>
              <a:ext uri="{FF2B5EF4-FFF2-40B4-BE49-F238E27FC236}">
                <a16:creationId xmlns:a16="http://schemas.microsoft.com/office/drawing/2014/main" id="{78395888-86C7-4453-B716-D7998B8E85A4}"/>
              </a:ext>
            </a:extLst>
          </p:cNvPr>
          <p:cNvSpPr>
            <a:spLocks noGrp="1"/>
          </p:cNvSpPr>
          <p:nvPr>
            <p:ph type="title"/>
          </p:nvPr>
        </p:nvSpPr>
        <p:spPr>
          <a:xfrm>
            <a:off x="822960" y="286604"/>
            <a:ext cx="7543800" cy="1450757"/>
          </a:xfrm>
        </p:spPr>
        <p:txBody>
          <a:bodyPr/>
          <a:lstStyle/>
          <a:p>
            <a:pPr algn="ctr"/>
            <a:r>
              <a:rPr lang="he-IL" dirty="0"/>
              <a:t>עמדות הציבור בישראל:</a:t>
            </a:r>
            <a:endParaRPr lang="en-US" dirty="0"/>
          </a:p>
        </p:txBody>
      </p:sp>
    </p:spTree>
    <p:extLst>
      <p:ext uri="{BB962C8B-B14F-4D97-AF65-F5344CB8AC3E}">
        <p14:creationId xmlns:p14="http://schemas.microsoft.com/office/powerpoint/2010/main" val="1373785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dirty="0"/>
              <a:t>הרפורמה של "נערי שיקגו" בצ'ילה </a:t>
            </a:r>
            <a:endParaRPr lang="en-US" dirty="0"/>
          </a:p>
        </p:txBody>
      </p:sp>
      <p:sp>
        <p:nvSpPr>
          <p:cNvPr id="3" name="Content Placeholder 2"/>
          <p:cNvSpPr>
            <a:spLocks noGrp="1"/>
          </p:cNvSpPr>
          <p:nvPr>
            <p:ph idx="1"/>
          </p:nvPr>
        </p:nvSpPr>
        <p:spPr/>
        <p:txBody>
          <a:bodyPr>
            <a:normAutofit fontScale="92500" lnSpcReduction="20000"/>
          </a:bodyPr>
          <a:lstStyle/>
          <a:p>
            <a:r>
              <a:rPr lang="he-IL" dirty="0"/>
              <a:t>1. מסחר בינלאומי חופשי</a:t>
            </a:r>
          </a:p>
          <a:p>
            <a:r>
              <a:rPr lang="he-IL" dirty="0"/>
              <a:t>2. התמקדות בצמצום עוני לא באי שוויון</a:t>
            </a:r>
          </a:p>
          <a:p>
            <a:r>
              <a:rPr lang="he-IL" dirty="0"/>
              <a:t>3. הפרטות של חברות ממשלתיות</a:t>
            </a:r>
          </a:p>
          <a:p>
            <a:r>
              <a:rPr lang="he-IL" dirty="0"/>
              <a:t>4. גמישות שוק העבודה</a:t>
            </a:r>
          </a:p>
          <a:p>
            <a:r>
              <a:rPr lang="he-IL" dirty="0"/>
              <a:t>5. פנסייה אישית</a:t>
            </a:r>
          </a:p>
          <a:p>
            <a:r>
              <a:rPr lang="he-IL" dirty="0"/>
              <a:t>6. זכויות קניין במכרות</a:t>
            </a:r>
          </a:p>
          <a:p>
            <a:r>
              <a:rPr lang="he-IL" dirty="0"/>
              <a:t>7. סמכות הורים בבחירת בתי ספר</a:t>
            </a:r>
          </a:p>
          <a:p>
            <a:r>
              <a:rPr lang="he-IL" dirty="0"/>
              <a:t>8. חופש בחירה בבריאות</a:t>
            </a:r>
          </a:p>
          <a:p>
            <a:r>
              <a:rPr lang="he-IL" dirty="0"/>
              <a:t>9. תשתיות פרטיות</a:t>
            </a:r>
          </a:p>
          <a:p>
            <a:r>
              <a:rPr lang="he-IL" dirty="0"/>
              <a:t>10. עצמאות בנק מרכזי</a:t>
            </a:r>
          </a:p>
          <a:p>
            <a:endParaRPr lang="en-US" dirty="0"/>
          </a:p>
        </p:txBody>
      </p:sp>
      <p:sp>
        <p:nvSpPr>
          <p:cNvPr id="4" name="Slide Number Placeholder 3"/>
          <p:cNvSpPr>
            <a:spLocks noGrp="1"/>
          </p:cNvSpPr>
          <p:nvPr>
            <p:ph type="sldNum" sz="quarter" idx="12"/>
          </p:nvPr>
        </p:nvSpPr>
        <p:spPr/>
        <p:txBody>
          <a:bodyPr/>
          <a:lstStyle/>
          <a:p>
            <a:fld id="{33F3598C-08CF-49DA-ACC2-8F21E1D3E29E}" type="slidenum">
              <a:rPr lang="he-IL" smtClean="0"/>
              <a:t>8</a:t>
            </a:fld>
            <a:endParaRPr lang="he-IL" dirty="0"/>
          </a:p>
        </p:txBody>
      </p:sp>
    </p:spTree>
    <p:extLst>
      <p:ext uri="{BB962C8B-B14F-4D97-AF65-F5344CB8AC3E}">
        <p14:creationId xmlns:p14="http://schemas.microsoft.com/office/powerpoint/2010/main" val="123455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3F3598C-08CF-49DA-ACC2-8F21E1D3E29E}" type="slidenum">
              <a:rPr lang="he-IL" smtClean="0"/>
              <a:t>9</a:t>
            </a:fld>
            <a:endParaRPr lang="he-IL" dirty="0"/>
          </a:p>
        </p:txBody>
      </p:sp>
      <p:graphicFrame>
        <p:nvGraphicFramePr>
          <p:cNvPr id="3" name="Table 2"/>
          <p:cNvGraphicFramePr>
            <a:graphicFrameLocks noGrp="1"/>
          </p:cNvGraphicFramePr>
          <p:nvPr>
            <p:extLst>
              <p:ext uri="{D42A27DB-BD31-4B8C-83A1-F6EECF244321}">
                <p14:modId xmlns:p14="http://schemas.microsoft.com/office/powerpoint/2010/main" val="1106514811"/>
              </p:ext>
            </p:extLst>
          </p:nvPr>
        </p:nvGraphicFramePr>
        <p:xfrm>
          <a:off x="-607200" y="-318"/>
          <a:ext cx="100387" cy="9923415"/>
        </p:xfrm>
        <a:graphic>
          <a:graphicData uri="http://schemas.openxmlformats.org/drawingml/2006/table">
            <a:tbl>
              <a:tblPr/>
              <a:tblGrid>
                <a:gridCol w="29545">
                  <a:extLst>
                    <a:ext uri="{9D8B030D-6E8A-4147-A177-3AD203B41FA5}">
                      <a16:colId xmlns:a16="http://schemas.microsoft.com/office/drawing/2014/main" val="20000"/>
                    </a:ext>
                  </a:extLst>
                </a:gridCol>
                <a:gridCol w="41297">
                  <a:extLst>
                    <a:ext uri="{9D8B030D-6E8A-4147-A177-3AD203B41FA5}">
                      <a16:colId xmlns:a16="http://schemas.microsoft.com/office/drawing/2014/main" val="20001"/>
                    </a:ext>
                  </a:extLst>
                </a:gridCol>
                <a:gridCol w="29545">
                  <a:extLst>
                    <a:ext uri="{9D8B030D-6E8A-4147-A177-3AD203B41FA5}">
                      <a16:colId xmlns:a16="http://schemas.microsoft.com/office/drawing/2014/main" val="20002"/>
                    </a:ext>
                  </a:extLst>
                </a:gridCol>
              </a:tblGrid>
              <a:tr h="551301">
                <a:tc>
                  <a:txBody>
                    <a:bodyPr/>
                    <a:lstStyle/>
                    <a:p>
                      <a:pPr algn="ctr"/>
                      <a:r>
                        <a:rPr lang="en-US" sz="1600" dirty="0">
                          <a:effectLst/>
                          <a:latin typeface="Jose Piñera"/>
                        </a:rPr>
                        <a:t/>
                      </a:r>
                      <a:br>
                        <a:rPr lang="en-US" sz="1600" dirty="0">
                          <a:effectLst/>
                          <a:latin typeface="Jose Piñera"/>
                        </a:rPr>
                      </a:br>
                      <a:endParaRPr lang="en-US" sz="1600" dirty="0">
                        <a:effectLst/>
                        <a:latin typeface="Jose Piñera"/>
                      </a:endParaRPr>
                    </a:p>
                  </a:txBody>
                  <a:tcPr marL="0" marR="0" marT="0" marB="0" anchor="ctr">
                    <a:lnL>
                      <a:noFill/>
                    </a:lnL>
                    <a:lnR>
                      <a:noFill/>
                    </a:lnR>
                    <a:lnT>
                      <a:noFill/>
                    </a:lnT>
                    <a:lnB>
                      <a:noFill/>
                    </a:lnB>
                    <a:solidFill>
                      <a:srgbClr val="403B37"/>
                    </a:solidFill>
                  </a:tcPr>
                </a:tc>
                <a:tc rowSpan="2">
                  <a:txBody>
                    <a:bodyPr/>
                    <a:lstStyle/>
                    <a:p>
                      <a:pPr algn="ctr"/>
                      <a:endParaRPr lang="en-US" sz="1600" dirty="0">
                        <a:effectLst/>
                        <a:latin typeface="Jose Piñera"/>
                      </a:endParaRPr>
                    </a:p>
                  </a:txBody>
                  <a:tcPr marL="0" marR="0" marT="0" marB="0" anchor="ctr">
                    <a:lnL>
                      <a:noFill/>
                    </a:lnL>
                    <a:lnR>
                      <a:noFill/>
                    </a:lnR>
                    <a:lnT>
                      <a:noFill/>
                    </a:lnT>
                    <a:lnB>
                      <a:noFill/>
                    </a:lnB>
                    <a:solidFill>
                      <a:srgbClr val="1C1B19"/>
                    </a:solidFill>
                  </a:tcPr>
                </a:tc>
                <a:tc>
                  <a:txBody>
                    <a:bodyPr/>
                    <a:lstStyle/>
                    <a:p>
                      <a:pPr algn="ctr"/>
                      <a:r>
                        <a:rPr lang="en-US" sz="1600" dirty="0">
                          <a:effectLst/>
                          <a:latin typeface="Jose Piñera"/>
                        </a:rPr>
                        <a:t/>
                      </a:r>
                      <a:br>
                        <a:rPr lang="en-US" sz="1600" dirty="0">
                          <a:effectLst/>
                          <a:latin typeface="Jose Piñera"/>
                        </a:rPr>
                      </a:br>
                      <a:endParaRPr lang="en-US" sz="1600" dirty="0">
                        <a:effectLst/>
                        <a:latin typeface="Jose Piñera"/>
                      </a:endParaRPr>
                    </a:p>
                  </a:txBody>
                  <a:tcPr marL="0" marR="0" marT="0" marB="0" anchor="ctr">
                    <a:lnL>
                      <a:noFill/>
                    </a:lnL>
                    <a:lnR>
                      <a:noFill/>
                    </a:lnR>
                    <a:lnT>
                      <a:noFill/>
                    </a:lnT>
                    <a:lnB>
                      <a:noFill/>
                    </a:lnB>
                    <a:solidFill>
                      <a:srgbClr val="403B37"/>
                    </a:solidFill>
                  </a:tcPr>
                </a:tc>
                <a:extLst>
                  <a:ext uri="{0D108BD9-81ED-4DB2-BD59-A6C34878D82A}">
                    <a16:rowId xmlns:a16="http://schemas.microsoft.com/office/drawing/2014/main" val="10000"/>
                  </a:ext>
                </a:extLst>
              </a:tr>
              <a:tr h="2480854">
                <a:tc>
                  <a:txBody>
                    <a:bodyPr/>
                    <a:lstStyle/>
                    <a:p>
                      <a:pPr algn="ctr"/>
                      <a:r>
                        <a:rPr lang="en-US" sz="1600" dirty="0">
                          <a:effectLst/>
                          <a:latin typeface="Jose Piñera"/>
                        </a:rPr>
                        <a:t/>
                      </a:r>
                      <a:br>
                        <a:rPr lang="en-US" sz="1600" dirty="0">
                          <a:effectLst/>
                          <a:latin typeface="Jose Piñera"/>
                        </a:rPr>
                      </a:br>
                      <a:r>
                        <a:rPr lang="en-US" sz="1600" dirty="0">
                          <a:effectLst/>
                          <a:latin typeface="Jose Piñera"/>
                        </a:rPr>
                        <a:t/>
                      </a:r>
                      <a:br>
                        <a:rPr lang="en-US" sz="1600" dirty="0">
                          <a:effectLst/>
                          <a:latin typeface="Jose Piñera"/>
                        </a:rPr>
                      </a:br>
                      <a:endParaRPr lang="en-US" sz="1600" dirty="0">
                        <a:effectLst/>
                        <a:latin typeface="Jose Piñera"/>
                      </a:endParaRPr>
                    </a:p>
                    <a:p>
                      <a:pPr algn="ctr"/>
                      <a:r>
                        <a:rPr lang="en-US" sz="1600" dirty="0">
                          <a:solidFill>
                            <a:srgbClr val="FFFFFF"/>
                          </a:solidFill>
                          <a:effectLst/>
                          <a:latin typeface="Jose Piñera"/>
                          <a:hlinkClick r:id="rId2"/>
                        </a:rPr>
                        <a:t/>
                      </a:r>
                      <a:br>
                        <a:rPr lang="en-US" sz="1600" dirty="0">
                          <a:solidFill>
                            <a:srgbClr val="FFFFFF"/>
                          </a:solidFill>
                          <a:effectLst/>
                          <a:latin typeface="Jose Piñera"/>
                          <a:hlinkClick r:id="rId2"/>
                        </a:rPr>
                      </a:br>
                      <a:endParaRPr lang="en-US" sz="1600" dirty="0">
                        <a:effectLst/>
                        <a:latin typeface="Jose Piñera"/>
                      </a:endParaRPr>
                    </a:p>
                    <a:p>
                      <a:pPr algn="ctr"/>
                      <a:r>
                        <a:rPr lang="en-US" sz="1600" dirty="0">
                          <a:effectLst/>
                          <a:latin typeface="Jose Piñera"/>
                        </a:rPr>
                        <a:t> </a:t>
                      </a:r>
                    </a:p>
                    <a:p>
                      <a:pPr algn="ctr"/>
                      <a:r>
                        <a:rPr lang="en-US" sz="1600" dirty="0">
                          <a:effectLst/>
                          <a:latin typeface="Jose Piñera"/>
                        </a:rPr>
                        <a:t> </a:t>
                      </a:r>
                    </a:p>
                    <a:p>
                      <a:pPr algn="ctr"/>
                      <a:r>
                        <a:rPr lang="en-US" sz="1600" dirty="0">
                          <a:effectLst/>
                          <a:latin typeface="Jose Piñera"/>
                        </a:rPr>
                        <a:t> </a:t>
                      </a:r>
                    </a:p>
                    <a:p>
                      <a:pPr algn="ctr"/>
                      <a:r>
                        <a:rPr lang="en-US" sz="1600" dirty="0">
                          <a:effectLst/>
                          <a:latin typeface="Jose Piñera"/>
                        </a:rPr>
                        <a:t> </a:t>
                      </a:r>
                    </a:p>
                  </a:txBody>
                  <a:tcPr marL="0" marR="0" marT="0" marB="0">
                    <a:lnL>
                      <a:noFill/>
                    </a:lnL>
                    <a:lnR>
                      <a:noFill/>
                    </a:lnR>
                    <a:lnT>
                      <a:noFill/>
                    </a:lnT>
                    <a:lnB>
                      <a:noFill/>
                    </a:lnB>
                    <a:solidFill>
                      <a:srgbClr val="403B37"/>
                    </a:solidFill>
                  </a:tcPr>
                </a:tc>
                <a:tc vMerge="1">
                  <a:txBody>
                    <a:bodyPr/>
                    <a:lstStyle/>
                    <a:p>
                      <a:endParaRPr lang="en-US"/>
                    </a:p>
                  </a:txBody>
                  <a:tcPr/>
                </a:tc>
                <a:tc>
                  <a:txBody>
                    <a:bodyPr/>
                    <a:lstStyle/>
                    <a:p>
                      <a:pPr algn="ctr"/>
                      <a:r>
                        <a:rPr lang="en-US" sz="1600" dirty="0">
                          <a:effectLst/>
                          <a:latin typeface="Jose Piñera"/>
                        </a:rPr>
                        <a:t> </a:t>
                      </a:r>
                    </a:p>
                  </a:txBody>
                  <a:tcPr marL="0" marR="0" marT="0" marB="0">
                    <a:lnL>
                      <a:noFill/>
                    </a:lnL>
                    <a:lnR>
                      <a:noFill/>
                    </a:lnR>
                    <a:lnT>
                      <a:noFill/>
                    </a:lnT>
                    <a:lnB>
                      <a:noFill/>
                    </a:lnB>
                    <a:solidFill>
                      <a:srgbClr val="403B37"/>
                    </a:solidFill>
                  </a:tcPr>
                </a:tc>
                <a:extLst>
                  <a:ext uri="{0D108BD9-81ED-4DB2-BD59-A6C34878D82A}">
                    <a16:rowId xmlns:a16="http://schemas.microsoft.com/office/drawing/2014/main" val="10001"/>
                  </a:ext>
                </a:extLst>
              </a:tr>
              <a:tr h="6891260">
                <a:tc>
                  <a:txBody>
                    <a:bodyPr/>
                    <a:lstStyle/>
                    <a:p>
                      <a:pPr algn="ctr"/>
                      <a:r>
                        <a:rPr lang="en-US" sz="1600" dirty="0">
                          <a:effectLst/>
                          <a:latin typeface="Jose Piñera"/>
                        </a:rPr>
                        <a:t> </a:t>
                      </a:r>
                    </a:p>
                  </a:txBody>
                  <a:tcPr marL="0" marR="0" marT="0" marB="0">
                    <a:lnL>
                      <a:noFill/>
                    </a:lnL>
                    <a:lnR>
                      <a:noFill/>
                    </a:lnR>
                    <a:lnT>
                      <a:noFill/>
                    </a:lnT>
                    <a:lnB>
                      <a:noFill/>
                    </a:lnB>
                    <a:solidFill>
                      <a:srgbClr val="000000"/>
                    </a:solidFill>
                  </a:tcPr>
                </a:tc>
                <a:tc>
                  <a:txBody>
                    <a:bodyPr/>
                    <a:lstStyle/>
                    <a:p>
                      <a:pPr algn="ctr"/>
                      <a:r>
                        <a:rPr lang="en-US" sz="1600" b="0" i="0" dirty="0">
                          <a:solidFill>
                            <a:srgbClr val="CCCCCC"/>
                          </a:solidFill>
                          <a:effectLst/>
                          <a:latin typeface="Verdana" panose="020B0604030504040204" pitchFamily="34" charset="0"/>
                        </a:rPr>
                        <a:t>2010 ©  www.josepinera.com</a:t>
                      </a:r>
                      <a:endParaRPr lang="en-US" sz="1600" dirty="0">
                        <a:effectLst/>
                        <a:latin typeface="Jose Piñera"/>
                      </a:endParaRPr>
                    </a:p>
                  </a:txBody>
                  <a:tcPr marL="0" marR="0" marT="0" marB="0" anchor="ctr">
                    <a:lnL>
                      <a:noFill/>
                    </a:lnL>
                    <a:lnR>
                      <a:noFill/>
                    </a:lnR>
                    <a:lnT>
                      <a:noFill/>
                    </a:lnT>
                    <a:lnB>
                      <a:noFill/>
                    </a:lnB>
                    <a:solidFill>
                      <a:srgbClr val="000000"/>
                    </a:solidFill>
                  </a:tcPr>
                </a:tc>
                <a:tc>
                  <a:txBody>
                    <a:bodyPr/>
                    <a:lstStyle/>
                    <a:p>
                      <a:pPr algn="ctr"/>
                      <a:r>
                        <a:rPr lang="en-US" sz="1600" dirty="0">
                          <a:effectLst/>
                          <a:latin typeface="Jose Piñera"/>
                        </a:rPr>
                        <a:t> </a:t>
                      </a:r>
                    </a:p>
                  </a:txBody>
                  <a:tcPr marL="0" marR="0" marT="0" marB="0">
                    <a:lnL>
                      <a:noFill/>
                    </a:lnL>
                    <a:lnR>
                      <a:noFill/>
                    </a:lnR>
                    <a:lnT>
                      <a:noFill/>
                    </a:lnT>
                    <a:lnB>
                      <a:noFill/>
                    </a:lnB>
                    <a:solidFill>
                      <a:srgbClr val="000000"/>
                    </a:solidFill>
                  </a:tcPr>
                </a:tc>
                <a:extLst>
                  <a:ext uri="{0D108BD9-81ED-4DB2-BD59-A6C34878D82A}">
                    <a16:rowId xmlns:a16="http://schemas.microsoft.com/office/drawing/2014/main" val="10002"/>
                  </a:ext>
                </a:extLst>
              </a:tr>
            </a:tbl>
          </a:graphicData>
        </a:graphic>
      </p:graphicFrame>
      <p:pic>
        <p:nvPicPr>
          <p:cNvPr id="1025" name="Picture 1" descr="http://josepinera.org/zrespaldo/Power-of-Ide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153" y="0"/>
            <a:ext cx="8256367" cy="619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091906"/>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3147</TotalTime>
  <Words>2534</Words>
  <Application>Microsoft Office PowerPoint</Application>
  <PresentationFormat>‫הצגה על המסך (4:3)</PresentationFormat>
  <Paragraphs>352</Paragraphs>
  <Slides>62</Slides>
  <Notes>26</Notes>
  <HiddenSlides>0</HiddenSlides>
  <MMClips>0</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62</vt:i4>
      </vt:variant>
    </vt:vector>
  </HeadingPairs>
  <TitlesOfParts>
    <vt:vector size="71" baseType="lpstr">
      <vt:lpstr>Arial</vt:lpstr>
      <vt:lpstr>Arial Narrow</vt:lpstr>
      <vt:lpstr>Calibri</vt:lpstr>
      <vt:lpstr>Calibri Light</vt:lpstr>
      <vt:lpstr>Jose Piñera</vt:lpstr>
      <vt:lpstr>Times New Roman</vt:lpstr>
      <vt:lpstr>Verdana</vt:lpstr>
      <vt:lpstr>Wingdings</vt:lpstr>
      <vt:lpstr>Retrospect</vt:lpstr>
      <vt:lpstr>אתגרי הצמיחה הכלכלית: כיצד אינטרסים צרים ובורות כלכלית מכתיבים מדיניות ציבורית  </vt:lpstr>
      <vt:lpstr>מדינת ישראל: האם אי אפשר להצליח יותר?</vt:lpstr>
      <vt:lpstr>מה מכתיב מדיניות?</vt:lpstr>
      <vt:lpstr>מדיניות: מטרה ואמצעים </vt:lpstr>
      <vt:lpstr>מצגת של PowerPoint‏</vt:lpstr>
      <vt:lpstr>מדיניות: מטרה ואמצעים </vt:lpstr>
      <vt:lpstr>עמדות הציבור בישראל:</vt:lpstr>
      <vt:lpstr>הרפורמה של "נערי שיקגו" בצ'ילה </vt:lpstr>
      <vt:lpstr>מצגת של PowerPoint‏</vt:lpstr>
      <vt:lpstr>מצגת של PowerPoint‏</vt:lpstr>
      <vt:lpstr>מצגת של PowerPoint‏</vt:lpstr>
      <vt:lpstr>מצגת של PowerPoint‏</vt:lpstr>
      <vt:lpstr>וועדי עובדים בשוודיה</vt:lpstr>
      <vt:lpstr>וועדי עובדים בשוודיה</vt:lpstr>
      <vt:lpstr>וועדי עובדים בשוודיה</vt:lpstr>
      <vt:lpstr>וועדי עובדים בשוודיה</vt:lpstr>
      <vt:lpstr>וועדי עובדים</vt:lpstr>
      <vt:lpstr>וועדי עובדים</vt:lpstr>
      <vt:lpstr>מסחר בין לאומי</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יבוא ויצוא</vt:lpstr>
      <vt:lpstr>מצגת של PowerPoint‏</vt:lpstr>
      <vt:lpstr>יבוא ויצוא</vt:lpstr>
      <vt:lpstr>יבוא ויצוא</vt:lpstr>
      <vt:lpstr>יבוא ויצוא</vt:lpstr>
      <vt:lpstr>יבוא ואבטלה</vt:lpstr>
      <vt:lpstr>מי מרוויח מיבוא?</vt:lpstr>
      <vt:lpstr>מי מרוויח מיבוא?</vt:lpstr>
      <vt:lpstr>כיצד "לגדל הונדות"</vt:lpstr>
      <vt:lpstr>חניה ותחבורה</vt:lpstr>
      <vt:lpstr>מצגת של PowerPoint‏</vt:lpstr>
      <vt:lpstr>מצגת של PowerPoint‏</vt:lpstr>
      <vt:lpstr>מצגת של PowerPoint‏</vt:lpstr>
      <vt:lpstr>מצגת של PowerPoint‏</vt:lpstr>
      <vt:lpstr>מצגת של PowerPoint‏</vt:lpstr>
      <vt:lpstr> דיור</vt:lpstr>
      <vt:lpstr>מחירי הדיור</vt:lpstr>
      <vt:lpstr>מחירי הדיור</vt:lpstr>
      <vt:lpstr>מחירי הדיור</vt:lpstr>
      <vt:lpstr>הכנסה והוצאה שנתית לרשות מקומית  ממשק בית ממוצע 2006-2011</vt:lpstr>
      <vt:lpstr>מחירי הדיור</vt:lpstr>
      <vt:lpstr>מחירי הדיור</vt:lpstr>
      <vt:lpstr>מחירי הדיור</vt:lpstr>
      <vt:lpstr>מצגת של PowerPoint‏</vt:lpstr>
      <vt:lpstr>פיקוח על מחירי השכירות</vt:lpstr>
      <vt:lpstr>פיקוח על מחירי השכירות</vt:lpstr>
      <vt:lpstr>פיקוח על מחירי השכירות</vt:lpstr>
      <vt:lpstr>פיקוח על מחירי השכירות</vt:lpstr>
      <vt:lpstr>פיקוח על מחירי השכירות</vt:lpstr>
      <vt:lpstr>פיקוח על מחירי השכירות</vt:lpstr>
      <vt:lpstr>פיקוח על מחירי השכירות</vt:lpstr>
      <vt:lpstr>ישראל – חוק הגנת הדייר 1954</vt:lpstr>
      <vt:lpstr>רק הפצצה יעילה יותר מפיקוח שכר דירה במטרה להשמיד עיר )הכלכלן השוודי הסוציאליסט, אסר לינדבק(</vt:lpstr>
      <vt:lpstr>“A Rent Affair” PAUL KRUGMAN</vt:lpstr>
      <vt:lpstr>העיתונות הכלכלית בישראל?</vt:lpstr>
      <vt:lpstr>YNET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ori</dc:creator>
  <cp:lastModifiedBy>Eran Kamin</cp:lastModifiedBy>
  <cp:revision>228</cp:revision>
  <dcterms:created xsi:type="dcterms:W3CDTF">2014-04-26T08:44:06Z</dcterms:created>
  <dcterms:modified xsi:type="dcterms:W3CDTF">2020-01-20T09:25:22Z</dcterms:modified>
</cp:coreProperties>
</file>