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67" y="-619"/>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9/18/2019</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85"/>
              </a:spcBef>
            </a:pPr>
            <a:fld id="{81D60167-4931-47E6-BA6A-407CBD079E47}" type="slidenum">
              <a:rPr spc="-5" dirty="0"/>
              <a:pPr marL="25400">
                <a:lnSpc>
                  <a:spcPct val="100000"/>
                </a:lnSpc>
                <a:spcBef>
                  <a:spcPts val="85"/>
                </a:spcBef>
              </a:pPr>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7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9/18/2019</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85"/>
              </a:spcBef>
            </a:pPr>
            <a:fld id="{81D60167-4931-47E6-BA6A-407CBD079E47}" type="slidenum">
              <a:rPr spc="-5" dirty="0"/>
              <a:pPr marL="25400">
                <a:lnSpc>
                  <a:spcPct val="100000"/>
                </a:lnSpc>
                <a:spcBef>
                  <a:spcPts val="85"/>
                </a:spcBef>
              </a:pPr>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9/18/2019</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85"/>
              </a:spcBef>
            </a:pPr>
            <a:fld id="{81D60167-4931-47E6-BA6A-407CBD079E47}" type="slidenum">
              <a:rPr spc="-5" dirty="0"/>
              <a:pPr marL="25400">
                <a:lnSpc>
                  <a:spcPct val="100000"/>
                </a:lnSpc>
                <a:spcBef>
                  <a:spcPts val="85"/>
                </a:spcBef>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9/18/2019</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85"/>
              </a:spcBef>
            </a:pPr>
            <a:fld id="{81D60167-4931-47E6-BA6A-407CBD079E47}" type="slidenum">
              <a:rPr spc="-5" dirty="0"/>
              <a:pPr marL="25400">
                <a:lnSpc>
                  <a:spcPct val="100000"/>
                </a:lnSpc>
                <a:spcBef>
                  <a:spcPts val="85"/>
                </a:spcBef>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9/18/2019</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85"/>
              </a:spcBef>
            </a:pPr>
            <a:fld id="{81D60167-4931-47E6-BA6A-407CBD079E47}" type="slidenum">
              <a:rPr spc="-5" dirty="0"/>
              <a:pPr marL="25400">
                <a:lnSpc>
                  <a:spcPct val="100000"/>
                </a:lnSpc>
                <a:spcBef>
                  <a:spcPts val="85"/>
                </a:spcBef>
              </a:pPr>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275" y="5944933"/>
            <a:ext cx="4897755" cy="913130"/>
          </a:xfrm>
          <a:custGeom>
            <a:avLst/>
            <a:gdLst/>
            <a:ahLst/>
            <a:cxnLst/>
            <a:rect l="l" t="t" r="r" b="b"/>
            <a:pathLst>
              <a:path w="4897755" h="913129">
                <a:moveTo>
                  <a:pt x="85714" y="21358"/>
                </a:moveTo>
                <a:lnTo>
                  <a:pt x="3636693" y="913063"/>
                </a:lnTo>
                <a:lnTo>
                  <a:pt x="4897393" y="913063"/>
                </a:lnTo>
                <a:lnTo>
                  <a:pt x="85714" y="21358"/>
                </a:lnTo>
                <a:close/>
              </a:path>
              <a:path w="4897755" h="913129">
                <a:moveTo>
                  <a:pt x="660" y="0"/>
                </a:moveTo>
                <a:lnTo>
                  <a:pt x="0" y="5473"/>
                </a:lnTo>
                <a:lnTo>
                  <a:pt x="85714" y="21358"/>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5711" y="5939015"/>
            <a:ext cx="3651885" cy="919480"/>
          </a:xfrm>
          <a:custGeom>
            <a:avLst/>
            <a:gdLst/>
            <a:ahLst/>
            <a:cxnLst/>
            <a:rect l="l" t="t" r="r" b="b"/>
            <a:pathLst>
              <a:path w="3651885" h="919479">
                <a:moveTo>
                  <a:pt x="0" y="0"/>
                </a:moveTo>
                <a:lnTo>
                  <a:pt x="7924" y="6349"/>
                </a:lnTo>
                <a:lnTo>
                  <a:pt x="2868867" y="918982"/>
                </a:lnTo>
                <a:lnTo>
                  <a:pt x="3651882" y="918982"/>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784350"/>
            <a:ext cx="3371840" cy="107364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86588" y="1436878"/>
            <a:ext cx="8770823" cy="84899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a:xfrm>
            <a:off x="186436" y="2310510"/>
            <a:ext cx="8771127" cy="4214495"/>
          </a:xfrm>
          <a:prstGeom prst="rect">
            <a:avLst/>
          </a:prstGeom>
        </p:spPr>
        <p:txBody>
          <a:bodyPr wrap="square" lIns="0" tIns="0" rIns="0" bIns="0">
            <a:spAutoFit/>
          </a:bodyPr>
          <a:lstStyle>
            <a:lvl1pPr>
              <a:defRPr sz="27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9/18/2019</a:t>
            </a:fld>
            <a:endParaRPr lang="en-US"/>
          </a:p>
        </p:txBody>
      </p:sp>
      <p:sp>
        <p:nvSpPr>
          <p:cNvPr id="6" name="Holder 6"/>
          <p:cNvSpPr>
            <a:spLocks noGrp="1"/>
          </p:cNvSpPr>
          <p:nvPr>
            <p:ph type="sldNum" sz="quarter" idx="7"/>
          </p:nvPr>
        </p:nvSpPr>
        <p:spPr>
          <a:xfrm>
            <a:off x="8758935" y="6561931"/>
            <a:ext cx="191770" cy="177800"/>
          </a:xfrm>
          <a:prstGeom prst="rect">
            <a:avLst/>
          </a:prstGeom>
        </p:spPr>
        <p:txBody>
          <a:bodyPr wrap="square" lIns="0" tIns="0" rIns="0" bIns="0">
            <a:spAutoFit/>
          </a:bodyPr>
          <a:lstStyle>
            <a:lvl1pPr>
              <a:defRPr sz="1000" b="0" i="0">
                <a:solidFill>
                  <a:schemeClr val="tx1"/>
                </a:solidFill>
                <a:latin typeface="Arial"/>
                <a:cs typeface="Arial"/>
              </a:defRPr>
            </a:lvl1pPr>
          </a:lstStyle>
          <a:p>
            <a:pPr marL="25400">
              <a:lnSpc>
                <a:spcPct val="100000"/>
              </a:lnSpc>
              <a:spcBef>
                <a:spcPts val="85"/>
              </a:spcBef>
            </a:pPr>
            <a:fld id="{81D60167-4931-47E6-BA6A-407CBD079E47}" type="slidenum">
              <a:rPr spc="-5" dirty="0"/>
              <a:pPr marL="25400">
                <a:lnSpc>
                  <a:spcPct val="100000"/>
                </a:lnSpc>
                <a:spcBef>
                  <a:spcPts val="85"/>
                </a:spcBef>
              </a:pPr>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worldbank.org/en/topic/migrationremittancesdiasporaissues/brief/migration-remittances-dat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8315"/>
          </a:xfrm>
          <a:custGeom>
            <a:avLst/>
            <a:gdLst/>
            <a:ahLst/>
            <a:cxnLst/>
            <a:rect l="l" t="t" r="r" b="b"/>
            <a:pathLst>
              <a:path w="7456805" h="488314">
                <a:moveTo>
                  <a:pt x="7456424" y="0"/>
                </a:moveTo>
                <a:lnTo>
                  <a:pt x="0" y="289941"/>
                </a:lnTo>
                <a:lnTo>
                  <a:pt x="7456424" y="488188"/>
                </a:lnTo>
                <a:lnTo>
                  <a:pt x="7456424" y="0"/>
                </a:lnTo>
                <a:close/>
              </a:path>
            </a:pathLst>
          </a:custGeom>
          <a:solidFill>
            <a:srgbClr val="9FCADC">
              <a:alpha val="39999"/>
            </a:srgbClr>
          </a:solidFill>
        </p:spPr>
        <p:txBody>
          <a:bodyPr wrap="square" lIns="0" tIns="0" rIns="0" bIns="0" rtlCol="0"/>
          <a:lstStyle/>
          <a:p>
            <a:endParaRPr>
              <a:latin typeface="+mj-lt"/>
            </a:endParaRPr>
          </a:p>
        </p:txBody>
      </p:sp>
      <p:sp>
        <p:nvSpPr>
          <p:cNvPr id="3" name="object 3"/>
          <p:cNvSpPr/>
          <p:nvPr/>
        </p:nvSpPr>
        <p:spPr>
          <a:xfrm>
            <a:off x="111347" y="5237734"/>
            <a:ext cx="9032875" cy="788670"/>
          </a:xfrm>
          <a:custGeom>
            <a:avLst/>
            <a:gdLst/>
            <a:ahLst/>
            <a:cxnLst/>
            <a:rect l="l" t="t" r="r" b="b"/>
            <a:pathLst>
              <a:path w="9032875" h="788670">
                <a:moveTo>
                  <a:pt x="9032652" y="0"/>
                </a:moveTo>
                <a:lnTo>
                  <a:pt x="0" y="0"/>
                </a:lnTo>
                <a:lnTo>
                  <a:pt x="9032652" y="788669"/>
                </a:lnTo>
                <a:lnTo>
                  <a:pt x="9032652" y="0"/>
                </a:lnTo>
                <a:close/>
              </a:path>
            </a:pathLst>
          </a:custGeom>
          <a:solidFill>
            <a:srgbClr val="000000"/>
          </a:solidFill>
        </p:spPr>
        <p:txBody>
          <a:bodyPr wrap="square" lIns="0" tIns="0" rIns="0" bIns="0" rtlCol="0"/>
          <a:lstStyle/>
          <a:p>
            <a:endParaRPr>
              <a:latin typeface="+mj-lt"/>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latin typeface="+mj-lt"/>
            </a:endParaRPr>
          </a:p>
        </p:txBody>
      </p:sp>
      <p:sp>
        <p:nvSpPr>
          <p:cNvPr id="5" name="object 5"/>
          <p:cNvSpPr/>
          <p:nvPr/>
        </p:nvSpPr>
        <p:spPr>
          <a:xfrm>
            <a:off x="0" y="4991888"/>
            <a:ext cx="9143999" cy="802092"/>
          </a:xfrm>
          <a:prstGeom prst="rect">
            <a:avLst/>
          </a:prstGeom>
          <a:blipFill>
            <a:blip r:embed="rId3" cstate="print"/>
            <a:stretch>
              <a:fillRect/>
            </a:stretch>
          </a:blipFill>
        </p:spPr>
        <p:txBody>
          <a:bodyPr wrap="square" lIns="0" tIns="0" rIns="0" bIns="0" rtlCol="0"/>
          <a:lstStyle/>
          <a:p>
            <a:endParaRPr>
              <a:latin typeface="+mj-lt"/>
            </a:endParaRPr>
          </a:p>
        </p:txBody>
      </p:sp>
      <p:sp>
        <p:nvSpPr>
          <p:cNvPr id="6" name="object 6"/>
          <p:cNvSpPr/>
          <p:nvPr/>
        </p:nvSpPr>
        <p:spPr>
          <a:xfrm>
            <a:off x="2342388" y="2418588"/>
            <a:ext cx="4914900" cy="1335024"/>
          </a:xfrm>
          <a:prstGeom prst="rect">
            <a:avLst/>
          </a:prstGeom>
          <a:blipFill>
            <a:blip r:embed="rId4" cstate="print"/>
            <a:stretch>
              <a:fillRect/>
            </a:stretch>
          </a:blipFill>
        </p:spPr>
        <p:txBody>
          <a:bodyPr wrap="square" lIns="0" tIns="0" rIns="0" bIns="0" rtlCol="0"/>
          <a:lstStyle/>
          <a:p>
            <a:endParaRPr>
              <a:latin typeface="+mj-lt"/>
            </a:endParaRPr>
          </a:p>
        </p:txBody>
      </p:sp>
      <p:sp>
        <p:nvSpPr>
          <p:cNvPr id="7" name="object 7"/>
          <p:cNvSpPr txBox="1"/>
          <p:nvPr/>
        </p:nvSpPr>
        <p:spPr>
          <a:xfrm>
            <a:off x="2225801" y="3477615"/>
            <a:ext cx="4801870" cy="1634165"/>
          </a:xfrm>
          <a:prstGeom prst="rect">
            <a:avLst/>
          </a:prstGeom>
        </p:spPr>
        <p:txBody>
          <a:bodyPr vert="horz" wrap="square" lIns="0" tIns="62865" rIns="0" bIns="0" rtlCol="0">
            <a:spAutoFit/>
          </a:bodyPr>
          <a:lstStyle/>
          <a:p>
            <a:pPr marL="1497330">
              <a:lnSpc>
                <a:spcPct val="100000"/>
              </a:lnSpc>
              <a:spcBef>
                <a:spcPts val="495"/>
              </a:spcBef>
            </a:pPr>
            <a:r>
              <a:rPr lang="en-US" b="1" spc="-5" dirty="0" smtClean="0">
                <a:solidFill>
                  <a:srgbClr val="7E7E7E"/>
                </a:solidFill>
                <a:latin typeface="+mj-lt"/>
                <a:cs typeface="Arial"/>
              </a:rPr>
              <a:t>Prof. Karin </a:t>
            </a:r>
            <a:r>
              <a:rPr lang="en-US" b="1" spc="-5" dirty="0" err="1" smtClean="0">
                <a:solidFill>
                  <a:srgbClr val="7E7E7E"/>
                </a:solidFill>
                <a:latin typeface="+mj-lt"/>
                <a:cs typeface="Arial"/>
              </a:rPr>
              <a:t>Amit</a:t>
            </a:r>
            <a:endParaRPr dirty="0">
              <a:latin typeface="+mj-lt"/>
              <a:cs typeface="Arial"/>
            </a:endParaRPr>
          </a:p>
          <a:p>
            <a:pPr marL="12700" marR="5080" algn="ctr">
              <a:lnSpc>
                <a:spcPct val="109500"/>
              </a:lnSpc>
              <a:spcBef>
                <a:spcPts val="165"/>
              </a:spcBef>
            </a:pPr>
            <a:r>
              <a:rPr lang="en-US" b="1" spc="-5" dirty="0" smtClean="0">
                <a:solidFill>
                  <a:srgbClr val="7E7E7E"/>
                </a:solidFill>
                <a:latin typeface="+mj-lt"/>
                <a:cs typeface="Arial"/>
              </a:rPr>
              <a:t>Head of the Masters program in Migration and Social Inclusion</a:t>
            </a:r>
          </a:p>
          <a:p>
            <a:pPr marL="12700" marR="5080" algn="ctr">
              <a:lnSpc>
                <a:spcPct val="109500"/>
              </a:lnSpc>
              <a:spcBef>
                <a:spcPts val="165"/>
              </a:spcBef>
            </a:pPr>
            <a:r>
              <a:rPr lang="en-US" b="1" spc="-5" dirty="0" err="1" smtClean="0">
                <a:solidFill>
                  <a:srgbClr val="7E7E7E"/>
                </a:solidFill>
                <a:latin typeface="+mj-lt"/>
                <a:cs typeface="Arial"/>
              </a:rPr>
              <a:t>Ruppin</a:t>
            </a:r>
            <a:r>
              <a:rPr lang="en-US" b="1" spc="-5" dirty="0" smtClean="0">
                <a:solidFill>
                  <a:srgbClr val="7E7E7E"/>
                </a:solidFill>
                <a:latin typeface="+mj-lt"/>
                <a:cs typeface="Arial"/>
              </a:rPr>
              <a:t> Academic Center</a:t>
            </a:r>
            <a:endParaRPr dirty="0" smtClean="0">
              <a:latin typeface="+mj-lt"/>
              <a:cs typeface="Arial"/>
            </a:endParaRPr>
          </a:p>
          <a:p>
            <a:pPr marL="6350" algn="ctr">
              <a:lnSpc>
                <a:spcPct val="100000"/>
              </a:lnSpc>
              <a:spcBef>
                <a:spcPts val="409"/>
              </a:spcBef>
            </a:pPr>
            <a:r>
              <a:rPr lang="en-US" b="1" spc="155" dirty="0" smtClean="0">
                <a:solidFill>
                  <a:srgbClr val="7E7E7E"/>
                </a:solidFill>
                <a:latin typeface="+mj-lt"/>
                <a:cs typeface="Arial"/>
              </a:rPr>
              <a:t>INDC October 2019 </a:t>
            </a:r>
            <a:endParaRPr dirty="0">
              <a:latin typeface="+mj-lt"/>
              <a:cs typeface="Arial"/>
            </a:endParaRPr>
          </a:p>
        </p:txBody>
      </p:sp>
      <p:sp>
        <p:nvSpPr>
          <p:cNvPr id="8" name="object 8"/>
          <p:cNvSpPr/>
          <p:nvPr/>
        </p:nvSpPr>
        <p:spPr>
          <a:xfrm>
            <a:off x="2669413" y="0"/>
            <a:ext cx="3744087" cy="2492883"/>
          </a:xfrm>
          <a:prstGeom prst="rect">
            <a:avLst/>
          </a:prstGeom>
          <a:blipFill>
            <a:blip r:embed="rId5" cstate="print"/>
            <a:stretch>
              <a:fillRect/>
            </a:stretch>
          </a:blipFill>
        </p:spPr>
        <p:txBody>
          <a:bodyPr wrap="square" lIns="0" tIns="0" rIns="0" bIns="0" rtlCol="0"/>
          <a:lstStyle/>
          <a:p>
            <a:endParaRPr>
              <a:latin typeface="+mj-lt"/>
            </a:endParaRPr>
          </a:p>
        </p:txBody>
      </p:sp>
      <p:sp>
        <p:nvSpPr>
          <p:cNvPr id="9" name="object 9"/>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a:t>
            </a:fld>
            <a:endParaRPr spc="-5" dirty="0">
              <a:latin typeface="+mj-lt"/>
            </a:endParaRPr>
          </a:p>
        </p:txBody>
      </p:sp>
      <p:sp>
        <p:nvSpPr>
          <p:cNvPr id="10" name="TextBox 9"/>
          <p:cNvSpPr txBox="1"/>
          <p:nvPr/>
        </p:nvSpPr>
        <p:spPr>
          <a:xfrm>
            <a:off x="2342388" y="2800189"/>
            <a:ext cx="4742688" cy="584775"/>
          </a:xfrm>
          <a:prstGeom prst="rect">
            <a:avLst/>
          </a:prstGeom>
          <a:solidFill>
            <a:schemeClr val="bg1"/>
          </a:solidFill>
          <a:ln>
            <a:solidFill>
              <a:schemeClr val="bg1"/>
            </a:solidFill>
          </a:ln>
        </p:spPr>
        <p:txBody>
          <a:bodyPr wrap="square" rtlCol="0">
            <a:spAutoFit/>
          </a:bodyPr>
          <a:lstStyle/>
          <a:p>
            <a:pPr algn="ctr"/>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Mobility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4500" y="338327"/>
            <a:ext cx="7206996" cy="1171956"/>
          </a:xfrm>
          <a:prstGeom prst="rect">
            <a:avLst/>
          </a:prstGeom>
          <a:blipFill>
            <a:blip r:embed="rId2" cstate="print"/>
            <a:stretch>
              <a:fillRect/>
            </a:stretch>
          </a:blipFill>
        </p:spPr>
        <p:txBody>
          <a:bodyPr wrap="square" lIns="0" tIns="0" rIns="0" bIns="0" rtlCol="0"/>
          <a:lstStyle/>
          <a:p>
            <a:endParaRPr>
              <a:latin typeface="+mj-lt"/>
            </a:endParaRPr>
          </a:p>
        </p:txBody>
      </p:sp>
      <p:sp>
        <p:nvSpPr>
          <p:cNvPr id="3" name="object 3"/>
          <p:cNvSpPr txBox="1"/>
          <p:nvPr/>
        </p:nvSpPr>
        <p:spPr>
          <a:xfrm>
            <a:off x="457200" y="1828800"/>
            <a:ext cx="7930515" cy="4270400"/>
          </a:xfrm>
          <a:prstGeom prst="rect">
            <a:avLst/>
          </a:prstGeom>
        </p:spPr>
        <p:txBody>
          <a:bodyPr vert="horz" wrap="square" lIns="0" tIns="12700" rIns="0" bIns="0" rtlCol="0">
            <a:spAutoFit/>
          </a:bodyPr>
          <a:lstStyle/>
          <a:p>
            <a:pPr marL="382270">
              <a:lnSpc>
                <a:spcPts val="2955"/>
              </a:lnSpc>
              <a:spcBef>
                <a:spcPts val="100"/>
              </a:spcBef>
              <a:buFont typeface="Arial" pitchFamily="34" charset="0"/>
              <a:buChar char="•"/>
              <a:tabLst>
                <a:tab pos="3938904" algn="l"/>
                <a:tab pos="5267960" algn="l"/>
                <a:tab pos="7822565" algn="l"/>
              </a:tabLst>
            </a:pPr>
            <a:r>
              <a:rPr lang="en-US" sz="2000" spc="-5" dirty="0" smtClean="0">
                <a:latin typeface="+mj-lt"/>
                <a:cs typeface="Arial"/>
              </a:rPr>
              <a:t> </a:t>
            </a:r>
            <a:r>
              <a:rPr lang="en-US" sz="2000" spc="-5" dirty="0" smtClean="0">
                <a:latin typeface="+mj-lt"/>
                <a:cs typeface="Arial"/>
              </a:rPr>
              <a:t>The </a:t>
            </a:r>
            <a:r>
              <a:rPr lang="en-US" sz="2000" spc="-5" dirty="0">
                <a:latin typeface="+mj-lt"/>
                <a:cs typeface="Arial"/>
              </a:rPr>
              <a:t>ethnic succession model “Succession - Model” refers to the ethnic stratification as representing the order of arrival of the various groups to the receiving country and the perception that</a:t>
            </a:r>
            <a:r>
              <a:rPr lang="en-US" sz="2000" spc="-5" dirty="0">
                <a:solidFill>
                  <a:srgbClr val="FF0000"/>
                </a:solidFill>
                <a:latin typeface="+mj-lt"/>
                <a:cs typeface="Arial"/>
              </a:rPr>
              <a:t> </a:t>
            </a:r>
            <a:r>
              <a:rPr lang="en-US" sz="2000" spc="-5" dirty="0" smtClean="0">
                <a:solidFill>
                  <a:srgbClr val="C00000"/>
                </a:solidFill>
                <a:latin typeface="+mj-lt"/>
                <a:cs typeface="Arial"/>
              </a:rPr>
              <a:t>“the early bird gets the worm".</a:t>
            </a:r>
            <a:endParaRPr lang="en-US" sz="2000" spc="-5" dirty="0" smtClean="0">
              <a:solidFill>
                <a:srgbClr val="C00000"/>
              </a:solidFill>
              <a:latin typeface="+mj-lt"/>
              <a:cs typeface="Arial"/>
            </a:endParaRPr>
          </a:p>
          <a:p>
            <a:pPr marL="382270">
              <a:lnSpc>
                <a:spcPts val="2955"/>
              </a:lnSpc>
              <a:spcBef>
                <a:spcPts val="100"/>
              </a:spcBef>
              <a:buFont typeface="Arial" pitchFamily="34" charset="0"/>
              <a:buChar char="•"/>
              <a:tabLst>
                <a:tab pos="3938904" algn="l"/>
                <a:tab pos="5267960" algn="l"/>
                <a:tab pos="7822565" algn="l"/>
              </a:tabLst>
            </a:pPr>
            <a:r>
              <a:rPr lang="en-US" sz="2000" spc="5" dirty="0" smtClean="0">
                <a:latin typeface="+mj-lt"/>
                <a:cs typeface="Arial"/>
              </a:rPr>
              <a:t> According </a:t>
            </a:r>
            <a:r>
              <a:rPr lang="en-US" sz="2000" spc="5" dirty="0">
                <a:latin typeface="+mj-lt"/>
                <a:cs typeface="Arial"/>
              </a:rPr>
              <a:t>to this dynamic model, ethnic stratification is created by </a:t>
            </a:r>
            <a:r>
              <a:rPr lang="en-US" sz="2000" spc="5" dirty="0" smtClean="0">
                <a:latin typeface="+mj-lt"/>
                <a:cs typeface="Arial"/>
              </a:rPr>
              <a:t>migration </a:t>
            </a:r>
            <a:r>
              <a:rPr lang="en-US" sz="2000" spc="5" dirty="0">
                <a:latin typeface="+mj-lt"/>
                <a:cs typeface="Arial"/>
              </a:rPr>
              <a:t>waves as each new ethnic group is absorbed at the bottom of the employment ladder and receives the least rewarded and sought-after positions. Ethnic groups already in the system are </a:t>
            </a:r>
            <a:r>
              <a:rPr lang="en-US" sz="2000" spc="5" dirty="0" smtClean="0">
                <a:latin typeface="+mj-lt"/>
                <a:cs typeface="Arial"/>
              </a:rPr>
              <a:t>pushed </a:t>
            </a:r>
            <a:r>
              <a:rPr lang="en-US" sz="2000" spc="5" dirty="0" smtClean="0">
                <a:latin typeface="+mj-lt"/>
                <a:cs typeface="Arial"/>
              </a:rPr>
              <a:t>upwards </a:t>
            </a:r>
            <a:r>
              <a:rPr lang="en-US" sz="2000" spc="5" dirty="0">
                <a:latin typeface="+mj-lt"/>
                <a:cs typeface="Arial"/>
              </a:rPr>
              <a:t>with the introduction of a new group</a:t>
            </a:r>
            <a:r>
              <a:rPr lang="en-US" sz="2000" spc="5" dirty="0" smtClean="0">
                <a:latin typeface="+mj-lt"/>
                <a:cs typeface="Arial"/>
              </a:rPr>
              <a:t>.</a:t>
            </a:r>
          </a:p>
          <a:p>
            <a:pPr marL="382270">
              <a:lnSpc>
                <a:spcPts val="2955"/>
              </a:lnSpc>
              <a:spcBef>
                <a:spcPts val="100"/>
              </a:spcBef>
              <a:buFont typeface="Arial" pitchFamily="34" charset="0"/>
              <a:buChar char="•"/>
              <a:tabLst>
                <a:tab pos="3938904" algn="l"/>
                <a:tab pos="5267960" algn="l"/>
                <a:tab pos="7822565" algn="l"/>
              </a:tabLst>
            </a:pPr>
            <a:r>
              <a:rPr lang="en-US" sz="2000" spc="5" dirty="0" smtClean="0">
                <a:latin typeface="+mj-lt"/>
                <a:cs typeface="Arial"/>
              </a:rPr>
              <a:t> Hence</a:t>
            </a:r>
            <a:r>
              <a:rPr lang="en-US" sz="2000" spc="5" dirty="0">
                <a:latin typeface="+mj-lt"/>
                <a:cs typeface="Arial"/>
              </a:rPr>
              <a:t>, the status of each group </a:t>
            </a:r>
            <a:r>
              <a:rPr lang="en-US" sz="2000" spc="5" dirty="0" smtClean="0">
                <a:latin typeface="+mj-lt"/>
                <a:cs typeface="Arial"/>
              </a:rPr>
              <a:t>corresponds </a:t>
            </a:r>
            <a:r>
              <a:rPr lang="en-US" sz="2000" spc="5" dirty="0">
                <a:latin typeface="+mj-lt"/>
                <a:cs typeface="Arial"/>
              </a:rPr>
              <a:t>to its time of arrival in the destination country.</a:t>
            </a:r>
            <a:endParaRPr sz="2000" dirty="0">
              <a:latin typeface="+mj-lt"/>
              <a:cs typeface="Arial"/>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10</a:t>
            </a:fld>
            <a:endParaRPr spc="-5" dirty="0">
              <a:latin typeface="+mj-lt"/>
            </a:endParaRPr>
          </a:p>
        </p:txBody>
      </p:sp>
      <p:sp>
        <p:nvSpPr>
          <p:cNvPr id="6" name="TextBox 5"/>
          <p:cNvSpPr txBox="1"/>
          <p:nvPr/>
        </p:nvSpPr>
        <p:spPr>
          <a:xfrm>
            <a:off x="762000" y="381000"/>
            <a:ext cx="7162800" cy="1077218"/>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Immigration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Time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The Ethnic Succession Model</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object 4"/>
          <p:cNvSpPr/>
          <p:nvPr/>
        </p:nvSpPr>
        <p:spPr>
          <a:xfrm>
            <a:off x="7391400" y="304800"/>
            <a:ext cx="1523403" cy="1560957"/>
          </a:xfrm>
          <a:prstGeom prst="rect">
            <a:avLst/>
          </a:prstGeom>
          <a:blipFill>
            <a:blip r:embed="rId3" cstate="print"/>
            <a:stretch>
              <a:fillRect/>
            </a:stretch>
          </a:blipFill>
        </p:spPr>
        <p:txBody>
          <a:bodyPr wrap="square" lIns="0" tIns="0" rIns="0" bIns="0" rtlCol="0"/>
          <a:lstStyle/>
          <a:p>
            <a:endParaRPr>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7776" y="195071"/>
            <a:ext cx="6880859" cy="1406652"/>
          </a:xfrm>
          <a:prstGeom prst="rect">
            <a:avLst/>
          </a:prstGeom>
          <a:blipFill>
            <a:blip r:embed="rId2" cstate="print"/>
            <a:stretch>
              <a:fillRect/>
            </a:stretch>
          </a:blipFill>
        </p:spPr>
        <p:txBody>
          <a:bodyPr wrap="square" lIns="0" tIns="0" rIns="0" bIns="0" rtlCol="0"/>
          <a:lstStyle/>
          <a:p>
            <a:endParaRPr dirty="0">
              <a:latin typeface="+mj-lt"/>
            </a:endParaRPr>
          </a:p>
        </p:txBody>
      </p:sp>
      <p:sp>
        <p:nvSpPr>
          <p:cNvPr id="3" name="object 3"/>
          <p:cNvSpPr txBox="1"/>
          <p:nvPr/>
        </p:nvSpPr>
        <p:spPr>
          <a:xfrm>
            <a:off x="533400" y="1654750"/>
            <a:ext cx="8229600" cy="4113947"/>
          </a:xfrm>
          <a:prstGeom prst="rect">
            <a:avLst/>
          </a:prstGeom>
        </p:spPr>
        <p:txBody>
          <a:bodyPr vert="horz" wrap="square" lIns="0" tIns="12700" rIns="0" bIns="0" rtlCol="0">
            <a:spAutoFit/>
          </a:bodyPr>
          <a:lstStyle/>
          <a:p>
            <a:pPr marL="419100">
              <a:lnSpc>
                <a:spcPct val="100000"/>
              </a:lnSpc>
              <a:spcBef>
                <a:spcPts val="100"/>
              </a:spcBef>
              <a:tabLst>
                <a:tab pos="7842250" algn="l"/>
              </a:tabLst>
            </a:pPr>
            <a:r>
              <a:rPr lang="en-US" sz="2400" spc="-5" dirty="0" smtClean="0">
                <a:latin typeface="+mj-lt"/>
                <a:cs typeface="Arial"/>
              </a:rPr>
              <a:t>According </a:t>
            </a:r>
            <a:r>
              <a:rPr lang="en-US" sz="2400" spc="-5" dirty="0">
                <a:latin typeface="+mj-lt"/>
                <a:cs typeface="Arial"/>
              </a:rPr>
              <a:t>to this model, the time has come for the </a:t>
            </a:r>
            <a:endParaRPr lang="en-US" sz="2400" spc="-5" dirty="0" smtClean="0">
              <a:latin typeface="+mj-lt"/>
              <a:cs typeface="Arial"/>
            </a:endParaRPr>
          </a:p>
          <a:p>
            <a:pPr marL="419100">
              <a:lnSpc>
                <a:spcPct val="100000"/>
              </a:lnSpc>
              <a:spcBef>
                <a:spcPts val="100"/>
              </a:spcBef>
              <a:buFont typeface="Arial" pitchFamily="34" charset="0"/>
              <a:buChar char="•"/>
              <a:tabLst>
                <a:tab pos="7842250" algn="l"/>
              </a:tabLst>
            </a:pPr>
            <a:r>
              <a:rPr lang="en-US" sz="2400" spc="-5" dirty="0" smtClean="0">
                <a:latin typeface="+mj-lt"/>
                <a:cs typeface="Arial"/>
              </a:rPr>
              <a:t> According to this model, there is a significance to the timing of the migrant’s arrival, but the </a:t>
            </a:r>
            <a:r>
              <a:rPr lang="en-US" sz="2400" spc="-5" dirty="0" smtClean="0">
                <a:latin typeface="+mj-lt"/>
                <a:cs typeface="Arial"/>
              </a:rPr>
              <a:t>argument </a:t>
            </a:r>
            <a:r>
              <a:rPr lang="en-US" sz="2400" spc="-5" dirty="0">
                <a:latin typeface="+mj-lt"/>
                <a:cs typeface="Arial"/>
              </a:rPr>
              <a:t>is that he can </a:t>
            </a:r>
            <a:r>
              <a:rPr lang="en-US" sz="2400" spc="-5" dirty="0">
                <a:solidFill>
                  <a:srgbClr val="C00000"/>
                </a:solidFill>
                <a:latin typeface="+mj-lt"/>
                <a:cs typeface="Arial"/>
              </a:rPr>
              <a:t>change his position in the </a:t>
            </a:r>
            <a:r>
              <a:rPr lang="en-US" sz="2400" spc="-5" dirty="0" smtClean="0">
                <a:solidFill>
                  <a:srgbClr val="C00000"/>
                </a:solidFill>
                <a:latin typeface="+mj-lt"/>
                <a:cs typeface="Arial"/>
              </a:rPr>
              <a:t>“queue“ according </a:t>
            </a:r>
            <a:r>
              <a:rPr lang="en-US" sz="2400" spc="-5" dirty="0">
                <a:solidFill>
                  <a:srgbClr val="C00000"/>
                </a:solidFill>
                <a:latin typeface="+mj-lt"/>
                <a:cs typeface="Arial"/>
              </a:rPr>
              <a:t>to his characteristics and skills</a:t>
            </a:r>
            <a:r>
              <a:rPr lang="en-US" sz="2400" spc="-5" dirty="0" smtClean="0">
                <a:solidFill>
                  <a:srgbClr val="C00000"/>
                </a:solidFill>
                <a:latin typeface="+mj-lt"/>
                <a:cs typeface="Arial"/>
              </a:rPr>
              <a:t>.</a:t>
            </a:r>
          </a:p>
          <a:p>
            <a:pPr marL="419100">
              <a:lnSpc>
                <a:spcPct val="100000"/>
              </a:lnSpc>
              <a:spcBef>
                <a:spcPts val="100"/>
              </a:spcBef>
              <a:buFont typeface="Arial" pitchFamily="34" charset="0"/>
              <a:buChar char="•"/>
              <a:tabLst>
                <a:tab pos="7842250" algn="l"/>
              </a:tabLst>
            </a:pPr>
            <a:r>
              <a:rPr lang="en-US" sz="2400" spc="-5" dirty="0" smtClean="0">
                <a:latin typeface="+mj-lt"/>
                <a:cs typeface="Arial"/>
              </a:rPr>
              <a:t> Hence</a:t>
            </a:r>
            <a:r>
              <a:rPr lang="en-US" sz="2400" spc="-5" dirty="0">
                <a:latin typeface="+mj-lt"/>
                <a:cs typeface="Arial"/>
              </a:rPr>
              <a:t>, </a:t>
            </a:r>
            <a:r>
              <a:rPr lang="en-US" sz="2400" spc="-5" dirty="0" smtClean="0">
                <a:latin typeface="+mj-lt"/>
                <a:cs typeface="Arial"/>
              </a:rPr>
              <a:t>migrants </a:t>
            </a:r>
            <a:r>
              <a:rPr lang="en-US" sz="2400" spc="-5" dirty="0" smtClean="0">
                <a:latin typeface="+mj-lt"/>
                <a:cs typeface="Arial"/>
              </a:rPr>
              <a:t>with </a:t>
            </a:r>
            <a:r>
              <a:rPr lang="en-US" sz="2400" spc="-5" dirty="0">
                <a:latin typeface="+mj-lt"/>
                <a:cs typeface="Arial"/>
              </a:rPr>
              <a:t>higher socio-economic characteristics (education, profession) can change their position </a:t>
            </a:r>
            <a:r>
              <a:rPr lang="en-US" sz="2400" spc="-5" dirty="0" smtClean="0">
                <a:latin typeface="+mj-lt"/>
                <a:cs typeface="Arial"/>
              </a:rPr>
              <a:t>in the queue. </a:t>
            </a:r>
            <a:endParaRPr lang="en-US" sz="2400" spc="-5" dirty="0" smtClean="0">
              <a:latin typeface="+mj-lt"/>
              <a:cs typeface="Arial"/>
            </a:endParaRPr>
          </a:p>
          <a:p>
            <a:pPr marL="419100">
              <a:lnSpc>
                <a:spcPct val="100000"/>
              </a:lnSpc>
              <a:spcBef>
                <a:spcPts val="100"/>
              </a:spcBef>
              <a:buFont typeface="Arial" pitchFamily="34" charset="0"/>
              <a:buChar char="•"/>
              <a:tabLst>
                <a:tab pos="7842250" algn="l"/>
              </a:tabLst>
            </a:pPr>
            <a:r>
              <a:rPr lang="en-US" sz="2400" dirty="0" smtClean="0">
                <a:latin typeface="+mj-lt"/>
                <a:cs typeface="Arial"/>
              </a:rPr>
              <a:t> The </a:t>
            </a:r>
            <a:r>
              <a:rPr lang="en-US" sz="2400" dirty="0">
                <a:latin typeface="+mj-lt"/>
                <a:cs typeface="Arial"/>
              </a:rPr>
              <a:t>importance of the characteristics can vary according to periods and the situation of the receiving society. For example: In certain periods, there may be a preference for certain professions (for which the queue is </a:t>
            </a:r>
            <a:r>
              <a:rPr lang="en-US" sz="2400" dirty="0" smtClean="0">
                <a:latin typeface="+mj-lt"/>
                <a:cs typeface="Arial"/>
              </a:rPr>
              <a:t>shortened) and </a:t>
            </a:r>
            <a:r>
              <a:rPr lang="en-US" sz="2400" dirty="0">
                <a:latin typeface="+mj-lt"/>
                <a:cs typeface="Arial"/>
              </a:rPr>
              <a:t>not </a:t>
            </a:r>
            <a:r>
              <a:rPr lang="en-US" sz="2400" dirty="0" smtClean="0">
                <a:latin typeface="+mj-lt"/>
                <a:cs typeface="Arial"/>
              </a:rPr>
              <a:t>others.</a:t>
            </a:r>
            <a:endParaRPr sz="2400" dirty="0">
              <a:latin typeface="+mj-lt"/>
              <a:cs typeface="Arial"/>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11</a:t>
            </a:fld>
            <a:endParaRPr spc="-5" dirty="0">
              <a:latin typeface="+mj-lt"/>
            </a:endParaRPr>
          </a:p>
        </p:txBody>
      </p:sp>
      <p:sp>
        <p:nvSpPr>
          <p:cNvPr id="6" name="TextBox 5"/>
          <p:cNvSpPr txBox="1"/>
          <p:nvPr/>
        </p:nvSpPr>
        <p:spPr>
          <a:xfrm>
            <a:off x="914400" y="457200"/>
            <a:ext cx="6400800" cy="1569660"/>
          </a:xfrm>
          <a:prstGeom prst="rect">
            <a:avLst/>
          </a:prstGeom>
          <a:solidFill>
            <a:schemeClr val="bg1"/>
          </a:solidFill>
          <a:ln>
            <a:solidFill>
              <a:schemeClr val="bg1"/>
            </a:solidFill>
          </a:ln>
        </p:spPr>
        <p:txBody>
          <a:bodyPr wrap="square" rtlCol="0">
            <a:spAutoFit/>
          </a:bodyPr>
          <a:lstStyle/>
          <a:p>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M</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igration Time – </a:t>
            </a:r>
          </a:p>
          <a:p>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The Queuing Model</a:t>
            </a:r>
          </a:p>
          <a:p>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object 4"/>
          <p:cNvSpPr/>
          <p:nvPr/>
        </p:nvSpPr>
        <p:spPr>
          <a:xfrm>
            <a:off x="6477000" y="381000"/>
            <a:ext cx="2160651" cy="1152131"/>
          </a:xfrm>
          <a:prstGeom prst="rect">
            <a:avLst/>
          </a:prstGeom>
          <a:blipFill>
            <a:blip r:embed="rId3" cstate="print"/>
            <a:stretch>
              <a:fillRect/>
            </a:stretch>
          </a:blipFill>
        </p:spPr>
        <p:txBody>
          <a:bodyPr wrap="square" lIns="0" tIns="0" rIns="0" bIns="0" rtlCol="0"/>
          <a:lstStyle/>
          <a:p>
            <a:endParaRPr>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8960" y="134112"/>
            <a:ext cx="5789676" cy="1594104"/>
          </a:xfrm>
          <a:prstGeom prst="rect">
            <a:avLst/>
          </a:prstGeom>
          <a:blipFill>
            <a:blip r:embed="rId2" cstate="print"/>
            <a:stretch>
              <a:fillRect/>
            </a:stretch>
          </a:blipFill>
        </p:spPr>
        <p:txBody>
          <a:bodyPr wrap="square" lIns="0" tIns="0" rIns="0" bIns="0" rtlCol="0"/>
          <a:lstStyle/>
          <a:p>
            <a:endParaRPr>
              <a:latin typeface="+mj-lt"/>
            </a:endParaRPr>
          </a:p>
        </p:txBody>
      </p:sp>
      <p:sp>
        <p:nvSpPr>
          <p:cNvPr id="3" name="object 3"/>
          <p:cNvSpPr txBox="1"/>
          <p:nvPr/>
        </p:nvSpPr>
        <p:spPr>
          <a:xfrm>
            <a:off x="457200" y="1600200"/>
            <a:ext cx="8154670" cy="4496103"/>
          </a:xfrm>
          <a:prstGeom prst="rect">
            <a:avLst/>
          </a:prstGeom>
        </p:spPr>
        <p:txBody>
          <a:bodyPr vert="horz" wrap="square" lIns="0" tIns="12700" rIns="0" bIns="0" rtlCol="0">
            <a:spAutoFit/>
          </a:bodyPr>
          <a:lstStyle/>
          <a:p>
            <a:pPr>
              <a:lnSpc>
                <a:spcPct val="100000"/>
              </a:lnSpc>
              <a:spcBef>
                <a:spcPts val="100"/>
              </a:spcBef>
              <a:buFont typeface="Arial" pitchFamily="34" charset="0"/>
              <a:buChar char="•"/>
              <a:tabLst>
                <a:tab pos="8046720" algn="l"/>
              </a:tabLst>
            </a:pPr>
            <a:r>
              <a:rPr lang="en-US" sz="2700" b="1" spc="-5" dirty="0" smtClean="0">
                <a:latin typeface="+mj-lt"/>
                <a:cs typeface="Arial"/>
              </a:rPr>
              <a:t> A </a:t>
            </a:r>
            <a:r>
              <a:rPr lang="en-US" sz="2700" b="1" spc="-5" dirty="0">
                <a:latin typeface="+mj-lt"/>
                <a:cs typeface="Arial"/>
              </a:rPr>
              <a:t>model that focuses on migrants arriving </a:t>
            </a:r>
            <a:r>
              <a:rPr lang="en-US" sz="2700" b="1" spc="-5" dirty="0">
                <a:solidFill>
                  <a:srgbClr val="C00000"/>
                </a:solidFill>
                <a:latin typeface="+mj-lt"/>
                <a:cs typeface="Arial"/>
              </a:rPr>
              <a:t>during mass migration periods</a:t>
            </a:r>
            <a:r>
              <a:rPr lang="en-US" sz="2700" b="1" spc="-5" dirty="0">
                <a:latin typeface="+mj-lt"/>
                <a:cs typeface="Arial"/>
              </a:rPr>
              <a:t>, as part of a </a:t>
            </a:r>
            <a:r>
              <a:rPr lang="en-US" sz="2700" b="1" spc="-5" dirty="0" smtClean="0">
                <a:latin typeface="+mj-lt"/>
                <a:cs typeface="Arial"/>
              </a:rPr>
              <a:t>large migration overflow ("</a:t>
            </a:r>
            <a:r>
              <a:rPr lang="en-US" sz="2700" b="1" spc="-5" dirty="0">
                <a:latin typeface="+mj-lt"/>
                <a:cs typeface="Arial"/>
              </a:rPr>
              <a:t>flooding" </a:t>
            </a:r>
            <a:r>
              <a:rPr lang="en-US" sz="2700" b="1" spc="-5" dirty="0" smtClean="0">
                <a:latin typeface="+mj-lt"/>
                <a:cs typeface="Arial"/>
              </a:rPr>
              <a:t>of immigrants). </a:t>
            </a:r>
          </a:p>
          <a:p>
            <a:pPr>
              <a:lnSpc>
                <a:spcPct val="100000"/>
              </a:lnSpc>
              <a:spcBef>
                <a:spcPts val="100"/>
              </a:spcBef>
              <a:buFont typeface="Arial" pitchFamily="34" charset="0"/>
              <a:buChar char="•"/>
              <a:tabLst>
                <a:tab pos="8046720" algn="l"/>
              </a:tabLst>
            </a:pPr>
            <a:endParaRPr lang="en-US" sz="2700" b="1" spc="-5" dirty="0" smtClean="0">
              <a:latin typeface="+mj-lt"/>
              <a:cs typeface="Arial"/>
            </a:endParaRPr>
          </a:p>
          <a:p>
            <a:pPr>
              <a:lnSpc>
                <a:spcPct val="100000"/>
              </a:lnSpc>
              <a:spcBef>
                <a:spcPts val="100"/>
              </a:spcBef>
              <a:buFont typeface="Arial" pitchFamily="34" charset="0"/>
              <a:buChar char="•"/>
              <a:tabLst>
                <a:tab pos="8046720" algn="l"/>
              </a:tabLst>
            </a:pPr>
            <a:r>
              <a:rPr lang="en-US" sz="2700" b="1" spc="5" dirty="0" smtClean="0">
                <a:latin typeface="+mj-lt"/>
                <a:cs typeface="Arial"/>
              </a:rPr>
              <a:t> Migrants arriving </a:t>
            </a:r>
            <a:r>
              <a:rPr lang="en-US" sz="2700" b="1" spc="5" dirty="0">
                <a:latin typeface="+mj-lt"/>
                <a:cs typeface="Arial"/>
              </a:rPr>
              <a:t>as part of the </a:t>
            </a:r>
            <a:r>
              <a:rPr lang="en-US" sz="2700" b="1" spc="5" dirty="0" smtClean="0">
                <a:latin typeface="+mj-lt"/>
                <a:cs typeface="Arial"/>
              </a:rPr>
              <a:t>migration overflow are </a:t>
            </a:r>
            <a:r>
              <a:rPr lang="en-US" sz="2700" b="1" spc="5" dirty="0">
                <a:solidFill>
                  <a:schemeClr val="accent5">
                    <a:lumMod val="75000"/>
                  </a:schemeClr>
                </a:solidFill>
                <a:latin typeface="+mj-lt"/>
                <a:cs typeface="Arial"/>
              </a:rPr>
              <a:t>pushed to the bottom </a:t>
            </a:r>
            <a:r>
              <a:rPr lang="en-US" sz="2700" b="1" spc="5" dirty="0">
                <a:latin typeface="+mj-lt"/>
                <a:cs typeface="Arial"/>
              </a:rPr>
              <a:t>of the social ladder (regardless of their qualifications</a:t>
            </a:r>
            <a:r>
              <a:rPr lang="en-US" sz="2700" b="1" spc="5" dirty="0" smtClean="0">
                <a:latin typeface="+mj-lt"/>
                <a:cs typeface="Arial"/>
              </a:rPr>
              <a:t>).</a:t>
            </a:r>
            <a:endParaRPr sz="3300" dirty="0">
              <a:latin typeface="+mj-lt"/>
              <a:cs typeface="Times New Roman"/>
            </a:endParaRPr>
          </a:p>
          <a:p>
            <a:pPr marL="934719">
              <a:lnSpc>
                <a:spcPct val="100000"/>
              </a:lnSpc>
              <a:tabLst>
                <a:tab pos="8059420" algn="l"/>
              </a:tabLst>
            </a:pPr>
            <a:endParaRPr sz="1800" dirty="0">
              <a:latin typeface="+mj-lt"/>
              <a:cs typeface="Arial"/>
            </a:endParaRPr>
          </a:p>
          <a:p>
            <a:pPr marL="118745">
              <a:lnSpc>
                <a:spcPct val="100000"/>
              </a:lnSpc>
              <a:spcBef>
                <a:spcPts val="229"/>
              </a:spcBef>
              <a:buFont typeface="Arial" pitchFamily="34" charset="0"/>
              <a:buChar char="•"/>
            </a:pPr>
            <a:r>
              <a:rPr lang="en-US" sz="2700" spc="-5" dirty="0" smtClean="0">
                <a:latin typeface="+mj-lt"/>
                <a:cs typeface="Arial"/>
              </a:rPr>
              <a:t> As </a:t>
            </a:r>
            <a:r>
              <a:rPr lang="en-US" sz="2700" spc="-5" dirty="0">
                <a:latin typeface="+mj-lt"/>
                <a:cs typeface="Arial"/>
              </a:rPr>
              <a:t>soon as these migrants come and go to the bottom - there are opportunities for advancing and improving the social status of veterans.</a:t>
            </a:r>
            <a:endParaRPr sz="2700" dirty="0">
              <a:latin typeface="+mj-lt"/>
              <a:cs typeface="Arial"/>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12</a:t>
            </a:fld>
            <a:endParaRPr spc="-5" dirty="0">
              <a:latin typeface="+mj-lt"/>
            </a:endParaRPr>
          </a:p>
        </p:txBody>
      </p:sp>
      <p:sp>
        <p:nvSpPr>
          <p:cNvPr id="6" name="TextBox 5"/>
          <p:cNvSpPr txBox="1"/>
          <p:nvPr/>
        </p:nvSpPr>
        <p:spPr>
          <a:xfrm>
            <a:off x="381000" y="0"/>
            <a:ext cx="7924800" cy="1569660"/>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Time –</a:t>
            </a:r>
          </a:p>
          <a:p>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Flooding Model - Overflow</a:t>
            </a:r>
          </a:p>
          <a:p>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object 4"/>
          <p:cNvSpPr/>
          <p:nvPr/>
        </p:nvSpPr>
        <p:spPr>
          <a:xfrm>
            <a:off x="6705600" y="228600"/>
            <a:ext cx="2020824" cy="1143000"/>
          </a:xfrm>
          <a:prstGeom prst="rect">
            <a:avLst/>
          </a:prstGeom>
          <a:blipFill>
            <a:blip r:embed="rId3" cstate="print"/>
            <a:stretch>
              <a:fillRect/>
            </a:stretch>
          </a:blipFill>
        </p:spPr>
        <p:txBody>
          <a:bodyPr wrap="square" lIns="0" tIns="0" rIns="0" bIns="0" rtlCol="0"/>
          <a:lstStyle/>
          <a:p>
            <a:endParaRPr>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8855" y="1436878"/>
            <a:ext cx="8668385" cy="4141518"/>
          </a:xfrm>
          <a:prstGeom prst="rect">
            <a:avLst/>
          </a:prstGeom>
        </p:spPr>
        <p:txBody>
          <a:bodyPr vert="horz" wrap="square" lIns="0" tIns="12065" rIns="0" bIns="0" rtlCol="0">
            <a:spAutoFit/>
          </a:bodyPr>
          <a:lstStyle/>
          <a:p>
            <a:pPr marL="45720">
              <a:lnSpc>
                <a:spcPts val="3240"/>
              </a:lnSpc>
              <a:spcBef>
                <a:spcPts val="95"/>
              </a:spcBef>
              <a:buFont typeface="Wingdings" pitchFamily="2" charset="2"/>
              <a:buChar char="Ø"/>
            </a:pPr>
            <a:r>
              <a:rPr lang="en-US" sz="2800" spc="-5" dirty="0">
                <a:latin typeface="+mj-lt"/>
                <a:cs typeface="Arial"/>
              </a:rPr>
              <a:t>The US immigration policy of 1920 is based on the introduction of </a:t>
            </a:r>
            <a:r>
              <a:rPr lang="en-US" sz="2800" spc="-5" dirty="0">
                <a:solidFill>
                  <a:srgbClr val="C00000"/>
                </a:solidFill>
                <a:latin typeface="+mj-lt"/>
                <a:cs typeface="Arial"/>
              </a:rPr>
              <a:t>quotas</a:t>
            </a:r>
            <a:r>
              <a:rPr lang="en-US" sz="2800" spc="-5" dirty="0">
                <a:solidFill>
                  <a:srgbClr val="FF0000"/>
                </a:solidFill>
                <a:latin typeface="+mj-lt"/>
                <a:cs typeface="Arial"/>
              </a:rPr>
              <a:t> </a:t>
            </a:r>
            <a:r>
              <a:rPr lang="en-US" sz="2800" spc="-5" dirty="0">
                <a:latin typeface="+mj-lt"/>
                <a:cs typeface="Arial"/>
              </a:rPr>
              <a:t>by countries, mainly European countries. Some of these migrants are refugees from European wars. During this period, most immigrants are from </a:t>
            </a:r>
            <a:r>
              <a:rPr lang="en-US" sz="2800" spc="-5" dirty="0">
                <a:solidFill>
                  <a:schemeClr val="accent5">
                    <a:lumMod val="75000"/>
                  </a:schemeClr>
                </a:solidFill>
                <a:latin typeface="+mj-lt"/>
                <a:cs typeface="Arial"/>
              </a:rPr>
              <a:t>Europe</a:t>
            </a:r>
            <a:r>
              <a:rPr lang="en-US" sz="2800" spc="-5" dirty="0" smtClean="0">
                <a:latin typeface="+mj-lt"/>
                <a:cs typeface="Arial"/>
              </a:rPr>
              <a:t>.</a:t>
            </a:r>
          </a:p>
          <a:p>
            <a:pPr marL="45720">
              <a:lnSpc>
                <a:spcPts val="3240"/>
              </a:lnSpc>
              <a:spcBef>
                <a:spcPts val="95"/>
              </a:spcBef>
              <a:buFont typeface="Wingdings" pitchFamily="2" charset="2"/>
              <a:buChar char="Ø"/>
            </a:pPr>
            <a:r>
              <a:rPr lang="en-US" sz="2800" dirty="0">
                <a:latin typeface="+mj-lt"/>
                <a:cs typeface="Arial"/>
              </a:rPr>
              <a:t>Changing policy </a:t>
            </a:r>
            <a:r>
              <a:rPr lang="en-US" sz="2800" dirty="0">
                <a:solidFill>
                  <a:srgbClr val="C00000"/>
                </a:solidFill>
                <a:latin typeface="+mj-lt"/>
                <a:cs typeface="Arial"/>
              </a:rPr>
              <a:t>to family unification </a:t>
            </a:r>
            <a:r>
              <a:rPr lang="en-US" sz="2800" dirty="0">
                <a:latin typeface="+mj-lt"/>
                <a:cs typeface="Arial"/>
              </a:rPr>
              <a:t>policy in 1965 changes the profile of immigrants (immigration to Hispanic, African, and Asian immigrants), and so does their economic integration pattern - less successful.</a:t>
            </a:r>
          </a:p>
          <a:p>
            <a:pPr marL="45720">
              <a:lnSpc>
                <a:spcPts val="3240"/>
              </a:lnSpc>
              <a:spcBef>
                <a:spcPts val="95"/>
              </a:spcBef>
              <a:buFont typeface="Wingdings" pitchFamily="2" charset="2"/>
              <a:buChar char="Ø"/>
            </a:pPr>
            <a:endParaRPr lang="en-US" sz="2800" dirty="0" smtClean="0">
              <a:latin typeface="+mj-lt"/>
              <a:cs typeface="Arial"/>
            </a:endParaRPr>
          </a:p>
        </p:txBody>
      </p:sp>
      <p:sp>
        <p:nvSpPr>
          <p:cNvPr id="3" name="object 3"/>
          <p:cNvSpPr/>
          <p:nvPr/>
        </p:nvSpPr>
        <p:spPr>
          <a:xfrm>
            <a:off x="1066800" y="289559"/>
            <a:ext cx="7920228" cy="1335024"/>
          </a:xfrm>
          <a:prstGeom prst="rect">
            <a:avLst/>
          </a:prstGeom>
          <a:blipFill>
            <a:blip r:embed="rId2" cstate="print"/>
            <a:stretch>
              <a:fillRect/>
            </a:stretch>
          </a:blipFill>
        </p:spPr>
        <p:txBody>
          <a:bodyPr wrap="square" lIns="0" tIns="0" rIns="0" bIns="0" rtlCol="0"/>
          <a:lstStyle/>
          <a:p>
            <a:endParaRPr>
              <a:latin typeface="+mj-lt"/>
            </a:endParaRPr>
          </a:p>
        </p:txBody>
      </p:sp>
      <p:sp>
        <p:nvSpPr>
          <p:cNvPr id="4" name="object 4"/>
          <p:cNvSpPr/>
          <p:nvPr/>
        </p:nvSpPr>
        <p:spPr>
          <a:xfrm>
            <a:off x="5791200" y="5410200"/>
            <a:ext cx="2345309" cy="1268755"/>
          </a:xfrm>
          <a:prstGeom prst="rect">
            <a:avLst/>
          </a:prstGeom>
          <a:blipFill>
            <a:blip r:embed="rId3" cstate="print"/>
            <a:stretch>
              <a:fillRect/>
            </a:stretch>
          </a:blipFill>
        </p:spPr>
        <p:txBody>
          <a:bodyPr wrap="square" lIns="0" tIns="0" rIns="0" bIns="0" rtlCol="0"/>
          <a:lstStyle/>
          <a:p>
            <a:endParaRPr>
              <a:latin typeface="+mj-lt"/>
            </a:endParaRPr>
          </a:p>
        </p:txBody>
      </p:sp>
      <p:sp>
        <p:nvSpPr>
          <p:cNvPr id="6" name="object 6"/>
          <p:cNvSpPr/>
          <p:nvPr/>
        </p:nvSpPr>
        <p:spPr>
          <a:xfrm>
            <a:off x="3920428" y="5744769"/>
            <a:ext cx="1405238" cy="553523"/>
          </a:xfrm>
          <a:prstGeom prst="rect">
            <a:avLst/>
          </a:prstGeom>
          <a:blipFill>
            <a:blip r:embed="rId4" cstate="print"/>
            <a:stretch>
              <a:fillRect/>
            </a:stretch>
          </a:blipFill>
        </p:spPr>
        <p:txBody>
          <a:bodyPr wrap="square" lIns="0" tIns="0" rIns="0" bIns="0" rtlCol="0"/>
          <a:lstStyle/>
          <a:p>
            <a:endParaRPr>
              <a:latin typeface="+mj-lt"/>
            </a:endParaRPr>
          </a:p>
        </p:txBody>
      </p:sp>
      <p:sp>
        <p:nvSpPr>
          <p:cNvPr id="7" name="object 7"/>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13</a:t>
            </a:fld>
            <a:endParaRPr spc="-5" dirty="0">
              <a:latin typeface="+mj-lt"/>
            </a:endParaRPr>
          </a:p>
        </p:txBody>
      </p:sp>
      <p:sp>
        <p:nvSpPr>
          <p:cNvPr id="8" name="TextBox 7"/>
          <p:cNvSpPr txBox="1"/>
          <p:nvPr/>
        </p:nvSpPr>
        <p:spPr>
          <a:xfrm>
            <a:off x="0" y="304800"/>
            <a:ext cx="8686800" cy="1077218"/>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Mobility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 the P</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olicy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Aspect  </a:t>
            </a:r>
          </a:p>
          <a:p>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5" name="object 5"/>
          <p:cNvSpPr/>
          <p:nvPr/>
        </p:nvSpPr>
        <p:spPr>
          <a:xfrm>
            <a:off x="7620000" y="304800"/>
            <a:ext cx="1371600" cy="676274"/>
          </a:xfrm>
          <a:prstGeom prst="rect">
            <a:avLst/>
          </a:prstGeom>
          <a:blipFill>
            <a:blip r:embed="rId5" cstate="print"/>
            <a:stretch>
              <a:fillRect/>
            </a:stretch>
          </a:blipFill>
        </p:spPr>
        <p:txBody>
          <a:bodyPr wrap="square" lIns="0" tIns="0" rIns="0" bIns="0" rtlCol="0"/>
          <a:lstStyle/>
          <a:p>
            <a:endParaRPr>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588" y="1436878"/>
            <a:ext cx="8770823" cy="843821"/>
          </a:xfrm>
          <a:prstGeom prst="rect">
            <a:avLst/>
          </a:prstGeom>
        </p:spPr>
        <p:txBody>
          <a:bodyPr vert="horz" wrap="square" lIns="0" tIns="12700" rIns="0" bIns="0" rtlCol="0">
            <a:spAutoFit/>
          </a:bodyPr>
          <a:lstStyle/>
          <a:p>
            <a:pPr marL="79375">
              <a:lnSpc>
                <a:spcPct val="100000"/>
              </a:lnSpc>
              <a:spcBef>
                <a:spcPts val="100"/>
              </a:spcBef>
              <a:buFont typeface="Wingdings" pitchFamily="2" charset="2"/>
              <a:buChar char="Ø"/>
            </a:pPr>
            <a:r>
              <a:rPr lang="en-US" sz="2700" dirty="0" smtClean="0">
                <a:latin typeface="+mj-lt"/>
              </a:rPr>
              <a:t> In </a:t>
            </a:r>
            <a:r>
              <a:rPr lang="en-US" sz="2700" dirty="0">
                <a:latin typeface="+mj-lt"/>
              </a:rPr>
              <a:t>1990, the United States adds a policy based on </a:t>
            </a:r>
            <a:r>
              <a:rPr lang="en-US" sz="2700" dirty="0">
                <a:solidFill>
                  <a:srgbClr val="C00000"/>
                </a:solidFill>
                <a:latin typeface="+mj-lt"/>
              </a:rPr>
              <a:t>qualifications</a:t>
            </a:r>
            <a:r>
              <a:rPr lang="en-US" sz="2700" dirty="0">
                <a:latin typeface="+mj-lt"/>
              </a:rPr>
              <a:t>.</a:t>
            </a:r>
            <a:endParaRPr sz="1800" dirty="0">
              <a:latin typeface="+mj-lt"/>
            </a:endParaRPr>
          </a:p>
        </p:txBody>
      </p:sp>
      <p:sp>
        <p:nvSpPr>
          <p:cNvPr id="3" name="object 3"/>
          <p:cNvSpPr txBox="1">
            <a:spLocks noGrp="1"/>
          </p:cNvSpPr>
          <p:nvPr>
            <p:ph type="body" idx="1"/>
          </p:nvPr>
        </p:nvSpPr>
        <p:spPr>
          <a:xfrm>
            <a:off x="0" y="2438400"/>
            <a:ext cx="8771127" cy="3102901"/>
          </a:xfrm>
          <a:prstGeom prst="rect">
            <a:avLst/>
          </a:prstGeom>
        </p:spPr>
        <p:txBody>
          <a:bodyPr vert="horz" wrap="square" lIns="0" tIns="474472" rIns="0" bIns="0" rtlCol="0">
            <a:spAutoFit/>
          </a:bodyPr>
          <a:lstStyle/>
          <a:p>
            <a:pPr marL="499745">
              <a:lnSpc>
                <a:spcPct val="100000"/>
              </a:lnSpc>
              <a:spcBef>
                <a:spcPts val="100"/>
              </a:spcBef>
              <a:buFont typeface="Wingdings" pitchFamily="2" charset="2"/>
              <a:buChar char="Ø"/>
            </a:pPr>
            <a:r>
              <a:rPr lang="en-US" sz="2400" dirty="0" smtClean="0">
                <a:latin typeface="+mj-lt"/>
              </a:rPr>
              <a:t> </a:t>
            </a:r>
            <a:r>
              <a:rPr lang="en-US" sz="2400" b="1" dirty="0" smtClean="0">
                <a:latin typeface="+mj-lt"/>
              </a:rPr>
              <a:t>Recently</a:t>
            </a:r>
            <a:r>
              <a:rPr lang="en-US" sz="2400" b="1" dirty="0">
                <a:latin typeface="+mj-lt"/>
              </a:rPr>
              <a:t>, the Trump administration has introduced a number of regulations that restrict entry and retention of skilled </a:t>
            </a:r>
            <a:r>
              <a:rPr lang="en-US" sz="2400" b="1" dirty="0" smtClean="0">
                <a:latin typeface="+mj-lt"/>
              </a:rPr>
              <a:t>migrants as </a:t>
            </a:r>
            <a:r>
              <a:rPr lang="en-US" sz="2400" b="1" dirty="0">
                <a:latin typeface="+mj-lt"/>
              </a:rPr>
              <a:t>well:</a:t>
            </a:r>
          </a:p>
          <a:p>
            <a:pPr marL="499745">
              <a:spcBef>
                <a:spcPts val="100"/>
              </a:spcBef>
              <a:buFont typeface="Wingdings" pitchFamily="2" charset="2"/>
              <a:buChar char="Ø"/>
            </a:pPr>
            <a:r>
              <a:rPr lang="en-US" sz="2400" dirty="0" smtClean="0">
                <a:latin typeface="+mj-lt"/>
              </a:rPr>
              <a:t> </a:t>
            </a:r>
            <a:r>
              <a:rPr lang="en-US" sz="2400" dirty="0">
                <a:latin typeface="+mj-lt"/>
              </a:rPr>
              <a:t>H-1B work visa restrictions that allow hiring </a:t>
            </a:r>
            <a:r>
              <a:rPr lang="en-US" sz="2400" dirty="0" smtClean="0">
                <a:latin typeface="+mj-lt"/>
              </a:rPr>
              <a:t>of </a:t>
            </a:r>
            <a:r>
              <a:rPr lang="en-US" sz="2400" dirty="0" smtClean="0">
                <a:latin typeface="+mj-lt"/>
              </a:rPr>
              <a:t>non-citizen </a:t>
            </a:r>
            <a:r>
              <a:rPr lang="en-US" sz="2400" dirty="0" smtClean="0">
                <a:latin typeface="+mj-lt"/>
              </a:rPr>
              <a:t>experts</a:t>
            </a:r>
            <a:endParaRPr lang="en-US" sz="2400" dirty="0">
              <a:latin typeface="+mj-lt"/>
            </a:endParaRPr>
          </a:p>
          <a:p>
            <a:pPr marL="499745">
              <a:lnSpc>
                <a:spcPct val="100000"/>
              </a:lnSpc>
              <a:spcBef>
                <a:spcPts val="100"/>
              </a:spcBef>
              <a:buFont typeface="Wingdings" pitchFamily="2" charset="2"/>
              <a:buChar char="Ø"/>
            </a:pPr>
            <a:r>
              <a:rPr lang="en-US" sz="2400" dirty="0" smtClean="0">
                <a:latin typeface="+mj-lt"/>
              </a:rPr>
              <a:t> Restricting green-card acceptance based on economic integration prospects</a:t>
            </a:r>
            <a:endParaRPr sz="2400" dirty="0">
              <a:latin typeface="+mj-lt"/>
            </a:endParaRPr>
          </a:p>
        </p:txBody>
      </p:sp>
      <p:sp>
        <p:nvSpPr>
          <p:cNvPr id="5" name="object 5"/>
          <p:cNvSpPr/>
          <p:nvPr/>
        </p:nvSpPr>
        <p:spPr>
          <a:xfrm>
            <a:off x="1223772" y="838200"/>
            <a:ext cx="7920228" cy="801624"/>
          </a:xfrm>
          <a:prstGeom prst="rect">
            <a:avLst/>
          </a:prstGeom>
          <a:blipFill>
            <a:blip r:embed="rId2" cstate="print"/>
            <a:stretch>
              <a:fillRect/>
            </a:stretch>
          </a:blipFill>
        </p:spPr>
        <p:txBody>
          <a:bodyPr wrap="square" lIns="0" tIns="0" rIns="0" bIns="0" rtlCol="0"/>
          <a:lstStyle/>
          <a:p>
            <a:endParaRPr>
              <a:latin typeface="+mj-lt"/>
            </a:endParaRPr>
          </a:p>
        </p:txBody>
      </p:sp>
      <p:sp>
        <p:nvSpPr>
          <p:cNvPr id="6" name="object 6"/>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14</a:t>
            </a:fld>
            <a:endParaRPr spc="-5" dirty="0">
              <a:latin typeface="+mj-lt"/>
            </a:endParaRPr>
          </a:p>
        </p:txBody>
      </p:sp>
      <p:sp>
        <p:nvSpPr>
          <p:cNvPr id="8" name="TextBox 7"/>
          <p:cNvSpPr txBox="1"/>
          <p:nvPr/>
        </p:nvSpPr>
        <p:spPr>
          <a:xfrm>
            <a:off x="1860104" y="685800"/>
            <a:ext cx="7283896" cy="584775"/>
          </a:xfrm>
          <a:prstGeom prst="rect">
            <a:avLst/>
          </a:prstGeom>
          <a:solidFill>
            <a:schemeClr val="bg1"/>
          </a:solidFill>
        </p:spPr>
        <p:txBody>
          <a:bodyPr wrap="square" rtlCol="0">
            <a:spAutoFit/>
          </a:bodyPr>
          <a:lstStyle/>
          <a:p>
            <a:endParaRPr lang="en-US" sz="3200" dirty="0">
              <a:latin typeface="+mj-lt"/>
            </a:endParaRPr>
          </a:p>
        </p:txBody>
      </p:sp>
      <p:sp>
        <p:nvSpPr>
          <p:cNvPr id="11" name="TextBox 10"/>
          <p:cNvSpPr txBox="1"/>
          <p:nvPr/>
        </p:nvSpPr>
        <p:spPr>
          <a:xfrm>
            <a:off x="0" y="304800"/>
            <a:ext cx="8763000" cy="1077218"/>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Mobility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 the P</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olicy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Aspect  </a:t>
            </a:r>
          </a:p>
          <a:p>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10" name="object 5"/>
          <p:cNvSpPr/>
          <p:nvPr/>
        </p:nvSpPr>
        <p:spPr>
          <a:xfrm>
            <a:off x="7620000" y="304800"/>
            <a:ext cx="1371600" cy="676274"/>
          </a:xfrm>
          <a:prstGeom prst="rect">
            <a:avLst/>
          </a:prstGeom>
          <a:blipFill>
            <a:blip r:embed="rId3" cstate="print"/>
            <a:stretch>
              <a:fillRect/>
            </a:stretch>
          </a:blipFill>
        </p:spPr>
        <p:txBody>
          <a:bodyPr wrap="square" lIns="0" tIns="0" rIns="0" bIns="0" rtlCol="0"/>
          <a:lstStyle/>
          <a:p>
            <a:endParaRPr>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440" y="1371600"/>
            <a:ext cx="8798560" cy="4619213"/>
          </a:xfrm>
          <a:prstGeom prst="rect">
            <a:avLst/>
          </a:prstGeom>
        </p:spPr>
        <p:txBody>
          <a:bodyPr vert="horz" wrap="square" lIns="0" tIns="12700" rIns="0" bIns="0" rtlCol="0">
            <a:spAutoFit/>
          </a:bodyPr>
          <a:lstStyle/>
          <a:p>
            <a:pPr marL="62865">
              <a:lnSpc>
                <a:spcPct val="100000"/>
              </a:lnSpc>
              <a:spcBef>
                <a:spcPts val="100"/>
              </a:spcBef>
              <a:buFont typeface="Wingdings" pitchFamily="2" charset="2"/>
              <a:buChar char="Ø"/>
            </a:pPr>
            <a:r>
              <a:rPr lang="en-US" sz="2400" dirty="0" smtClean="0">
                <a:latin typeface="Arial"/>
                <a:cs typeface="Arial"/>
              </a:rPr>
              <a:t> </a:t>
            </a:r>
            <a:r>
              <a:rPr lang="en-US" sz="2400" dirty="0" smtClean="0">
                <a:solidFill>
                  <a:srgbClr val="C00000"/>
                </a:solidFill>
                <a:latin typeface="Arial"/>
                <a:cs typeface="Arial"/>
              </a:rPr>
              <a:t>Canada</a:t>
            </a:r>
            <a:r>
              <a:rPr lang="en-US" sz="2400" dirty="0" smtClean="0">
                <a:latin typeface="Arial"/>
                <a:cs typeface="Arial"/>
              </a:rPr>
              <a:t>, </a:t>
            </a:r>
            <a:r>
              <a:rPr lang="en-US" sz="2400" dirty="0">
                <a:latin typeface="Arial"/>
                <a:cs typeface="Arial"/>
              </a:rPr>
              <a:t>until the 1960s is an immigration country that mainly absorbed British and French immigrants. In 1966 the policy changed to a point system based on </a:t>
            </a:r>
            <a:r>
              <a:rPr lang="en-US" sz="2400" dirty="0">
                <a:solidFill>
                  <a:srgbClr val="C00000"/>
                </a:solidFill>
                <a:latin typeface="Arial"/>
                <a:cs typeface="Arial"/>
              </a:rPr>
              <a:t>skills</a:t>
            </a:r>
            <a:r>
              <a:rPr lang="en-US" sz="2400" dirty="0">
                <a:latin typeface="Arial"/>
                <a:cs typeface="Arial"/>
              </a:rPr>
              <a:t> (education, language, profession) </a:t>
            </a:r>
            <a:r>
              <a:rPr lang="en-US" sz="2400" dirty="0" smtClean="0">
                <a:latin typeface="Arial"/>
                <a:cs typeface="Arial"/>
              </a:rPr>
              <a:t>and </a:t>
            </a:r>
            <a:r>
              <a:rPr lang="en-US" sz="2400" dirty="0" smtClean="0">
                <a:solidFill>
                  <a:srgbClr val="C00000"/>
                </a:solidFill>
                <a:latin typeface="Arial"/>
                <a:cs typeface="Arial"/>
              </a:rPr>
              <a:t>wealth</a:t>
            </a:r>
            <a:r>
              <a:rPr lang="en-US" sz="2400" dirty="0" smtClean="0">
                <a:latin typeface="Arial"/>
                <a:cs typeface="Arial"/>
              </a:rPr>
              <a:t>.</a:t>
            </a:r>
            <a:endParaRPr lang="en-US" sz="2400" dirty="0" smtClean="0">
              <a:latin typeface="Arial"/>
              <a:cs typeface="Arial"/>
            </a:endParaRPr>
          </a:p>
          <a:p>
            <a:pPr marL="62865">
              <a:lnSpc>
                <a:spcPct val="100000"/>
              </a:lnSpc>
              <a:spcBef>
                <a:spcPts val="100"/>
              </a:spcBef>
              <a:buFont typeface="Wingdings" pitchFamily="2" charset="2"/>
              <a:buChar char="Ø"/>
            </a:pPr>
            <a:endParaRPr lang="en-US" sz="3200" dirty="0" smtClean="0">
              <a:latin typeface="Times New Roman"/>
              <a:cs typeface="Times New Roman"/>
            </a:endParaRPr>
          </a:p>
          <a:p>
            <a:pPr marL="62865">
              <a:lnSpc>
                <a:spcPct val="100000"/>
              </a:lnSpc>
              <a:spcBef>
                <a:spcPts val="100"/>
              </a:spcBef>
              <a:buFont typeface="Wingdings" pitchFamily="2" charset="2"/>
              <a:buChar char="Ø"/>
            </a:pPr>
            <a:r>
              <a:rPr lang="en-US" sz="2400" dirty="0" smtClean="0">
                <a:solidFill>
                  <a:srgbClr val="C00000"/>
                </a:solidFill>
                <a:latin typeface="Arial"/>
                <a:cs typeface="Arial"/>
              </a:rPr>
              <a:t>Australia</a:t>
            </a:r>
            <a:r>
              <a:rPr lang="en-US" sz="2400" dirty="0" smtClean="0">
                <a:latin typeface="Arial"/>
                <a:cs typeface="Arial"/>
              </a:rPr>
              <a:t>, </a:t>
            </a:r>
            <a:r>
              <a:rPr lang="en-US" sz="2400" dirty="0">
                <a:latin typeface="Arial"/>
                <a:cs typeface="Arial"/>
              </a:rPr>
              <a:t>a country that, until 1973, gave priority to British and </a:t>
            </a:r>
            <a:r>
              <a:rPr lang="en-US" sz="2400" dirty="0" smtClean="0">
                <a:latin typeface="Arial"/>
                <a:cs typeface="Arial"/>
              </a:rPr>
              <a:t>Europeans </a:t>
            </a:r>
            <a:r>
              <a:rPr lang="en-US" sz="2400" dirty="0">
                <a:latin typeface="Arial"/>
                <a:cs typeface="Arial"/>
              </a:rPr>
              <a:t>and advocated "White Australia" policy - changed its policy and allowed immigrants to enter without ethnic restriction, similar to Canada - a </a:t>
            </a:r>
            <a:r>
              <a:rPr lang="en-US" sz="2400" dirty="0">
                <a:solidFill>
                  <a:srgbClr val="C00000"/>
                </a:solidFill>
                <a:latin typeface="Arial"/>
                <a:cs typeface="Arial"/>
              </a:rPr>
              <a:t>skills-based</a:t>
            </a:r>
            <a:r>
              <a:rPr lang="en-US" sz="2400" dirty="0">
                <a:latin typeface="Arial"/>
                <a:cs typeface="Arial"/>
              </a:rPr>
              <a:t> </a:t>
            </a:r>
            <a:r>
              <a:rPr lang="en-US" sz="2400" dirty="0" smtClean="0">
                <a:latin typeface="Arial"/>
                <a:cs typeface="Arial"/>
              </a:rPr>
              <a:t>method.</a:t>
            </a:r>
          </a:p>
          <a:p>
            <a:pPr marL="62865">
              <a:lnSpc>
                <a:spcPct val="100000"/>
              </a:lnSpc>
              <a:spcBef>
                <a:spcPts val="100"/>
              </a:spcBef>
              <a:buFont typeface="Wingdings" pitchFamily="2" charset="2"/>
              <a:buChar char="Ø"/>
            </a:pPr>
            <a:endParaRPr lang="en-US" sz="2400" dirty="0">
              <a:latin typeface="Arial"/>
              <a:cs typeface="Arial"/>
            </a:endParaRPr>
          </a:p>
          <a:p>
            <a:pPr marL="62865">
              <a:lnSpc>
                <a:spcPct val="100000"/>
              </a:lnSpc>
              <a:spcBef>
                <a:spcPts val="100"/>
              </a:spcBef>
              <a:buFont typeface="Wingdings" pitchFamily="2" charset="2"/>
              <a:buChar char="Ø"/>
            </a:pPr>
            <a:r>
              <a:rPr lang="en-US" sz="2400" dirty="0" smtClean="0">
                <a:latin typeface="Arial"/>
                <a:cs typeface="Arial"/>
              </a:rPr>
              <a:t>These </a:t>
            </a:r>
            <a:r>
              <a:rPr lang="en-US" sz="2400" dirty="0">
                <a:latin typeface="Arial"/>
                <a:cs typeface="Arial"/>
              </a:rPr>
              <a:t>countries, like the countries </a:t>
            </a:r>
            <a:r>
              <a:rPr lang="en-US" sz="2400" dirty="0">
                <a:solidFill>
                  <a:schemeClr val="accent5">
                    <a:lumMod val="75000"/>
                  </a:schemeClr>
                </a:solidFill>
                <a:latin typeface="Arial"/>
                <a:cs typeface="Arial"/>
              </a:rPr>
              <a:t>that sign the UN Refugee Convention 1950</a:t>
            </a:r>
            <a:r>
              <a:rPr lang="en-US" sz="2400" dirty="0">
                <a:latin typeface="Arial"/>
                <a:cs typeface="Arial"/>
              </a:rPr>
              <a:t>, receive defined </a:t>
            </a:r>
            <a:r>
              <a:rPr lang="en-US" sz="2400" dirty="0">
                <a:solidFill>
                  <a:srgbClr val="C00000"/>
                </a:solidFill>
                <a:latin typeface="Arial"/>
                <a:cs typeface="Arial"/>
              </a:rPr>
              <a:t>refugee</a:t>
            </a:r>
            <a:r>
              <a:rPr lang="en-US" sz="2400" dirty="0">
                <a:latin typeface="Arial"/>
                <a:cs typeface="Arial"/>
              </a:rPr>
              <a:t> quotas each </a:t>
            </a:r>
            <a:r>
              <a:rPr lang="en-US" sz="2400" dirty="0" smtClean="0">
                <a:latin typeface="Arial"/>
                <a:cs typeface="Arial"/>
              </a:rPr>
              <a:t>year.</a:t>
            </a:r>
            <a:endParaRPr sz="2400" dirty="0">
              <a:latin typeface="Arial"/>
              <a:cs typeface="Arial"/>
            </a:endParaRPr>
          </a:p>
        </p:txBody>
      </p:sp>
      <p:sp>
        <p:nvSpPr>
          <p:cNvPr id="3" name="object 3"/>
          <p:cNvSpPr/>
          <p:nvPr/>
        </p:nvSpPr>
        <p:spPr>
          <a:xfrm>
            <a:off x="861060" y="347472"/>
            <a:ext cx="7920228" cy="133502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15</a:t>
            </a:fld>
            <a:endParaRPr spc="-5" dirty="0"/>
          </a:p>
        </p:txBody>
      </p:sp>
      <p:sp>
        <p:nvSpPr>
          <p:cNvPr id="7" name="TextBox 6"/>
          <p:cNvSpPr txBox="1"/>
          <p:nvPr/>
        </p:nvSpPr>
        <p:spPr>
          <a:xfrm>
            <a:off x="152400" y="609600"/>
            <a:ext cx="8310690"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Mobility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 the P</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olicy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Aspect</a:t>
            </a:r>
          </a:p>
        </p:txBody>
      </p:sp>
      <p:sp>
        <p:nvSpPr>
          <p:cNvPr id="4" name="object 4"/>
          <p:cNvSpPr/>
          <p:nvPr/>
        </p:nvSpPr>
        <p:spPr>
          <a:xfrm>
            <a:off x="6629400" y="0"/>
            <a:ext cx="1224140" cy="73933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858253" y="0"/>
            <a:ext cx="1285747" cy="73933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600200"/>
            <a:ext cx="8937735" cy="3978012"/>
          </a:xfrm>
          <a:prstGeom prst="rect">
            <a:avLst/>
          </a:prstGeom>
        </p:spPr>
        <p:txBody>
          <a:bodyPr vert="horz" wrap="square" lIns="0" tIns="12700" rIns="0" bIns="0" rtlCol="0">
            <a:spAutoFit/>
          </a:bodyPr>
          <a:lstStyle/>
          <a:p>
            <a:pPr marL="407034">
              <a:lnSpc>
                <a:spcPct val="100000"/>
              </a:lnSpc>
              <a:spcBef>
                <a:spcPts val="100"/>
              </a:spcBef>
              <a:buFont typeface="Wingdings" pitchFamily="2" charset="2"/>
              <a:buChar char="Ø"/>
            </a:pPr>
            <a:r>
              <a:rPr lang="en-US" sz="2700" spc="-5" dirty="0" smtClean="0">
                <a:latin typeface="+mj-lt"/>
                <a:cs typeface="Arial"/>
              </a:rPr>
              <a:t> </a:t>
            </a:r>
            <a:r>
              <a:rPr lang="en-US" sz="2700" spc="-5" dirty="0" smtClean="0">
                <a:solidFill>
                  <a:srgbClr val="C00000"/>
                </a:solidFill>
                <a:latin typeface="+mj-lt"/>
                <a:cs typeface="Arial"/>
              </a:rPr>
              <a:t>The US, Canada, and Australia </a:t>
            </a:r>
            <a:r>
              <a:rPr lang="en-US" sz="2700" spc="-5" dirty="0" smtClean="0">
                <a:latin typeface="+mj-lt"/>
                <a:cs typeface="Arial"/>
              </a:rPr>
              <a:t>are classic migration states. Immigration is seen as part of their ethos (in various variations).</a:t>
            </a:r>
          </a:p>
          <a:p>
            <a:pPr marL="407034">
              <a:spcBef>
                <a:spcPts val="100"/>
              </a:spcBef>
              <a:buFont typeface="Wingdings" pitchFamily="2" charset="2"/>
              <a:buChar char="Ø"/>
            </a:pPr>
            <a:r>
              <a:rPr lang="en-US" sz="2800" dirty="0" smtClean="0">
                <a:cs typeface="Arial"/>
              </a:rPr>
              <a:t> </a:t>
            </a:r>
            <a:r>
              <a:rPr lang="en-US" sz="2800" dirty="0" smtClean="0">
                <a:solidFill>
                  <a:srgbClr val="C00000"/>
                </a:solidFill>
                <a:cs typeface="Arial"/>
              </a:rPr>
              <a:t>Canada </a:t>
            </a:r>
            <a:r>
              <a:rPr lang="en-US" sz="2800" dirty="0" smtClean="0">
                <a:solidFill>
                  <a:srgbClr val="C00000"/>
                </a:solidFill>
                <a:cs typeface="Arial"/>
              </a:rPr>
              <a:t>and Australia</a:t>
            </a:r>
            <a:r>
              <a:rPr lang="en-US" sz="2800" dirty="0" smtClean="0">
                <a:solidFill>
                  <a:srgbClr val="FF0000"/>
                </a:solidFill>
                <a:cs typeface="Arial"/>
              </a:rPr>
              <a:t> </a:t>
            </a:r>
            <a:r>
              <a:rPr lang="en-US" sz="2800" dirty="0" smtClean="0">
                <a:cs typeface="Arial"/>
              </a:rPr>
              <a:t>also have a demographic realization that immigrants are indispensable to economic and social development. In these </a:t>
            </a:r>
            <a:r>
              <a:rPr lang="en-US" sz="2800" dirty="0" smtClean="0">
                <a:solidFill>
                  <a:schemeClr val="accent5">
                    <a:lumMod val="75000"/>
                  </a:schemeClr>
                </a:solidFill>
                <a:cs typeface="Arial"/>
              </a:rPr>
              <a:t>countries there is a "multicultural" </a:t>
            </a:r>
            <a:r>
              <a:rPr lang="en-US" sz="2800" dirty="0" smtClean="0">
                <a:cs typeface="Arial"/>
              </a:rPr>
              <a:t>policy that requires socio-cultural reference to minority groups and immigrants.</a:t>
            </a:r>
          </a:p>
          <a:p>
            <a:pPr marL="407034">
              <a:lnSpc>
                <a:spcPct val="100000"/>
              </a:lnSpc>
              <a:spcBef>
                <a:spcPts val="100"/>
              </a:spcBef>
              <a:buFont typeface="Wingdings" pitchFamily="2" charset="2"/>
              <a:buChar char="Ø"/>
            </a:pPr>
            <a:endParaRPr sz="3500" dirty="0">
              <a:latin typeface="+mj-lt"/>
              <a:cs typeface="Times New Roman"/>
            </a:endParaRPr>
          </a:p>
        </p:txBody>
      </p:sp>
      <p:sp>
        <p:nvSpPr>
          <p:cNvPr id="3" name="object 3"/>
          <p:cNvSpPr/>
          <p:nvPr/>
        </p:nvSpPr>
        <p:spPr>
          <a:xfrm>
            <a:off x="4084320" y="202692"/>
            <a:ext cx="4913376" cy="1335023"/>
          </a:xfrm>
          <a:prstGeom prst="rect">
            <a:avLst/>
          </a:prstGeom>
          <a:blipFill>
            <a:blip r:embed="rId2" cstate="print"/>
            <a:stretch>
              <a:fillRect/>
            </a:stretch>
          </a:blipFill>
        </p:spPr>
        <p:txBody>
          <a:bodyPr wrap="square" lIns="0" tIns="0" rIns="0" bIns="0" rtlCol="0"/>
          <a:lstStyle/>
          <a:p>
            <a:endParaRPr>
              <a:latin typeface="+mj-lt"/>
            </a:endParaRPr>
          </a:p>
        </p:txBody>
      </p:sp>
      <p:sp>
        <p:nvSpPr>
          <p:cNvPr id="7" name="object 7"/>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16</a:t>
            </a:fld>
            <a:endParaRPr spc="-5" dirty="0">
              <a:latin typeface="+mj-lt"/>
            </a:endParaRPr>
          </a:p>
        </p:txBody>
      </p:sp>
      <p:sp>
        <p:nvSpPr>
          <p:cNvPr id="9" name="TextBox 8"/>
          <p:cNvSpPr txBox="1"/>
          <p:nvPr/>
        </p:nvSpPr>
        <p:spPr>
          <a:xfrm>
            <a:off x="0" y="533400"/>
            <a:ext cx="8686800"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Mobility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 the P</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olicy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Aspect</a:t>
            </a:r>
          </a:p>
        </p:txBody>
      </p:sp>
      <p:sp>
        <p:nvSpPr>
          <p:cNvPr id="6" name="object 6"/>
          <p:cNvSpPr/>
          <p:nvPr/>
        </p:nvSpPr>
        <p:spPr>
          <a:xfrm>
            <a:off x="5867400" y="0"/>
            <a:ext cx="819632" cy="496265"/>
          </a:xfrm>
          <a:prstGeom prst="rect">
            <a:avLst/>
          </a:prstGeom>
          <a:blipFill>
            <a:blip r:embed="rId3" cstate="print"/>
            <a:stretch>
              <a:fillRect/>
            </a:stretch>
          </a:blipFill>
        </p:spPr>
        <p:txBody>
          <a:bodyPr wrap="square" lIns="0" tIns="0" rIns="0" bIns="0" rtlCol="0"/>
          <a:lstStyle/>
          <a:p>
            <a:endParaRPr>
              <a:latin typeface="+mj-lt"/>
            </a:endParaRPr>
          </a:p>
        </p:txBody>
      </p:sp>
      <p:sp>
        <p:nvSpPr>
          <p:cNvPr id="5" name="object 5"/>
          <p:cNvSpPr/>
          <p:nvPr/>
        </p:nvSpPr>
        <p:spPr>
          <a:xfrm>
            <a:off x="6858000" y="228600"/>
            <a:ext cx="877633" cy="459600"/>
          </a:xfrm>
          <a:prstGeom prst="rect">
            <a:avLst/>
          </a:prstGeom>
          <a:blipFill>
            <a:blip r:embed="rId4" cstate="print"/>
            <a:stretch>
              <a:fillRect/>
            </a:stretch>
          </a:blipFill>
        </p:spPr>
        <p:txBody>
          <a:bodyPr wrap="square" lIns="0" tIns="0" rIns="0" bIns="0" rtlCol="0"/>
          <a:lstStyle/>
          <a:p>
            <a:endParaRPr>
              <a:latin typeface="+mj-lt"/>
            </a:endParaRPr>
          </a:p>
        </p:txBody>
      </p:sp>
      <p:sp>
        <p:nvSpPr>
          <p:cNvPr id="4" name="object 4"/>
          <p:cNvSpPr/>
          <p:nvPr/>
        </p:nvSpPr>
        <p:spPr>
          <a:xfrm>
            <a:off x="7848600" y="0"/>
            <a:ext cx="932116" cy="466064"/>
          </a:xfrm>
          <a:prstGeom prst="rect">
            <a:avLst/>
          </a:prstGeom>
          <a:blipFill>
            <a:blip r:embed="rId5" cstate="print"/>
            <a:stretch>
              <a:fillRect/>
            </a:stretch>
          </a:blipFill>
        </p:spPr>
        <p:txBody>
          <a:bodyPr wrap="square" lIns="0" tIns="0" rIns="0" bIns="0" rtlCol="0"/>
          <a:lstStyle/>
          <a:p>
            <a:endParaRPr>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219200"/>
            <a:ext cx="8743839" cy="4903907"/>
          </a:xfrm>
          <a:prstGeom prst="rect">
            <a:avLst/>
          </a:prstGeom>
        </p:spPr>
        <p:txBody>
          <a:bodyPr vert="horz" wrap="square" lIns="0" tIns="12700" rIns="0" bIns="0" rtlCol="0">
            <a:spAutoFit/>
          </a:bodyPr>
          <a:lstStyle/>
          <a:p>
            <a:pPr marL="12700">
              <a:lnSpc>
                <a:spcPct val="100000"/>
              </a:lnSpc>
              <a:spcBef>
                <a:spcPts val="100"/>
              </a:spcBef>
              <a:buFont typeface="Wingdings" pitchFamily="2" charset="2"/>
              <a:buChar char="Ø"/>
            </a:pPr>
            <a:r>
              <a:rPr lang="en-US" sz="2400" dirty="0" smtClean="0">
                <a:latin typeface="+mj-lt"/>
                <a:cs typeface="Arial"/>
              </a:rPr>
              <a:t>The </a:t>
            </a:r>
            <a:r>
              <a:rPr lang="en-US" sz="2400" dirty="0">
                <a:latin typeface="+mj-lt"/>
                <a:cs typeface="Arial"/>
              </a:rPr>
              <a:t>classic </a:t>
            </a:r>
            <a:r>
              <a:rPr lang="en-US" sz="2400" dirty="0" smtClean="0">
                <a:latin typeface="+mj-lt"/>
                <a:cs typeface="Arial"/>
              </a:rPr>
              <a:t>immigration </a:t>
            </a:r>
            <a:r>
              <a:rPr lang="en-US" sz="2400" dirty="0">
                <a:latin typeface="+mj-lt"/>
                <a:cs typeface="Arial"/>
              </a:rPr>
              <a:t>countries: </a:t>
            </a:r>
            <a:r>
              <a:rPr lang="en-US" sz="2400" dirty="0">
                <a:solidFill>
                  <a:srgbClr val="C00000"/>
                </a:solidFill>
                <a:latin typeface="+mj-lt"/>
                <a:cs typeface="Arial"/>
              </a:rPr>
              <a:t>The US, Canada and Australia </a:t>
            </a:r>
            <a:r>
              <a:rPr lang="en-US" sz="2400" dirty="0">
                <a:latin typeface="+mj-lt"/>
                <a:cs typeface="Arial"/>
              </a:rPr>
              <a:t>have accumulated evidence over the years from numerous studies on:</a:t>
            </a:r>
          </a:p>
          <a:p>
            <a:pPr marL="12700">
              <a:lnSpc>
                <a:spcPct val="100000"/>
              </a:lnSpc>
              <a:spcBef>
                <a:spcPts val="100"/>
              </a:spcBef>
              <a:buFont typeface="Wingdings" pitchFamily="2" charset="2"/>
              <a:buChar char="Ø"/>
            </a:pPr>
            <a:r>
              <a:rPr lang="en-US" sz="2400" dirty="0" smtClean="0">
                <a:solidFill>
                  <a:schemeClr val="accent5">
                    <a:lumMod val="75000"/>
                  </a:schemeClr>
                </a:solidFill>
                <a:latin typeface="+mj-lt"/>
                <a:cs typeface="Arial"/>
              </a:rPr>
              <a:t>The </a:t>
            </a:r>
            <a:r>
              <a:rPr lang="en-US" sz="2400" dirty="0">
                <a:solidFill>
                  <a:schemeClr val="accent5">
                    <a:lumMod val="75000"/>
                  </a:schemeClr>
                </a:solidFill>
                <a:latin typeface="+mj-lt"/>
                <a:cs typeface="Arial"/>
              </a:rPr>
              <a:t>positive economic contribution </a:t>
            </a:r>
            <a:r>
              <a:rPr lang="en-US" sz="2400" dirty="0">
                <a:latin typeface="+mj-lt"/>
                <a:cs typeface="Arial"/>
              </a:rPr>
              <a:t>of migrants (at the macro level).</a:t>
            </a:r>
          </a:p>
          <a:p>
            <a:pPr marL="12700">
              <a:lnSpc>
                <a:spcPct val="100000"/>
              </a:lnSpc>
              <a:spcBef>
                <a:spcPts val="100"/>
              </a:spcBef>
              <a:buFont typeface="Wingdings" pitchFamily="2" charset="2"/>
              <a:buChar char="Ø"/>
            </a:pPr>
            <a:r>
              <a:rPr lang="en-US" sz="2400" dirty="0" smtClean="0">
                <a:solidFill>
                  <a:schemeClr val="accent5">
                    <a:lumMod val="75000"/>
                  </a:schemeClr>
                </a:solidFill>
                <a:latin typeface="+mj-lt"/>
                <a:cs typeface="Arial"/>
              </a:rPr>
              <a:t> </a:t>
            </a:r>
            <a:r>
              <a:rPr lang="en-US" sz="2400" dirty="0">
                <a:solidFill>
                  <a:schemeClr val="accent5">
                    <a:lumMod val="75000"/>
                  </a:schemeClr>
                </a:solidFill>
                <a:latin typeface="+mj-lt"/>
                <a:cs typeface="Arial"/>
              </a:rPr>
              <a:t>Successful economic integration </a:t>
            </a:r>
            <a:r>
              <a:rPr lang="en-US" sz="2400" dirty="0">
                <a:latin typeface="+mj-lt"/>
                <a:cs typeface="Arial"/>
              </a:rPr>
              <a:t>of migrants (at the micro level</a:t>
            </a:r>
            <a:r>
              <a:rPr lang="en-US" sz="2400" dirty="0" smtClean="0">
                <a:latin typeface="+mj-lt"/>
                <a:cs typeface="Arial"/>
              </a:rPr>
              <a:t>).</a:t>
            </a:r>
          </a:p>
          <a:p>
            <a:pPr marL="12700">
              <a:lnSpc>
                <a:spcPct val="100000"/>
              </a:lnSpc>
              <a:spcBef>
                <a:spcPts val="100"/>
              </a:spcBef>
              <a:buFont typeface="Wingdings" pitchFamily="2" charset="2"/>
              <a:buChar char="Ø"/>
            </a:pPr>
            <a:endParaRPr lang="en-US" sz="2400" dirty="0">
              <a:latin typeface="+mj-lt"/>
              <a:cs typeface="Arial"/>
            </a:endParaRPr>
          </a:p>
          <a:p>
            <a:pPr marL="12700">
              <a:lnSpc>
                <a:spcPct val="100000"/>
              </a:lnSpc>
              <a:spcBef>
                <a:spcPts val="100"/>
              </a:spcBef>
              <a:buFont typeface="Wingdings" pitchFamily="2" charset="2"/>
              <a:buChar char="Ø"/>
            </a:pPr>
            <a:r>
              <a:rPr lang="en-US" sz="2400" dirty="0" smtClean="0">
                <a:latin typeface="+mj-lt"/>
                <a:cs typeface="Arial"/>
              </a:rPr>
              <a:t>However</a:t>
            </a:r>
            <a:r>
              <a:rPr lang="en-US" sz="2400" dirty="0">
                <a:latin typeface="+mj-lt"/>
                <a:cs typeface="Arial"/>
              </a:rPr>
              <a:t>, and especially in the later waves of </a:t>
            </a:r>
            <a:r>
              <a:rPr lang="en-US" sz="2400" dirty="0" smtClean="0">
                <a:latin typeface="+mj-lt"/>
                <a:cs typeface="Arial"/>
              </a:rPr>
              <a:t>immigration, </a:t>
            </a:r>
            <a:r>
              <a:rPr lang="en-US" sz="2400" dirty="0">
                <a:latin typeface="+mj-lt"/>
                <a:cs typeface="Arial"/>
              </a:rPr>
              <a:t>which also include undocumented </a:t>
            </a:r>
            <a:r>
              <a:rPr lang="en-US" sz="2400" dirty="0" smtClean="0">
                <a:latin typeface="+mj-lt"/>
                <a:cs typeface="Arial"/>
              </a:rPr>
              <a:t>migrants </a:t>
            </a:r>
            <a:r>
              <a:rPr lang="en-US" sz="2400" dirty="0">
                <a:latin typeface="+mj-lt"/>
                <a:cs typeface="Arial"/>
              </a:rPr>
              <a:t>and asylum seekers, there is also evidence of:</a:t>
            </a:r>
          </a:p>
          <a:p>
            <a:pPr marL="12700">
              <a:lnSpc>
                <a:spcPct val="100000"/>
              </a:lnSpc>
              <a:spcBef>
                <a:spcPts val="100"/>
              </a:spcBef>
              <a:buFont typeface="Wingdings" pitchFamily="2" charset="2"/>
              <a:buChar char="Ø"/>
            </a:pPr>
            <a:r>
              <a:rPr lang="en-US" sz="2400" dirty="0" smtClean="0">
                <a:solidFill>
                  <a:srgbClr val="FF0000"/>
                </a:solidFill>
                <a:latin typeface="+mj-lt"/>
                <a:cs typeface="Arial"/>
              </a:rPr>
              <a:t> </a:t>
            </a:r>
            <a:r>
              <a:rPr lang="en-US" sz="2400" dirty="0">
                <a:solidFill>
                  <a:srgbClr val="C00000"/>
                </a:solidFill>
                <a:latin typeface="+mj-lt"/>
                <a:cs typeface="Arial"/>
              </a:rPr>
              <a:t>Socioeconomic difficulties </a:t>
            </a:r>
            <a:r>
              <a:rPr lang="en-US" sz="2400" dirty="0">
                <a:latin typeface="+mj-lt"/>
                <a:cs typeface="Arial"/>
              </a:rPr>
              <a:t>that certain groups of </a:t>
            </a:r>
            <a:r>
              <a:rPr lang="en-US" sz="2400" dirty="0" smtClean="0">
                <a:latin typeface="+mj-lt"/>
                <a:cs typeface="Arial"/>
              </a:rPr>
              <a:t>migrants have</a:t>
            </a:r>
            <a:r>
              <a:rPr lang="en-US" sz="2400" dirty="0">
                <a:latin typeface="+mj-lt"/>
                <a:cs typeface="Arial"/>
              </a:rPr>
              <a:t>.</a:t>
            </a:r>
          </a:p>
          <a:p>
            <a:pPr marL="12700">
              <a:lnSpc>
                <a:spcPct val="100000"/>
              </a:lnSpc>
              <a:spcBef>
                <a:spcPts val="100"/>
              </a:spcBef>
              <a:buFont typeface="Wingdings" pitchFamily="2" charset="2"/>
              <a:buChar char="Ø"/>
            </a:pPr>
            <a:r>
              <a:rPr lang="en-US" sz="2400" dirty="0" smtClean="0">
                <a:solidFill>
                  <a:srgbClr val="C00000"/>
                </a:solidFill>
                <a:latin typeface="+mj-lt"/>
                <a:cs typeface="Arial"/>
              </a:rPr>
              <a:t> </a:t>
            </a:r>
            <a:r>
              <a:rPr lang="en-US" sz="2400" dirty="0">
                <a:solidFill>
                  <a:srgbClr val="C00000"/>
                </a:solidFill>
                <a:latin typeface="+mj-lt"/>
                <a:cs typeface="Arial"/>
              </a:rPr>
              <a:t>These difficulties </a:t>
            </a:r>
            <a:r>
              <a:rPr lang="en-US" sz="2400" dirty="0">
                <a:latin typeface="+mj-lt"/>
                <a:cs typeface="Arial"/>
              </a:rPr>
              <a:t>persist even in the </a:t>
            </a:r>
            <a:r>
              <a:rPr lang="en-US" sz="2400" dirty="0">
                <a:solidFill>
                  <a:srgbClr val="C00000"/>
                </a:solidFill>
                <a:latin typeface="+mj-lt"/>
                <a:cs typeface="Arial"/>
              </a:rPr>
              <a:t>second and third </a:t>
            </a:r>
            <a:r>
              <a:rPr lang="en-US" sz="2400" dirty="0">
                <a:latin typeface="+mj-lt"/>
                <a:cs typeface="Arial"/>
              </a:rPr>
              <a:t>generation of migrants.</a:t>
            </a:r>
          </a:p>
          <a:p>
            <a:pPr marL="12700">
              <a:lnSpc>
                <a:spcPct val="100000"/>
              </a:lnSpc>
              <a:spcBef>
                <a:spcPts val="100"/>
              </a:spcBef>
              <a:buFont typeface="Wingdings" pitchFamily="2" charset="2"/>
              <a:buChar char="Ø"/>
            </a:pPr>
            <a:r>
              <a:rPr lang="en-US" sz="2400" dirty="0" smtClean="0">
                <a:latin typeface="+mj-lt"/>
                <a:cs typeface="Arial"/>
              </a:rPr>
              <a:t>Alongside </a:t>
            </a:r>
            <a:r>
              <a:rPr lang="en-US" sz="2400" dirty="0">
                <a:latin typeface="+mj-lt"/>
                <a:cs typeface="Arial"/>
              </a:rPr>
              <a:t>the difficulties and differences on an economic basis, socio-cultural </a:t>
            </a:r>
            <a:r>
              <a:rPr lang="en-US" sz="2400" dirty="0">
                <a:solidFill>
                  <a:srgbClr val="C00000"/>
                </a:solidFill>
                <a:latin typeface="+mj-lt"/>
                <a:cs typeface="Arial"/>
              </a:rPr>
              <a:t>differences are </a:t>
            </a:r>
            <a:r>
              <a:rPr lang="en-US" sz="2400" dirty="0" smtClean="0">
                <a:solidFill>
                  <a:srgbClr val="C00000"/>
                </a:solidFill>
                <a:latin typeface="+mj-lt"/>
                <a:cs typeface="Arial"/>
              </a:rPr>
              <a:t>reinforced</a:t>
            </a:r>
            <a:r>
              <a:rPr lang="en-US" sz="2400" dirty="0" smtClean="0">
                <a:latin typeface="+mj-lt"/>
                <a:cs typeface="Arial"/>
              </a:rPr>
              <a:t>.</a:t>
            </a:r>
            <a:endParaRPr lang="en-US" sz="2400" dirty="0" smtClean="0">
              <a:solidFill>
                <a:srgbClr val="C00000"/>
              </a:solidFill>
              <a:latin typeface="+mj-lt"/>
              <a:cs typeface="Arial"/>
            </a:endParaRPr>
          </a:p>
        </p:txBody>
      </p:sp>
      <p:sp>
        <p:nvSpPr>
          <p:cNvPr id="5" name="object 5"/>
          <p:cNvSpPr/>
          <p:nvPr/>
        </p:nvSpPr>
        <p:spPr>
          <a:xfrm>
            <a:off x="0" y="504444"/>
            <a:ext cx="592836" cy="661415"/>
          </a:xfrm>
          <a:prstGeom prst="rect">
            <a:avLst/>
          </a:prstGeom>
          <a:blipFill>
            <a:blip r:embed="rId2" cstate="print"/>
            <a:stretch>
              <a:fillRect/>
            </a:stretch>
          </a:blipFill>
        </p:spPr>
        <p:txBody>
          <a:bodyPr wrap="square" lIns="0" tIns="0" rIns="0" bIns="0" rtlCol="0"/>
          <a:lstStyle/>
          <a:p>
            <a:endParaRPr sz="2000">
              <a:latin typeface="+mj-lt"/>
            </a:endParaRPr>
          </a:p>
        </p:txBody>
      </p:sp>
      <p:sp>
        <p:nvSpPr>
          <p:cNvPr id="6" name="object 6"/>
          <p:cNvSpPr/>
          <p:nvPr/>
        </p:nvSpPr>
        <p:spPr>
          <a:xfrm>
            <a:off x="0" y="539495"/>
            <a:ext cx="441959" cy="641603"/>
          </a:xfrm>
          <a:prstGeom prst="rect">
            <a:avLst/>
          </a:prstGeom>
          <a:blipFill>
            <a:blip r:embed="rId3" cstate="print"/>
            <a:stretch>
              <a:fillRect/>
            </a:stretch>
          </a:blipFill>
        </p:spPr>
        <p:txBody>
          <a:bodyPr wrap="square" lIns="0" tIns="0" rIns="0" bIns="0" rtlCol="0"/>
          <a:lstStyle/>
          <a:p>
            <a:endParaRPr sz="2000">
              <a:latin typeface="+mj-lt"/>
            </a:endParaRPr>
          </a:p>
        </p:txBody>
      </p:sp>
      <p:sp>
        <p:nvSpPr>
          <p:cNvPr id="8" name="object 8"/>
          <p:cNvSpPr/>
          <p:nvPr/>
        </p:nvSpPr>
        <p:spPr>
          <a:xfrm>
            <a:off x="213890" y="693150"/>
            <a:ext cx="129491" cy="185308"/>
          </a:xfrm>
          <a:prstGeom prst="rect">
            <a:avLst/>
          </a:prstGeom>
          <a:blipFill>
            <a:blip r:embed="rId4" cstate="print"/>
            <a:stretch>
              <a:fillRect/>
            </a:stretch>
          </a:blipFill>
        </p:spPr>
        <p:txBody>
          <a:bodyPr wrap="square" lIns="0" tIns="0" rIns="0" bIns="0" rtlCol="0"/>
          <a:lstStyle/>
          <a:p>
            <a:endParaRPr sz="2000">
              <a:latin typeface="+mj-lt"/>
            </a:endParaRPr>
          </a:p>
        </p:txBody>
      </p:sp>
      <p:sp>
        <p:nvSpPr>
          <p:cNvPr id="9" name="object 9"/>
          <p:cNvSpPr/>
          <p:nvPr/>
        </p:nvSpPr>
        <p:spPr>
          <a:xfrm>
            <a:off x="201767" y="682244"/>
            <a:ext cx="153248" cy="210820"/>
          </a:xfrm>
          <a:prstGeom prst="rect">
            <a:avLst/>
          </a:prstGeom>
          <a:blipFill>
            <a:blip r:embed="rId5" cstate="print"/>
            <a:stretch>
              <a:fillRect/>
            </a:stretch>
          </a:blipFill>
        </p:spPr>
        <p:txBody>
          <a:bodyPr wrap="square" lIns="0" tIns="0" rIns="0" bIns="0" rtlCol="0"/>
          <a:lstStyle/>
          <a:p>
            <a:endParaRPr sz="2000">
              <a:latin typeface="+mj-lt"/>
            </a:endParaRPr>
          </a:p>
        </p:txBody>
      </p:sp>
      <p:sp>
        <p:nvSpPr>
          <p:cNvPr id="10" name="object 10"/>
          <p:cNvSpPr txBox="1">
            <a:spLocks noGrp="1"/>
          </p:cNvSpPr>
          <p:nvPr>
            <p:ph type="sldNum" sz="quarter" idx="7"/>
          </p:nvPr>
        </p:nvSpPr>
        <p:spPr>
          <a:xfrm>
            <a:off x="8758935" y="6561931"/>
            <a:ext cx="191770" cy="172483"/>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z="1050" spc="-5" dirty="0">
                <a:latin typeface="+mj-lt"/>
              </a:rPr>
              <a:pPr marL="25400">
                <a:lnSpc>
                  <a:spcPct val="100000"/>
                </a:lnSpc>
                <a:spcBef>
                  <a:spcPts val="85"/>
                </a:spcBef>
              </a:pPr>
              <a:t>17</a:t>
            </a:fld>
            <a:endParaRPr sz="1050" spc="-5" dirty="0">
              <a:latin typeface="+mj-lt"/>
            </a:endParaRPr>
          </a:p>
        </p:txBody>
      </p:sp>
      <p:sp>
        <p:nvSpPr>
          <p:cNvPr id="11" name="TextBox 10"/>
          <p:cNvSpPr txBox="1"/>
          <p:nvPr/>
        </p:nvSpPr>
        <p:spPr>
          <a:xfrm>
            <a:off x="0" y="457200"/>
            <a:ext cx="8214547"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Economic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Social Mobility</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12" name="Rectangle 11"/>
          <p:cNvSpPr/>
          <p:nvPr/>
        </p:nvSpPr>
        <p:spPr>
          <a:xfrm rot="264893">
            <a:off x="6709363" y="267802"/>
            <a:ext cx="2281064" cy="307777"/>
          </a:xfrm>
          <a:prstGeom prst="rect">
            <a:avLst/>
          </a:prstGeom>
          <a:solidFill>
            <a:schemeClr val="bg1"/>
          </a:solidFill>
        </p:spPr>
        <p:txBody>
          <a:bodyPr wrap="square">
            <a:spAutoFit/>
          </a:bodyPr>
          <a:lstStyle/>
          <a:p>
            <a:r>
              <a:rPr lang="en-US" sz="1400" b="1" dirty="0">
                <a:solidFill>
                  <a:srgbClr val="FF0000"/>
                </a:solidFill>
              </a:rPr>
              <a:t>Do immigrants </a:t>
            </a:r>
            <a:r>
              <a:rPr lang="en-US" sz="1400" b="1" dirty="0" smtClean="0">
                <a:solidFill>
                  <a:srgbClr val="FF0000"/>
                </a:solidFill>
              </a:rPr>
              <a:t>integrate?</a:t>
            </a:r>
            <a:endParaRPr lang="en-US" sz="14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00600" y="1423401"/>
            <a:ext cx="12202198" cy="3995325"/>
          </a:xfrm>
          <a:prstGeom prst="rect">
            <a:avLst/>
          </a:prstGeom>
        </p:spPr>
        <p:txBody>
          <a:bodyPr vert="horz" wrap="square" lIns="0" tIns="62865" rIns="0" bIns="0" rtlCol="0">
            <a:spAutoFit/>
          </a:bodyPr>
          <a:lstStyle/>
          <a:p>
            <a:pPr marL="5267325">
              <a:lnSpc>
                <a:spcPct val="100000"/>
              </a:lnSpc>
              <a:spcBef>
                <a:spcPts val="495"/>
              </a:spcBef>
              <a:buFont typeface="Wingdings" pitchFamily="2" charset="2"/>
              <a:buChar char="Ø"/>
            </a:pPr>
            <a:r>
              <a:rPr lang="en-US" sz="2700" b="1" spc="-5" dirty="0" smtClean="0">
                <a:solidFill>
                  <a:srgbClr val="A2171E"/>
                </a:solidFill>
                <a:latin typeface="+mj-lt"/>
                <a:cs typeface="Arial"/>
              </a:rPr>
              <a:t> What </a:t>
            </a:r>
            <a:r>
              <a:rPr lang="en-US" sz="2700" b="1" spc="-5" dirty="0">
                <a:solidFill>
                  <a:srgbClr val="A2171E"/>
                </a:solidFill>
                <a:latin typeface="+mj-lt"/>
                <a:cs typeface="Arial"/>
              </a:rPr>
              <a:t>is happening in Europe</a:t>
            </a:r>
            <a:r>
              <a:rPr lang="en-US" sz="2700" b="1" spc="-5" dirty="0" smtClean="0">
                <a:solidFill>
                  <a:srgbClr val="A2171E"/>
                </a:solidFill>
                <a:latin typeface="+mj-lt"/>
                <a:cs typeface="Arial"/>
              </a:rPr>
              <a:t>?</a:t>
            </a:r>
          </a:p>
          <a:p>
            <a:pPr marL="5267325">
              <a:lnSpc>
                <a:spcPct val="100000"/>
              </a:lnSpc>
              <a:spcBef>
                <a:spcPts val="495"/>
              </a:spcBef>
              <a:buFont typeface="Wingdings" pitchFamily="2" charset="2"/>
              <a:buChar char="Ø"/>
            </a:pPr>
            <a:r>
              <a:rPr lang="en-US" sz="2700" b="1" spc="-5" dirty="0" smtClean="0">
                <a:latin typeface="+mj-lt"/>
                <a:cs typeface="Arial"/>
              </a:rPr>
              <a:t> For many years European </a:t>
            </a:r>
            <a:r>
              <a:rPr lang="en-US" sz="2700" b="1" spc="-5" dirty="0">
                <a:latin typeface="+mj-lt"/>
                <a:cs typeface="Arial"/>
              </a:rPr>
              <a:t>countries </a:t>
            </a:r>
            <a:r>
              <a:rPr lang="en-US" sz="2700" b="1" spc="-5" dirty="0" smtClean="0">
                <a:latin typeface="+mj-lt"/>
                <a:cs typeface="Arial"/>
              </a:rPr>
              <a:t>were </a:t>
            </a:r>
            <a:r>
              <a:rPr lang="en-US" sz="2700" b="1" spc="-5" dirty="0">
                <a:latin typeface="+mj-lt"/>
                <a:cs typeface="Arial"/>
              </a:rPr>
              <a:t>mainly countries from </a:t>
            </a:r>
            <a:r>
              <a:rPr lang="en-US" sz="2700" b="1" spc="-5" dirty="0">
                <a:solidFill>
                  <a:schemeClr val="accent5">
                    <a:lumMod val="75000"/>
                  </a:schemeClr>
                </a:solidFill>
                <a:latin typeface="+mj-lt"/>
                <a:cs typeface="Arial"/>
              </a:rPr>
              <a:t>which </a:t>
            </a:r>
            <a:r>
              <a:rPr lang="en-US" sz="2700" b="1" spc="-5" dirty="0" smtClean="0">
                <a:solidFill>
                  <a:schemeClr val="accent5">
                    <a:lumMod val="75000"/>
                  </a:schemeClr>
                </a:solidFill>
                <a:latin typeface="+mj-lt"/>
                <a:cs typeface="Arial"/>
              </a:rPr>
              <a:t>migrants left </a:t>
            </a:r>
            <a:r>
              <a:rPr lang="en-US" sz="2700" b="1" spc="-5" dirty="0" smtClean="0">
                <a:latin typeface="+mj-lt"/>
                <a:cs typeface="Arial"/>
              </a:rPr>
              <a:t>to </a:t>
            </a:r>
            <a:r>
              <a:rPr lang="en-US" sz="2700" b="1" spc="-5" dirty="0">
                <a:latin typeface="+mj-lt"/>
                <a:cs typeface="Arial"/>
              </a:rPr>
              <a:t>the classic </a:t>
            </a:r>
            <a:r>
              <a:rPr lang="en-US" sz="2700" b="1" spc="-5" dirty="0" smtClean="0">
                <a:latin typeface="+mj-lt"/>
                <a:cs typeface="Arial"/>
              </a:rPr>
              <a:t>migration countries. </a:t>
            </a:r>
            <a:endParaRPr lang="en-US" sz="2700" b="1" spc="-5" dirty="0">
              <a:latin typeface="+mj-lt"/>
              <a:cs typeface="Arial"/>
            </a:endParaRPr>
          </a:p>
          <a:p>
            <a:pPr marL="5267325">
              <a:lnSpc>
                <a:spcPct val="100000"/>
              </a:lnSpc>
              <a:spcBef>
                <a:spcPts val="495"/>
              </a:spcBef>
              <a:buFont typeface="Wingdings" pitchFamily="2" charset="2"/>
              <a:buChar char="Ø"/>
            </a:pPr>
            <a:r>
              <a:rPr lang="en-US" sz="2700" b="1" spc="-5" dirty="0" smtClean="0">
                <a:latin typeface="+mj-lt"/>
                <a:cs typeface="Arial"/>
              </a:rPr>
              <a:t> </a:t>
            </a:r>
            <a:r>
              <a:rPr lang="en-US" sz="2700" b="1" spc="-5" dirty="0" smtClean="0">
                <a:latin typeface="+mj-lt"/>
                <a:cs typeface="Arial"/>
              </a:rPr>
              <a:t>The </a:t>
            </a:r>
            <a:r>
              <a:rPr lang="en-US" sz="2700" b="1" spc="-5" dirty="0" smtClean="0">
                <a:latin typeface="+mj-lt"/>
                <a:cs typeface="Arial"/>
              </a:rPr>
              <a:t>significant </a:t>
            </a:r>
            <a:r>
              <a:rPr lang="en-US" sz="2700" b="1" spc="-5" dirty="0" smtClean="0">
                <a:latin typeface="+mj-lt"/>
                <a:cs typeface="Arial"/>
              </a:rPr>
              <a:t>departures were </a:t>
            </a:r>
            <a:r>
              <a:rPr lang="en-US" sz="2700" b="1" spc="-5" dirty="0" smtClean="0">
                <a:latin typeface="+mj-lt"/>
                <a:cs typeface="Arial"/>
              </a:rPr>
              <a:t>of </a:t>
            </a:r>
            <a:r>
              <a:rPr lang="en-US" sz="2700" b="1" spc="-5" dirty="0" smtClean="0">
                <a:solidFill>
                  <a:schemeClr val="accent5">
                    <a:lumMod val="75000"/>
                  </a:schemeClr>
                </a:solidFill>
                <a:latin typeface="+mj-lt"/>
                <a:cs typeface="Arial"/>
              </a:rPr>
              <a:t>European refugees </a:t>
            </a:r>
            <a:r>
              <a:rPr lang="en-US" sz="2700" b="1" spc="-5" dirty="0" smtClean="0">
                <a:latin typeface="+mj-lt"/>
                <a:cs typeface="Arial"/>
              </a:rPr>
              <a:t>as a result of wars and conflicts in Europe.</a:t>
            </a:r>
          </a:p>
          <a:p>
            <a:pPr marL="5267325">
              <a:lnSpc>
                <a:spcPct val="100000"/>
              </a:lnSpc>
              <a:spcBef>
                <a:spcPts val="495"/>
              </a:spcBef>
              <a:buFont typeface="Wingdings" pitchFamily="2" charset="2"/>
              <a:buChar char="Ø"/>
            </a:pPr>
            <a:r>
              <a:rPr lang="en-US" sz="2700" b="1" spc="-5" dirty="0" smtClean="0">
                <a:latin typeface="+mj-lt"/>
                <a:cs typeface="Arial"/>
              </a:rPr>
              <a:t> </a:t>
            </a:r>
            <a:r>
              <a:rPr lang="en-US" sz="2700" b="1" spc="-5" dirty="0" smtClean="0">
                <a:solidFill>
                  <a:schemeClr val="accent5">
                    <a:lumMod val="75000"/>
                  </a:schemeClr>
                </a:solidFill>
                <a:latin typeface="+mj-lt"/>
                <a:cs typeface="Arial"/>
              </a:rPr>
              <a:t>And </a:t>
            </a:r>
            <a:r>
              <a:rPr lang="en-US" sz="2700" b="1" spc="-5" dirty="0">
                <a:solidFill>
                  <a:schemeClr val="accent5">
                    <a:lumMod val="75000"/>
                  </a:schemeClr>
                </a:solidFill>
                <a:latin typeface="+mj-lt"/>
                <a:cs typeface="Arial"/>
              </a:rPr>
              <a:t>economic migrants </a:t>
            </a:r>
            <a:r>
              <a:rPr lang="en-US" sz="2700" b="1" spc="-5" dirty="0">
                <a:latin typeface="+mj-lt"/>
                <a:cs typeface="Arial"/>
              </a:rPr>
              <a:t>who wanted to enter a new world of opportunity</a:t>
            </a:r>
            <a:r>
              <a:rPr lang="en-US" sz="2700" b="1" spc="-5" dirty="0" smtClean="0">
                <a:latin typeface="+mj-lt"/>
                <a:cs typeface="Arial"/>
              </a:rPr>
              <a:t>.</a:t>
            </a:r>
            <a:endParaRPr sz="1800" dirty="0">
              <a:latin typeface="+mj-lt"/>
              <a:cs typeface="Arial"/>
            </a:endParaRPr>
          </a:p>
        </p:txBody>
      </p:sp>
      <p:sp>
        <p:nvSpPr>
          <p:cNvPr id="3" name="object 3"/>
          <p:cNvSpPr/>
          <p:nvPr/>
        </p:nvSpPr>
        <p:spPr>
          <a:xfrm>
            <a:off x="670559" y="347472"/>
            <a:ext cx="8276844" cy="119786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54183" y="5418726"/>
            <a:ext cx="2200637" cy="111007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18</a:t>
            </a:fld>
            <a:endParaRPr spc="-5" dirty="0"/>
          </a:p>
        </p:txBody>
      </p:sp>
      <p:sp>
        <p:nvSpPr>
          <p:cNvPr id="6" name="TextBox 5"/>
          <p:cNvSpPr txBox="1"/>
          <p:nvPr/>
        </p:nvSpPr>
        <p:spPr>
          <a:xfrm>
            <a:off x="304800" y="609600"/>
            <a:ext cx="8382000"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E</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conomic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Social Mobility</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371600"/>
            <a:ext cx="7781925" cy="1028487"/>
          </a:xfrm>
          <a:prstGeom prst="rect">
            <a:avLst/>
          </a:prstGeom>
        </p:spPr>
        <p:txBody>
          <a:bodyPr vert="horz" wrap="square" lIns="0" tIns="12700" rIns="0" bIns="0" rtlCol="0">
            <a:spAutoFit/>
          </a:bodyPr>
          <a:lstStyle/>
          <a:p>
            <a:pPr rtl="0">
              <a:buFont typeface="Wingdings" pitchFamily="2" charset="2"/>
              <a:buChar char="Ø"/>
            </a:pPr>
            <a:r>
              <a:rPr lang="en-US" b="1" dirty="0">
                <a:solidFill>
                  <a:schemeClr val="accent5">
                    <a:lumMod val="75000"/>
                  </a:schemeClr>
                </a:solidFill>
                <a:latin typeface="+mj-lt"/>
              </a:rPr>
              <a:t>Western</a:t>
            </a:r>
            <a:r>
              <a:rPr lang="en-US" b="1" dirty="0">
                <a:latin typeface="+mj-lt"/>
              </a:rPr>
              <a:t> </a:t>
            </a:r>
            <a:r>
              <a:rPr lang="en-US" b="1" dirty="0">
                <a:solidFill>
                  <a:srgbClr val="C00000"/>
                </a:solidFill>
                <a:latin typeface="+mj-lt"/>
              </a:rPr>
              <a:t>European countries </a:t>
            </a:r>
            <a:r>
              <a:rPr lang="en-US" b="1" dirty="0">
                <a:solidFill>
                  <a:schemeClr val="accent5">
                    <a:lumMod val="75000"/>
                  </a:schemeClr>
                </a:solidFill>
                <a:latin typeface="+mj-lt"/>
              </a:rPr>
              <a:t>become target countries for </a:t>
            </a:r>
            <a:r>
              <a:rPr lang="en-US" b="1" dirty="0" smtClean="0">
                <a:solidFill>
                  <a:schemeClr val="accent5">
                    <a:lumMod val="75000"/>
                  </a:schemeClr>
                </a:solidFill>
                <a:latin typeface="+mj-lt"/>
              </a:rPr>
              <a:t>migrants</a:t>
            </a:r>
            <a:r>
              <a:rPr lang="en-US" b="1" dirty="0" smtClean="0">
                <a:solidFill>
                  <a:schemeClr val="tx2"/>
                </a:solidFill>
                <a:latin typeface="+mj-lt"/>
              </a:rPr>
              <a:t> </a:t>
            </a:r>
            <a:r>
              <a:rPr lang="en-US" b="1" dirty="0" smtClean="0">
                <a:latin typeface="+mj-lt"/>
              </a:rPr>
              <a:t>with </a:t>
            </a:r>
            <a:r>
              <a:rPr lang="en-US" b="1" dirty="0">
                <a:latin typeface="+mj-lt"/>
              </a:rPr>
              <a:t>the end of the </a:t>
            </a:r>
            <a:r>
              <a:rPr lang="en-US" b="1" dirty="0" smtClean="0">
                <a:latin typeface="+mj-lt"/>
              </a:rPr>
              <a:t>Second World War</a:t>
            </a:r>
            <a:r>
              <a:rPr lang="en-US" b="1" dirty="0" smtClean="0">
                <a:latin typeface="+mj-lt"/>
              </a:rPr>
              <a:t> (1945): </a:t>
            </a:r>
            <a:r>
              <a:rPr lang="en-US" sz="2800" dirty="0">
                <a:latin typeface="+mj-lt"/>
              </a:rPr>
              <a:t/>
            </a:r>
            <a:br>
              <a:rPr lang="en-US" sz="2800" dirty="0">
                <a:latin typeface="+mj-lt"/>
              </a:rPr>
            </a:br>
            <a:endParaRPr sz="1800" dirty="0" smtClean="0">
              <a:latin typeface="+mj-lt"/>
            </a:endParaRPr>
          </a:p>
        </p:txBody>
      </p:sp>
      <p:sp>
        <p:nvSpPr>
          <p:cNvPr id="3" name="object 3"/>
          <p:cNvSpPr txBox="1"/>
          <p:nvPr/>
        </p:nvSpPr>
        <p:spPr>
          <a:xfrm>
            <a:off x="0" y="2209800"/>
            <a:ext cx="8839200" cy="4013919"/>
          </a:xfrm>
          <a:prstGeom prst="rect">
            <a:avLst/>
          </a:prstGeom>
        </p:spPr>
        <p:txBody>
          <a:bodyPr vert="horz" wrap="square" lIns="0" tIns="12700" rIns="0" bIns="0" rtlCol="0">
            <a:spAutoFit/>
          </a:bodyPr>
          <a:lstStyle/>
          <a:p>
            <a:pPr marL="1121410" indent="-514350" algn="r">
              <a:lnSpc>
                <a:spcPts val="2800"/>
              </a:lnSpc>
              <a:spcBef>
                <a:spcPts val="100"/>
              </a:spcBef>
              <a:tabLst>
                <a:tab pos="8731250" algn="l"/>
              </a:tabLst>
            </a:pPr>
            <a:r>
              <a:rPr lang="en-US" sz="2400" dirty="0" smtClean="0">
                <a:solidFill>
                  <a:srgbClr val="FF0000"/>
                </a:solidFill>
                <a:latin typeface="+mj-lt"/>
                <a:cs typeface="Arial"/>
              </a:rPr>
              <a:t> </a:t>
            </a:r>
          </a:p>
          <a:p>
            <a:pPr marL="1121410" indent="-514350">
              <a:lnSpc>
                <a:spcPts val="2800"/>
              </a:lnSpc>
              <a:spcBef>
                <a:spcPts val="100"/>
              </a:spcBef>
              <a:buFont typeface="Wingdings" pitchFamily="2" charset="2"/>
              <a:buChar char="Ø"/>
              <a:tabLst>
                <a:tab pos="8731250" algn="l"/>
              </a:tabLst>
            </a:pPr>
            <a:r>
              <a:rPr lang="en-US" sz="2400" dirty="0" smtClean="0">
                <a:latin typeface="+mj-lt"/>
                <a:cs typeface="Arial"/>
              </a:rPr>
              <a:t>1</a:t>
            </a:r>
            <a:r>
              <a:rPr lang="en-US" sz="2400" dirty="0" smtClean="0">
                <a:latin typeface="+mj-lt"/>
                <a:cs typeface="Arial"/>
              </a:rPr>
              <a:t>. </a:t>
            </a:r>
            <a:r>
              <a:rPr lang="en-US" sz="2400" dirty="0" smtClean="0">
                <a:solidFill>
                  <a:srgbClr val="C00000"/>
                </a:solidFill>
                <a:latin typeface="+mj-lt"/>
                <a:cs typeface="Arial"/>
              </a:rPr>
              <a:t>“Guest” workers</a:t>
            </a:r>
            <a:r>
              <a:rPr lang="en-US" sz="2400" dirty="0" smtClean="0">
                <a:solidFill>
                  <a:srgbClr val="FF0000"/>
                </a:solidFill>
                <a:latin typeface="+mj-lt"/>
                <a:cs typeface="Arial"/>
              </a:rPr>
              <a:t> </a:t>
            </a:r>
            <a:r>
              <a:rPr lang="en-US" sz="2400" dirty="0" smtClean="0">
                <a:latin typeface="+mj-lt"/>
                <a:cs typeface="Arial"/>
              </a:rPr>
              <a:t>migration </a:t>
            </a:r>
            <a:r>
              <a:rPr lang="en-US" sz="2400" dirty="0">
                <a:latin typeface="+mj-lt"/>
                <a:cs typeface="Arial"/>
              </a:rPr>
              <a:t>- </a:t>
            </a:r>
            <a:r>
              <a:rPr lang="en-US" sz="2400" dirty="0" smtClean="0">
                <a:latin typeface="+mj-lt"/>
                <a:cs typeface="Arial"/>
              </a:rPr>
              <a:t>from </a:t>
            </a:r>
            <a:r>
              <a:rPr lang="en-US" sz="2400" dirty="0">
                <a:latin typeface="+mj-lt"/>
                <a:cs typeface="Arial"/>
              </a:rPr>
              <a:t>the periphery of Europe (Middle East, Ireland and Finland) to Western </a:t>
            </a:r>
            <a:r>
              <a:rPr lang="en-US" sz="2400" dirty="0" smtClean="0">
                <a:latin typeface="+mj-lt"/>
                <a:cs typeface="Arial"/>
              </a:rPr>
              <a:t>Europe</a:t>
            </a:r>
            <a:r>
              <a:rPr lang="en-US" sz="2400" dirty="0" smtClean="0">
                <a:latin typeface="+mj-lt"/>
                <a:cs typeface="Arial"/>
              </a:rPr>
              <a:t>. Most of them are young men that were recruited for rehabilitation projects after the war, with the assumption that they are temporary</a:t>
            </a:r>
            <a:r>
              <a:rPr lang="en-US" sz="2400" dirty="0" smtClean="0">
                <a:latin typeface="+mj-lt"/>
                <a:cs typeface="Arial"/>
              </a:rPr>
              <a:t>.</a:t>
            </a:r>
          </a:p>
          <a:p>
            <a:pPr marL="1121410" indent="-514350">
              <a:lnSpc>
                <a:spcPts val="2800"/>
              </a:lnSpc>
              <a:spcBef>
                <a:spcPts val="100"/>
              </a:spcBef>
              <a:buFont typeface="Wingdings" pitchFamily="2" charset="2"/>
              <a:buChar char="Ø"/>
              <a:tabLst>
                <a:tab pos="8731250" algn="l"/>
              </a:tabLst>
            </a:pPr>
            <a:r>
              <a:rPr lang="en-US" sz="2400" dirty="0" smtClean="0">
                <a:latin typeface="+mj-lt"/>
                <a:cs typeface="Arial"/>
              </a:rPr>
              <a:t> </a:t>
            </a:r>
            <a:r>
              <a:rPr lang="en-US" sz="2400" dirty="0" smtClean="0">
                <a:latin typeface="+mj-lt"/>
                <a:cs typeface="Arial"/>
              </a:rPr>
              <a:t>2. Immigration </a:t>
            </a:r>
            <a:r>
              <a:rPr lang="en-US" sz="2400" dirty="0">
                <a:latin typeface="+mj-lt"/>
                <a:cs typeface="Arial"/>
              </a:rPr>
              <a:t>of former </a:t>
            </a:r>
            <a:r>
              <a:rPr lang="en-US" sz="2400" dirty="0">
                <a:solidFill>
                  <a:srgbClr val="C00000"/>
                </a:solidFill>
                <a:latin typeface="+mj-lt"/>
                <a:cs typeface="Arial"/>
              </a:rPr>
              <a:t>colonial workers</a:t>
            </a:r>
            <a:r>
              <a:rPr lang="en-US" sz="2400" dirty="0">
                <a:latin typeface="+mj-lt"/>
                <a:cs typeface="Arial"/>
              </a:rPr>
              <a:t>. Some held citizenship of the target country and some </a:t>
            </a:r>
            <a:r>
              <a:rPr lang="en-US" sz="2400" dirty="0" smtClean="0">
                <a:latin typeface="+mj-lt"/>
                <a:cs typeface="Arial"/>
              </a:rPr>
              <a:t>arrived </a:t>
            </a:r>
            <a:r>
              <a:rPr lang="en-US" sz="2400" dirty="0" smtClean="0">
                <a:cs typeface="Arial"/>
              </a:rPr>
              <a:t>illegally</a:t>
            </a:r>
            <a:r>
              <a:rPr lang="en-US" sz="2400" dirty="0" smtClean="0">
                <a:latin typeface="+mj-lt"/>
                <a:cs typeface="Arial"/>
              </a:rPr>
              <a:t>.</a:t>
            </a:r>
            <a:endParaRPr lang="en-US" sz="2400" dirty="0">
              <a:latin typeface="+mj-lt"/>
              <a:cs typeface="Arial"/>
            </a:endParaRPr>
          </a:p>
          <a:p>
            <a:pPr marL="1121410" indent="-514350">
              <a:lnSpc>
                <a:spcPts val="2800"/>
              </a:lnSpc>
              <a:spcBef>
                <a:spcPts val="100"/>
              </a:spcBef>
              <a:buFont typeface="Wingdings" pitchFamily="2" charset="2"/>
              <a:buChar char="Ø"/>
              <a:tabLst>
                <a:tab pos="8731250" algn="l"/>
              </a:tabLst>
            </a:pPr>
            <a:r>
              <a:rPr lang="en-US" sz="2400" b="1" dirty="0" smtClean="0">
                <a:latin typeface="+mj-lt"/>
                <a:cs typeface="Arial"/>
              </a:rPr>
              <a:t>Despite </a:t>
            </a:r>
            <a:r>
              <a:rPr lang="en-US" sz="2400" b="1" dirty="0">
                <a:latin typeface="+mj-lt"/>
                <a:cs typeface="Arial"/>
              </a:rPr>
              <a:t>the temporary intentions and lack of "migration ethos" in European countries - some of </a:t>
            </a:r>
            <a:r>
              <a:rPr lang="en-US" sz="2400" b="1" dirty="0" smtClean="0">
                <a:latin typeface="+mj-lt"/>
                <a:cs typeface="Arial"/>
              </a:rPr>
              <a:t>the migrants and </a:t>
            </a:r>
            <a:r>
              <a:rPr lang="en-US" sz="2400" b="1" dirty="0">
                <a:latin typeface="+mj-lt"/>
                <a:cs typeface="Arial"/>
              </a:rPr>
              <a:t>their families settled in Europe (chain migration</a:t>
            </a:r>
            <a:r>
              <a:rPr lang="en-US" sz="2400" b="1" dirty="0" smtClean="0">
                <a:latin typeface="+mj-lt"/>
                <a:cs typeface="Arial"/>
              </a:rPr>
              <a:t>).</a:t>
            </a:r>
            <a:endParaRPr sz="2400" b="1" dirty="0">
              <a:latin typeface="+mj-lt"/>
              <a:cs typeface="Arial"/>
            </a:endParaRPr>
          </a:p>
        </p:txBody>
      </p:sp>
      <p:sp>
        <p:nvSpPr>
          <p:cNvPr id="4" name="object 4"/>
          <p:cNvSpPr/>
          <p:nvPr/>
        </p:nvSpPr>
        <p:spPr>
          <a:xfrm>
            <a:off x="609600" y="0"/>
            <a:ext cx="7571232" cy="1335024"/>
          </a:xfrm>
          <a:prstGeom prst="rect">
            <a:avLst/>
          </a:prstGeom>
          <a:blipFill>
            <a:blip r:embed="rId2" cstate="print"/>
            <a:stretch>
              <a:fillRect/>
            </a:stretch>
          </a:blipFill>
        </p:spPr>
        <p:txBody>
          <a:bodyPr wrap="square" lIns="0" tIns="0" rIns="0" bIns="0" rtlCol="0"/>
          <a:lstStyle/>
          <a:p>
            <a:endParaRPr>
              <a:latin typeface="+mj-lt"/>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19</a:t>
            </a:fld>
            <a:endParaRPr spc="-5" dirty="0">
              <a:latin typeface="+mj-lt"/>
            </a:endParaRPr>
          </a:p>
        </p:txBody>
      </p:sp>
      <p:sp>
        <p:nvSpPr>
          <p:cNvPr id="6" name="TextBox 5"/>
          <p:cNvSpPr txBox="1"/>
          <p:nvPr/>
        </p:nvSpPr>
        <p:spPr>
          <a:xfrm>
            <a:off x="838200" y="381000"/>
            <a:ext cx="7920735"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in </a:t>
            </a:r>
            <a:r>
              <a:rPr lang="en-US" sz="3200" b="1" dirty="0">
                <a:solidFill>
                  <a:schemeClr val="tx1">
                    <a:lumMod val="65000"/>
                    <a:lumOff val="35000"/>
                  </a:schemeClr>
                </a:solidFill>
                <a:effectLst>
                  <a:outerShdw blurRad="38100" dist="38100" dir="2700000" algn="tl">
                    <a:srgbClr val="000000">
                      <a:alpha val="43137"/>
                    </a:srgbClr>
                  </a:outerShdw>
                </a:effectLst>
                <a:latin typeface="+mj-lt"/>
              </a:rPr>
              <a:t>Europe - Policy Aspects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838200"/>
            <a:ext cx="8394700" cy="4397999"/>
          </a:xfrm>
          <a:prstGeom prst="rect">
            <a:avLst/>
          </a:prstGeom>
        </p:spPr>
        <p:txBody>
          <a:bodyPr vert="horz" wrap="square" lIns="0" tIns="12065" rIns="0" bIns="0" rtlCol="0">
            <a:spAutoFit/>
          </a:bodyPr>
          <a:lstStyle/>
          <a:p>
            <a:pPr marL="30480">
              <a:lnSpc>
                <a:spcPts val="3060"/>
              </a:lnSpc>
              <a:spcBef>
                <a:spcPts val="95"/>
              </a:spcBef>
            </a:pPr>
            <a:r>
              <a:rPr lang="en-US" sz="2000" spc="-5" dirty="0" smtClean="0">
                <a:latin typeface="+mj-lt"/>
                <a:cs typeface="Arial"/>
              </a:rPr>
              <a:t> Migrant - </a:t>
            </a:r>
            <a:r>
              <a:rPr lang="en-US" sz="2000" spc="-5" dirty="0">
                <a:latin typeface="+mj-lt"/>
                <a:cs typeface="Arial"/>
              </a:rPr>
              <a:t>a</a:t>
            </a:r>
            <a:r>
              <a:rPr lang="en-US" sz="2000" spc="-5" dirty="0" smtClean="0">
                <a:latin typeface="+mj-lt"/>
                <a:cs typeface="Arial"/>
              </a:rPr>
              <a:t>ccording to the UN, </a:t>
            </a:r>
            <a:r>
              <a:rPr lang="en-US" sz="2000" spc="-5" dirty="0" smtClean="0">
                <a:latin typeface="+mj-lt"/>
                <a:cs typeface="Arial"/>
              </a:rPr>
              <a:t>a migrant is </a:t>
            </a:r>
            <a:r>
              <a:rPr lang="en-US" sz="2000" spc="-5" dirty="0" smtClean="0">
                <a:latin typeface="+mj-lt"/>
                <a:cs typeface="Arial"/>
              </a:rPr>
              <a:t>a </a:t>
            </a:r>
            <a:r>
              <a:rPr lang="en-US" sz="2000" spc="-5" dirty="0" smtClean="0">
                <a:latin typeface="+mj-lt"/>
                <a:cs typeface="Arial"/>
              </a:rPr>
              <a:t>person</a:t>
            </a:r>
            <a:r>
              <a:rPr lang="en-US" sz="2000" spc="-5" dirty="0" smtClean="0">
                <a:latin typeface="+mj-lt"/>
                <a:cs typeface="Arial"/>
              </a:rPr>
              <a:t> </a:t>
            </a:r>
            <a:r>
              <a:rPr lang="en-US" sz="2000" spc="-5" dirty="0" smtClean="0">
                <a:latin typeface="+mj-lt"/>
                <a:cs typeface="Arial"/>
              </a:rPr>
              <a:t>who lived</a:t>
            </a:r>
          </a:p>
          <a:p>
            <a:pPr marL="30480">
              <a:lnSpc>
                <a:spcPts val="3060"/>
              </a:lnSpc>
              <a:spcBef>
                <a:spcPts val="95"/>
              </a:spcBef>
            </a:pPr>
            <a:r>
              <a:rPr lang="en-US" sz="2000" spc="-5" dirty="0" smtClean="0">
                <a:latin typeface="+mj-lt"/>
                <a:cs typeface="Arial"/>
              </a:rPr>
              <a:t>In a foreign country (not born in it) over one year regardless </a:t>
            </a:r>
            <a:r>
              <a:rPr lang="en-US" sz="2000" spc="-5" dirty="0" smtClean="0">
                <a:latin typeface="+mj-lt"/>
                <a:cs typeface="Arial"/>
              </a:rPr>
              <a:t>of the motives for moving </a:t>
            </a:r>
            <a:r>
              <a:rPr lang="en-US" sz="2000" spc="-5" dirty="0" smtClean="0">
                <a:latin typeface="+mj-lt"/>
                <a:cs typeface="Arial"/>
              </a:rPr>
              <a:t>and </a:t>
            </a:r>
            <a:r>
              <a:rPr lang="en-US" sz="2000" spc="-5" dirty="0" smtClean="0">
                <a:latin typeface="+mj-lt"/>
                <a:cs typeface="Arial"/>
              </a:rPr>
              <a:t>the circumstances</a:t>
            </a:r>
            <a:r>
              <a:rPr lang="en-US" sz="2000" spc="-5" dirty="0" smtClean="0">
                <a:latin typeface="+mj-lt"/>
                <a:cs typeface="Arial"/>
              </a:rPr>
              <a:t>.</a:t>
            </a:r>
          </a:p>
          <a:p>
            <a:pPr marL="30480">
              <a:lnSpc>
                <a:spcPts val="3060"/>
              </a:lnSpc>
              <a:spcBef>
                <a:spcPts val="95"/>
              </a:spcBef>
            </a:pPr>
            <a:endParaRPr sz="2000" dirty="0">
              <a:latin typeface="+mj-lt"/>
              <a:cs typeface="Times New Roman"/>
            </a:endParaRPr>
          </a:p>
          <a:p>
            <a:pPr marL="61594"/>
            <a:r>
              <a:rPr lang="en-US" sz="2000" spc="-10" dirty="0" smtClean="0">
                <a:latin typeface="+mj-lt"/>
                <a:cs typeface="Arial"/>
              </a:rPr>
              <a:t>There is no clear consensus on the concept </a:t>
            </a:r>
            <a:r>
              <a:rPr lang="en-US" sz="2000" spc="-10" dirty="0" smtClean="0">
                <a:latin typeface="+mj-lt"/>
                <a:cs typeface="Arial"/>
              </a:rPr>
              <a:t>(the period</a:t>
            </a:r>
            <a:r>
              <a:rPr lang="en-US" sz="2000" spc="-10" dirty="0" smtClean="0">
                <a:latin typeface="+mj-lt"/>
                <a:cs typeface="Arial"/>
              </a:rPr>
              <a:t>, motives).</a:t>
            </a:r>
            <a:endParaRPr lang="en-US" dirty="0">
              <a:latin typeface="+mj-lt"/>
              <a:cs typeface="Times New Roman"/>
            </a:endParaRPr>
          </a:p>
          <a:p>
            <a:pPr marL="61594"/>
            <a:endParaRPr lang="en-US" sz="2000" spc="-10" dirty="0" smtClean="0">
              <a:latin typeface="+mj-lt"/>
              <a:cs typeface="Times New Roman"/>
            </a:endParaRPr>
          </a:p>
          <a:p>
            <a:pPr marL="61594"/>
            <a:r>
              <a:rPr lang="en-US" sz="2000" spc="-10" dirty="0">
                <a:latin typeface="+mj-lt"/>
                <a:cs typeface="Arial"/>
              </a:rPr>
              <a:t>"Migrant" is a concept that includes various types </a:t>
            </a:r>
            <a:r>
              <a:rPr lang="en-US" sz="2000" spc="-10" dirty="0" smtClean="0">
                <a:latin typeface="+mj-lt"/>
                <a:cs typeface="Arial"/>
              </a:rPr>
              <a:t>of internationals </a:t>
            </a:r>
            <a:r>
              <a:rPr lang="en-US" sz="2000" spc="-10" dirty="0">
                <a:latin typeface="+mj-lt"/>
                <a:cs typeface="Arial"/>
              </a:rPr>
              <a:t>transitions</a:t>
            </a:r>
          </a:p>
          <a:p>
            <a:pPr marL="61594"/>
            <a:r>
              <a:rPr lang="en-US" sz="2000" spc="-10" dirty="0" smtClean="0">
                <a:latin typeface="+mj-lt"/>
                <a:cs typeface="Arial"/>
              </a:rPr>
              <a:t>(asylum seeker </a:t>
            </a:r>
            <a:r>
              <a:rPr lang="en-US" sz="2000" spc="-10" dirty="0">
                <a:latin typeface="+mj-lt"/>
                <a:cs typeface="Arial"/>
              </a:rPr>
              <a:t>/ refugee, </a:t>
            </a:r>
            <a:r>
              <a:rPr lang="en-US" sz="2000" spc="-10" dirty="0" smtClean="0">
                <a:latin typeface="+mj-lt"/>
                <a:cs typeface="Arial"/>
              </a:rPr>
              <a:t>a migrant </a:t>
            </a:r>
            <a:r>
              <a:rPr lang="en-US" sz="2000" spc="-10" dirty="0">
                <a:latin typeface="+mj-lt"/>
                <a:cs typeface="Arial"/>
              </a:rPr>
              <a:t>in the Israeli context</a:t>
            </a:r>
            <a:r>
              <a:rPr lang="en-US" sz="2000" spc="-10" dirty="0" smtClean="0">
                <a:latin typeface="+mj-lt"/>
                <a:cs typeface="Arial"/>
              </a:rPr>
              <a:t>, working immigrant, etc.)</a:t>
            </a:r>
            <a:endParaRPr lang="en-US" sz="2000" spc="-10" dirty="0">
              <a:latin typeface="+mj-lt"/>
              <a:cs typeface="Arial"/>
            </a:endParaRPr>
          </a:p>
          <a:p>
            <a:pPr marL="61594"/>
            <a:endParaRPr lang="en-US" sz="2000" spc="-10" dirty="0">
              <a:latin typeface="+mj-lt"/>
              <a:cs typeface="Arial"/>
            </a:endParaRPr>
          </a:p>
          <a:p>
            <a:pPr marL="61594"/>
            <a:r>
              <a:rPr lang="en-US" sz="2000" spc="-10" dirty="0">
                <a:latin typeface="+mj-lt"/>
                <a:cs typeface="Arial"/>
              </a:rPr>
              <a:t>By this general definition, according to the UN, there are currently a quarter of a billion migrants in the world</a:t>
            </a:r>
          </a:p>
          <a:p>
            <a:pPr marL="61594"/>
            <a:endParaRPr lang="en-US" sz="2000" spc="-10" dirty="0" smtClean="0">
              <a:latin typeface="+mj-lt"/>
              <a:cs typeface="Arial"/>
            </a:endParaRPr>
          </a:p>
        </p:txBody>
      </p:sp>
      <p:sp>
        <p:nvSpPr>
          <p:cNvPr id="3" name="object 3"/>
          <p:cNvSpPr/>
          <p:nvPr/>
        </p:nvSpPr>
        <p:spPr>
          <a:xfrm>
            <a:off x="4800600" y="0"/>
            <a:ext cx="4183379" cy="1335024"/>
          </a:xfrm>
          <a:prstGeom prst="rect">
            <a:avLst/>
          </a:prstGeom>
          <a:blipFill>
            <a:blip r:embed="rId2" cstate="print"/>
            <a:stretch>
              <a:fillRect/>
            </a:stretch>
          </a:blipFill>
        </p:spPr>
        <p:txBody>
          <a:bodyPr wrap="square" lIns="0" tIns="0" rIns="0" bIns="0" rtlCol="0"/>
          <a:lstStyle/>
          <a:p>
            <a:endParaRPr>
              <a:latin typeface="+mj-lt"/>
            </a:endParaRPr>
          </a:p>
        </p:txBody>
      </p:sp>
      <p:sp>
        <p:nvSpPr>
          <p:cNvPr id="4" name="object 4"/>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2</a:t>
            </a:fld>
            <a:endParaRPr spc="-5" dirty="0">
              <a:latin typeface="+mj-lt"/>
            </a:endParaRPr>
          </a:p>
        </p:txBody>
      </p:sp>
      <p:sp>
        <p:nvSpPr>
          <p:cNvPr id="5" name="TextBox 4"/>
          <p:cNvSpPr txBox="1"/>
          <p:nvPr/>
        </p:nvSpPr>
        <p:spPr>
          <a:xfrm>
            <a:off x="0" y="228600"/>
            <a:ext cx="4495800" cy="584775"/>
          </a:xfrm>
          <a:prstGeom prst="rect">
            <a:avLst/>
          </a:prstGeom>
          <a:solidFill>
            <a:schemeClr val="bg1"/>
          </a:solidFill>
          <a:ln>
            <a:solidFill>
              <a:schemeClr val="bg1"/>
            </a:solidFill>
          </a:ln>
        </p:spPr>
        <p:txBody>
          <a:bodyPr wrap="square" rtlCol="0">
            <a:spAutoFit/>
          </a:bodyPr>
          <a:lstStyle/>
          <a:p>
            <a:pPr algn="ctr"/>
            <a:r>
              <a:rPr lang="en-US" sz="3200" b="1" dirty="0">
                <a:solidFill>
                  <a:schemeClr val="tx1">
                    <a:lumMod val="65000"/>
                    <a:lumOff val="35000"/>
                  </a:schemeClr>
                </a:solidFill>
                <a:effectLst>
                  <a:outerShdw blurRad="38100" dist="38100" dir="2700000" algn="tl">
                    <a:srgbClr val="000000">
                      <a:alpha val="43137"/>
                    </a:srgbClr>
                  </a:outerShdw>
                </a:effectLst>
                <a:latin typeface="+mj-lt"/>
              </a:rPr>
              <a:t>Who is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a Migrant?*</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6" name="TextBox 5"/>
          <p:cNvSpPr txBox="1"/>
          <p:nvPr/>
        </p:nvSpPr>
        <p:spPr>
          <a:xfrm>
            <a:off x="5029200" y="304800"/>
            <a:ext cx="3577334" cy="523220"/>
          </a:xfrm>
          <a:prstGeom prst="rect">
            <a:avLst/>
          </a:prstGeom>
          <a:solidFill>
            <a:schemeClr val="bg1"/>
          </a:solidFill>
        </p:spPr>
        <p:txBody>
          <a:bodyPr wrap="square" rtlCol="0">
            <a:spAutoFit/>
          </a:bodyPr>
          <a:lstStyle/>
          <a:p>
            <a:endParaRPr lang="en-US" sz="28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762000"/>
            <a:ext cx="8991600" cy="5011628"/>
          </a:xfrm>
          <a:prstGeom prst="rect">
            <a:avLst/>
          </a:prstGeom>
        </p:spPr>
        <p:txBody>
          <a:bodyPr vert="horz" wrap="square" lIns="0" tIns="12700" rIns="0" bIns="0" rtlCol="0">
            <a:spAutoFit/>
          </a:bodyPr>
          <a:lstStyle/>
          <a:p>
            <a:pPr marL="12700">
              <a:lnSpc>
                <a:spcPct val="100000"/>
              </a:lnSpc>
              <a:spcBef>
                <a:spcPts val="100"/>
              </a:spcBef>
              <a:buFont typeface="Wingdings" pitchFamily="2" charset="2"/>
              <a:buChar char="Ø"/>
            </a:pPr>
            <a:r>
              <a:rPr lang="en-US" sz="2700" dirty="0" smtClean="0">
                <a:latin typeface="Arial"/>
                <a:cs typeface="Arial"/>
              </a:rPr>
              <a:t> In </a:t>
            </a:r>
            <a:r>
              <a:rPr lang="en-US" sz="2700" dirty="0">
                <a:latin typeface="Arial"/>
                <a:cs typeface="Arial"/>
              </a:rPr>
              <a:t>the early 1970s, </a:t>
            </a:r>
            <a:r>
              <a:rPr lang="en-US" sz="2700" dirty="0">
                <a:solidFill>
                  <a:srgbClr val="C00000"/>
                </a:solidFill>
                <a:latin typeface="Arial"/>
                <a:cs typeface="Arial"/>
              </a:rPr>
              <a:t>globalization</a:t>
            </a:r>
            <a:r>
              <a:rPr lang="en-US" sz="2700" dirty="0">
                <a:latin typeface="Arial"/>
                <a:cs typeface="Arial"/>
              </a:rPr>
              <a:t> accelerated </a:t>
            </a:r>
            <a:r>
              <a:rPr lang="en-US" sz="2700" dirty="0" smtClean="0">
                <a:latin typeface="Arial"/>
                <a:cs typeface="Arial"/>
              </a:rPr>
              <a:t>and brought about </a:t>
            </a:r>
            <a:r>
              <a:rPr lang="en-US" sz="2700" dirty="0">
                <a:latin typeface="Arial"/>
                <a:cs typeface="Arial"/>
              </a:rPr>
              <a:t>global economic changes</a:t>
            </a:r>
            <a:r>
              <a:rPr lang="en-US" sz="2700" dirty="0" smtClean="0">
                <a:latin typeface="Arial"/>
                <a:cs typeface="Arial"/>
              </a:rPr>
              <a:t>.</a:t>
            </a:r>
          </a:p>
          <a:p>
            <a:pPr marL="12700">
              <a:lnSpc>
                <a:spcPct val="100000"/>
              </a:lnSpc>
              <a:spcBef>
                <a:spcPts val="100"/>
              </a:spcBef>
              <a:buFont typeface="Wingdings" pitchFamily="2" charset="2"/>
              <a:buChar char="Ø"/>
            </a:pPr>
            <a:endParaRPr sz="2700" dirty="0">
              <a:latin typeface="Times New Roman"/>
              <a:cs typeface="Times New Roman"/>
            </a:endParaRPr>
          </a:p>
          <a:p>
            <a:pPr marL="160655">
              <a:lnSpc>
                <a:spcPct val="100000"/>
              </a:lnSpc>
              <a:buFont typeface="Wingdings" pitchFamily="2" charset="2"/>
              <a:buChar char="Ø"/>
            </a:pPr>
            <a:r>
              <a:rPr lang="en-US" sz="2700" spc="-15" dirty="0" smtClean="0">
                <a:solidFill>
                  <a:srgbClr val="C00000"/>
                </a:solidFill>
                <a:latin typeface="Arial"/>
                <a:cs typeface="Arial"/>
              </a:rPr>
              <a:t> There was </a:t>
            </a:r>
            <a:r>
              <a:rPr lang="en-US" sz="2700" spc="-15" dirty="0">
                <a:solidFill>
                  <a:srgbClr val="C00000"/>
                </a:solidFill>
                <a:latin typeface="Arial"/>
                <a:cs typeface="Arial"/>
              </a:rPr>
              <a:t>an increase in the number of </a:t>
            </a:r>
            <a:r>
              <a:rPr lang="en-US" sz="2700" spc="-15" dirty="0" smtClean="0">
                <a:solidFill>
                  <a:srgbClr val="C00000"/>
                </a:solidFill>
                <a:latin typeface="Arial"/>
                <a:cs typeface="Arial"/>
              </a:rPr>
              <a:t>migrants </a:t>
            </a:r>
            <a:r>
              <a:rPr lang="en-US" sz="2700" spc="-15" dirty="0">
                <a:latin typeface="Arial"/>
                <a:cs typeface="Arial"/>
              </a:rPr>
              <a:t>to specific countries in Western Europe and Scandinavia (Turks and </a:t>
            </a:r>
            <a:r>
              <a:rPr lang="en-US" sz="2700" spc="-15" dirty="0" smtClean="0">
                <a:latin typeface="Arial"/>
                <a:cs typeface="Arial"/>
              </a:rPr>
              <a:t>migrants </a:t>
            </a:r>
            <a:r>
              <a:rPr lang="en-US" sz="2700" spc="-15" dirty="0">
                <a:latin typeface="Arial"/>
                <a:cs typeface="Arial"/>
              </a:rPr>
              <a:t>from the former USSR to Germany, Muslim </a:t>
            </a:r>
            <a:r>
              <a:rPr lang="en-US" sz="2700" spc="-15" dirty="0" smtClean="0">
                <a:latin typeface="Arial"/>
                <a:cs typeface="Arial"/>
              </a:rPr>
              <a:t>migrants </a:t>
            </a:r>
            <a:r>
              <a:rPr lang="en-US" sz="2700" spc="-15" dirty="0">
                <a:latin typeface="Arial"/>
                <a:cs typeface="Arial"/>
              </a:rPr>
              <a:t>to Sweden and Denmark etc</a:t>
            </a:r>
            <a:r>
              <a:rPr lang="en-US" sz="2700" spc="-15" dirty="0" smtClean="0">
                <a:latin typeface="Arial"/>
                <a:cs typeface="Arial"/>
              </a:rPr>
              <a:t>.).</a:t>
            </a:r>
          </a:p>
          <a:p>
            <a:pPr marL="160655">
              <a:lnSpc>
                <a:spcPct val="100000"/>
              </a:lnSpc>
              <a:buFont typeface="Wingdings" pitchFamily="2" charset="2"/>
              <a:buChar char="Ø"/>
            </a:pPr>
            <a:endParaRPr lang="en-US" sz="2700" spc="-15" dirty="0" smtClean="0">
              <a:latin typeface="Arial"/>
              <a:cs typeface="Arial"/>
            </a:endParaRPr>
          </a:p>
          <a:p>
            <a:pPr marL="160655">
              <a:lnSpc>
                <a:spcPct val="100000"/>
              </a:lnSpc>
              <a:buFont typeface="Wingdings" pitchFamily="2" charset="2"/>
              <a:buChar char="Ø"/>
            </a:pPr>
            <a:r>
              <a:rPr lang="en-US" sz="2700" spc="-15" dirty="0" smtClean="0">
                <a:latin typeface="Arial"/>
                <a:cs typeface="Arial"/>
              </a:rPr>
              <a:t> At </a:t>
            </a:r>
            <a:r>
              <a:rPr lang="en-US" sz="2700" spc="-15" dirty="0">
                <a:latin typeface="Arial"/>
                <a:cs typeface="Arial"/>
              </a:rPr>
              <a:t>the same time, </a:t>
            </a:r>
            <a:r>
              <a:rPr lang="en-US" sz="2700" spc="-15" dirty="0">
                <a:solidFill>
                  <a:srgbClr val="C00000"/>
                </a:solidFill>
                <a:latin typeface="Arial"/>
                <a:cs typeface="Arial"/>
              </a:rPr>
              <a:t>a second generation and a third generation</a:t>
            </a:r>
            <a:r>
              <a:rPr lang="en-US" sz="2700" spc="-15" dirty="0">
                <a:latin typeface="Arial"/>
                <a:cs typeface="Arial"/>
              </a:rPr>
              <a:t> of </a:t>
            </a:r>
            <a:r>
              <a:rPr lang="en-US" sz="2700" spc="-15" dirty="0" smtClean="0">
                <a:latin typeface="Arial"/>
                <a:cs typeface="Arial"/>
              </a:rPr>
              <a:t>migrants </a:t>
            </a:r>
            <a:r>
              <a:rPr lang="en-US" sz="2700" spc="-15" dirty="0">
                <a:latin typeface="Arial"/>
                <a:cs typeface="Arial"/>
              </a:rPr>
              <a:t>are emerging in Western European countries and </a:t>
            </a:r>
            <a:r>
              <a:rPr lang="en-US" sz="2700" spc="-15" dirty="0" smtClean="0">
                <a:latin typeface="Arial"/>
                <a:cs typeface="Arial"/>
              </a:rPr>
              <a:t>we see more </a:t>
            </a:r>
            <a:r>
              <a:rPr lang="en-US" sz="2700" spc="-15" dirty="0" smtClean="0">
                <a:latin typeface="Arial"/>
                <a:cs typeface="Arial"/>
              </a:rPr>
              <a:t>research </a:t>
            </a:r>
            <a:r>
              <a:rPr lang="en-US" sz="2700" spc="-15" dirty="0">
                <a:latin typeface="Arial"/>
                <a:cs typeface="Arial"/>
              </a:rPr>
              <a:t>evidence of </a:t>
            </a:r>
            <a:r>
              <a:rPr lang="en-US" sz="2700" spc="-15" dirty="0">
                <a:solidFill>
                  <a:schemeClr val="accent5">
                    <a:lumMod val="75000"/>
                  </a:schemeClr>
                </a:solidFill>
                <a:latin typeface="Arial"/>
                <a:cs typeface="Arial"/>
              </a:rPr>
              <a:t>social and cultural economic difficulties</a:t>
            </a:r>
            <a:r>
              <a:rPr lang="en-US" sz="2700" spc="-15" dirty="0">
                <a:solidFill>
                  <a:schemeClr val="accent1"/>
                </a:solidFill>
                <a:latin typeface="Arial"/>
                <a:cs typeface="Arial"/>
              </a:rPr>
              <a:t> </a:t>
            </a:r>
            <a:r>
              <a:rPr lang="en-US" sz="2700" spc="-15" dirty="0" smtClean="0">
                <a:latin typeface="Arial"/>
                <a:cs typeface="Arial"/>
              </a:rPr>
              <a:t>in taking them in.</a:t>
            </a:r>
            <a:endParaRPr lang="en-US" sz="2700" spc="-15" dirty="0" smtClean="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20</a:t>
            </a:fld>
            <a:endParaRPr spc="-5" dirty="0"/>
          </a:p>
        </p:txBody>
      </p:sp>
      <p:sp>
        <p:nvSpPr>
          <p:cNvPr id="5" name="Rectangle 4"/>
          <p:cNvSpPr/>
          <p:nvPr/>
        </p:nvSpPr>
        <p:spPr>
          <a:xfrm>
            <a:off x="533400" y="0"/>
            <a:ext cx="8153400" cy="646331"/>
          </a:xfrm>
          <a:prstGeom prst="rect">
            <a:avLst/>
          </a:prstGeom>
          <a:solidFill>
            <a:schemeClr val="bg1"/>
          </a:solidFill>
        </p:spPr>
        <p:txBody>
          <a:bodyPr wrap="square">
            <a:spAutoFit/>
          </a:bodyPr>
          <a:lstStyle/>
          <a:p>
            <a:r>
              <a:rPr lang="en-US" sz="3600" b="1" dirty="0" smtClean="0">
                <a:solidFill>
                  <a:schemeClr val="tx1">
                    <a:lumMod val="65000"/>
                    <a:lumOff val="35000"/>
                  </a:schemeClr>
                </a:solidFill>
                <a:effectLst>
                  <a:outerShdw blurRad="38100" dist="38100" dir="2700000" algn="tl">
                    <a:srgbClr val="000000">
                      <a:alpha val="43137"/>
                    </a:srgbClr>
                  </a:outerShdw>
                </a:effectLst>
              </a:rPr>
              <a:t>Migration in Europe</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932044" y="4432807"/>
            <a:ext cx="549910" cy="648335"/>
          </a:xfrm>
          <a:custGeom>
            <a:avLst/>
            <a:gdLst/>
            <a:ahLst/>
            <a:cxnLst/>
            <a:rect l="l" t="t" r="r" b="b"/>
            <a:pathLst>
              <a:path w="549910" h="648335">
                <a:moveTo>
                  <a:pt x="549782" y="373125"/>
                </a:moveTo>
                <a:lnTo>
                  <a:pt x="0" y="373125"/>
                </a:lnTo>
                <a:lnTo>
                  <a:pt x="274827" y="648081"/>
                </a:lnTo>
                <a:lnTo>
                  <a:pt x="549782" y="373125"/>
                </a:lnTo>
                <a:close/>
              </a:path>
              <a:path w="549910" h="648335">
                <a:moveTo>
                  <a:pt x="412368" y="0"/>
                </a:moveTo>
                <a:lnTo>
                  <a:pt x="137413" y="0"/>
                </a:lnTo>
                <a:lnTo>
                  <a:pt x="137413" y="373125"/>
                </a:lnTo>
                <a:lnTo>
                  <a:pt x="412368" y="373125"/>
                </a:lnTo>
                <a:lnTo>
                  <a:pt x="412368" y="0"/>
                </a:lnTo>
                <a:close/>
              </a:path>
            </a:pathLst>
          </a:custGeom>
          <a:solidFill>
            <a:srgbClr val="2CA1BE"/>
          </a:solidFill>
        </p:spPr>
        <p:txBody>
          <a:bodyPr wrap="square" lIns="0" tIns="0" rIns="0" bIns="0" rtlCol="0"/>
          <a:lstStyle/>
          <a:p>
            <a:endParaRPr>
              <a:latin typeface="+mj-lt"/>
            </a:endParaRPr>
          </a:p>
        </p:txBody>
      </p:sp>
      <p:sp>
        <p:nvSpPr>
          <p:cNvPr id="6" name="object 6"/>
          <p:cNvSpPr/>
          <p:nvPr/>
        </p:nvSpPr>
        <p:spPr>
          <a:xfrm>
            <a:off x="4865687" y="4424470"/>
            <a:ext cx="682625" cy="715010"/>
          </a:xfrm>
          <a:custGeom>
            <a:avLst/>
            <a:gdLst/>
            <a:ahLst/>
            <a:cxnLst/>
            <a:rect l="l" t="t" r="r" b="b"/>
            <a:pathLst>
              <a:path w="682625" h="715010">
                <a:moveTo>
                  <a:pt x="506222" y="0"/>
                </a:moveTo>
                <a:lnTo>
                  <a:pt x="176402" y="0"/>
                </a:lnTo>
                <a:lnTo>
                  <a:pt x="176402" y="373253"/>
                </a:lnTo>
                <a:lnTo>
                  <a:pt x="0" y="373253"/>
                </a:lnTo>
                <a:lnTo>
                  <a:pt x="341249" y="714502"/>
                </a:lnTo>
                <a:lnTo>
                  <a:pt x="387875" y="667893"/>
                </a:lnTo>
                <a:lnTo>
                  <a:pt x="341249" y="667893"/>
                </a:lnTo>
                <a:lnTo>
                  <a:pt x="79755" y="406273"/>
                </a:lnTo>
                <a:lnTo>
                  <a:pt x="209296" y="406273"/>
                </a:lnTo>
                <a:lnTo>
                  <a:pt x="209296" y="33020"/>
                </a:lnTo>
                <a:lnTo>
                  <a:pt x="506222" y="33020"/>
                </a:lnTo>
                <a:lnTo>
                  <a:pt x="506222" y="0"/>
                </a:lnTo>
                <a:close/>
              </a:path>
              <a:path w="682625" h="715010">
                <a:moveTo>
                  <a:pt x="506222" y="33020"/>
                </a:moveTo>
                <a:lnTo>
                  <a:pt x="473201" y="33020"/>
                </a:lnTo>
                <a:lnTo>
                  <a:pt x="473201" y="406273"/>
                </a:lnTo>
                <a:lnTo>
                  <a:pt x="602868" y="406273"/>
                </a:lnTo>
                <a:lnTo>
                  <a:pt x="341249" y="667893"/>
                </a:lnTo>
                <a:lnTo>
                  <a:pt x="387875" y="667893"/>
                </a:lnTo>
                <a:lnTo>
                  <a:pt x="682625" y="373253"/>
                </a:lnTo>
                <a:lnTo>
                  <a:pt x="506222" y="373253"/>
                </a:lnTo>
                <a:lnTo>
                  <a:pt x="506222" y="33020"/>
                </a:lnTo>
                <a:close/>
              </a:path>
              <a:path w="682625" h="715010">
                <a:moveTo>
                  <a:pt x="462279" y="44069"/>
                </a:moveTo>
                <a:lnTo>
                  <a:pt x="220345" y="44069"/>
                </a:lnTo>
                <a:lnTo>
                  <a:pt x="220345" y="417195"/>
                </a:lnTo>
                <a:lnTo>
                  <a:pt x="106299" y="417195"/>
                </a:lnTo>
                <a:lnTo>
                  <a:pt x="341249" y="652272"/>
                </a:lnTo>
                <a:lnTo>
                  <a:pt x="356743" y="636778"/>
                </a:lnTo>
                <a:lnTo>
                  <a:pt x="341249" y="636778"/>
                </a:lnTo>
                <a:lnTo>
                  <a:pt x="132841" y="428244"/>
                </a:lnTo>
                <a:lnTo>
                  <a:pt x="231393" y="428244"/>
                </a:lnTo>
                <a:lnTo>
                  <a:pt x="231393" y="54991"/>
                </a:lnTo>
                <a:lnTo>
                  <a:pt x="462279" y="54991"/>
                </a:lnTo>
                <a:lnTo>
                  <a:pt x="462279" y="44069"/>
                </a:lnTo>
                <a:close/>
              </a:path>
              <a:path w="682625" h="715010">
                <a:moveTo>
                  <a:pt x="462279" y="54991"/>
                </a:moveTo>
                <a:lnTo>
                  <a:pt x="451230" y="54991"/>
                </a:lnTo>
                <a:lnTo>
                  <a:pt x="451230" y="428244"/>
                </a:lnTo>
                <a:lnTo>
                  <a:pt x="549783" y="428244"/>
                </a:lnTo>
                <a:lnTo>
                  <a:pt x="341249" y="636778"/>
                </a:lnTo>
                <a:lnTo>
                  <a:pt x="356743" y="636778"/>
                </a:lnTo>
                <a:lnTo>
                  <a:pt x="576326" y="417195"/>
                </a:lnTo>
                <a:lnTo>
                  <a:pt x="462279" y="417195"/>
                </a:lnTo>
                <a:lnTo>
                  <a:pt x="462279" y="54991"/>
                </a:lnTo>
                <a:close/>
              </a:path>
            </a:pathLst>
          </a:custGeom>
          <a:solidFill>
            <a:srgbClr val="1E768B"/>
          </a:solidFill>
        </p:spPr>
        <p:txBody>
          <a:bodyPr wrap="square" lIns="0" tIns="0" rIns="0" bIns="0" rtlCol="0"/>
          <a:lstStyle/>
          <a:p>
            <a:endParaRPr>
              <a:latin typeface="+mj-lt"/>
            </a:endParaRPr>
          </a:p>
        </p:txBody>
      </p:sp>
      <p:sp>
        <p:nvSpPr>
          <p:cNvPr id="7" name="object 7"/>
          <p:cNvSpPr/>
          <p:nvPr/>
        </p:nvSpPr>
        <p:spPr>
          <a:xfrm>
            <a:off x="5580126" y="4797171"/>
            <a:ext cx="3168650" cy="1146429"/>
          </a:xfrm>
          <a:custGeom>
            <a:avLst/>
            <a:gdLst/>
            <a:ahLst/>
            <a:cxnLst/>
            <a:rect l="l" t="t" r="r" b="b"/>
            <a:pathLst>
              <a:path w="3168650" h="1152525">
                <a:moveTo>
                  <a:pt x="2976372" y="0"/>
                </a:moveTo>
                <a:lnTo>
                  <a:pt x="0" y="0"/>
                </a:lnTo>
                <a:lnTo>
                  <a:pt x="0" y="1152105"/>
                </a:lnTo>
                <a:lnTo>
                  <a:pt x="3168396" y="1152105"/>
                </a:lnTo>
                <a:lnTo>
                  <a:pt x="3168396" y="192023"/>
                </a:lnTo>
                <a:lnTo>
                  <a:pt x="3163324" y="147996"/>
                </a:lnTo>
                <a:lnTo>
                  <a:pt x="3148877" y="107579"/>
                </a:lnTo>
                <a:lnTo>
                  <a:pt x="3126208" y="71925"/>
                </a:lnTo>
                <a:lnTo>
                  <a:pt x="3096470" y="42187"/>
                </a:lnTo>
                <a:lnTo>
                  <a:pt x="3060816" y="19518"/>
                </a:lnTo>
                <a:lnTo>
                  <a:pt x="3020399" y="5071"/>
                </a:lnTo>
                <a:lnTo>
                  <a:pt x="2976372" y="0"/>
                </a:lnTo>
                <a:close/>
              </a:path>
            </a:pathLst>
          </a:custGeom>
          <a:solidFill>
            <a:srgbClr val="A6DDEA"/>
          </a:solidFill>
        </p:spPr>
        <p:txBody>
          <a:bodyPr wrap="square" lIns="0" tIns="0" rIns="0" bIns="0" rtlCol="0"/>
          <a:lstStyle/>
          <a:p>
            <a:endParaRPr>
              <a:latin typeface="+mj-lt"/>
            </a:endParaRPr>
          </a:p>
        </p:txBody>
      </p:sp>
      <p:sp>
        <p:nvSpPr>
          <p:cNvPr id="8" name="object 8"/>
          <p:cNvSpPr/>
          <p:nvPr/>
        </p:nvSpPr>
        <p:spPr>
          <a:xfrm>
            <a:off x="5552566" y="4769611"/>
            <a:ext cx="3223895" cy="1207770"/>
          </a:xfrm>
          <a:custGeom>
            <a:avLst/>
            <a:gdLst/>
            <a:ahLst/>
            <a:cxnLst/>
            <a:rect l="l" t="t" r="r" b="b"/>
            <a:pathLst>
              <a:path w="3223895" h="1207770">
                <a:moveTo>
                  <a:pt x="3003931" y="0"/>
                </a:moveTo>
                <a:lnTo>
                  <a:pt x="27559" y="0"/>
                </a:lnTo>
                <a:lnTo>
                  <a:pt x="16823" y="2162"/>
                </a:lnTo>
                <a:lnTo>
                  <a:pt x="8064" y="8064"/>
                </a:lnTo>
                <a:lnTo>
                  <a:pt x="2162" y="16823"/>
                </a:lnTo>
                <a:lnTo>
                  <a:pt x="0" y="27558"/>
                </a:lnTo>
                <a:lnTo>
                  <a:pt x="0" y="1179703"/>
                </a:lnTo>
                <a:lnTo>
                  <a:pt x="2162" y="1190407"/>
                </a:lnTo>
                <a:lnTo>
                  <a:pt x="8064" y="1199146"/>
                </a:lnTo>
                <a:lnTo>
                  <a:pt x="16823" y="1205038"/>
                </a:lnTo>
                <a:lnTo>
                  <a:pt x="27559" y="1207198"/>
                </a:lnTo>
                <a:lnTo>
                  <a:pt x="3195955" y="1207198"/>
                </a:lnTo>
                <a:lnTo>
                  <a:pt x="3206690" y="1205038"/>
                </a:lnTo>
                <a:lnTo>
                  <a:pt x="3215449" y="1199146"/>
                </a:lnTo>
                <a:lnTo>
                  <a:pt x="3221351" y="1190407"/>
                </a:lnTo>
                <a:lnTo>
                  <a:pt x="3223514" y="1179703"/>
                </a:lnTo>
                <a:lnTo>
                  <a:pt x="3223513" y="1174203"/>
                </a:lnTo>
                <a:lnTo>
                  <a:pt x="33020" y="1174203"/>
                </a:lnTo>
                <a:lnTo>
                  <a:pt x="33020" y="33019"/>
                </a:lnTo>
                <a:lnTo>
                  <a:pt x="3119261" y="33019"/>
                </a:lnTo>
                <a:lnTo>
                  <a:pt x="3107436" y="25907"/>
                </a:lnTo>
                <a:lnTo>
                  <a:pt x="3088005" y="16763"/>
                </a:lnTo>
                <a:lnTo>
                  <a:pt x="3067939" y="9651"/>
                </a:lnTo>
                <a:lnTo>
                  <a:pt x="3046857" y="4318"/>
                </a:lnTo>
                <a:lnTo>
                  <a:pt x="3024886" y="1015"/>
                </a:lnTo>
                <a:lnTo>
                  <a:pt x="3003931" y="0"/>
                </a:lnTo>
                <a:close/>
              </a:path>
              <a:path w="3223895" h="1207770">
                <a:moveTo>
                  <a:pt x="3119261" y="33019"/>
                </a:moveTo>
                <a:lnTo>
                  <a:pt x="3003931" y="33019"/>
                </a:lnTo>
                <a:lnTo>
                  <a:pt x="3023235" y="34036"/>
                </a:lnTo>
                <a:lnTo>
                  <a:pt x="3041777" y="36956"/>
                </a:lnTo>
                <a:lnTo>
                  <a:pt x="3093085" y="55625"/>
                </a:lnTo>
                <a:lnTo>
                  <a:pt x="3135884" y="87883"/>
                </a:lnTo>
                <a:lnTo>
                  <a:pt x="3168141" y="130937"/>
                </a:lnTo>
                <a:lnTo>
                  <a:pt x="3186684" y="182244"/>
                </a:lnTo>
                <a:lnTo>
                  <a:pt x="3190493" y="1174203"/>
                </a:lnTo>
                <a:lnTo>
                  <a:pt x="3223513" y="1174203"/>
                </a:lnTo>
                <a:lnTo>
                  <a:pt x="3223387" y="218186"/>
                </a:lnTo>
                <a:lnTo>
                  <a:pt x="3218688" y="173989"/>
                </a:lnTo>
                <a:lnTo>
                  <a:pt x="3205607" y="132842"/>
                </a:lnTo>
                <a:lnTo>
                  <a:pt x="3185160" y="95757"/>
                </a:lnTo>
                <a:lnTo>
                  <a:pt x="3158236" y="63626"/>
                </a:lnTo>
                <a:lnTo>
                  <a:pt x="3125597" y="36830"/>
                </a:lnTo>
                <a:lnTo>
                  <a:pt x="3119261" y="33019"/>
                </a:lnTo>
                <a:close/>
              </a:path>
              <a:path w="3223895" h="1207770">
                <a:moveTo>
                  <a:pt x="3003931" y="44068"/>
                </a:moveTo>
                <a:lnTo>
                  <a:pt x="44069" y="44068"/>
                </a:lnTo>
                <a:lnTo>
                  <a:pt x="44069" y="1163205"/>
                </a:lnTo>
                <a:lnTo>
                  <a:pt x="3179444" y="1163205"/>
                </a:lnTo>
                <a:lnTo>
                  <a:pt x="3179444" y="1152207"/>
                </a:lnTo>
                <a:lnTo>
                  <a:pt x="55118" y="1152207"/>
                </a:lnTo>
                <a:lnTo>
                  <a:pt x="55118" y="55118"/>
                </a:lnTo>
                <a:lnTo>
                  <a:pt x="3064845" y="55118"/>
                </a:lnTo>
                <a:lnTo>
                  <a:pt x="3056890" y="52196"/>
                </a:lnTo>
                <a:lnTo>
                  <a:pt x="3040126" y="47751"/>
                </a:lnTo>
                <a:lnTo>
                  <a:pt x="3022727" y="44957"/>
                </a:lnTo>
                <a:lnTo>
                  <a:pt x="3003931" y="44068"/>
                </a:lnTo>
                <a:close/>
              </a:path>
              <a:path w="3223895" h="1207770">
                <a:moveTo>
                  <a:pt x="3064845" y="55118"/>
                </a:moveTo>
                <a:lnTo>
                  <a:pt x="3003931" y="55118"/>
                </a:lnTo>
                <a:lnTo>
                  <a:pt x="3022218" y="56006"/>
                </a:lnTo>
                <a:lnTo>
                  <a:pt x="3038348" y="58674"/>
                </a:lnTo>
                <a:lnTo>
                  <a:pt x="3083560" y="75437"/>
                </a:lnTo>
                <a:lnTo>
                  <a:pt x="3121025" y="104139"/>
                </a:lnTo>
                <a:lnTo>
                  <a:pt x="3149346" y="142367"/>
                </a:lnTo>
                <a:lnTo>
                  <a:pt x="3165475" y="187832"/>
                </a:lnTo>
                <a:lnTo>
                  <a:pt x="3168421" y="218186"/>
                </a:lnTo>
                <a:lnTo>
                  <a:pt x="3168396" y="1152207"/>
                </a:lnTo>
                <a:lnTo>
                  <a:pt x="3179444" y="1152207"/>
                </a:lnTo>
                <a:lnTo>
                  <a:pt x="3179353" y="218186"/>
                </a:lnTo>
                <a:lnTo>
                  <a:pt x="3171825" y="168148"/>
                </a:lnTo>
                <a:lnTo>
                  <a:pt x="3149981" y="122174"/>
                </a:lnTo>
                <a:lnTo>
                  <a:pt x="3116199" y="84581"/>
                </a:lnTo>
                <a:lnTo>
                  <a:pt x="3073146" y="58165"/>
                </a:lnTo>
                <a:lnTo>
                  <a:pt x="3064845" y="55118"/>
                </a:lnTo>
                <a:close/>
              </a:path>
            </a:pathLst>
          </a:custGeom>
          <a:solidFill>
            <a:srgbClr val="1E768B"/>
          </a:solidFill>
        </p:spPr>
        <p:txBody>
          <a:bodyPr wrap="square" lIns="0" tIns="0" rIns="0" bIns="0" rtlCol="0"/>
          <a:lstStyle/>
          <a:p>
            <a:endParaRPr>
              <a:latin typeface="+mj-lt"/>
            </a:endParaRPr>
          </a:p>
        </p:txBody>
      </p:sp>
      <p:sp>
        <p:nvSpPr>
          <p:cNvPr id="9" name="object 9"/>
          <p:cNvSpPr txBox="1"/>
          <p:nvPr/>
        </p:nvSpPr>
        <p:spPr>
          <a:xfrm>
            <a:off x="5791200" y="4800600"/>
            <a:ext cx="2730500" cy="1120820"/>
          </a:xfrm>
          <a:prstGeom prst="rect">
            <a:avLst/>
          </a:prstGeom>
        </p:spPr>
        <p:txBody>
          <a:bodyPr vert="horz" wrap="square" lIns="0" tIns="12700" rIns="0" bIns="0" rtlCol="0">
            <a:spAutoFit/>
          </a:bodyPr>
          <a:lstStyle/>
          <a:p>
            <a:pPr marL="12700">
              <a:lnSpc>
                <a:spcPct val="100000"/>
              </a:lnSpc>
              <a:spcBef>
                <a:spcPts val="100"/>
              </a:spcBef>
            </a:pPr>
            <a:r>
              <a:rPr lang="en-US" spc="-5" dirty="0">
                <a:latin typeface="+mj-lt"/>
                <a:cs typeface="Arial"/>
              </a:rPr>
              <a:t>The desire of </a:t>
            </a:r>
            <a:r>
              <a:rPr lang="en-US" spc="-5" dirty="0" smtClean="0">
                <a:latin typeface="+mj-lt"/>
                <a:cs typeface="Arial"/>
              </a:rPr>
              <a:t>migrants (migrant </a:t>
            </a:r>
            <a:r>
              <a:rPr lang="en-US" spc="-5" dirty="0">
                <a:latin typeface="+mj-lt"/>
                <a:cs typeface="Arial"/>
              </a:rPr>
              <a:t>workers and refugees) to immigrate to Europe</a:t>
            </a:r>
            <a:endParaRPr sz="1800" dirty="0">
              <a:latin typeface="+mj-lt"/>
              <a:cs typeface="Arial"/>
            </a:endParaRPr>
          </a:p>
        </p:txBody>
      </p:sp>
      <p:sp>
        <p:nvSpPr>
          <p:cNvPr id="10" name="object 10"/>
          <p:cNvSpPr/>
          <p:nvPr/>
        </p:nvSpPr>
        <p:spPr>
          <a:xfrm>
            <a:off x="1691639" y="4797171"/>
            <a:ext cx="3168650" cy="1152525"/>
          </a:xfrm>
          <a:custGeom>
            <a:avLst/>
            <a:gdLst/>
            <a:ahLst/>
            <a:cxnLst/>
            <a:rect l="l" t="t" r="r" b="b"/>
            <a:pathLst>
              <a:path w="3168650" h="1152525">
                <a:moveTo>
                  <a:pt x="2976372" y="0"/>
                </a:moveTo>
                <a:lnTo>
                  <a:pt x="0" y="0"/>
                </a:lnTo>
                <a:lnTo>
                  <a:pt x="0" y="1152105"/>
                </a:lnTo>
                <a:lnTo>
                  <a:pt x="3168396" y="1152105"/>
                </a:lnTo>
                <a:lnTo>
                  <a:pt x="3168396" y="192023"/>
                </a:lnTo>
                <a:lnTo>
                  <a:pt x="3163324" y="147996"/>
                </a:lnTo>
                <a:lnTo>
                  <a:pt x="3148877" y="107579"/>
                </a:lnTo>
                <a:lnTo>
                  <a:pt x="3126208" y="71925"/>
                </a:lnTo>
                <a:lnTo>
                  <a:pt x="3096470" y="42187"/>
                </a:lnTo>
                <a:lnTo>
                  <a:pt x="3060816" y="19518"/>
                </a:lnTo>
                <a:lnTo>
                  <a:pt x="3020399" y="5071"/>
                </a:lnTo>
                <a:lnTo>
                  <a:pt x="2976372" y="0"/>
                </a:lnTo>
                <a:close/>
              </a:path>
            </a:pathLst>
          </a:custGeom>
          <a:solidFill>
            <a:srgbClr val="A6DDEA"/>
          </a:solidFill>
        </p:spPr>
        <p:txBody>
          <a:bodyPr wrap="square" lIns="0" tIns="0" rIns="0" bIns="0" rtlCol="0"/>
          <a:lstStyle/>
          <a:p>
            <a:endParaRPr>
              <a:latin typeface="+mj-lt"/>
            </a:endParaRPr>
          </a:p>
        </p:txBody>
      </p:sp>
      <p:sp>
        <p:nvSpPr>
          <p:cNvPr id="11" name="object 11"/>
          <p:cNvSpPr/>
          <p:nvPr/>
        </p:nvSpPr>
        <p:spPr>
          <a:xfrm>
            <a:off x="1664207" y="4769611"/>
            <a:ext cx="3223895" cy="1207770"/>
          </a:xfrm>
          <a:custGeom>
            <a:avLst/>
            <a:gdLst/>
            <a:ahLst/>
            <a:cxnLst/>
            <a:rect l="l" t="t" r="r" b="b"/>
            <a:pathLst>
              <a:path w="3223895" h="1207770">
                <a:moveTo>
                  <a:pt x="3003804" y="0"/>
                </a:moveTo>
                <a:lnTo>
                  <a:pt x="27559" y="0"/>
                </a:lnTo>
                <a:lnTo>
                  <a:pt x="16823" y="2162"/>
                </a:lnTo>
                <a:lnTo>
                  <a:pt x="8064" y="8064"/>
                </a:lnTo>
                <a:lnTo>
                  <a:pt x="2162" y="16823"/>
                </a:lnTo>
                <a:lnTo>
                  <a:pt x="0" y="27558"/>
                </a:lnTo>
                <a:lnTo>
                  <a:pt x="0" y="1179703"/>
                </a:lnTo>
                <a:lnTo>
                  <a:pt x="2162" y="1190407"/>
                </a:lnTo>
                <a:lnTo>
                  <a:pt x="8064" y="1199146"/>
                </a:lnTo>
                <a:lnTo>
                  <a:pt x="16823" y="1205038"/>
                </a:lnTo>
                <a:lnTo>
                  <a:pt x="27559" y="1207198"/>
                </a:lnTo>
                <a:lnTo>
                  <a:pt x="3195828" y="1207198"/>
                </a:lnTo>
                <a:lnTo>
                  <a:pt x="3206563" y="1205038"/>
                </a:lnTo>
                <a:lnTo>
                  <a:pt x="3215322" y="1199146"/>
                </a:lnTo>
                <a:lnTo>
                  <a:pt x="3221224" y="1190407"/>
                </a:lnTo>
                <a:lnTo>
                  <a:pt x="3223387" y="1179703"/>
                </a:lnTo>
                <a:lnTo>
                  <a:pt x="3223386" y="1174203"/>
                </a:lnTo>
                <a:lnTo>
                  <a:pt x="33019" y="1174203"/>
                </a:lnTo>
                <a:lnTo>
                  <a:pt x="33019" y="33019"/>
                </a:lnTo>
                <a:lnTo>
                  <a:pt x="3119134" y="33019"/>
                </a:lnTo>
                <a:lnTo>
                  <a:pt x="3107309" y="25907"/>
                </a:lnTo>
                <a:lnTo>
                  <a:pt x="3087878" y="16763"/>
                </a:lnTo>
                <a:lnTo>
                  <a:pt x="3067812" y="9651"/>
                </a:lnTo>
                <a:lnTo>
                  <a:pt x="3046730" y="4318"/>
                </a:lnTo>
                <a:lnTo>
                  <a:pt x="3024759" y="1015"/>
                </a:lnTo>
                <a:lnTo>
                  <a:pt x="3003804" y="0"/>
                </a:lnTo>
                <a:close/>
              </a:path>
              <a:path w="3223895" h="1207770">
                <a:moveTo>
                  <a:pt x="3119134" y="33019"/>
                </a:moveTo>
                <a:lnTo>
                  <a:pt x="3003804" y="33019"/>
                </a:lnTo>
                <a:lnTo>
                  <a:pt x="3023108" y="34036"/>
                </a:lnTo>
                <a:lnTo>
                  <a:pt x="3041650" y="36956"/>
                </a:lnTo>
                <a:lnTo>
                  <a:pt x="3092958" y="55625"/>
                </a:lnTo>
                <a:lnTo>
                  <a:pt x="3135884" y="87883"/>
                </a:lnTo>
                <a:lnTo>
                  <a:pt x="3168015" y="130937"/>
                </a:lnTo>
                <a:lnTo>
                  <a:pt x="3186557" y="182244"/>
                </a:lnTo>
                <a:lnTo>
                  <a:pt x="3190367" y="1174203"/>
                </a:lnTo>
                <a:lnTo>
                  <a:pt x="3223386" y="1174203"/>
                </a:lnTo>
                <a:lnTo>
                  <a:pt x="3223260" y="218186"/>
                </a:lnTo>
                <a:lnTo>
                  <a:pt x="3218561" y="173989"/>
                </a:lnTo>
                <a:lnTo>
                  <a:pt x="3205480" y="132842"/>
                </a:lnTo>
                <a:lnTo>
                  <a:pt x="3185033" y="95757"/>
                </a:lnTo>
                <a:lnTo>
                  <a:pt x="3158236" y="63626"/>
                </a:lnTo>
                <a:lnTo>
                  <a:pt x="3125470" y="36830"/>
                </a:lnTo>
                <a:lnTo>
                  <a:pt x="3119134" y="33019"/>
                </a:lnTo>
                <a:close/>
              </a:path>
              <a:path w="3223895" h="1207770">
                <a:moveTo>
                  <a:pt x="3003804" y="44068"/>
                </a:moveTo>
                <a:lnTo>
                  <a:pt x="44068" y="44068"/>
                </a:lnTo>
                <a:lnTo>
                  <a:pt x="44068" y="1163205"/>
                </a:lnTo>
                <a:lnTo>
                  <a:pt x="3179318" y="1163205"/>
                </a:lnTo>
                <a:lnTo>
                  <a:pt x="3179318" y="1152207"/>
                </a:lnTo>
                <a:lnTo>
                  <a:pt x="54991" y="1152207"/>
                </a:lnTo>
                <a:lnTo>
                  <a:pt x="54991" y="55118"/>
                </a:lnTo>
                <a:lnTo>
                  <a:pt x="3064782" y="55118"/>
                </a:lnTo>
                <a:lnTo>
                  <a:pt x="3056890" y="52196"/>
                </a:lnTo>
                <a:lnTo>
                  <a:pt x="3039999" y="47751"/>
                </a:lnTo>
                <a:lnTo>
                  <a:pt x="3022600" y="44957"/>
                </a:lnTo>
                <a:lnTo>
                  <a:pt x="3003804" y="44068"/>
                </a:lnTo>
                <a:close/>
              </a:path>
              <a:path w="3223895" h="1207770">
                <a:moveTo>
                  <a:pt x="3064782" y="55118"/>
                </a:moveTo>
                <a:lnTo>
                  <a:pt x="3003804" y="55118"/>
                </a:lnTo>
                <a:lnTo>
                  <a:pt x="3022092" y="56006"/>
                </a:lnTo>
                <a:lnTo>
                  <a:pt x="3038221" y="58674"/>
                </a:lnTo>
                <a:lnTo>
                  <a:pt x="3083433" y="75437"/>
                </a:lnTo>
                <a:lnTo>
                  <a:pt x="3121025" y="104139"/>
                </a:lnTo>
                <a:lnTo>
                  <a:pt x="3149219" y="142367"/>
                </a:lnTo>
                <a:lnTo>
                  <a:pt x="3165347" y="187832"/>
                </a:lnTo>
                <a:lnTo>
                  <a:pt x="3168294" y="218186"/>
                </a:lnTo>
                <a:lnTo>
                  <a:pt x="3168269" y="1152207"/>
                </a:lnTo>
                <a:lnTo>
                  <a:pt x="3179318" y="1152207"/>
                </a:lnTo>
                <a:lnTo>
                  <a:pt x="3179226" y="218186"/>
                </a:lnTo>
                <a:lnTo>
                  <a:pt x="3171697" y="168148"/>
                </a:lnTo>
                <a:lnTo>
                  <a:pt x="3149854" y="122174"/>
                </a:lnTo>
                <a:lnTo>
                  <a:pt x="3116199" y="84581"/>
                </a:lnTo>
                <a:lnTo>
                  <a:pt x="3073019" y="58165"/>
                </a:lnTo>
                <a:lnTo>
                  <a:pt x="3064782" y="55118"/>
                </a:lnTo>
                <a:close/>
              </a:path>
            </a:pathLst>
          </a:custGeom>
          <a:solidFill>
            <a:srgbClr val="1E768B"/>
          </a:solidFill>
        </p:spPr>
        <p:txBody>
          <a:bodyPr wrap="square" lIns="0" tIns="0" rIns="0" bIns="0" rtlCol="0"/>
          <a:lstStyle/>
          <a:p>
            <a:endParaRPr>
              <a:latin typeface="+mj-lt"/>
            </a:endParaRPr>
          </a:p>
        </p:txBody>
      </p:sp>
      <p:sp>
        <p:nvSpPr>
          <p:cNvPr id="12" name="object 12"/>
          <p:cNvSpPr txBox="1"/>
          <p:nvPr/>
        </p:nvSpPr>
        <p:spPr>
          <a:xfrm>
            <a:off x="1793652" y="4935731"/>
            <a:ext cx="2942590" cy="820738"/>
          </a:xfrm>
          <a:prstGeom prst="rect">
            <a:avLst/>
          </a:prstGeom>
        </p:spPr>
        <p:txBody>
          <a:bodyPr vert="horz" wrap="square" lIns="0" tIns="12700" rIns="0" bIns="0" rtlCol="0">
            <a:spAutoFit/>
          </a:bodyPr>
          <a:lstStyle/>
          <a:p>
            <a:pPr marL="12700">
              <a:lnSpc>
                <a:spcPts val="2085"/>
              </a:lnSpc>
              <a:spcBef>
                <a:spcPts val="100"/>
              </a:spcBef>
            </a:pPr>
            <a:r>
              <a:rPr lang="en-US" dirty="0">
                <a:latin typeface="+mj-lt"/>
                <a:cs typeface="Arial"/>
              </a:rPr>
              <a:t>An increasing economic need of European countries for migrant workers</a:t>
            </a:r>
            <a:endParaRPr sz="1800" dirty="0">
              <a:latin typeface="+mj-lt"/>
              <a:cs typeface="Arial"/>
            </a:endParaRPr>
          </a:p>
        </p:txBody>
      </p:sp>
      <p:sp>
        <p:nvSpPr>
          <p:cNvPr id="13" name="object 13"/>
          <p:cNvSpPr/>
          <p:nvPr/>
        </p:nvSpPr>
        <p:spPr>
          <a:xfrm>
            <a:off x="7543800" y="304800"/>
            <a:ext cx="1245260" cy="838200"/>
          </a:xfrm>
          <a:prstGeom prst="rect">
            <a:avLst/>
          </a:prstGeom>
          <a:blipFill>
            <a:blip r:embed="rId2" cstate="print"/>
            <a:stretch>
              <a:fillRect/>
            </a:stretch>
          </a:blipFill>
        </p:spPr>
        <p:txBody>
          <a:bodyPr wrap="square" lIns="0" tIns="0" rIns="0" bIns="0" rtlCol="0"/>
          <a:lstStyle/>
          <a:p>
            <a:endParaRPr>
              <a:latin typeface="+mj-lt"/>
            </a:endParaRPr>
          </a:p>
        </p:txBody>
      </p:sp>
      <p:sp>
        <p:nvSpPr>
          <p:cNvPr id="14" name="object 14"/>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21</a:t>
            </a:fld>
            <a:endParaRPr spc="-5" dirty="0">
              <a:latin typeface="+mj-lt"/>
            </a:endParaRPr>
          </a:p>
        </p:txBody>
      </p:sp>
      <p:sp>
        <p:nvSpPr>
          <p:cNvPr id="33" name="TextBox 32"/>
          <p:cNvSpPr txBox="1"/>
          <p:nvPr/>
        </p:nvSpPr>
        <p:spPr>
          <a:xfrm>
            <a:off x="457200" y="1295400"/>
            <a:ext cx="5638800" cy="3877985"/>
          </a:xfrm>
          <a:prstGeom prst="rect">
            <a:avLst/>
          </a:prstGeom>
          <a:noFill/>
        </p:spPr>
        <p:txBody>
          <a:bodyPr wrap="square" rtlCol="0">
            <a:spAutoFit/>
          </a:bodyPr>
          <a:lstStyle/>
          <a:p>
            <a:pPr>
              <a:buFont typeface="Wingdings" pitchFamily="2" charset="2"/>
              <a:buChar char="Ø"/>
            </a:pPr>
            <a:r>
              <a:rPr lang="en-US" sz="2400" dirty="0" smtClean="0"/>
              <a:t> Since </a:t>
            </a:r>
            <a:r>
              <a:rPr lang="en-US" sz="2400" dirty="0" smtClean="0"/>
              <a:t>the </a:t>
            </a:r>
            <a:r>
              <a:rPr lang="en-US" sz="2400" dirty="0" smtClean="0"/>
              <a:t>90's:</a:t>
            </a:r>
          </a:p>
          <a:p>
            <a:pPr>
              <a:buFont typeface="Wingdings" pitchFamily="2" charset="2"/>
              <a:buChar char="Ø"/>
            </a:pPr>
            <a:r>
              <a:rPr lang="en-US" sz="2400" dirty="0" smtClean="0"/>
              <a:t>There is a significant decline in </a:t>
            </a:r>
            <a:r>
              <a:rPr lang="en-US" sz="2400" dirty="0" smtClean="0">
                <a:solidFill>
                  <a:srgbClr val="C00000"/>
                </a:solidFill>
              </a:rPr>
              <a:t>birth rates </a:t>
            </a:r>
            <a:r>
              <a:rPr lang="en-US" sz="2400" dirty="0" smtClean="0"/>
              <a:t>in European </a:t>
            </a:r>
            <a:r>
              <a:rPr lang="en-US" sz="2400" dirty="0" smtClean="0"/>
              <a:t>countries</a:t>
            </a:r>
          </a:p>
          <a:p>
            <a:pPr>
              <a:buFont typeface="Wingdings" pitchFamily="2" charset="2"/>
              <a:buChar char="Ø"/>
            </a:pPr>
            <a:r>
              <a:rPr lang="en-US" sz="2400" dirty="0" smtClean="0"/>
              <a:t> Increase </a:t>
            </a:r>
            <a:r>
              <a:rPr lang="en-US" sz="2400" dirty="0" smtClean="0"/>
              <a:t>in life expectancy - </a:t>
            </a:r>
            <a:r>
              <a:rPr lang="en-US" sz="2400" dirty="0" smtClean="0">
                <a:solidFill>
                  <a:srgbClr val="C00000"/>
                </a:solidFill>
              </a:rPr>
              <a:t>population </a:t>
            </a:r>
            <a:r>
              <a:rPr lang="en-US" sz="2400" dirty="0" smtClean="0">
                <a:solidFill>
                  <a:srgbClr val="C00000"/>
                </a:solidFill>
              </a:rPr>
              <a:t>aging</a:t>
            </a:r>
          </a:p>
          <a:p>
            <a:pPr>
              <a:buFont typeface="Wingdings" pitchFamily="2" charset="2"/>
              <a:buChar char="Ø"/>
            </a:pPr>
            <a:r>
              <a:rPr lang="en-US" sz="2400" dirty="0" smtClean="0"/>
              <a:t> </a:t>
            </a:r>
            <a:r>
              <a:rPr lang="en-US" sz="2400" dirty="0" smtClean="0">
                <a:solidFill>
                  <a:srgbClr val="C00000"/>
                </a:solidFill>
              </a:rPr>
              <a:t>Accelerated </a:t>
            </a:r>
            <a:r>
              <a:rPr lang="en-US" sz="2400" dirty="0" smtClean="0">
                <a:solidFill>
                  <a:srgbClr val="C00000"/>
                </a:solidFill>
              </a:rPr>
              <a:t>economic development</a:t>
            </a:r>
            <a:r>
              <a:rPr lang="en-US" sz="2400" dirty="0" smtClean="0"/>
              <a:t> of various European </a:t>
            </a:r>
            <a:r>
              <a:rPr lang="en-US" sz="2400" dirty="0" smtClean="0"/>
              <a:t>countries</a:t>
            </a:r>
          </a:p>
          <a:p>
            <a:r>
              <a:rPr lang="en-US" sz="2400" dirty="0" smtClean="0"/>
              <a:t>(And </a:t>
            </a:r>
            <a:r>
              <a:rPr lang="en-US" sz="2400" dirty="0" smtClean="0"/>
              <a:t>becoming a "European Union"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5" name="Rectangle 4"/>
          <p:cNvSpPr/>
          <p:nvPr/>
        </p:nvSpPr>
        <p:spPr>
          <a:xfrm>
            <a:off x="381000" y="304800"/>
            <a:ext cx="6781800" cy="646331"/>
          </a:xfrm>
          <a:prstGeom prst="rect">
            <a:avLst/>
          </a:prstGeom>
          <a:solidFill>
            <a:schemeClr val="bg1"/>
          </a:solidFill>
        </p:spPr>
        <p:txBody>
          <a:bodyPr wrap="square">
            <a:spAutoFit/>
          </a:bodyPr>
          <a:lstStyle/>
          <a:p>
            <a:r>
              <a:rPr lang="en-US" sz="3600" b="1" dirty="0" smtClean="0">
                <a:solidFill>
                  <a:schemeClr val="tx1">
                    <a:lumMod val="65000"/>
                    <a:lumOff val="35000"/>
                  </a:schemeClr>
                </a:solidFill>
                <a:effectLst>
                  <a:outerShdw blurRad="38100" dist="38100" dir="2700000" algn="tl">
                    <a:srgbClr val="000000">
                      <a:alpha val="43137"/>
                    </a:srgbClr>
                  </a:outerShdw>
                </a:effectLst>
              </a:rPr>
              <a:t>Migration in Europe</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436878"/>
            <a:ext cx="8499830" cy="1259319"/>
          </a:xfrm>
          <a:prstGeom prst="rect">
            <a:avLst/>
          </a:prstGeom>
        </p:spPr>
        <p:txBody>
          <a:bodyPr vert="horz" wrap="square" lIns="0" tIns="12700" rIns="0" bIns="0" rtlCol="0">
            <a:spAutoFit/>
          </a:bodyPr>
          <a:lstStyle/>
          <a:p>
            <a:pPr algn="l">
              <a:lnSpc>
                <a:spcPct val="100000"/>
              </a:lnSpc>
              <a:spcBef>
                <a:spcPts val="100"/>
              </a:spcBef>
              <a:buFont typeface="Wingdings" pitchFamily="2" charset="2"/>
              <a:buChar char="Ø"/>
              <a:tabLst>
                <a:tab pos="1217930" algn="l"/>
              </a:tabLst>
            </a:pPr>
            <a:r>
              <a:rPr lang="en-US" sz="2700" dirty="0" smtClean="0"/>
              <a:t> Over </a:t>
            </a:r>
            <a:r>
              <a:rPr lang="en-US" sz="2700" dirty="0"/>
              <a:t>the past decade, and </a:t>
            </a:r>
            <a:r>
              <a:rPr lang="en-US" sz="2700" dirty="0" smtClean="0"/>
              <a:t>in an accelerated manner </a:t>
            </a:r>
            <a:r>
              <a:rPr lang="en-US" sz="2700" dirty="0"/>
              <a:t>in the last six months, as a result of wars / conflicts / economic difficulties in the Middle East and Africa</a:t>
            </a:r>
            <a:endParaRPr sz="2700" dirty="0"/>
          </a:p>
        </p:txBody>
      </p:sp>
      <p:sp>
        <p:nvSpPr>
          <p:cNvPr id="4" name="object 4"/>
          <p:cNvSpPr/>
          <p:nvPr/>
        </p:nvSpPr>
        <p:spPr>
          <a:xfrm>
            <a:off x="4409694" y="2715641"/>
            <a:ext cx="549910" cy="648335"/>
          </a:xfrm>
          <a:custGeom>
            <a:avLst/>
            <a:gdLst/>
            <a:ahLst/>
            <a:cxnLst/>
            <a:rect l="l" t="t" r="r" b="b"/>
            <a:pathLst>
              <a:path w="549910" h="648335">
                <a:moveTo>
                  <a:pt x="549782" y="373253"/>
                </a:moveTo>
                <a:lnTo>
                  <a:pt x="0" y="373253"/>
                </a:lnTo>
                <a:lnTo>
                  <a:pt x="274827" y="648081"/>
                </a:lnTo>
                <a:lnTo>
                  <a:pt x="549782" y="373253"/>
                </a:lnTo>
                <a:close/>
              </a:path>
              <a:path w="549910" h="648335">
                <a:moveTo>
                  <a:pt x="412241" y="0"/>
                </a:moveTo>
                <a:lnTo>
                  <a:pt x="137413" y="0"/>
                </a:lnTo>
                <a:lnTo>
                  <a:pt x="137413" y="373253"/>
                </a:lnTo>
                <a:lnTo>
                  <a:pt x="412241" y="373253"/>
                </a:lnTo>
                <a:lnTo>
                  <a:pt x="412241" y="0"/>
                </a:lnTo>
                <a:close/>
              </a:path>
            </a:pathLst>
          </a:custGeom>
          <a:solidFill>
            <a:srgbClr val="2CA1BE"/>
          </a:solidFill>
        </p:spPr>
        <p:txBody>
          <a:bodyPr wrap="square" lIns="0" tIns="0" rIns="0" bIns="0" rtlCol="0"/>
          <a:lstStyle/>
          <a:p>
            <a:endParaRPr/>
          </a:p>
        </p:txBody>
      </p:sp>
      <p:sp>
        <p:nvSpPr>
          <p:cNvPr id="5" name="object 5"/>
          <p:cNvSpPr/>
          <p:nvPr/>
        </p:nvSpPr>
        <p:spPr>
          <a:xfrm>
            <a:off x="4343272" y="2688208"/>
            <a:ext cx="682625" cy="714375"/>
          </a:xfrm>
          <a:custGeom>
            <a:avLst/>
            <a:gdLst/>
            <a:ahLst/>
            <a:cxnLst/>
            <a:rect l="l" t="t" r="r" b="b"/>
            <a:pathLst>
              <a:path w="682625" h="714375">
                <a:moveTo>
                  <a:pt x="506222" y="0"/>
                </a:moveTo>
                <a:lnTo>
                  <a:pt x="176275" y="0"/>
                </a:lnTo>
                <a:lnTo>
                  <a:pt x="176275" y="373125"/>
                </a:lnTo>
                <a:lnTo>
                  <a:pt x="0" y="373125"/>
                </a:lnTo>
                <a:lnTo>
                  <a:pt x="341249" y="714375"/>
                </a:lnTo>
                <a:lnTo>
                  <a:pt x="387858" y="667765"/>
                </a:lnTo>
                <a:lnTo>
                  <a:pt x="341249" y="667765"/>
                </a:lnTo>
                <a:lnTo>
                  <a:pt x="79628" y="406145"/>
                </a:lnTo>
                <a:lnTo>
                  <a:pt x="209296" y="406145"/>
                </a:lnTo>
                <a:lnTo>
                  <a:pt x="209296" y="32892"/>
                </a:lnTo>
                <a:lnTo>
                  <a:pt x="506222" y="32892"/>
                </a:lnTo>
                <a:lnTo>
                  <a:pt x="506222" y="0"/>
                </a:lnTo>
                <a:close/>
              </a:path>
              <a:path w="682625" h="714375">
                <a:moveTo>
                  <a:pt x="506222" y="32892"/>
                </a:moveTo>
                <a:lnTo>
                  <a:pt x="473201" y="32892"/>
                </a:lnTo>
                <a:lnTo>
                  <a:pt x="473201" y="406145"/>
                </a:lnTo>
                <a:lnTo>
                  <a:pt x="602868" y="406145"/>
                </a:lnTo>
                <a:lnTo>
                  <a:pt x="341249" y="667765"/>
                </a:lnTo>
                <a:lnTo>
                  <a:pt x="387858" y="667765"/>
                </a:lnTo>
                <a:lnTo>
                  <a:pt x="682498" y="373125"/>
                </a:lnTo>
                <a:lnTo>
                  <a:pt x="506222" y="373125"/>
                </a:lnTo>
                <a:lnTo>
                  <a:pt x="506222" y="32892"/>
                </a:lnTo>
                <a:close/>
              </a:path>
              <a:path w="682625" h="714375">
                <a:moveTo>
                  <a:pt x="462152" y="43941"/>
                </a:moveTo>
                <a:lnTo>
                  <a:pt x="220344" y="43941"/>
                </a:lnTo>
                <a:lnTo>
                  <a:pt x="220344" y="417067"/>
                </a:lnTo>
                <a:lnTo>
                  <a:pt x="106172" y="417067"/>
                </a:lnTo>
                <a:lnTo>
                  <a:pt x="341249" y="652144"/>
                </a:lnTo>
                <a:lnTo>
                  <a:pt x="356742" y="636651"/>
                </a:lnTo>
                <a:lnTo>
                  <a:pt x="341249" y="636651"/>
                </a:lnTo>
                <a:lnTo>
                  <a:pt x="132714" y="428116"/>
                </a:lnTo>
                <a:lnTo>
                  <a:pt x="231266" y="428116"/>
                </a:lnTo>
                <a:lnTo>
                  <a:pt x="231266" y="54990"/>
                </a:lnTo>
                <a:lnTo>
                  <a:pt x="462152" y="54990"/>
                </a:lnTo>
                <a:lnTo>
                  <a:pt x="462152" y="43941"/>
                </a:lnTo>
                <a:close/>
              </a:path>
              <a:path w="682625" h="714375">
                <a:moveTo>
                  <a:pt x="462152" y="54990"/>
                </a:moveTo>
                <a:lnTo>
                  <a:pt x="451230" y="54990"/>
                </a:lnTo>
                <a:lnTo>
                  <a:pt x="451230" y="428116"/>
                </a:lnTo>
                <a:lnTo>
                  <a:pt x="549782" y="428116"/>
                </a:lnTo>
                <a:lnTo>
                  <a:pt x="341249" y="636651"/>
                </a:lnTo>
                <a:lnTo>
                  <a:pt x="356742" y="636651"/>
                </a:lnTo>
                <a:lnTo>
                  <a:pt x="576326" y="417067"/>
                </a:lnTo>
                <a:lnTo>
                  <a:pt x="462152" y="417067"/>
                </a:lnTo>
                <a:lnTo>
                  <a:pt x="462152" y="54990"/>
                </a:lnTo>
                <a:close/>
              </a:path>
            </a:pathLst>
          </a:custGeom>
          <a:solidFill>
            <a:srgbClr val="1E768B"/>
          </a:solidFill>
        </p:spPr>
        <p:txBody>
          <a:bodyPr wrap="square" lIns="0" tIns="0" rIns="0" bIns="0" rtlCol="0"/>
          <a:lstStyle/>
          <a:p>
            <a:endParaRPr/>
          </a:p>
        </p:txBody>
      </p:sp>
      <p:sp>
        <p:nvSpPr>
          <p:cNvPr id="6" name="object 6"/>
          <p:cNvSpPr/>
          <p:nvPr/>
        </p:nvSpPr>
        <p:spPr>
          <a:xfrm>
            <a:off x="4968367" y="3363976"/>
            <a:ext cx="4018660" cy="1368171"/>
          </a:xfrm>
          <a:custGeom>
            <a:avLst/>
            <a:gdLst/>
            <a:ahLst/>
            <a:cxnLst/>
            <a:rect l="l" t="t" r="r" b="b"/>
            <a:pathLst>
              <a:path w="4032884" h="1152525">
                <a:moveTo>
                  <a:pt x="3840479" y="0"/>
                </a:moveTo>
                <a:lnTo>
                  <a:pt x="0" y="0"/>
                </a:lnTo>
                <a:lnTo>
                  <a:pt x="0" y="1152144"/>
                </a:lnTo>
                <a:lnTo>
                  <a:pt x="4032504" y="1152144"/>
                </a:lnTo>
                <a:lnTo>
                  <a:pt x="4032504" y="192024"/>
                </a:lnTo>
                <a:lnTo>
                  <a:pt x="4027432" y="147996"/>
                </a:lnTo>
                <a:lnTo>
                  <a:pt x="4012985" y="107579"/>
                </a:lnTo>
                <a:lnTo>
                  <a:pt x="3990316" y="71925"/>
                </a:lnTo>
                <a:lnTo>
                  <a:pt x="3960578" y="42187"/>
                </a:lnTo>
                <a:lnTo>
                  <a:pt x="3924924" y="19518"/>
                </a:lnTo>
                <a:lnTo>
                  <a:pt x="3884507" y="5071"/>
                </a:lnTo>
                <a:lnTo>
                  <a:pt x="3840479" y="0"/>
                </a:lnTo>
                <a:close/>
              </a:path>
            </a:pathLst>
          </a:custGeom>
          <a:solidFill>
            <a:srgbClr val="A6DDEA"/>
          </a:solidFill>
        </p:spPr>
        <p:txBody>
          <a:bodyPr wrap="square" lIns="0" tIns="0" rIns="0" bIns="0" rtlCol="0"/>
          <a:lstStyle/>
          <a:p>
            <a:endParaRPr/>
          </a:p>
        </p:txBody>
      </p:sp>
      <p:sp>
        <p:nvSpPr>
          <p:cNvPr id="7" name="object 7"/>
          <p:cNvSpPr/>
          <p:nvPr/>
        </p:nvSpPr>
        <p:spPr>
          <a:xfrm>
            <a:off x="4904485" y="3352800"/>
            <a:ext cx="4088129" cy="1371600"/>
          </a:xfrm>
          <a:custGeom>
            <a:avLst/>
            <a:gdLst/>
            <a:ahLst/>
            <a:cxnLst/>
            <a:rect l="l" t="t" r="r" b="b"/>
            <a:pathLst>
              <a:path w="4088129" h="1207770">
                <a:moveTo>
                  <a:pt x="3868039" y="0"/>
                </a:moveTo>
                <a:lnTo>
                  <a:pt x="27559" y="0"/>
                </a:lnTo>
                <a:lnTo>
                  <a:pt x="16823" y="2162"/>
                </a:lnTo>
                <a:lnTo>
                  <a:pt x="8064" y="8064"/>
                </a:lnTo>
                <a:lnTo>
                  <a:pt x="2162" y="16823"/>
                </a:lnTo>
                <a:lnTo>
                  <a:pt x="0" y="27559"/>
                </a:lnTo>
                <a:lnTo>
                  <a:pt x="0" y="1179703"/>
                </a:lnTo>
                <a:lnTo>
                  <a:pt x="2162" y="1190438"/>
                </a:lnTo>
                <a:lnTo>
                  <a:pt x="8064" y="1199197"/>
                </a:lnTo>
                <a:lnTo>
                  <a:pt x="16823" y="1205099"/>
                </a:lnTo>
                <a:lnTo>
                  <a:pt x="27559" y="1207262"/>
                </a:lnTo>
                <a:lnTo>
                  <a:pt x="4060063" y="1207262"/>
                </a:lnTo>
                <a:lnTo>
                  <a:pt x="4070798" y="1205099"/>
                </a:lnTo>
                <a:lnTo>
                  <a:pt x="4079557" y="1199197"/>
                </a:lnTo>
                <a:lnTo>
                  <a:pt x="4085459" y="1190438"/>
                </a:lnTo>
                <a:lnTo>
                  <a:pt x="4087621" y="1179703"/>
                </a:lnTo>
                <a:lnTo>
                  <a:pt x="4087621" y="1174242"/>
                </a:lnTo>
                <a:lnTo>
                  <a:pt x="33019" y="1174242"/>
                </a:lnTo>
                <a:lnTo>
                  <a:pt x="33019" y="33020"/>
                </a:lnTo>
                <a:lnTo>
                  <a:pt x="3983369" y="33020"/>
                </a:lnTo>
                <a:lnTo>
                  <a:pt x="3971543" y="25908"/>
                </a:lnTo>
                <a:lnTo>
                  <a:pt x="3952113" y="16763"/>
                </a:lnTo>
                <a:lnTo>
                  <a:pt x="3932046" y="9651"/>
                </a:lnTo>
                <a:lnTo>
                  <a:pt x="3910965" y="4318"/>
                </a:lnTo>
                <a:lnTo>
                  <a:pt x="3888993" y="1016"/>
                </a:lnTo>
                <a:lnTo>
                  <a:pt x="3868039" y="0"/>
                </a:lnTo>
                <a:close/>
              </a:path>
              <a:path w="4088129" h="1207770">
                <a:moveTo>
                  <a:pt x="3983369" y="33020"/>
                </a:moveTo>
                <a:lnTo>
                  <a:pt x="3868039" y="33020"/>
                </a:lnTo>
                <a:lnTo>
                  <a:pt x="3887342" y="34036"/>
                </a:lnTo>
                <a:lnTo>
                  <a:pt x="3905885" y="36957"/>
                </a:lnTo>
                <a:lnTo>
                  <a:pt x="3957192" y="55625"/>
                </a:lnTo>
                <a:lnTo>
                  <a:pt x="3999991" y="87884"/>
                </a:lnTo>
                <a:lnTo>
                  <a:pt x="4032249" y="130937"/>
                </a:lnTo>
                <a:lnTo>
                  <a:pt x="4050791" y="182245"/>
                </a:lnTo>
                <a:lnTo>
                  <a:pt x="4054602" y="1174242"/>
                </a:lnTo>
                <a:lnTo>
                  <a:pt x="4087621" y="1174242"/>
                </a:lnTo>
                <a:lnTo>
                  <a:pt x="4087494" y="218186"/>
                </a:lnTo>
                <a:lnTo>
                  <a:pt x="4082795" y="173989"/>
                </a:lnTo>
                <a:lnTo>
                  <a:pt x="4069715" y="132842"/>
                </a:lnTo>
                <a:lnTo>
                  <a:pt x="4049267" y="95758"/>
                </a:lnTo>
                <a:lnTo>
                  <a:pt x="4022343" y="63626"/>
                </a:lnTo>
                <a:lnTo>
                  <a:pt x="3989705" y="36830"/>
                </a:lnTo>
                <a:lnTo>
                  <a:pt x="3983369" y="33020"/>
                </a:lnTo>
                <a:close/>
              </a:path>
              <a:path w="4088129" h="1207770">
                <a:moveTo>
                  <a:pt x="3868039" y="44069"/>
                </a:moveTo>
                <a:lnTo>
                  <a:pt x="44068" y="44069"/>
                </a:lnTo>
                <a:lnTo>
                  <a:pt x="44068" y="1163193"/>
                </a:lnTo>
                <a:lnTo>
                  <a:pt x="4043553" y="1163193"/>
                </a:lnTo>
                <a:lnTo>
                  <a:pt x="4043553" y="1152144"/>
                </a:lnTo>
                <a:lnTo>
                  <a:pt x="55117" y="1152144"/>
                </a:lnTo>
                <a:lnTo>
                  <a:pt x="55117" y="55118"/>
                </a:lnTo>
                <a:lnTo>
                  <a:pt x="3928953" y="55118"/>
                </a:lnTo>
                <a:lnTo>
                  <a:pt x="3920997" y="52197"/>
                </a:lnTo>
                <a:lnTo>
                  <a:pt x="3904234" y="47751"/>
                </a:lnTo>
                <a:lnTo>
                  <a:pt x="3886835" y="44958"/>
                </a:lnTo>
                <a:lnTo>
                  <a:pt x="3868039" y="44069"/>
                </a:lnTo>
                <a:close/>
              </a:path>
              <a:path w="4088129" h="1207770">
                <a:moveTo>
                  <a:pt x="3928953" y="55118"/>
                </a:moveTo>
                <a:lnTo>
                  <a:pt x="3868039" y="55118"/>
                </a:lnTo>
                <a:lnTo>
                  <a:pt x="3886327" y="56007"/>
                </a:lnTo>
                <a:lnTo>
                  <a:pt x="3902456" y="58674"/>
                </a:lnTo>
                <a:lnTo>
                  <a:pt x="3947667" y="75437"/>
                </a:lnTo>
                <a:lnTo>
                  <a:pt x="3985133" y="104139"/>
                </a:lnTo>
                <a:lnTo>
                  <a:pt x="4013454" y="142367"/>
                </a:lnTo>
                <a:lnTo>
                  <a:pt x="4029583" y="187833"/>
                </a:lnTo>
                <a:lnTo>
                  <a:pt x="4032529" y="218186"/>
                </a:lnTo>
                <a:lnTo>
                  <a:pt x="4032504" y="1152144"/>
                </a:lnTo>
                <a:lnTo>
                  <a:pt x="4043553" y="1152144"/>
                </a:lnTo>
                <a:lnTo>
                  <a:pt x="4043461" y="218186"/>
                </a:lnTo>
                <a:lnTo>
                  <a:pt x="4035933" y="168148"/>
                </a:lnTo>
                <a:lnTo>
                  <a:pt x="4014089" y="122174"/>
                </a:lnTo>
                <a:lnTo>
                  <a:pt x="3980307" y="84582"/>
                </a:lnTo>
                <a:lnTo>
                  <a:pt x="3937254" y="58166"/>
                </a:lnTo>
                <a:lnTo>
                  <a:pt x="3928953" y="55118"/>
                </a:lnTo>
                <a:close/>
              </a:path>
            </a:pathLst>
          </a:custGeom>
          <a:solidFill>
            <a:srgbClr val="1E768B"/>
          </a:solidFill>
        </p:spPr>
        <p:txBody>
          <a:bodyPr wrap="square" lIns="0" tIns="0" rIns="0" bIns="0" rtlCol="0"/>
          <a:lstStyle/>
          <a:p>
            <a:endParaRPr/>
          </a:p>
        </p:txBody>
      </p:sp>
      <p:sp>
        <p:nvSpPr>
          <p:cNvPr id="9" name="object 9"/>
          <p:cNvSpPr/>
          <p:nvPr/>
        </p:nvSpPr>
        <p:spPr>
          <a:xfrm>
            <a:off x="378942" y="3352800"/>
            <a:ext cx="4032885" cy="1371600"/>
          </a:xfrm>
          <a:custGeom>
            <a:avLst/>
            <a:gdLst/>
            <a:ahLst/>
            <a:cxnLst/>
            <a:rect l="l" t="t" r="r" b="b"/>
            <a:pathLst>
              <a:path w="4032885" h="1152525">
                <a:moveTo>
                  <a:pt x="3840378" y="0"/>
                </a:moveTo>
                <a:lnTo>
                  <a:pt x="0" y="0"/>
                </a:lnTo>
                <a:lnTo>
                  <a:pt x="0" y="1152144"/>
                </a:lnTo>
                <a:lnTo>
                  <a:pt x="4032402" y="1152144"/>
                </a:lnTo>
                <a:lnTo>
                  <a:pt x="4032402" y="192024"/>
                </a:lnTo>
                <a:lnTo>
                  <a:pt x="4027330" y="147996"/>
                </a:lnTo>
                <a:lnTo>
                  <a:pt x="4012883" y="107579"/>
                </a:lnTo>
                <a:lnTo>
                  <a:pt x="3990214" y="71925"/>
                </a:lnTo>
                <a:lnTo>
                  <a:pt x="3960476" y="42187"/>
                </a:lnTo>
                <a:lnTo>
                  <a:pt x="3924822" y="19518"/>
                </a:lnTo>
                <a:lnTo>
                  <a:pt x="3884405" y="5071"/>
                </a:lnTo>
                <a:lnTo>
                  <a:pt x="3840378" y="0"/>
                </a:lnTo>
                <a:close/>
              </a:path>
            </a:pathLst>
          </a:custGeom>
          <a:solidFill>
            <a:srgbClr val="A6DDEA"/>
          </a:solidFill>
        </p:spPr>
        <p:txBody>
          <a:bodyPr wrap="square" lIns="0" tIns="0" rIns="0" bIns="0" rtlCol="0"/>
          <a:lstStyle/>
          <a:p>
            <a:endParaRPr/>
          </a:p>
        </p:txBody>
      </p:sp>
      <p:sp>
        <p:nvSpPr>
          <p:cNvPr id="10" name="object 10"/>
          <p:cNvSpPr/>
          <p:nvPr/>
        </p:nvSpPr>
        <p:spPr>
          <a:xfrm>
            <a:off x="351497" y="3352800"/>
            <a:ext cx="4087495" cy="1371600"/>
          </a:xfrm>
          <a:custGeom>
            <a:avLst/>
            <a:gdLst/>
            <a:ahLst/>
            <a:cxnLst/>
            <a:rect l="l" t="t" r="r" b="b"/>
            <a:pathLst>
              <a:path w="4087495" h="1207770">
                <a:moveTo>
                  <a:pt x="3867823" y="0"/>
                </a:moveTo>
                <a:lnTo>
                  <a:pt x="27495" y="0"/>
                </a:lnTo>
                <a:lnTo>
                  <a:pt x="16796" y="2162"/>
                </a:lnTo>
                <a:lnTo>
                  <a:pt x="8056" y="8064"/>
                </a:lnTo>
                <a:lnTo>
                  <a:pt x="2161" y="16823"/>
                </a:lnTo>
                <a:lnTo>
                  <a:pt x="0" y="27559"/>
                </a:lnTo>
                <a:lnTo>
                  <a:pt x="0" y="1179703"/>
                </a:lnTo>
                <a:lnTo>
                  <a:pt x="2161" y="1190438"/>
                </a:lnTo>
                <a:lnTo>
                  <a:pt x="8056" y="1199197"/>
                </a:lnTo>
                <a:lnTo>
                  <a:pt x="16796" y="1205099"/>
                </a:lnTo>
                <a:lnTo>
                  <a:pt x="27495" y="1207262"/>
                </a:lnTo>
                <a:lnTo>
                  <a:pt x="4059847" y="1207262"/>
                </a:lnTo>
                <a:lnTo>
                  <a:pt x="4070582" y="1205099"/>
                </a:lnTo>
                <a:lnTo>
                  <a:pt x="4079341" y="1199197"/>
                </a:lnTo>
                <a:lnTo>
                  <a:pt x="4085243" y="1190438"/>
                </a:lnTo>
                <a:lnTo>
                  <a:pt x="4087406" y="1179703"/>
                </a:lnTo>
                <a:lnTo>
                  <a:pt x="4087406" y="1174242"/>
                </a:lnTo>
                <a:lnTo>
                  <a:pt x="33007" y="1174242"/>
                </a:lnTo>
                <a:lnTo>
                  <a:pt x="33007" y="33020"/>
                </a:lnTo>
                <a:lnTo>
                  <a:pt x="3983153" y="33020"/>
                </a:lnTo>
                <a:lnTo>
                  <a:pt x="3971328" y="25908"/>
                </a:lnTo>
                <a:lnTo>
                  <a:pt x="3952024" y="16763"/>
                </a:lnTo>
                <a:lnTo>
                  <a:pt x="3931958" y="9651"/>
                </a:lnTo>
                <a:lnTo>
                  <a:pt x="3910749" y="4318"/>
                </a:lnTo>
                <a:lnTo>
                  <a:pt x="3888778" y="1016"/>
                </a:lnTo>
                <a:lnTo>
                  <a:pt x="3867823" y="0"/>
                </a:lnTo>
                <a:close/>
              </a:path>
              <a:path w="4087495" h="1207770">
                <a:moveTo>
                  <a:pt x="3983153" y="33020"/>
                </a:moveTo>
                <a:lnTo>
                  <a:pt x="3867823" y="33020"/>
                </a:lnTo>
                <a:lnTo>
                  <a:pt x="3887254" y="34036"/>
                </a:lnTo>
                <a:lnTo>
                  <a:pt x="3905669" y="36957"/>
                </a:lnTo>
                <a:lnTo>
                  <a:pt x="3956977" y="55625"/>
                </a:lnTo>
                <a:lnTo>
                  <a:pt x="4000030" y="87884"/>
                </a:lnTo>
                <a:lnTo>
                  <a:pt x="4032034" y="130937"/>
                </a:lnTo>
                <a:lnTo>
                  <a:pt x="4050703" y="182245"/>
                </a:lnTo>
                <a:lnTo>
                  <a:pt x="4054386" y="1174242"/>
                </a:lnTo>
                <a:lnTo>
                  <a:pt x="4087406" y="1174242"/>
                </a:lnTo>
                <a:lnTo>
                  <a:pt x="4087406" y="218186"/>
                </a:lnTo>
                <a:lnTo>
                  <a:pt x="4086136" y="195707"/>
                </a:lnTo>
                <a:lnTo>
                  <a:pt x="4077119" y="153162"/>
                </a:lnTo>
                <a:lnTo>
                  <a:pt x="4060228" y="113792"/>
                </a:lnTo>
                <a:lnTo>
                  <a:pt x="4036479" y="78994"/>
                </a:lnTo>
                <a:lnTo>
                  <a:pt x="4006507" y="49275"/>
                </a:lnTo>
                <a:lnTo>
                  <a:pt x="3989489" y="36830"/>
                </a:lnTo>
                <a:lnTo>
                  <a:pt x="3983153" y="33020"/>
                </a:lnTo>
                <a:close/>
              </a:path>
              <a:path w="4087495" h="1207770">
                <a:moveTo>
                  <a:pt x="3867823" y="44069"/>
                </a:moveTo>
                <a:lnTo>
                  <a:pt x="44005" y="44069"/>
                </a:lnTo>
                <a:lnTo>
                  <a:pt x="44005" y="1163193"/>
                </a:lnTo>
                <a:lnTo>
                  <a:pt x="4043464" y="1163193"/>
                </a:lnTo>
                <a:lnTo>
                  <a:pt x="4043464" y="1152144"/>
                </a:lnTo>
                <a:lnTo>
                  <a:pt x="55003" y="1152144"/>
                </a:lnTo>
                <a:lnTo>
                  <a:pt x="55003" y="55118"/>
                </a:lnTo>
                <a:lnTo>
                  <a:pt x="3928802" y="55118"/>
                </a:lnTo>
                <a:lnTo>
                  <a:pt x="3920909" y="52197"/>
                </a:lnTo>
                <a:lnTo>
                  <a:pt x="3904018" y="47751"/>
                </a:lnTo>
                <a:lnTo>
                  <a:pt x="3886746" y="44958"/>
                </a:lnTo>
                <a:lnTo>
                  <a:pt x="3867823" y="44069"/>
                </a:lnTo>
                <a:close/>
              </a:path>
              <a:path w="4087495" h="1207770">
                <a:moveTo>
                  <a:pt x="3928802" y="55118"/>
                </a:moveTo>
                <a:lnTo>
                  <a:pt x="3867823" y="55118"/>
                </a:lnTo>
                <a:lnTo>
                  <a:pt x="3886111" y="56007"/>
                </a:lnTo>
                <a:lnTo>
                  <a:pt x="3902367" y="58674"/>
                </a:lnTo>
                <a:lnTo>
                  <a:pt x="3947452" y="75437"/>
                </a:lnTo>
                <a:lnTo>
                  <a:pt x="3985171" y="104139"/>
                </a:lnTo>
                <a:lnTo>
                  <a:pt x="4013238" y="142367"/>
                </a:lnTo>
                <a:lnTo>
                  <a:pt x="4029367" y="187833"/>
                </a:lnTo>
                <a:lnTo>
                  <a:pt x="4032415" y="1152144"/>
                </a:lnTo>
                <a:lnTo>
                  <a:pt x="4043464" y="1152144"/>
                </a:lnTo>
                <a:lnTo>
                  <a:pt x="4043372" y="218186"/>
                </a:lnTo>
                <a:lnTo>
                  <a:pt x="4035717" y="168148"/>
                </a:lnTo>
                <a:lnTo>
                  <a:pt x="4013873" y="122174"/>
                </a:lnTo>
                <a:lnTo>
                  <a:pt x="3980218" y="84582"/>
                </a:lnTo>
                <a:lnTo>
                  <a:pt x="3937038" y="58166"/>
                </a:lnTo>
                <a:lnTo>
                  <a:pt x="3928802" y="55118"/>
                </a:lnTo>
                <a:close/>
              </a:path>
            </a:pathLst>
          </a:custGeom>
          <a:solidFill>
            <a:srgbClr val="1E768B"/>
          </a:solidFill>
        </p:spPr>
        <p:txBody>
          <a:bodyPr wrap="square" lIns="0" tIns="0" rIns="0" bIns="0" rtlCol="0"/>
          <a:lstStyle/>
          <a:p>
            <a:endParaRPr/>
          </a:p>
        </p:txBody>
      </p:sp>
      <p:sp>
        <p:nvSpPr>
          <p:cNvPr id="11" name="object 11"/>
          <p:cNvSpPr txBox="1"/>
          <p:nvPr/>
        </p:nvSpPr>
        <p:spPr>
          <a:xfrm>
            <a:off x="467537" y="3582370"/>
            <a:ext cx="3812667" cy="843821"/>
          </a:xfrm>
          <a:prstGeom prst="rect">
            <a:avLst/>
          </a:prstGeom>
        </p:spPr>
        <p:txBody>
          <a:bodyPr vert="horz" wrap="square" lIns="0" tIns="12700" rIns="0" bIns="0" rtlCol="0">
            <a:spAutoFit/>
          </a:bodyPr>
          <a:lstStyle/>
          <a:p>
            <a:pPr marL="12700" marR="5080" indent="15240">
              <a:lnSpc>
                <a:spcPct val="100000"/>
              </a:lnSpc>
              <a:spcBef>
                <a:spcPts val="100"/>
              </a:spcBef>
            </a:pPr>
            <a:r>
              <a:rPr lang="en-US" spc="-5" dirty="0" smtClean="0">
                <a:latin typeface="Arial"/>
                <a:cs typeface="Arial"/>
              </a:rPr>
              <a:t>A flow </a:t>
            </a:r>
            <a:r>
              <a:rPr lang="en-US" spc="-5" dirty="0">
                <a:latin typeface="Arial"/>
                <a:cs typeface="Arial"/>
              </a:rPr>
              <a:t>of asylum seekers / refugees from the Middle East (Iraq, Syria) arriving either by land or by sea</a:t>
            </a:r>
            <a:endParaRPr sz="1800" dirty="0">
              <a:latin typeface="Arial"/>
              <a:cs typeface="Arial"/>
            </a:endParaRPr>
          </a:p>
        </p:txBody>
      </p:sp>
      <p:sp>
        <p:nvSpPr>
          <p:cNvPr id="12" name="object 12"/>
          <p:cNvSpPr/>
          <p:nvPr/>
        </p:nvSpPr>
        <p:spPr>
          <a:xfrm>
            <a:off x="5796153" y="4797171"/>
            <a:ext cx="2058416" cy="1628775"/>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379727" y="4797171"/>
            <a:ext cx="2171700" cy="1628775"/>
          </a:xfrm>
          <a:prstGeom prst="rect">
            <a:avLst/>
          </a:prstGeom>
          <a:blipFill>
            <a:blip r:embed="rId3" cstate="print"/>
            <a:stretch>
              <a:fillRect/>
            </a:stretch>
          </a:blipFill>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22</a:t>
            </a:fld>
            <a:endParaRPr spc="-5" dirty="0"/>
          </a:p>
        </p:txBody>
      </p:sp>
      <p:sp>
        <p:nvSpPr>
          <p:cNvPr id="16" name="Rectangle 15"/>
          <p:cNvSpPr/>
          <p:nvPr/>
        </p:nvSpPr>
        <p:spPr>
          <a:xfrm>
            <a:off x="609600" y="457200"/>
            <a:ext cx="4000582" cy="646331"/>
          </a:xfrm>
          <a:prstGeom prst="rect">
            <a:avLst/>
          </a:prstGeom>
          <a:solidFill>
            <a:schemeClr val="bg1"/>
          </a:solidFill>
        </p:spPr>
        <p:txBody>
          <a:bodyPr wrap="none">
            <a:spAutoFit/>
          </a:bodyPr>
          <a:lstStyle/>
          <a:p>
            <a:r>
              <a:rPr lang="en-US" sz="3600" b="1" dirty="0" smtClean="0">
                <a:solidFill>
                  <a:schemeClr val="tx1">
                    <a:lumMod val="65000"/>
                    <a:lumOff val="35000"/>
                  </a:schemeClr>
                </a:solidFill>
                <a:effectLst>
                  <a:outerShdw blurRad="38100" dist="38100" dir="2700000" algn="tl">
                    <a:srgbClr val="000000">
                      <a:alpha val="43137"/>
                    </a:srgbClr>
                  </a:outerShdw>
                </a:effectLst>
              </a:rPr>
              <a:t>Migration in Europe</a:t>
            </a:r>
            <a:endParaRPr lang="en-US" sz="3600" dirty="0"/>
          </a:p>
        </p:txBody>
      </p:sp>
      <p:sp>
        <p:nvSpPr>
          <p:cNvPr id="17" name="object 13"/>
          <p:cNvSpPr/>
          <p:nvPr/>
        </p:nvSpPr>
        <p:spPr>
          <a:xfrm>
            <a:off x="7543800" y="304800"/>
            <a:ext cx="1245260" cy="838200"/>
          </a:xfrm>
          <a:prstGeom prst="rect">
            <a:avLst/>
          </a:prstGeom>
          <a:blipFill>
            <a:blip r:embed="rId4" cstate="print"/>
            <a:stretch>
              <a:fillRect/>
            </a:stretch>
          </a:blipFill>
        </p:spPr>
        <p:txBody>
          <a:bodyPr wrap="square" lIns="0" tIns="0" rIns="0" bIns="0" rtlCol="0"/>
          <a:lstStyle/>
          <a:p>
            <a:endParaRPr>
              <a:latin typeface="+mj-lt"/>
            </a:endParaRPr>
          </a:p>
        </p:txBody>
      </p:sp>
      <p:sp>
        <p:nvSpPr>
          <p:cNvPr id="18" name="TextBox 17"/>
          <p:cNvSpPr txBox="1"/>
          <p:nvPr/>
        </p:nvSpPr>
        <p:spPr>
          <a:xfrm>
            <a:off x="5105400" y="3581400"/>
            <a:ext cx="3657600" cy="1200329"/>
          </a:xfrm>
          <a:prstGeom prst="rect">
            <a:avLst/>
          </a:prstGeom>
          <a:noFill/>
        </p:spPr>
        <p:txBody>
          <a:bodyPr wrap="square" rtlCol="0">
            <a:spAutoFit/>
          </a:bodyPr>
          <a:lstStyle/>
          <a:p>
            <a:r>
              <a:rPr lang="en-US" spc="-5" dirty="0" smtClean="0">
                <a:latin typeface="Arial"/>
                <a:cs typeface="Arial"/>
              </a:rPr>
              <a:t>An influx of migrants (asylum seekers and economic migrants) (from Africa - usually by sea)</a:t>
            </a:r>
            <a:endParaRPr lang="en-US" dirty="0" smtClean="0">
              <a:latin typeface="Arial"/>
              <a:cs typeface="Aria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447800"/>
            <a:ext cx="8552180" cy="1367041"/>
          </a:xfrm>
          <a:prstGeom prst="rect">
            <a:avLst/>
          </a:prstGeom>
        </p:spPr>
        <p:txBody>
          <a:bodyPr vert="horz" wrap="square" lIns="0" tIns="12700" rIns="0" bIns="0" rtlCol="0">
            <a:spAutoFit/>
          </a:bodyPr>
          <a:lstStyle/>
          <a:p>
            <a:pPr marL="12700">
              <a:lnSpc>
                <a:spcPct val="100000"/>
              </a:lnSpc>
              <a:buFont typeface="Wingdings" pitchFamily="2" charset="2"/>
              <a:buChar char="Ø"/>
            </a:pPr>
            <a:r>
              <a:rPr lang="en-US" spc="-5" dirty="0" smtClean="0">
                <a:latin typeface="+mj-lt"/>
              </a:rPr>
              <a:t> </a:t>
            </a:r>
            <a:r>
              <a:rPr lang="en-US" spc="-5" dirty="0">
                <a:latin typeface="+mj-lt"/>
              </a:rPr>
              <a:t>Although most European countries are members of the "EU"</a:t>
            </a:r>
            <a:br>
              <a:rPr lang="en-US" spc="-5" dirty="0">
                <a:latin typeface="+mj-lt"/>
              </a:rPr>
            </a:br>
            <a:r>
              <a:rPr lang="en-US" spc="-5" dirty="0">
                <a:latin typeface="+mj-lt"/>
              </a:rPr>
              <a:t>And </a:t>
            </a:r>
            <a:r>
              <a:rPr lang="en-US" spc="-5" dirty="0" smtClean="0">
                <a:latin typeface="+mj-lt"/>
              </a:rPr>
              <a:t>signed on </a:t>
            </a:r>
            <a:r>
              <a:rPr lang="en-US" spc="-5" dirty="0">
                <a:latin typeface="+mj-lt"/>
              </a:rPr>
              <a:t>various </a:t>
            </a:r>
            <a:r>
              <a:rPr lang="en-US" spc="-5" dirty="0" smtClean="0">
                <a:latin typeface="+mj-lt"/>
              </a:rPr>
              <a:t>treaties </a:t>
            </a:r>
            <a:r>
              <a:rPr lang="en-US" sz="2000" spc="-5" dirty="0" smtClean="0">
                <a:latin typeface="+mj-lt"/>
              </a:rPr>
              <a:t>(the </a:t>
            </a:r>
            <a:r>
              <a:rPr lang="en-US" sz="2000" spc="-5" dirty="0">
                <a:latin typeface="+mj-lt"/>
              </a:rPr>
              <a:t>Schengen Treaty for Free Movement, the United Nations Refugee Convention, the Dublin Charter for </a:t>
            </a:r>
            <a:r>
              <a:rPr lang="en-US" sz="2000" spc="-5" dirty="0" smtClean="0">
                <a:latin typeface="+mj-lt"/>
              </a:rPr>
              <a:t>the Responsibility of the First Safe State to which the Asylum Seeker Arrives, </a:t>
            </a:r>
            <a:r>
              <a:rPr lang="en-US" sz="2000" spc="-5" dirty="0">
                <a:latin typeface="+mj-lt"/>
              </a:rPr>
              <a:t>etc </a:t>
            </a:r>
            <a:r>
              <a:rPr lang="en-US" sz="2000" spc="-5" dirty="0" smtClean="0">
                <a:latin typeface="+mj-lt"/>
              </a:rPr>
              <a:t>..)</a:t>
            </a:r>
            <a:endParaRPr dirty="0">
              <a:latin typeface="+mj-lt"/>
            </a:endParaRPr>
          </a:p>
        </p:txBody>
      </p:sp>
      <p:sp>
        <p:nvSpPr>
          <p:cNvPr id="4" name="object 4"/>
          <p:cNvSpPr txBox="1"/>
          <p:nvPr/>
        </p:nvSpPr>
        <p:spPr>
          <a:xfrm>
            <a:off x="304800" y="3124200"/>
            <a:ext cx="8182609" cy="2623795"/>
          </a:xfrm>
          <a:prstGeom prst="rect">
            <a:avLst/>
          </a:prstGeom>
        </p:spPr>
        <p:txBody>
          <a:bodyPr vert="horz" wrap="square" lIns="0" tIns="12700" rIns="0" bIns="0" rtlCol="0">
            <a:spAutoFit/>
          </a:bodyPr>
          <a:lstStyle/>
          <a:p>
            <a:pPr marL="12700">
              <a:lnSpc>
                <a:spcPct val="100000"/>
              </a:lnSpc>
              <a:spcBef>
                <a:spcPts val="100"/>
              </a:spcBef>
              <a:buFont typeface="Wingdings" pitchFamily="2" charset="2"/>
              <a:buChar char="Ø"/>
            </a:pPr>
            <a:r>
              <a:rPr lang="en-US" sz="2400" spc="-5" dirty="0" smtClean="0">
                <a:solidFill>
                  <a:srgbClr val="C00000"/>
                </a:solidFill>
                <a:latin typeface="+mj-lt"/>
                <a:cs typeface="Arial"/>
              </a:rPr>
              <a:t> Each </a:t>
            </a:r>
            <a:r>
              <a:rPr lang="en-US" sz="2400" spc="-5" dirty="0">
                <a:solidFill>
                  <a:srgbClr val="C00000"/>
                </a:solidFill>
                <a:latin typeface="+mj-lt"/>
                <a:cs typeface="Arial"/>
              </a:rPr>
              <a:t>of the European countries has an independent immigration </a:t>
            </a:r>
            <a:r>
              <a:rPr lang="en-US" sz="2400" spc="-5" dirty="0">
                <a:latin typeface="+mj-lt"/>
                <a:cs typeface="Arial"/>
              </a:rPr>
              <a:t>policy along with different integration / absorption conditions for </a:t>
            </a:r>
            <a:r>
              <a:rPr lang="en-US" sz="2400" spc="-5" dirty="0" smtClean="0">
                <a:latin typeface="+mj-lt"/>
                <a:cs typeface="Arial"/>
              </a:rPr>
              <a:t>migrants. </a:t>
            </a:r>
            <a:endParaRPr lang="en-US" sz="2400" spc="-5" dirty="0" smtClean="0">
              <a:latin typeface="+mj-lt"/>
              <a:cs typeface="Arial"/>
            </a:endParaRPr>
          </a:p>
          <a:p>
            <a:pPr marL="12700">
              <a:lnSpc>
                <a:spcPct val="100000"/>
              </a:lnSpc>
              <a:spcBef>
                <a:spcPts val="100"/>
              </a:spcBef>
              <a:buFont typeface="Wingdings" pitchFamily="2" charset="2"/>
              <a:buChar char="Ø"/>
            </a:pPr>
            <a:endParaRPr lang="en-US" sz="2400" spc="-5" dirty="0" smtClean="0">
              <a:latin typeface="+mj-lt"/>
              <a:cs typeface="Arial"/>
            </a:endParaRPr>
          </a:p>
          <a:p>
            <a:pPr marL="12700">
              <a:lnSpc>
                <a:spcPct val="100000"/>
              </a:lnSpc>
              <a:spcBef>
                <a:spcPts val="100"/>
              </a:spcBef>
              <a:buFont typeface="Wingdings" pitchFamily="2" charset="2"/>
              <a:buChar char="Ø"/>
            </a:pPr>
            <a:r>
              <a:rPr lang="en-US" sz="2400" spc="-5" dirty="0" smtClean="0">
                <a:latin typeface="+mj-lt"/>
                <a:cs typeface="Arial"/>
              </a:rPr>
              <a:t> </a:t>
            </a:r>
            <a:r>
              <a:rPr lang="en-US" sz="2400" spc="-5" dirty="0">
                <a:latin typeface="+mj-lt"/>
                <a:cs typeface="Arial"/>
              </a:rPr>
              <a:t>One of the major challenges facing Europe - reaching consensus on immigration policy - in light of current and future global </a:t>
            </a:r>
            <a:r>
              <a:rPr lang="en-US" sz="2400" spc="-5" dirty="0" smtClean="0">
                <a:latin typeface="+mj-lt"/>
                <a:cs typeface="Arial"/>
              </a:rPr>
              <a:t>changes.</a:t>
            </a:r>
            <a:endParaRPr lang="en-US" sz="2400" spc="-5" dirty="0" smtClean="0">
              <a:latin typeface="+mj-lt"/>
              <a:cs typeface="Arial"/>
            </a:endParaRPr>
          </a:p>
        </p:txBody>
      </p:sp>
      <p:sp>
        <p:nvSpPr>
          <p:cNvPr id="7" name="object 7"/>
          <p:cNvSpPr txBox="1">
            <a:spLocks noGrp="1"/>
          </p:cNvSpPr>
          <p:nvPr>
            <p:ph type="sldNum" sz="quarter" idx="7"/>
          </p:nvPr>
        </p:nvSpPr>
        <p:spPr>
          <a:xfrm>
            <a:off x="8752759" y="6534452"/>
            <a:ext cx="191770" cy="749564"/>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z="2400" spc="-5" dirty="0">
                <a:latin typeface="+mj-lt"/>
              </a:rPr>
              <a:pPr marL="25400">
                <a:lnSpc>
                  <a:spcPct val="100000"/>
                </a:lnSpc>
                <a:spcBef>
                  <a:spcPts val="85"/>
                </a:spcBef>
              </a:pPr>
              <a:t>23</a:t>
            </a:fld>
            <a:endParaRPr sz="2400" spc="-5" dirty="0">
              <a:latin typeface="+mj-lt"/>
            </a:endParaRPr>
          </a:p>
        </p:txBody>
      </p:sp>
      <p:sp>
        <p:nvSpPr>
          <p:cNvPr id="3" name="Rectangle 2"/>
          <p:cNvSpPr/>
          <p:nvPr/>
        </p:nvSpPr>
        <p:spPr>
          <a:xfrm>
            <a:off x="304800" y="457200"/>
            <a:ext cx="6553200" cy="646331"/>
          </a:xfrm>
          <a:prstGeom prst="rect">
            <a:avLst/>
          </a:prstGeom>
          <a:solidFill>
            <a:schemeClr val="bg1"/>
          </a:solidFill>
        </p:spPr>
        <p:txBody>
          <a:bodyPr wrap="square">
            <a:spAutoFit/>
          </a:bodyPr>
          <a:lstStyle/>
          <a:p>
            <a:r>
              <a:rPr lang="en-US" sz="3600" b="1" dirty="0">
                <a:solidFill>
                  <a:schemeClr val="tx1">
                    <a:lumMod val="65000"/>
                    <a:lumOff val="35000"/>
                  </a:schemeClr>
                </a:solidFill>
                <a:effectLst>
                  <a:outerShdw blurRad="38100" dist="38100" dir="2700000" algn="tl">
                    <a:srgbClr val="000000">
                      <a:alpha val="43137"/>
                    </a:srgbClr>
                  </a:outerShdw>
                </a:effectLst>
              </a:rPr>
              <a:t>Migration </a:t>
            </a:r>
            <a:r>
              <a:rPr lang="en-US" sz="3600" b="1" dirty="0" smtClean="0">
                <a:solidFill>
                  <a:schemeClr val="tx1">
                    <a:lumMod val="65000"/>
                    <a:lumOff val="35000"/>
                  </a:schemeClr>
                </a:solidFill>
                <a:effectLst>
                  <a:outerShdw blurRad="38100" dist="38100" dir="2700000" algn="tl">
                    <a:srgbClr val="000000">
                      <a:alpha val="43137"/>
                    </a:srgbClr>
                  </a:outerShdw>
                </a:effectLst>
              </a:rPr>
              <a:t>in </a:t>
            </a:r>
            <a:r>
              <a:rPr lang="en-US" sz="3600" b="1" dirty="0">
                <a:solidFill>
                  <a:schemeClr val="tx1">
                    <a:lumMod val="65000"/>
                    <a:lumOff val="35000"/>
                  </a:schemeClr>
                </a:solidFill>
                <a:effectLst>
                  <a:outerShdw blurRad="38100" dist="38100" dir="2700000" algn="tl">
                    <a:srgbClr val="000000">
                      <a:alpha val="43137"/>
                    </a:srgbClr>
                  </a:outerShdw>
                </a:effectLst>
              </a:rPr>
              <a:t>Europe - </a:t>
            </a:r>
            <a:r>
              <a:rPr lang="en-US" sz="2800" b="1" dirty="0">
                <a:solidFill>
                  <a:schemeClr val="tx1">
                    <a:lumMod val="65000"/>
                    <a:lumOff val="35000"/>
                  </a:schemeClr>
                </a:solidFill>
                <a:effectLst>
                  <a:outerShdw blurRad="38100" dist="38100" dir="2700000" algn="tl">
                    <a:srgbClr val="000000">
                      <a:alpha val="43137"/>
                    </a:srgbClr>
                  </a:outerShdw>
                </a:effectLst>
              </a:rPr>
              <a:t>Policy Aspects</a:t>
            </a:r>
          </a:p>
        </p:txBody>
      </p:sp>
      <p:sp>
        <p:nvSpPr>
          <p:cNvPr id="8" name="object 13"/>
          <p:cNvSpPr/>
          <p:nvPr/>
        </p:nvSpPr>
        <p:spPr>
          <a:xfrm>
            <a:off x="7543800" y="304800"/>
            <a:ext cx="1245260" cy="838200"/>
          </a:xfrm>
          <a:prstGeom prst="rect">
            <a:avLst/>
          </a:prstGeom>
          <a:blipFill>
            <a:blip r:embed="rId2" cstate="print"/>
            <a:stretch>
              <a:fillRect/>
            </a:stretch>
          </a:blipFill>
        </p:spPr>
        <p:txBody>
          <a:bodyPr wrap="square" lIns="0" tIns="0" rIns="0" bIns="0" rtlCol="0"/>
          <a:lstStyle/>
          <a:p>
            <a:endParaRPr>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295400"/>
            <a:ext cx="8531225" cy="628377"/>
          </a:xfrm>
          <a:prstGeom prst="rect">
            <a:avLst/>
          </a:prstGeom>
        </p:spPr>
        <p:txBody>
          <a:bodyPr vert="horz" wrap="square" lIns="0" tIns="12700" rIns="0" bIns="0" rtlCol="0">
            <a:spAutoFit/>
          </a:bodyPr>
          <a:lstStyle/>
          <a:p>
            <a:pPr marL="12700">
              <a:lnSpc>
                <a:spcPct val="100000"/>
              </a:lnSpc>
              <a:spcBef>
                <a:spcPts val="100"/>
              </a:spcBef>
              <a:buFont typeface="Wingdings" pitchFamily="2" charset="2"/>
              <a:buChar char="Ø"/>
            </a:pPr>
            <a:r>
              <a:rPr lang="en-US" sz="2000" dirty="0" smtClean="0"/>
              <a:t> In </a:t>
            </a:r>
            <a:r>
              <a:rPr lang="en-US" sz="2000" dirty="0"/>
              <a:t>2015, there was a peak in immigration to Europe (flooding migration) following the crisis in Syria</a:t>
            </a:r>
            <a:r>
              <a:rPr lang="en-US" sz="2000" dirty="0" smtClean="0"/>
              <a:t>.</a:t>
            </a:r>
            <a:endParaRPr sz="2000" dirty="0"/>
          </a:p>
        </p:txBody>
      </p:sp>
      <p:sp>
        <p:nvSpPr>
          <p:cNvPr id="3" name="object 3"/>
          <p:cNvSpPr txBox="1">
            <a:spLocks noGrp="1"/>
          </p:cNvSpPr>
          <p:nvPr>
            <p:ph type="body" idx="1"/>
          </p:nvPr>
        </p:nvSpPr>
        <p:spPr>
          <a:xfrm>
            <a:off x="152400" y="2057400"/>
            <a:ext cx="8991600" cy="3862596"/>
          </a:xfrm>
          <a:prstGeom prst="rect">
            <a:avLst/>
          </a:prstGeom>
        </p:spPr>
        <p:txBody>
          <a:bodyPr vert="horz" wrap="square" lIns="0" tIns="12700" rIns="0" bIns="0" rtlCol="0">
            <a:spAutoFit/>
          </a:bodyPr>
          <a:lstStyle/>
          <a:p>
            <a:pPr marL="184150" algn="l">
              <a:lnSpc>
                <a:spcPct val="100000"/>
              </a:lnSpc>
              <a:spcBef>
                <a:spcPts val="100"/>
              </a:spcBef>
              <a:buFont typeface="Wingdings" pitchFamily="2" charset="2"/>
              <a:buChar char="Ø"/>
            </a:pPr>
            <a:r>
              <a:rPr lang="en-US" sz="2000" dirty="0" smtClean="0"/>
              <a:t> Germany </a:t>
            </a:r>
            <a:r>
              <a:rPr lang="en-US" sz="2000" dirty="0"/>
              <a:t>has taken an open approach to accepting asylum seekers. But German and European public opinion on the issue has led to a significant change in </a:t>
            </a:r>
            <a:r>
              <a:rPr lang="en-US" sz="2000" dirty="0" smtClean="0"/>
              <a:t>attitude.</a:t>
            </a:r>
            <a:endParaRPr lang="en-US" sz="2800" dirty="0" smtClean="0">
              <a:latin typeface="Times New Roman"/>
              <a:cs typeface="Times New Roman"/>
            </a:endParaRPr>
          </a:p>
          <a:p>
            <a:pPr marL="184150" algn="l">
              <a:lnSpc>
                <a:spcPct val="100000"/>
              </a:lnSpc>
              <a:spcBef>
                <a:spcPts val="100"/>
              </a:spcBef>
              <a:buFont typeface="Wingdings" pitchFamily="2" charset="2"/>
              <a:buChar char="Ø"/>
            </a:pPr>
            <a:endParaRPr lang="en-US" sz="2800" dirty="0" smtClean="0">
              <a:latin typeface="Times New Roman"/>
              <a:cs typeface="Times New Roman"/>
            </a:endParaRPr>
          </a:p>
          <a:p>
            <a:pPr marL="184150" algn="l">
              <a:lnSpc>
                <a:spcPct val="100000"/>
              </a:lnSpc>
              <a:spcBef>
                <a:spcPts val="100"/>
              </a:spcBef>
              <a:buFont typeface="Wingdings" pitchFamily="2" charset="2"/>
              <a:buChar char="Ø"/>
            </a:pPr>
            <a:r>
              <a:rPr lang="en-US" sz="2000" dirty="0" smtClean="0"/>
              <a:t> Some </a:t>
            </a:r>
            <a:r>
              <a:rPr lang="en-US" sz="2000" dirty="0" smtClean="0"/>
              <a:t>of the solutions currently offered in discussions between European countries to address the burning issue - </a:t>
            </a:r>
            <a:r>
              <a:rPr lang="en-US" sz="2000" dirty="0" smtClean="0">
                <a:solidFill>
                  <a:srgbClr val="C00000"/>
                </a:solidFill>
              </a:rPr>
              <a:t>are economic and military solutions outside </a:t>
            </a:r>
            <a:r>
              <a:rPr lang="en-US" sz="2000" dirty="0" smtClean="0">
                <a:solidFill>
                  <a:srgbClr val="C00000"/>
                </a:solidFill>
              </a:rPr>
              <a:t>Europe:</a:t>
            </a:r>
          </a:p>
          <a:p>
            <a:pPr marL="184150" algn="l">
              <a:lnSpc>
                <a:spcPct val="100000"/>
              </a:lnSpc>
              <a:spcBef>
                <a:spcPts val="100"/>
              </a:spcBef>
              <a:buFont typeface="Wingdings" pitchFamily="2" charset="2"/>
              <a:buChar char="Ø"/>
            </a:pPr>
            <a:r>
              <a:rPr lang="en-US" sz="2000" dirty="0" smtClean="0"/>
              <a:t> Increasing </a:t>
            </a:r>
            <a:r>
              <a:rPr lang="en-US" sz="2000" dirty="0" smtClean="0"/>
              <a:t>money flow and economic involvement in </a:t>
            </a:r>
            <a:r>
              <a:rPr lang="en-US" sz="2000" dirty="0" smtClean="0"/>
              <a:t>African countries that </a:t>
            </a:r>
            <a:r>
              <a:rPr lang="en-US" sz="2000" dirty="0" smtClean="0"/>
              <a:t>send </a:t>
            </a:r>
            <a:r>
              <a:rPr lang="en-US" sz="2000" dirty="0" smtClean="0"/>
              <a:t>migrants (The Malta Convention).</a:t>
            </a:r>
          </a:p>
          <a:p>
            <a:pPr marL="184150" algn="l">
              <a:lnSpc>
                <a:spcPct val="100000"/>
              </a:lnSpc>
              <a:spcBef>
                <a:spcPts val="100"/>
              </a:spcBef>
              <a:buFont typeface="Wingdings" pitchFamily="2" charset="2"/>
              <a:buChar char="Ø"/>
            </a:pPr>
            <a:r>
              <a:rPr lang="en-US" sz="2000" dirty="0" smtClean="0"/>
              <a:t> Military </a:t>
            </a:r>
            <a:r>
              <a:rPr lang="en-US" sz="2000" dirty="0" smtClean="0"/>
              <a:t>involvement in Middle Eastern </a:t>
            </a:r>
            <a:r>
              <a:rPr lang="en-US" sz="2000" dirty="0" smtClean="0"/>
              <a:t>conflicts.</a:t>
            </a:r>
          </a:p>
          <a:p>
            <a:pPr marL="184150" algn="l">
              <a:lnSpc>
                <a:spcPct val="100000"/>
              </a:lnSpc>
              <a:spcBef>
                <a:spcPts val="100"/>
              </a:spcBef>
              <a:buFont typeface="Wingdings" pitchFamily="2" charset="2"/>
              <a:buChar char="Ø"/>
            </a:pPr>
            <a:r>
              <a:rPr lang="en-US" sz="2000" dirty="0" smtClean="0"/>
              <a:t> Economic </a:t>
            </a:r>
            <a:r>
              <a:rPr lang="en-US" sz="2000" dirty="0" smtClean="0"/>
              <a:t>agreement with Turkey to prevent the entry of migrants through it </a:t>
            </a:r>
            <a:r>
              <a:rPr sz="1800" dirty="0" smtClean="0"/>
              <a:t>	</a:t>
            </a:r>
            <a:endParaRPr sz="1200" dirty="0"/>
          </a:p>
        </p:txBody>
      </p:sp>
      <p:sp>
        <p:nvSpPr>
          <p:cNvPr id="6" name="object 6"/>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24</a:t>
            </a:fld>
            <a:endParaRPr spc="-5" dirty="0"/>
          </a:p>
        </p:txBody>
      </p:sp>
      <p:sp>
        <p:nvSpPr>
          <p:cNvPr id="8" name="Rectangle 2"/>
          <p:cNvSpPr/>
          <p:nvPr/>
        </p:nvSpPr>
        <p:spPr>
          <a:xfrm>
            <a:off x="304800" y="457200"/>
            <a:ext cx="6553200" cy="646331"/>
          </a:xfrm>
          <a:prstGeom prst="rect">
            <a:avLst/>
          </a:prstGeom>
          <a:solidFill>
            <a:schemeClr val="bg1"/>
          </a:solidFill>
        </p:spPr>
        <p:txBody>
          <a:bodyPr wrap="square">
            <a:spAutoFit/>
          </a:bodyPr>
          <a:lstStyle/>
          <a:p>
            <a:r>
              <a:rPr lang="en-US" sz="3600" b="1" dirty="0">
                <a:solidFill>
                  <a:schemeClr val="tx1">
                    <a:lumMod val="65000"/>
                    <a:lumOff val="35000"/>
                  </a:schemeClr>
                </a:solidFill>
                <a:effectLst>
                  <a:outerShdw blurRad="38100" dist="38100" dir="2700000" algn="tl">
                    <a:srgbClr val="000000">
                      <a:alpha val="43137"/>
                    </a:srgbClr>
                  </a:outerShdw>
                </a:effectLst>
              </a:rPr>
              <a:t>Migration </a:t>
            </a:r>
            <a:r>
              <a:rPr lang="en-US" sz="3600" b="1" dirty="0" smtClean="0">
                <a:solidFill>
                  <a:schemeClr val="tx1">
                    <a:lumMod val="65000"/>
                    <a:lumOff val="35000"/>
                  </a:schemeClr>
                </a:solidFill>
                <a:effectLst>
                  <a:outerShdw blurRad="38100" dist="38100" dir="2700000" algn="tl">
                    <a:srgbClr val="000000">
                      <a:alpha val="43137"/>
                    </a:srgbClr>
                  </a:outerShdw>
                </a:effectLst>
              </a:rPr>
              <a:t>in </a:t>
            </a:r>
            <a:r>
              <a:rPr lang="en-US" sz="3600" b="1" dirty="0">
                <a:solidFill>
                  <a:schemeClr val="tx1">
                    <a:lumMod val="65000"/>
                    <a:lumOff val="35000"/>
                  </a:schemeClr>
                </a:solidFill>
                <a:effectLst>
                  <a:outerShdw blurRad="38100" dist="38100" dir="2700000" algn="tl">
                    <a:srgbClr val="000000">
                      <a:alpha val="43137"/>
                    </a:srgbClr>
                  </a:outerShdw>
                </a:effectLst>
              </a:rPr>
              <a:t>Europe - </a:t>
            </a:r>
            <a:r>
              <a:rPr lang="en-US" sz="2800" b="1" dirty="0">
                <a:solidFill>
                  <a:schemeClr val="tx1">
                    <a:lumMod val="65000"/>
                    <a:lumOff val="35000"/>
                  </a:schemeClr>
                </a:solidFill>
                <a:effectLst>
                  <a:outerShdw blurRad="38100" dist="38100" dir="2700000" algn="tl">
                    <a:srgbClr val="000000">
                      <a:alpha val="43137"/>
                    </a:srgbClr>
                  </a:outerShdw>
                </a:effectLst>
              </a:rPr>
              <a:t>Policy Aspects</a:t>
            </a:r>
          </a:p>
        </p:txBody>
      </p:sp>
      <p:sp>
        <p:nvSpPr>
          <p:cNvPr id="9" name="object 13"/>
          <p:cNvSpPr/>
          <p:nvPr/>
        </p:nvSpPr>
        <p:spPr>
          <a:xfrm>
            <a:off x="7543800" y="304800"/>
            <a:ext cx="1245260" cy="838200"/>
          </a:xfrm>
          <a:prstGeom prst="rect">
            <a:avLst/>
          </a:prstGeom>
          <a:blipFill>
            <a:blip r:embed="rId2" cstate="print"/>
            <a:stretch>
              <a:fillRect/>
            </a:stretch>
          </a:blipFill>
        </p:spPr>
        <p:txBody>
          <a:bodyPr wrap="square" lIns="0" tIns="0" rIns="0" bIns="0" rtlCol="0"/>
          <a:lstStyle/>
          <a:p>
            <a:endParaRPr>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258" y="1436878"/>
            <a:ext cx="9030742" cy="4462760"/>
          </a:xfrm>
          <a:prstGeom prst="rect">
            <a:avLst/>
          </a:prstGeom>
        </p:spPr>
        <p:txBody>
          <a:bodyPr vert="horz" wrap="square" lIns="0" tIns="12700" rIns="0" bIns="0" rtlCol="0">
            <a:spAutoFit/>
          </a:bodyPr>
          <a:lstStyle/>
          <a:p>
            <a:pPr marL="12700">
              <a:lnSpc>
                <a:spcPts val="3125"/>
              </a:lnSpc>
              <a:spcBef>
                <a:spcPts val="100"/>
              </a:spcBef>
              <a:buFont typeface="Wingdings" pitchFamily="2" charset="2"/>
              <a:buChar char="Ø"/>
            </a:pPr>
            <a:r>
              <a:rPr lang="en-US" sz="2700" spc="-5" dirty="0" smtClean="0">
                <a:latin typeface="Arial"/>
                <a:cs typeface="Arial"/>
              </a:rPr>
              <a:t> Keep </a:t>
            </a:r>
            <a:r>
              <a:rPr lang="en-US" sz="2700" spc="-5" dirty="0">
                <a:latin typeface="Arial"/>
                <a:cs typeface="Arial"/>
              </a:rPr>
              <a:t>in mind that many European countries along with other countries in the world (Japan, Canada) are in demographic distress and need </a:t>
            </a:r>
            <a:r>
              <a:rPr lang="en-US" sz="2700" spc="-5" dirty="0" smtClean="0">
                <a:latin typeface="Arial"/>
                <a:cs typeface="Arial"/>
              </a:rPr>
              <a:t>migrants.</a:t>
            </a:r>
            <a:endParaRPr lang="en-US" sz="2700" spc="-5" dirty="0" smtClean="0">
              <a:latin typeface="Arial"/>
              <a:cs typeface="Arial"/>
            </a:endParaRPr>
          </a:p>
          <a:p>
            <a:pPr marL="12700">
              <a:lnSpc>
                <a:spcPts val="3125"/>
              </a:lnSpc>
              <a:spcBef>
                <a:spcPts val="100"/>
              </a:spcBef>
              <a:buFont typeface="Wingdings" pitchFamily="2" charset="2"/>
              <a:buChar char="Ø"/>
            </a:pPr>
            <a:endParaRPr lang="en-US" sz="2700" spc="-5" dirty="0" smtClean="0">
              <a:latin typeface="Arial"/>
              <a:cs typeface="Arial"/>
            </a:endParaRPr>
          </a:p>
          <a:p>
            <a:pPr marL="12700">
              <a:lnSpc>
                <a:spcPts val="3125"/>
              </a:lnSpc>
              <a:spcBef>
                <a:spcPts val="100"/>
              </a:spcBef>
              <a:buFont typeface="Wingdings" pitchFamily="2" charset="2"/>
              <a:buChar char="Ø"/>
            </a:pPr>
            <a:r>
              <a:rPr lang="en-US" sz="2700" spc="-5" dirty="0" smtClean="0">
                <a:latin typeface="Arial"/>
                <a:cs typeface="Arial"/>
              </a:rPr>
              <a:t> There </a:t>
            </a:r>
            <a:r>
              <a:rPr lang="en-US" sz="2700" spc="-5" dirty="0">
                <a:latin typeface="Arial"/>
                <a:cs typeface="Arial"/>
              </a:rPr>
              <a:t>are attempts to attract (and compete</a:t>
            </a:r>
            <a:r>
              <a:rPr lang="en-US" sz="2700" spc="-5" dirty="0" smtClean="0">
                <a:latin typeface="Arial"/>
                <a:cs typeface="Arial"/>
              </a:rPr>
              <a:t>) </a:t>
            </a:r>
            <a:r>
              <a:rPr lang="en-US" sz="2700" spc="-5" dirty="0">
                <a:latin typeface="Arial"/>
                <a:cs typeface="Arial"/>
              </a:rPr>
              <a:t>for </a:t>
            </a:r>
            <a:r>
              <a:rPr lang="en-US" sz="2700" spc="-5" dirty="0" smtClean="0">
                <a:latin typeface="Arial"/>
                <a:cs typeface="Arial"/>
              </a:rPr>
              <a:t>migrants </a:t>
            </a:r>
            <a:r>
              <a:rPr lang="en-US" sz="2700" spc="-5" dirty="0">
                <a:latin typeface="Arial"/>
                <a:cs typeface="Arial"/>
              </a:rPr>
              <a:t>from a particular profile</a:t>
            </a:r>
            <a:r>
              <a:rPr lang="en-US" sz="2700" spc="-5" dirty="0" smtClean="0">
                <a:latin typeface="Arial"/>
                <a:cs typeface="Arial"/>
              </a:rPr>
              <a:t>.</a:t>
            </a:r>
            <a:endParaRPr lang="en-US" sz="2700" spc="-5" dirty="0" smtClean="0">
              <a:latin typeface="Arial"/>
              <a:cs typeface="Arial"/>
            </a:endParaRPr>
          </a:p>
          <a:p>
            <a:pPr marL="12700">
              <a:lnSpc>
                <a:spcPts val="3125"/>
              </a:lnSpc>
              <a:spcBef>
                <a:spcPts val="100"/>
              </a:spcBef>
              <a:buFont typeface="Wingdings" pitchFamily="2" charset="2"/>
              <a:buChar char="Ø"/>
            </a:pPr>
            <a:endParaRPr lang="en-US" sz="2700" spc="-5" dirty="0">
              <a:latin typeface="Arial"/>
              <a:cs typeface="Arial"/>
            </a:endParaRPr>
          </a:p>
          <a:p>
            <a:pPr marL="12700">
              <a:lnSpc>
                <a:spcPts val="3125"/>
              </a:lnSpc>
              <a:spcBef>
                <a:spcPts val="100"/>
              </a:spcBef>
              <a:buFont typeface="Wingdings" pitchFamily="2" charset="2"/>
              <a:buChar char="Ø"/>
            </a:pPr>
            <a:r>
              <a:rPr lang="en-US" sz="2700" spc="-5" dirty="0" smtClean="0">
                <a:latin typeface="Arial"/>
                <a:cs typeface="Arial"/>
              </a:rPr>
              <a:t> There </a:t>
            </a:r>
            <a:r>
              <a:rPr lang="en-US" sz="2700" spc="-5" dirty="0">
                <a:latin typeface="Arial"/>
                <a:cs typeface="Arial"/>
              </a:rPr>
              <a:t>are attempts to recruit </a:t>
            </a:r>
            <a:r>
              <a:rPr lang="en-US" sz="2700" spc="-5" dirty="0" smtClean="0">
                <a:latin typeface="Arial"/>
                <a:cs typeface="Arial"/>
              </a:rPr>
              <a:t>migrants from </a:t>
            </a:r>
            <a:r>
              <a:rPr lang="en-US" sz="2700" spc="-5" dirty="0">
                <a:latin typeface="Arial"/>
                <a:cs typeface="Arial"/>
              </a:rPr>
              <a:t>the </a:t>
            </a:r>
            <a:r>
              <a:rPr lang="en-US" sz="2700" spc="-5" dirty="0" smtClean="0">
                <a:latin typeface="Arial"/>
                <a:cs typeface="Arial"/>
              </a:rPr>
              <a:t>diasporas. </a:t>
            </a:r>
            <a:endParaRPr lang="en-US" sz="2700" spc="-5" dirty="0">
              <a:latin typeface="Arial"/>
              <a:cs typeface="Arial"/>
            </a:endParaRPr>
          </a:p>
          <a:p>
            <a:pPr marL="12700">
              <a:lnSpc>
                <a:spcPts val="3125"/>
              </a:lnSpc>
              <a:spcBef>
                <a:spcPts val="100"/>
              </a:spcBef>
            </a:pPr>
            <a:endParaRPr lang="en-US" sz="3800" dirty="0">
              <a:latin typeface="Times New Roman"/>
              <a:cs typeface="Times New Roman"/>
            </a:endParaRPr>
          </a:p>
          <a:p>
            <a:pPr marL="12700">
              <a:lnSpc>
                <a:spcPts val="3125"/>
              </a:lnSpc>
              <a:spcBef>
                <a:spcPts val="100"/>
              </a:spcBef>
            </a:pPr>
            <a:endParaRPr lang="en-US" sz="2700" spc="-5" dirty="0" smtClean="0">
              <a:latin typeface="Arial"/>
              <a:cs typeface="Arial"/>
            </a:endParaRPr>
          </a:p>
        </p:txBody>
      </p:sp>
      <p:sp>
        <p:nvSpPr>
          <p:cNvPr id="4" name="object 4"/>
          <p:cNvSpPr/>
          <p:nvPr/>
        </p:nvSpPr>
        <p:spPr>
          <a:xfrm>
            <a:off x="6858000" y="4684268"/>
            <a:ext cx="1743075" cy="21737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2000" y="4876800"/>
            <a:ext cx="2049996" cy="1973066"/>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25</a:t>
            </a:fld>
            <a:endParaRPr spc="-5" dirty="0"/>
          </a:p>
        </p:txBody>
      </p:sp>
      <p:sp>
        <p:nvSpPr>
          <p:cNvPr id="7" name="TextBox 6"/>
          <p:cNvSpPr txBox="1"/>
          <p:nvPr/>
        </p:nvSpPr>
        <p:spPr>
          <a:xfrm>
            <a:off x="381000" y="457200"/>
            <a:ext cx="7007697" cy="646331"/>
          </a:xfrm>
          <a:prstGeom prst="rect">
            <a:avLst/>
          </a:prstGeom>
          <a:solidFill>
            <a:schemeClr val="bg1"/>
          </a:solidFill>
        </p:spPr>
        <p:txBody>
          <a:bodyPr wrap="square" rtlCol="0">
            <a:spAutoFit/>
          </a:bodyPr>
          <a:lstStyle/>
          <a:p>
            <a:r>
              <a:rPr lang="en-US" sz="3600" b="1" dirty="0">
                <a:solidFill>
                  <a:schemeClr val="tx1">
                    <a:lumMod val="65000"/>
                    <a:lumOff val="35000"/>
                  </a:schemeClr>
                </a:solidFill>
                <a:effectLst>
                  <a:outerShdw blurRad="38100" dist="38100" dir="2700000" algn="tl">
                    <a:srgbClr val="000000">
                      <a:alpha val="43137"/>
                    </a:srgbClr>
                  </a:outerShdw>
                </a:effectLst>
              </a:rPr>
              <a:t>Migration and </a:t>
            </a:r>
            <a:r>
              <a:rPr lang="en-US" sz="3600" b="1" dirty="0" smtClean="0">
                <a:solidFill>
                  <a:schemeClr val="tx1">
                    <a:lumMod val="65000"/>
                    <a:lumOff val="35000"/>
                  </a:schemeClr>
                </a:solidFill>
                <a:effectLst>
                  <a:outerShdw blurRad="38100" dist="38100" dir="2700000" algn="tl">
                    <a:srgbClr val="000000">
                      <a:alpha val="43137"/>
                    </a:srgbClr>
                  </a:outerShdw>
                </a:effectLst>
              </a:rPr>
              <a:t>Economic Mobility</a:t>
            </a:r>
            <a:endParaRPr lang="en-US" sz="36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3734" y="1815591"/>
            <a:ext cx="8454448" cy="5037276"/>
          </a:xfrm>
          <a:prstGeom prst="rect">
            <a:avLst/>
          </a:prstGeom>
        </p:spPr>
        <p:txBody>
          <a:bodyPr vert="horz" wrap="square" lIns="0" tIns="12700" rIns="0" bIns="0" rtlCol="0">
            <a:spAutoFit/>
          </a:bodyPr>
          <a:lstStyle/>
          <a:p>
            <a:pPr marL="42545">
              <a:lnSpc>
                <a:spcPct val="100000"/>
              </a:lnSpc>
              <a:spcBef>
                <a:spcPts val="100"/>
              </a:spcBef>
              <a:buFont typeface="Wingdings" pitchFamily="2" charset="2"/>
              <a:buChar char="Ø"/>
            </a:pPr>
            <a:r>
              <a:rPr lang="en-US" sz="2700" dirty="0" smtClean="0">
                <a:solidFill>
                  <a:srgbClr val="C00000"/>
                </a:solidFill>
                <a:latin typeface="Arial"/>
                <a:cs typeface="Arial"/>
              </a:rPr>
              <a:t>Trans-national </a:t>
            </a:r>
            <a:r>
              <a:rPr lang="en-US" sz="2700" dirty="0">
                <a:solidFill>
                  <a:srgbClr val="C00000"/>
                </a:solidFill>
                <a:latin typeface="Arial"/>
                <a:cs typeface="Arial"/>
              </a:rPr>
              <a:t>immigration refers </a:t>
            </a:r>
            <a:r>
              <a:rPr lang="en-US" sz="2700" dirty="0">
                <a:latin typeface="Arial"/>
                <a:cs typeface="Arial"/>
              </a:rPr>
              <a:t>to the tendency among </a:t>
            </a:r>
            <a:r>
              <a:rPr lang="en-US" sz="2700" dirty="0" smtClean="0">
                <a:latin typeface="Arial"/>
                <a:cs typeface="Arial"/>
              </a:rPr>
              <a:t>migrants, </a:t>
            </a:r>
            <a:r>
              <a:rPr lang="en-US" sz="2700" dirty="0">
                <a:latin typeface="Arial"/>
                <a:cs typeface="Arial"/>
              </a:rPr>
              <a:t>especially in recent decades, to maintain ties / affiliation with their country of origin in parallel with their integration into the target </a:t>
            </a:r>
            <a:r>
              <a:rPr lang="en-US" sz="2700" dirty="0" smtClean="0">
                <a:latin typeface="Arial"/>
                <a:cs typeface="Arial"/>
              </a:rPr>
              <a:t>country </a:t>
            </a:r>
            <a:r>
              <a:rPr lang="en-US" sz="2400" dirty="0" smtClean="0">
                <a:latin typeface="Arial"/>
                <a:cs typeface="Arial"/>
              </a:rPr>
              <a:t>(Bartram</a:t>
            </a:r>
            <a:r>
              <a:rPr lang="en-US" sz="2400" dirty="0">
                <a:latin typeface="Arial"/>
                <a:cs typeface="Arial"/>
              </a:rPr>
              <a:t>, </a:t>
            </a:r>
            <a:r>
              <a:rPr lang="en-US" sz="2400" dirty="0" err="1">
                <a:latin typeface="Arial"/>
                <a:cs typeface="Arial"/>
              </a:rPr>
              <a:t>Poros</a:t>
            </a:r>
            <a:r>
              <a:rPr lang="en-US" sz="2400" dirty="0">
                <a:latin typeface="Arial"/>
                <a:cs typeface="Arial"/>
              </a:rPr>
              <a:t> &amp; </a:t>
            </a:r>
            <a:r>
              <a:rPr lang="en-US" sz="2400" dirty="0" err="1">
                <a:latin typeface="Arial"/>
                <a:cs typeface="Arial"/>
              </a:rPr>
              <a:t>Monfort</a:t>
            </a:r>
            <a:r>
              <a:rPr lang="en-US" sz="2400" dirty="0">
                <a:latin typeface="Arial"/>
                <a:cs typeface="Arial"/>
              </a:rPr>
              <a:t> </a:t>
            </a:r>
            <a:r>
              <a:rPr lang="en-US" sz="2400" dirty="0" smtClean="0">
                <a:latin typeface="Arial"/>
                <a:cs typeface="Arial"/>
              </a:rPr>
              <a:t>2014)</a:t>
            </a:r>
            <a:endParaRPr lang="en-US" sz="2700" dirty="0" smtClean="0">
              <a:latin typeface="Arial"/>
              <a:cs typeface="Arial"/>
            </a:endParaRPr>
          </a:p>
          <a:p>
            <a:pPr marL="42545">
              <a:lnSpc>
                <a:spcPct val="100000"/>
              </a:lnSpc>
              <a:spcBef>
                <a:spcPts val="100"/>
              </a:spcBef>
              <a:buFont typeface="Wingdings" pitchFamily="2" charset="2"/>
              <a:buChar char="Ø"/>
            </a:pPr>
            <a:endParaRPr lang="en-US" sz="2700" dirty="0" smtClean="0">
              <a:latin typeface="Arial"/>
              <a:cs typeface="Arial"/>
            </a:endParaRPr>
          </a:p>
          <a:p>
            <a:pPr marL="42545">
              <a:spcBef>
                <a:spcPts val="100"/>
              </a:spcBef>
              <a:buFont typeface="Wingdings" pitchFamily="2" charset="2"/>
              <a:buChar char="Ø"/>
            </a:pPr>
            <a:r>
              <a:rPr lang="en-US" sz="2700" dirty="0">
                <a:latin typeface="Arial"/>
                <a:cs typeface="Arial"/>
              </a:rPr>
              <a:t>Maintaining ties with the country of origin is made easier by accelerated globalization processes and the development of advanced technological means (transport, telephone and internet).</a:t>
            </a:r>
          </a:p>
          <a:p>
            <a:pPr marL="42545">
              <a:lnSpc>
                <a:spcPct val="100000"/>
              </a:lnSpc>
              <a:spcBef>
                <a:spcPts val="100"/>
              </a:spcBef>
            </a:pPr>
            <a:endParaRPr lang="en-US" sz="2700" dirty="0" smtClean="0">
              <a:latin typeface="Arial"/>
              <a:cs typeface="Arial"/>
            </a:endParaRPr>
          </a:p>
          <a:p>
            <a:pPr marL="3097530"/>
            <a:endParaRPr lang="en-US" sz="2700" dirty="0">
              <a:latin typeface="Arial"/>
              <a:cs typeface="Arial"/>
            </a:endParaRPr>
          </a:p>
        </p:txBody>
      </p:sp>
      <p:sp>
        <p:nvSpPr>
          <p:cNvPr id="5" name="object 5"/>
          <p:cNvSpPr/>
          <p:nvPr/>
        </p:nvSpPr>
        <p:spPr>
          <a:xfrm>
            <a:off x="62484" y="990600"/>
            <a:ext cx="880872" cy="88849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1104900"/>
            <a:ext cx="714756" cy="81229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0065" y="1394333"/>
            <a:ext cx="209029" cy="13169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934200" y="5822138"/>
            <a:ext cx="1538986" cy="103586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26</a:t>
            </a:fld>
            <a:endParaRPr spc="-5" dirty="0"/>
          </a:p>
        </p:txBody>
      </p:sp>
      <p:sp>
        <p:nvSpPr>
          <p:cNvPr id="12" name="TextBox 11"/>
          <p:cNvSpPr txBox="1"/>
          <p:nvPr/>
        </p:nvSpPr>
        <p:spPr>
          <a:xfrm>
            <a:off x="381000" y="457200"/>
            <a:ext cx="4948935" cy="1200329"/>
          </a:xfrm>
          <a:prstGeom prst="rect">
            <a:avLst/>
          </a:prstGeom>
          <a:solidFill>
            <a:schemeClr val="bg1"/>
          </a:solidFill>
        </p:spPr>
        <p:txBody>
          <a:bodyPr wrap="square" rtlCol="0">
            <a:spAutoFit/>
          </a:bodyPr>
          <a:lstStyle/>
          <a:p>
            <a:r>
              <a:rPr lang="en-US" sz="3600" b="1" dirty="0">
                <a:solidFill>
                  <a:schemeClr val="tx1">
                    <a:lumMod val="65000"/>
                    <a:lumOff val="35000"/>
                  </a:schemeClr>
                </a:solidFill>
                <a:effectLst>
                  <a:outerShdw blurRad="38100" dist="38100" dir="2700000" algn="tl">
                    <a:srgbClr val="000000">
                      <a:alpha val="43137"/>
                    </a:srgbClr>
                  </a:outerShdw>
                </a:effectLst>
              </a:rPr>
              <a:t>Migration and Mobility </a:t>
            </a:r>
            <a:r>
              <a:rPr lang="en-US" sz="3600" b="1" dirty="0" smtClean="0">
                <a:solidFill>
                  <a:schemeClr val="tx1">
                    <a:lumMod val="65000"/>
                    <a:lumOff val="35000"/>
                  </a:schemeClr>
                </a:solidFill>
                <a:effectLst>
                  <a:outerShdw blurRad="38100" dist="38100" dir="2700000" algn="tl">
                    <a:srgbClr val="000000">
                      <a:alpha val="43137"/>
                    </a:srgbClr>
                  </a:outerShdw>
                </a:effectLst>
              </a:rPr>
              <a:t>– Trans-national </a:t>
            </a:r>
            <a:r>
              <a:rPr lang="en-US" sz="3600" b="1" dirty="0">
                <a:solidFill>
                  <a:schemeClr val="tx1">
                    <a:lumMod val="65000"/>
                    <a:lumOff val="35000"/>
                  </a:schemeClr>
                </a:solidFill>
                <a:effectLst>
                  <a:outerShdw blurRad="38100" dist="38100" dir="2700000" algn="tl">
                    <a:srgbClr val="000000">
                      <a:alpha val="43137"/>
                    </a:srgbClr>
                  </a:outerShdw>
                </a:effectLst>
              </a:rPr>
              <a:t>Migration</a:t>
            </a:r>
          </a:p>
        </p:txBody>
      </p:sp>
      <p:sp>
        <p:nvSpPr>
          <p:cNvPr id="13" name="TextBox 12"/>
          <p:cNvSpPr txBox="1"/>
          <p:nvPr/>
        </p:nvSpPr>
        <p:spPr>
          <a:xfrm rot="1480493">
            <a:off x="6125202" y="779087"/>
            <a:ext cx="2718043" cy="369332"/>
          </a:xfrm>
          <a:prstGeom prst="rect">
            <a:avLst/>
          </a:prstGeom>
          <a:solidFill>
            <a:schemeClr val="bg1"/>
          </a:solidFill>
        </p:spPr>
        <p:txBody>
          <a:bodyPr wrap="square" rtlCol="0">
            <a:spAutoFit/>
          </a:bodyPr>
          <a:lstStyle/>
          <a:p>
            <a:r>
              <a:rPr lang="en-US" b="1" dirty="0" smtClean="0">
                <a:solidFill>
                  <a:srgbClr val="FF0000"/>
                </a:solidFill>
              </a:rPr>
              <a:t>Halfway in halfway out…</a:t>
            </a:r>
            <a:endParaRPr lang="en-US"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676400"/>
            <a:ext cx="8582025" cy="3718967"/>
          </a:xfrm>
          <a:prstGeom prst="rect">
            <a:avLst/>
          </a:prstGeom>
        </p:spPr>
        <p:txBody>
          <a:bodyPr vert="horz" wrap="square" lIns="0" tIns="12700" rIns="0" bIns="0" rtlCol="0">
            <a:spAutoFit/>
          </a:bodyPr>
          <a:lstStyle/>
          <a:p>
            <a:pPr marL="109220">
              <a:lnSpc>
                <a:spcPct val="100000"/>
              </a:lnSpc>
              <a:spcBef>
                <a:spcPts val="100"/>
              </a:spcBef>
              <a:buFont typeface="Wingdings" pitchFamily="2" charset="2"/>
              <a:buChar char="Ø"/>
            </a:pPr>
            <a:r>
              <a:rPr lang="en-US" sz="2400" spc="-5" dirty="0">
                <a:latin typeface="+mj-lt"/>
                <a:cs typeface="Arial"/>
              </a:rPr>
              <a:t>There are </a:t>
            </a:r>
            <a:r>
              <a:rPr lang="en-US" sz="2400" b="1" spc="-5" dirty="0">
                <a:solidFill>
                  <a:schemeClr val="accent5">
                    <a:lumMod val="75000"/>
                  </a:schemeClr>
                </a:solidFill>
                <a:latin typeface="+mj-lt"/>
                <a:cs typeface="Arial"/>
              </a:rPr>
              <a:t>a number of transnational patterns in the labor </a:t>
            </a:r>
            <a:r>
              <a:rPr lang="en-US" sz="2400" b="1" dirty="0">
                <a:solidFill>
                  <a:schemeClr val="accent5">
                    <a:lumMod val="75000"/>
                  </a:schemeClr>
                </a:solidFill>
                <a:latin typeface="+mj-lt"/>
                <a:cs typeface="Times New Roman"/>
              </a:rPr>
              <a:t>market</a:t>
            </a:r>
            <a:r>
              <a:rPr lang="en-US" sz="2400" b="1" dirty="0">
                <a:latin typeface="+mj-lt"/>
                <a:cs typeface="Times New Roman"/>
              </a:rPr>
              <a:t> </a:t>
            </a:r>
            <a:r>
              <a:rPr lang="en-US" sz="2400" dirty="0">
                <a:latin typeface="+mj-lt"/>
                <a:cs typeface="Times New Roman"/>
              </a:rPr>
              <a:t>that are </a:t>
            </a:r>
            <a:r>
              <a:rPr lang="en-US" sz="2400" dirty="0" smtClean="0">
                <a:latin typeface="+mj-lt"/>
                <a:cs typeface="Times New Roman"/>
              </a:rPr>
              <a:t>challenging the </a:t>
            </a:r>
            <a:r>
              <a:rPr lang="en-US" sz="2400" dirty="0">
                <a:latin typeface="+mj-lt"/>
                <a:cs typeface="Times New Roman"/>
              </a:rPr>
              <a:t>economic and social mobility of migrants</a:t>
            </a:r>
            <a:r>
              <a:rPr lang="en-US" sz="2400" dirty="0" smtClean="0">
                <a:latin typeface="+mj-lt"/>
                <a:cs typeface="Times New Roman"/>
              </a:rPr>
              <a:t>:</a:t>
            </a:r>
          </a:p>
          <a:p>
            <a:pPr marL="109220">
              <a:lnSpc>
                <a:spcPct val="100000"/>
              </a:lnSpc>
              <a:spcBef>
                <a:spcPts val="100"/>
              </a:spcBef>
              <a:buFont typeface="Wingdings" pitchFamily="2" charset="2"/>
              <a:buChar char="Ø"/>
            </a:pPr>
            <a:endParaRPr sz="2400" dirty="0">
              <a:latin typeface="+mj-lt"/>
              <a:cs typeface="Times New Roman"/>
            </a:endParaRPr>
          </a:p>
          <a:p>
            <a:pPr>
              <a:lnSpc>
                <a:spcPct val="100000"/>
              </a:lnSpc>
              <a:spcBef>
                <a:spcPts val="10"/>
              </a:spcBef>
              <a:buFont typeface="Wingdings" pitchFamily="2" charset="2"/>
              <a:buChar char="Ø"/>
            </a:pPr>
            <a:r>
              <a:rPr lang="en-US" sz="2400" dirty="0" smtClean="0">
                <a:solidFill>
                  <a:srgbClr val="C00000"/>
                </a:solidFill>
                <a:latin typeface="+mj-lt"/>
                <a:cs typeface="Times New Roman"/>
              </a:rPr>
              <a:t>Multi-local Migrants</a:t>
            </a:r>
            <a:r>
              <a:rPr lang="en-US" sz="2400" dirty="0" smtClean="0">
                <a:latin typeface="+mj-lt"/>
                <a:cs typeface="Times New Roman"/>
              </a:rPr>
              <a:t>: The migrants </a:t>
            </a:r>
            <a:r>
              <a:rPr lang="en-US" sz="2400" dirty="0">
                <a:latin typeface="+mj-lt"/>
                <a:cs typeface="Times New Roman"/>
              </a:rPr>
              <a:t>who work (physically) in </a:t>
            </a:r>
            <a:r>
              <a:rPr lang="en-US" sz="2400" dirty="0" smtClean="0">
                <a:latin typeface="+mj-lt"/>
                <a:cs typeface="Times New Roman"/>
              </a:rPr>
              <a:t>their country of</a:t>
            </a:r>
            <a:r>
              <a:rPr lang="en-US" sz="2400" dirty="0">
                <a:latin typeface="+mj-lt"/>
                <a:cs typeface="Times New Roman"/>
              </a:rPr>
              <a:t> </a:t>
            </a:r>
            <a:r>
              <a:rPr lang="en-US" sz="2400" dirty="0" smtClean="0">
                <a:latin typeface="+mj-lt"/>
                <a:cs typeface="Times New Roman"/>
              </a:rPr>
              <a:t>o</a:t>
            </a:r>
            <a:r>
              <a:rPr lang="en-US" sz="2400" dirty="0" smtClean="0">
                <a:latin typeface="+mj-lt"/>
                <a:cs typeface="Times New Roman"/>
              </a:rPr>
              <a:t>rigin </a:t>
            </a:r>
            <a:r>
              <a:rPr lang="en-US" sz="2400" dirty="0">
                <a:latin typeface="+mj-lt"/>
                <a:cs typeface="Times New Roman"/>
              </a:rPr>
              <a:t>and </a:t>
            </a:r>
            <a:r>
              <a:rPr lang="en-US" sz="2400" dirty="0" smtClean="0">
                <a:latin typeface="+mj-lt"/>
                <a:cs typeface="Times New Roman"/>
              </a:rPr>
              <a:t>live on </a:t>
            </a:r>
            <a:r>
              <a:rPr lang="en-US" sz="2400" dirty="0">
                <a:latin typeface="+mj-lt"/>
                <a:cs typeface="Times New Roman"/>
              </a:rPr>
              <a:t>the line between the destination country and the country of </a:t>
            </a:r>
            <a:r>
              <a:rPr lang="en-US" sz="2400" dirty="0" smtClean="0">
                <a:latin typeface="+mj-lt"/>
                <a:cs typeface="Times New Roman"/>
              </a:rPr>
              <a:t>origin-- </a:t>
            </a:r>
            <a:r>
              <a:rPr lang="en-US" sz="2400" dirty="0">
                <a:latin typeface="+mj-lt"/>
                <a:cs typeface="Times New Roman"/>
              </a:rPr>
              <a:t>basically </a:t>
            </a:r>
            <a:r>
              <a:rPr lang="en-US" sz="2400" dirty="0" smtClean="0">
                <a:latin typeface="+mj-lt"/>
                <a:cs typeface="Times New Roman"/>
              </a:rPr>
              <a:t>managing a life</a:t>
            </a:r>
            <a:r>
              <a:rPr lang="en-US" sz="2400" dirty="0">
                <a:latin typeface="+mj-lt"/>
                <a:cs typeface="Times New Roman"/>
              </a:rPr>
              <a:t> </a:t>
            </a:r>
            <a:r>
              <a:rPr lang="en-US" sz="2400" dirty="0" smtClean="0">
                <a:latin typeface="+mj-lt"/>
                <a:cs typeface="Times New Roman"/>
              </a:rPr>
              <a:t>in </a:t>
            </a:r>
            <a:r>
              <a:rPr lang="en-US" sz="2400" dirty="0">
                <a:latin typeface="+mj-lt"/>
                <a:cs typeface="Times New Roman"/>
              </a:rPr>
              <a:t>more than one geographical location.</a:t>
            </a:r>
          </a:p>
          <a:p>
            <a:pPr>
              <a:lnSpc>
                <a:spcPct val="100000"/>
              </a:lnSpc>
              <a:spcBef>
                <a:spcPts val="10"/>
              </a:spcBef>
              <a:buFont typeface="Wingdings" pitchFamily="2" charset="2"/>
              <a:buChar char="Ø"/>
            </a:pPr>
            <a:endParaRPr lang="en-US" sz="2400" dirty="0" smtClean="0">
              <a:solidFill>
                <a:srgbClr val="FF0000"/>
              </a:solidFill>
              <a:latin typeface="+mj-lt"/>
              <a:cs typeface="Times New Roman"/>
            </a:endParaRPr>
          </a:p>
          <a:p>
            <a:pPr>
              <a:lnSpc>
                <a:spcPct val="100000"/>
              </a:lnSpc>
              <a:spcBef>
                <a:spcPts val="10"/>
              </a:spcBef>
              <a:buFont typeface="Wingdings" pitchFamily="2" charset="2"/>
              <a:buChar char="Ø"/>
            </a:pPr>
            <a:r>
              <a:rPr lang="en-US" sz="2400" dirty="0" smtClean="0">
                <a:solidFill>
                  <a:srgbClr val="C00000"/>
                </a:solidFill>
                <a:latin typeface="+mj-lt"/>
                <a:cs typeface="Times New Roman"/>
              </a:rPr>
              <a:t>Trans-national </a:t>
            </a:r>
            <a:r>
              <a:rPr lang="en-US" sz="2400" dirty="0">
                <a:solidFill>
                  <a:srgbClr val="C00000"/>
                </a:solidFill>
                <a:latin typeface="+mj-lt"/>
                <a:cs typeface="Times New Roman"/>
              </a:rPr>
              <a:t>Migrants</a:t>
            </a:r>
            <a:r>
              <a:rPr lang="en-US" sz="2400" dirty="0">
                <a:latin typeface="+mj-lt"/>
                <a:cs typeface="Times New Roman"/>
              </a:rPr>
              <a:t>: Different employment patterns of migrants connecting the country of origin to the destination country.</a:t>
            </a:r>
            <a:endParaRPr sz="2400" dirty="0">
              <a:latin typeface="+mj-lt"/>
              <a:cs typeface="Times New Roman"/>
            </a:endParaRPr>
          </a:p>
        </p:txBody>
      </p:sp>
      <p:sp>
        <p:nvSpPr>
          <p:cNvPr id="5" name="object 5"/>
          <p:cNvSpPr/>
          <p:nvPr/>
        </p:nvSpPr>
        <p:spPr>
          <a:xfrm>
            <a:off x="0" y="990600"/>
            <a:ext cx="880872" cy="88849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1104900"/>
            <a:ext cx="714756" cy="81229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0065" y="1394333"/>
            <a:ext cx="209029" cy="13169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03733" y="1378077"/>
            <a:ext cx="241693" cy="16433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848600" y="5655399"/>
            <a:ext cx="914450" cy="1202601"/>
          </a:xfrm>
          <a:prstGeom prst="rect">
            <a:avLst/>
          </a:prstGeom>
          <a:blipFill>
            <a:blip r:embed="rId6"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27</a:t>
            </a:fld>
            <a:endParaRPr spc="-5" dirty="0"/>
          </a:p>
        </p:txBody>
      </p:sp>
      <p:sp>
        <p:nvSpPr>
          <p:cNvPr id="12" name="TextBox 11"/>
          <p:cNvSpPr txBox="1"/>
          <p:nvPr/>
        </p:nvSpPr>
        <p:spPr>
          <a:xfrm>
            <a:off x="304800" y="381000"/>
            <a:ext cx="4948935" cy="1200329"/>
          </a:xfrm>
          <a:prstGeom prst="rect">
            <a:avLst/>
          </a:prstGeom>
          <a:solidFill>
            <a:schemeClr val="bg1"/>
          </a:solidFill>
        </p:spPr>
        <p:txBody>
          <a:bodyPr wrap="square" rtlCol="0">
            <a:spAutoFit/>
          </a:bodyPr>
          <a:lstStyle/>
          <a:p>
            <a:r>
              <a:rPr lang="en-US" sz="3600" b="1" dirty="0" smtClean="0">
                <a:solidFill>
                  <a:schemeClr val="tx1">
                    <a:lumMod val="65000"/>
                    <a:lumOff val="35000"/>
                  </a:schemeClr>
                </a:solidFill>
                <a:effectLst>
                  <a:outerShdw blurRad="38100" dist="38100" dir="2700000" algn="tl">
                    <a:srgbClr val="000000">
                      <a:alpha val="43137"/>
                    </a:srgbClr>
                  </a:outerShdw>
                </a:effectLst>
              </a:rPr>
              <a:t>Migration and Mobility – Trans-national Migration</a:t>
            </a:r>
            <a:endParaRPr lang="en-US" sz="3600" b="1" dirty="0">
              <a:solidFill>
                <a:schemeClr val="tx1">
                  <a:lumMod val="65000"/>
                  <a:lumOff val="35000"/>
                </a:schemeClr>
              </a:solidFill>
              <a:effectLst>
                <a:outerShdw blurRad="38100" dist="38100" dir="2700000" algn="tl">
                  <a:srgbClr val="000000">
                    <a:alpha val="43137"/>
                  </a:srgbClr>
                </a:outerShdw>
              </a:effectLst>
            </a:endParaRPr>
          </a:p>
        </p:txBody>
      </p:sp>
      <p:sp>
        <p:nvSpPr>
          <p:cNvPr id="14" name="TextBox 13"/>
          <p:cNvSpPr txBox="1"/>
          <p:nvPr/>
        </p:nvSpPr>
        <p:spPr>
          <a:xfrm rot="1480493">
            <a:off x="6125202" y="779087"/>
            <a:ext cx="2718043" cy="369332"/>
          </a:xfrm>
          <a:prstGeom prst="rect">
            <a:avLst/>
          </a:prstGeom>
          <a:solidFill>
            <a:schemeClr val="bg1"/>
          </a:solidFill>
        </p:spPr>
        <p:txBody>
          <a:bodyPr wrap="square" rtlCol="0">
            <a:spAutoFit/>
          </a:bodyPr>
          <a:lstStyle/>
          <a:p>
            <a:r>
              <a:rPr lang="en-US" b="1" dirty="0" smtClean="0">
                <a:solidFill>
                  <a:srgbClr val="FF0000"/>
                </a:solidFill>
              </a:rPr>
              <a:t>Halfway in halfway out…</a:t>
            </a:r>
            <a:endParaRPr lang="en-US"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200" y="1447800"/>
            <a:ext cx="11472011" cy="320601"/>
          </a:xfrm>
          <a:prstGeom prst="rect">
            <a:avLst/>
          </a:prstGeom>
        </p:spPr>
        <p:txBody>
          <a:bodyPr vert="horz" wrap="square" lIns="0" tIns="12700" rIns="0" bIns="0" rtlCol="0">
            <a:spAutoFit/>
          </a:bodyPr>
          <a:lstStyle/>
          <a:p>
            <a:pPr marL="3121660" rtl="0">
              <a:lnSpc>
                <a:spcPct val="100000"/>
              </a:lnSpc>
              <a:spcBef>
                <a:spcPts val="100"/>
              </a:spcBef>
              <a:buFont typeface="Wingdings" pitchFamily="2" charset="2"/>
              <a:buChar char="Ø"/>
            </a:pPr>
            <a:r>
              <a:rPr lang="en-US" sz="2000" b="1" spc="-5" dirty="0" smtClean="0">
                <a:solidFill>
                  <a:srgbClr val="C00000"/>
                </a:solidFill>
                <a:latin typeface="+mj-lt"/>
              </a:rPr>
              <a:t> </a:t>
            </a:r>
            <a:r>
              <a:rPr lang="en-US" sz="2000" b="1" spc="-5" dirty="0">
                <a:solidFill>
                  <a:srgbClr val="C00000"/>
                </a:solidFill>
                <a:latin typeface="+mj-lt"/>
              </a:rPr>
              <a:t>Transnational Migrants- and Ethnic Economics:</a:t>
            </a:r>
            <a:endParaRPr sz="1400" dirty="0">
              <a:solidFill>
                <a:srgbClr val="C00000"/>
              </a:solidFill>
              <a:latin typeface="+mj-lt"/>
            </a:endParaRPr>
          </a:p>
        </p:txBody>
      </p:sp>
      <p:sp>
        <p:nvSpPr>
          <p:cNvPr id="3" name="object 3"/>
          <p:cNvSpPr txBox="1"/>
          <p:nvPr/>
        </p:nvSpPr>
        <p:spPr>
          <a:xfrm>
            <a:off x="308537" y="1815591"/>
            <a:ext cx="8489315" cy="3988271"/>
          </a:xfrm>
          <a:prstGeom prst="rect">
            <a:avLst/>
          </a:prstGeom>
        </p:spPr>
        <p:txBody>
          <a:bodyPr vert="horz" wrap="square" lIns="0" tIns="88900" rIns="0" bIns="0" rtlCol="0">
            <a:spAutoFit/>
          </a:bodyPr>
          <a:lstStyle/>
          <a:p>
            <a:pPr marL="237490">
              <a:spcBef>
                <a:spcPts val="409"/>
              </a:spcBef>
              <a:buFont typeface="Wingdings" pitchFamily="2" charset="2"/>
              <a:buChar char="Ø"/>
              <a:tabLst>
                <a:tab pos="8352790" algn="l"/>
              </a:tabLst>
            </a:pPr>
            <a:r>
              <a:rPr lang="en-US" sz="2000" dirty="0">
                <a:solidFill>
                  <a:schemeClr val="accent5">
                    <a:lumMod val="75000"/>
                  </a:schemeClr>
                </a:solidFill>
                <a:latin typeface="+mj-lt"/>
                <a:cs typeface="Times New Roman"/>
              </a:rPr>
              <a:t>Ethnic </a:t>
            </a:r>
            <a:r>
              <a:rPr lang="en-US" sz="2000" dirty="0" smtClean="0">
                <a:solidFill>
                  <a:schemeClr val="accent5">
                    <a:lumMod val="75000"/>
                  </a:schemeClr>
                </a:solidFill>
                <a:latin typeface="+mj-lt"/>
                <a:cs typeface="Times New Roman"/>
              </a:rPr>
              <a:t>business </a:t>
            </a:r>
            <a:r>
              <a:rPr lang="en-US" sz="2000" dirty="0">
                <a:latin typeface="+mj-lt"/>
                <a:cs typeface="Times New Roman"/>
              </a:rPr>
              <a:t>in </a:t>
            </a:r>
            <a:r>
              <a:rPr lang="en-US" sz="2000" dirty="0" smtClean="0">
                <a:latin typeface="+mj-lt"/>
                <a:cs typeface="Times New Roman"/>
              </a:rPr>
              <a:t>ethnic enclaves </a:t>
            </a:r>
            <a:r>
              <a:rPr lang="en-US" sz="2000" dirty="0">
                <a:latin typeface="+mj-lt"/>
                <a:cs typeface="Times New Roman"/>
              </a:rPr>
              <a:t>(China Town) </a:t>
            </a:r>
            <a:endParaRPr lang="en-US" sz="1100" dirty="0" smtClean="0">
              <a:latin typeface="+mj-lt"/>
              <a:cs typeface="Arial"/>
            </a:endParaRPr>
          </a:p>
          <a:p>
            <a:pPr marL="237490">
              <a:lnSpc>
                <a:spcPct val="100000"/>
              </a:lnSpc>
              <a:spcBef>
                <a:spcPts val="409"/>
              </a:spcBef>
              <a:buFont typeface="Wingdings" pitchFamily="2" charset="2"/>
              <a:buChar char="Ø"/>
              <a:tabLst>
                <a:tab pos="8352790" algn="l"/>
              </a:tabLst>
            </a:pPr>
            <a:r>
              <a:rPr lang="en-US" sz="2000" dirty="0" smtClean="0">
                <a:solidFill>
                  <a:schemeClr val="accent5">
                    <a:lumMod val="75000"/>
                  </a:schemeClr>
                </a:solidFill>
                <a:latin typeface="+mj-lt"/>
                <a:cs typeface="Times New Roman"/>
              </a:rPr>
              <a:t>Economy </a:t>
            </a:r>
            <a:r>
              <a:rPr lang="en-US" sz="2000" dirty="0">
                <a:solidFill>
                  <a:schemeClr val="accent5">
                    <a:lumMod val="75000"/>
                  </a:schemeClr>
                </a:solidFill>
                <a:latin typeface="+mj-lt"/>
                <a:cs typeface="Times New Roman"/>
              </a:rPr>
              <a:t>"dominated" by an ethnic group </a:t>
            </a:r>
            <a:r>
              <a:rPr lang="en-US" sz="2000" dirty="0">
                <a:latin typeface="+mj-lt"/>
                <a:cs typeface="Times New Roman"/>
              </a:rPr>
              <a:t>- it is the </a:t>
            </a:r>
            <a:r>
              <a:rPr lang="en-US" sz="2000" dirty="0">
                <a:solidFill>
                  <a:schemeClr val="accent5">
                    <a:lumMod val="75000"/>
                  </a:schemeClr>
                </a:solidFill>
                <a:latin typeface="+mj-lt"/>
                <a:cs typeface="Times New Roman"/>
              </a:rPr>
              <a:t>dominance</a:t>
            </a:r>
            <a:r>
              <a:rPr lang="en-US" sz="2000" dirty="0">
                <a:latin typeface="+mj-lt"/>
                <a:cs typeface="Times New Roman"/>
              </a:rPr>
              <a:t> </a:t>
            </a:r>
            <a:r>
              <a:rPr lang="en-US" sz="2000" dirty="0" smtClean="0">
                <a:latin typeface="+mj-lt"/>
                <a:cs typeface="Times New Roman"/>
              </a:rPr>
              <a:t>of an ethnic </a:t>
            </a:r>
            <a:r>
              <a:rPr lang="en-US" sz="2000" dirty="0">
                <a:latin typeface="+mj-lt"/>
                <a:cs typeface="Times New Roman"/>
              </a:rPr>
              <a:t>group </a:t>
            </a:r>
            <a:r>
              <a:rPr lang="en-US" sz="2000" dirty="0" smtClean="0">
                <a:latin typeface="+mj-lt"/>
                <a:cs typeface="Times New Roman"/>
              </a:rPr>
              <a:t>(migrants) </a:t>
            </a:r>
            <a:r>
              <a:rPr lang="en-US" sz="2000" dirty="0">
                <a:latin typeface="+mj-lt"/>
                <a:cs typeface="Times New Roman"/>
              </a:rPr>
              <a:t>in a particular </a:t>
            </a:r>
            <a:r>
              <a:rPr lang="en-US" sz="2000" dirty="0">
                <a:solidFill>
                  <a:schemeClr val="accent5">
                    <a:lumMod val="75000"/>
                  </a:schemeClr>
                </a:solidFill>
                <a:latin typeface="+mj-lt"/>
                <a:cs typeface="Times New Roman"/>
              </a:rPr>
              <a:t>sector</a:t>
            </a:r>
            <a:r>
              <a:rPr lang="en-US" sz="2000" dirty="0">
                <a:latin typeface="+mj-lt"/>
                <a:cs typeface="Times New Roman"/>
              </a:rPr>
              <a:t> without being the "</a:t>
            </a:r>
            <a:r>
              <a:rPr lang="en-US" sz="2000" dirty="0" smtClean="0">
                <a:latin typeface="+mj-lt"/>
                <a:cs typeface="Times New Roman"/>
              </a:rPr>
              <a:t>owners".</a:t>
            </a:r>
            <a:endParaRPr lang="en-US" sz="2000" dirty="0">
              <a:latin typeface="+mj-lt"/>
              <a:cs typeface="Times New Roman"/>
            </a:endParaRPr>
          </a:p>
          <a:p>
            <a:pPr marL="237490">
              <a:lnSpc>
                <a:spcPct val="100000"/>
              </a:lnSpc>
              <a:spcBef>
                <a:spcPts val="409"/>
              </a:spcBef>
              <a:buFont typeface="Wingdings" pitchFamily="2" charset="2"/>
              <a:buChar char="Ø"/>
              <a:tabLst>
                <a:tab pos="8352790" algn="l"/>
              </a:tabLst>
            </a:pPr>
            <a:r>
              <a:rPr lang="en-US" sz="2000" dirty="0">
                <a:latin typeface="+mj-lt"/>
                <a:cs typeface="Times New Roman"/>
              </a:rPr>
              <a:t> For example, doctors of Indian origin in the United States and the United Kingdom, dominance of </a:t>
            </a:r>
            <a:r>
              <a:rPr lang="en-US" sz="2000" dirty="0" smtClean="0">
                <a:latin typeface="+mj-lt"/>
                <a:cs typeface="Times New Roman"/>
              </a:rPr>
              <a:t>migrants from </a:t>
            </a:r>
            <a:r>
              <a:rPr lang="en-US" sz="2000" dirty="0">
                <a:latin typeface="+mj-lt"/>
                <a:cs typeface="Times New Roman"/>
              </a:rPr>
              <a:t>the USSR in the nursing professions, therapists from the Philippines in different countries, etc</a:t>
            </a:r>
            <a:r>
              <a:rPr lang="en-US" sz="2000" dirty="0" smtClean="0">
                <a:latin typeface="+mj-lt"/>
                <a:cs typeface="Times New Roman"/>
              </a:rPr>
              <a:t>.</a:t>
            </a:r>
          </a:p>
          <a:p>
            <a:pPr marL="237490">
              <a:lnSpc>
                <a:spcPct val="100000"/>
              </a:lnSpc>
              <a:spcBef>
                <a:spcPts val="409"/>
              </a:spcBef>
              <a:buFont typeface="Wingdings" pitchFamily="2" charset="2"/>
              <a:buChar char="Ø"/>
              <a:tabLst>
                <a:tab pos="8352790" algn="l"/>
              </a:tabLst>
            </a:pPr>
            <a:endParaRPr lang="en-US" sz="2000" dirty="0" smtClean="0">
              <a:latin typeface="+mj-lt"/>
              <a:cs typeface="Times New Roman"/>
            </a:endParaRPr>
          </a:p>
          <a:p>
            <a:pPr>
              <a:lnSpc>
                <a:spcPct val="100000"/>
              </a:lnSpc>
              <a:spcBef>
                <a:spcPts val="20"/>
              </a:spcBef>
              <a:buFont typeface="Wingdings" pitchFamily="2" charset="2"/>
              <a:buChar char="Ø"/>
            </a:pPr>
            <a:r>
              <a:rPr lang="en-US" sz="2000" dirty="0" smtClean="0">
                <a:solidFill>
                  <a:schemeClr val="accent5">
                    <a:lumMod val="75000"/>
                  </a:schemeClr>
                </a:solidFill>
                <a:latin typeface="+mj-lt"/>
                <a:cs typeface="Times New Roman"/>
              </a:rPr>
              <a:t>Sending </a:t>
            </a:r>
            <a:r>
              <a:rPr lang="en-US" sz="2000" dirty="0">
                <a:solidFill>
                  <a:schemeClr val="accent5">
                    <a:lumMod val="75000"/>
                  </a:schemeClr>
                </a:solidFill>
                <a:latin typeface="+mj-lt"/>
                <a:cs typeface="Times New Roman"/>
              </a:rPr>
              <a:t>funds to your country of origin </a:t>
            </a:r>
            <a:r>
              <a:rPr lang="en-US" sz="2000" dirty="0">
                <a:latin typeface="+mj-lt"/>
                <a:cs typeface="Times New Roman"/>
              </a:rPr>
              <a:t>(remittances</a:t>
            </a:r>
            <a:r>
              <a:rPr lang="en-US" sz="2000" dirty="0" smtClean="0">
                <a:latin typeface="+mj-lt"/>
                <a:cs typeface="Times New Roman"/>
              </a:rPr>
              <a:t>)</a:t>
            </a:r>
          </a:p>
          <a:p>
            <a:pPr>
              <a:lnSpc>
                <a:spcPct val="100000"/>
              </a:lnSpc>
              <a:spcBef>
                <a:spcPts val="20"/>
              </a:spcBef>
              <a:buFont typeface="Wingdings" pitchFamily="2" charset="2"/>
              <a:buChar char="Ø"/>
            </a:pPr>
            <a:endParaRPr lang="en-US" sz="2000" dirty="0">
              <a:latin typeface="+mj-lt"/>
              <a:cs typeface="Times New Roman"/>
            </a:endParaRPr>
          </a:p>
          <a:p>
            <a:pPr>
              <a:lnSpc>
                <a:spcPct val="100000"/>
              </a:lnSpc>
              <a:spcBef>
                <a:spcPts val="20"/>
              </a:spcBef>
              <a:buFont typeface="Wingdings" pitchFamily="2" charset="2"/>
              <a:buChar char="Ø"/>
            </a:pPr>
            <a:r>
              <a:rPr lang="en-US" sz="2000" dirty="0" smtClean="0">
                <a:solidFill>
                  <a:schemeClr val="accent5">
                    <a:lumMod val="75000"/>
                  </a:schemeClr>
                </a:solidFill>
                <a:latin typeface="+mj-lt"/>
                <a:cs typeface="Times New Roman"/>
              </a:rPr>
              <a:t> </a:t>
            </a:r>
            <a:r>
              <a:rPr lang="en-US" sz="2000" dirty="0">
                <a:solidFill>
                  <a:schemeClr val="accent5">
                    <a:lumMod val="75000"/>
                  </a:schemeClr>
                </a:solidFill>
                <a:latin typeface="+mj-lt"/>
                <a:cs typeface="Times New Roman"/>
              </a:rPr>
              <a:t>Providing service to the audience in the country of origin </a:t>
            </a:r>
            <a:r>
              <a:rPr lang="en-US" sz="2000" dirty="0">
                <a:latin typeface="+mj-lt"/>
                <a:cs typeface="Times New Roman"/>
              </a:rPr>
              <a:t>- employment (physically in the target country within organizations / affiliates from the country of origin and providing service to the audience in the country of origin)</a:t>
            </a:r>
            <a:endParaRPr sz="2000" dirty="0" smtClean="0">
              <a:latin typeface="+mj-lt"/>
              <a:cs typeface="Times New Roman"/>
            </a:endParaRPr>
          </a:p>
        </p:txBody>
      </p:sp>
      <p:sp>
        <p:nvSpPr>
          <p:cNvPr id="6" name="object 6"/>
          <p:cNvSpPr/>
          <p:nvPr/>
        </p:nvSpPr>
        <p:spPr>
          <a:xfrm>
            <a:off x="62484" y="990600"/>
            <a:ext cx="880872" cy="88849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20065" y="1394333"/>
            <a:ext cx="209029" cy="131699"/>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28</a:t>
            </a:fld>
            <a:endParaRPr spc="-5" dirty="0"/>
          </a:p>
        </p:txBody>
      </p:sp>
      <p:sp>
        <p:nvSpPr>
          <p:cNvPr id="12" name="TextBox 11"/>
          <p:cNvSpPr txBox="1"/>
          <p:nvPr/>
        </p:nvSpPr>
        <p:spPr>
          <a:xfrm>
            <a:off x="533400" y="228600"/>
            <a:ext cx="4948935" cy="1200329"/>
          </a:xfrm>
          <a:prstGeom prst="rect">
            <a:avLst/>
          </a:prstGeom>
          <a:solidFill>
            <a:schemeClr val="bg1"/>
          </a:solidFill>
        </p:spPr>
        <p:txBody>
          <a:bodyPr wrap="square" rtlCol="0">
            <a:spAutoFit/>
          </a:bodyPr>
          <a:lstStyle/>
          <a:p>
            <a:r>
              <a:rPr lang="en-US" sz="3600" b="1" dirty="0" smtClean="0">
                <a:solidFill>
                  <a:schemeClr val="tx1">
                    <a:lumMod val="65000"/>
                    <a:lumOff val="35000"/>
                  </a:schemeClr>
                </a:solidFill>
                <a:effectLst>
                  <a:outerShdw blurRad="38100" dist="38100" dir="2700000" algn="tl">
                    <a:srgbClr val="000000">
                      <a:alpha val="43137"/>
                    </a:srgbClr>
                  </a:outerShdw>
                </a:effectLst>
              </a:rPr>
              <a:t>Migration and Mobility – Trans-national Migration</a:t>
            </a:r>
            <a:endParaRPr lang="en-US" sz="3600" b="1" dirty="0">
              <a:solidFill>
                <a:schemeClr val="tx1">
                  <a:lumMod val="65000"/>
                  <a:lumOff val="35000"/>
                </a:schemeClr>
              </a:solidFill>
              <a:effectLst>
                <a:outerShdw blurRad="38100" dist="38100" dir="2700000" algn="tl">
                  <a:srgbClr val="000000">
                    <a:alpha val="43137"/>
                  </a:srgbClr>
                </a:outerShdw>
              </a:effectLst>
            </a:endParaRPr>
          </a:p>
        </p:txBody>
      </p:sp>
      <p:sp>
        <p:nvSpPr>
          <p:cNvPr id="14" name="TextBox 13"/>
          <p:cNvSpPr txBox="1"/>
          <p:nvPr/>
        </p:nvSpPr>
        <p:spPr>
          <a:xfrm rot="1480493">
            <a:off x="6125202" y="779087"/>
            <a:ext cx="2718043" cy="369332"/>
          </a:xfrm>
          <a:prstGeom prst="rect">
            <a:avLst/>
          </a:prstGeom>
          <a:solidFill>
            <a:schemeClr val="bg1"/>
          </a:solidFill>
        </p:spPr>
        <p:txBody>
          <a:bodyPr wrap="square" rtlCol="0">
            <a:spAutoFit/>
          </a:bodyPr>
          <a:lstStyle/>
          <a:p>
            <a:r>
              <a:rPr lang="en-US" b="1" dirty="0" smtClean="0">
                <a:solidFill>
                  <a:srgbClr val="FF0000"/>
                </a:solidFill>
              </a:rPr>
              <a:t>Halfway in halfway out…</a:t>
            </a:r>
            <a:endParaRPr lang="en-US"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436878"/>
            <a:ext cx="9262211" cy="1193223"/>
          </a:xfrm>
          <a:prstGeom prst="rect">
            <a:avLst/>
          </a:prstGeom>
        </p:spPr>
        <p:txBody>
          <a:bodyPr vert="horz" wrap="square" lIns="0" tIns="450163" rIns="0" bIns="0" rtlCol="0">
            <a:spAutoFit/>
          </a:bodyPr>
          <a:lstStyle/>
          <a:p>
            <a:pPr marL="814705">
              <a:lnSpc>
                <a:spcPct val="100000"/>
              </a:lnSpc>
              <a:spcBef>
                <a:spcPts val="100"/>
              </a:spcBef>
              <a:buFont typeface="Wingdings" pitchFamily="2" charset="2"/>
              <a:buChar char="Ø"/>
              <a:tabLst>
                <a:tab pos="5182870" algn="l"/>
                <a:tab pos="8647430" algn="l"/>
              </a:tabLst>
            </a:pPr>
            <a:r>
              <a:rPr lang="en-US" dirty="0">
                <a:solidFill>
                  <a:schemeClr val="accent5">
                    <a:lumMod val="75000"/>
                  </a:schemeClr>
                </a:solidFill>
              </a:rPr>
              <a:t>Sending money to the country of origin </a:t>
            </a:r>
            <a:r>
              <a:rPr lang="en-US" dirty="0" smtClean="0"/>
              <a:t>(</a:t>
            </a:r>
            <a:r>
              <a:rPr lang="en-US" dirty="0"/>
              <a:t>remittances) World Bank data</a:t>
            </a:r>
            <a:endParaRPr sz="1600" dirty="0">
              <a:latin typeface="Arial"/>
              <a:cs typeface="Arial"/>
            </a:endParaRPr>
          </a:p>
        </p:txBody>
      </p:sp>
      <p:sp>
        <p:nvSpPr>
          <p:cNvPr id="5" name="object 5"/>
          <p:cNvSpPr/>
          <p:nvPr/>
        </p:nvSpPr>
        <p:spPr>
          <a:xfrm>
            <a:off x="62484" y="990600"/>
            <a:ext cx="880872" cy="88849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1104900"/>
            <a:ext cx="714756" cy="81229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0065" y="1394333"/>
            <a:ext cx="209029" cy="13169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03733" y="1378077"/>
            <a:ext cx="241693" cy="16433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510016" y="5561076"/>
            <a:ext cx="45720" cy="0"/>
          </a:xfrm>
          <a:custGeom>
            <a:avLst/>
            <a:gdLst/>
            <a:ahLst/>
            <a:cxnLst/>
            <a:rect l="l" t="t" r="r" b="b"/>
            <a:pathLst>
              <a:path w="45720">
                <a:moveTo>
                  <a:pt x="0" y="0"/>
                </a:moveTo>
                <a:lnTo>
                  <a:pt x="45719" y="0"/>
                </a:lnTo>
              </a:path>
            </a:pathLst>
          </a:custGeom>
          <a:ln w="9143">
            <a:solidFill>
              <a:srgbClr val="888888"/>
            </a:solidFill>
          </a:ln>
        </p:spPr>
        <p:txBody>
          <a:bodyPr wrap="square" lIns="0" tIns="0" rIns="0" bIns="0" rtlCol="0"/>
          <a:lstStyle/>
          <a:p>
            <a:endParaRPr/>
          </a:p>
        </p:txBody>
      </p:sp>
      <p:sp>
        <p:nvSpPr>
          <p:cNvPr id="11" name="object 11"/>
          <p:cNvSpPr/>
          <p:nvPr/>
        </p:nvSpPr>
        <p:spPr>
          <a:xfrm>
            <a:off x="8360664"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12" name="object 12"/>
          <p:cNvSpPr/>
          <p:nvPr/>
        </p:nvSpPr>
        <p:spPr>
          <a:xfrm>
            <a:off x="8211311"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13" name="object 13"/>
          <p:cNvSpPr/>
          <p:nvPr/>
        </p:nvSpPr>
        <p:spPr>
          <a:xfrm>
            <a:off x="8061959"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14" name="object 14"/>
          <p:cNvSpPr/>
          <p:nvPr/>
        </p:nvSpPr>
        <p:spPr>
          <a:xfrm>
            <a:off x="7912607"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15" name="object 15"/>
          <p:cNvSpPr/>
          <p:nvPr/>
        </p:nvSpPr>
        <p:spPr>
          <a:xfrm>
            <a:off x="7763256" y="5561076"/>
            <a:ext cx="88900" cy="0"/>
          </a:xfrm>
          <a:custGeom>
            <a:avLst/>
            <a:gdLst/>
            <a:ahLst/>
            <a:cxnLst/>
            <a:rect l="l" t="t" r="r" b="b"/>
            <a:pathLst>
              <a:path w="88900">
                <a:moveTo>
                  <a:pt x="0" y="0"/>
                </a:moveTo>
                <a:lnTo>
                  <a:pt x="88392" y="0"/>
                </a:lnTo>
              </a:path>
            </a:pathLst>
          </a:custGeom>
          <a:ln w="9143">
            <a:solidFill>
              <a:srgbClr val="888888"/>
            </a:solidFill>
          </a:ln>
        </p:spPr>
        <p:txBody>
          <a:bodyPr wrap="square" lIns="0" tIns="0" rIns="0" bIns="0" rtlCol="0"/>
          <a:lstStyle/>
          <a:p>
            <a:endParaRPr/>
          </a:p>
        </p:txBody>
      </p:sp>
      <p:sp>
        <p:nvSpPr>
          <p:cNvPr id="16" name="object 16"/>
          <p:cNvSpPr/>
          <p:nvPr/>
        </p:nvSpPr>
        <p:spPr>
          <a:xfrm>
            <a:off x="7612380"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17" name="object 17"/>
          <p:cNvSpPr/>
          <p:nvPr/>
        </p:nvSpPr>
        <p:spPr>
          <a:xfrm>
            <a:off x="7463028"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18" name="object 18"/>
          <p:cNvSpPr/>
          <p:nvPr/>
        </p:nvSpPr>
        <p:spPr>
          <a:xfrm>
            <a:off x="7313676"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19" name="object 19"/>
          <p:cNvSpPr/>
          <p:nvPr/>
        </p:nvSpPr>
        <p:spPr>
          <a:xfrm>
            <a:off x="7164323"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20" name="object 20"/>
          <p:cNvSpPr/>
          <p:nvPr/>
        </p:nvSpPr>
        <p:spPr>
          <a:xfrm>
            <a:off x="7014971"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21" name="object 21"/>
          <p:cNvSpPr/>
          <p:nvPr/>
        </p:nvSpPr>
        <p:spPr>
          <a:xfrm>
            <a:off x="6865619" y="5561076"/>
            <a:ext cx="88900" cy="0"/>
          </a:xfrm>
          <a:custGeom>
            <a:avLst/>
            <a:gdLst/>
            <a:ahLst/>
            <a:cxnLst/>
            <a:rect l="l" t="t" r="r" b="b"/>
            <a:pathLst>
              <a:path w="88900">
                <a:moveTo>
                  <a:pt x="0" y="0"/>
                </a:moveTo>
                <a:lnTo>
                  <a:pt x="88391" y="0"/>
                </a:lnTo>
              </a:path>
            </a:pathLst>
          </a:custGeom>
          <a:ln w="9143">
            <a:solidFill>
              <a:srgbClr val="888888"/>
            </a:solidFill>
          </a:ln>
        </p:spPr>
        <p:txBody>
          <a:bodyPr wrap="square" lIns="0" tIns="0" rIns="0" bIns="0" rtlCol="0"/>
          <a:lstStyle/>
          <a:p>
            <a:endParaRPr/>
          </a:p>
        </p:txBody>
      </p:sp>
      <p:sp>
        <p:nvSpPr>
          <p:cNvPr id="22" name="object 22"/>
          <p:cNvSpPr/>
          <p:nvPr/>
        </p:nvSpPr>
        <p:spPr>
          <a:xfrm>
            <a:off x="6714743"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23" name="object 23"/>
          <p:cNvSpPr/>
          <p:nvPr/>
        </p:nvSpPr>
        <p:spPr>
          <a:xfrm>
            <a:off x="6565392"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24" name="object 24"/>
          <p:cNvSpPr/>
          <p:nvPr/>
        </p:nvSpPr>
        <p:spPr>
          <a:xfrm>
            <a:off x="6416040"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25" name="object 25"/>
          <p:cNvSpPr/>
          <p:nvPr/>
        </p:nvSpPr>
        <p:spPr>
          <a:xfrm>
            <a:off x="6266688"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26" name="object 26"/>
          <p:cNvSpPr/>
          <p:nvPr/>
        </p:nvSpPr>
        <p:spPr>
          <a:xfrm>
            <a:off x="6117335"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27" name="object 27"/>
          <p:cNvSpPr/>
          <p:nvPr/>
        </p:nvSpPr>
        <p:spPr>
          <a:xfrm>
            <a:off x="5967984"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28" name="object 28"/>
          <p:cNvSpPr/>
          <p:nvPr/>
        </p:nvSpPr>
        <p:spPr>
          <a:xfrm>
            <a:off x="5817108"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29" name="object 29"/>
          <p:cNvSpPr/>
          <p:nvPr/>
        </p:nvSpPr>
        <p:spPr>
          <a:xfrm>
            <a:off x="5667755"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30" name="object 30"/>
          <p:cNvSpPr/>
          <p:nvPr/>
        </p:nvSpPr>
        <p:spPr>
          <a:xfrm>
            <a:off x="5518403" y="5561076"/>
            <a:ext cx="90170" cy="0"/>
          </a:xfrm>
          <a:custGeom>
            <a:avLst/>
            <a:gdLst/>
            <a:ahLst/>
            <a:cxnLst/>
            <a:rect l="l" t="t" r="r" b="b"/>
            <a:pathLst>
              <a:path w="90170">
                <a:moveTo>
                  <a:pt x="0" y="0"/>
                </a:moveTo>
                <a:lnTo>
                  <a:pt x="89916" y="0"/>
                </a:lnTo>
              </a:path>
            </a:pathLst>
          </a:custGeom>
          <a:ln w="9143">
            <a:solidFill>
              <a:srgbClr val="888888"/>
            </a:solidFill>
          </a:ln>
        </p:spPr>
        <p:txBody>
          <a:bodyPr wrap="square" lIns="0" tIns="0" rIns="0" bIns="0" rtlCol="0"/>
          <a:lstStyle/>
          <a:p>
            <a:endParaRPr/>
          </a:p>
        </p:txBody>
      </p:sp>
      <p:sp>
        <p:nvSpPr>
          <p:cNvPr id="31" name="object 31"/>
          <p:cNvSpPr/>
          <p:nvPr/>
        </p:nvSpPr>
        <p:spPr>
          <a:xfrm>
            <a:off x="5369052" y="5561076"/>
            <a:ext cx="90170" cy="0"/>
          </a:xfrm>
          <a:custGeom>
            <a:avLst/>
            <a:gdLst/>
            <a:ahLst/>
            <a:cxnLst/>
            <a:rect l="l" t="t" r="r" b="b"/>
            <a:pathLst>
              <a:path w="90170">
                <a:moveTo>
                  <a:pt x="0" y="0"/>
                </a:moveTo>
                <a:lnTo>
                  <a:pt x="89915" y="0"/>
                </a:lnTo>
              </a:path>
            </a:pathLst>
          </a:custGeom>
          <a:ln w="9143">
            <a:solidFill>
              <a:srgbClr val="888888"/>
            </a:solidFill>
          </a:ln>
        </p:spPr>
        <p:txBody>
          <a:bodyPr wrap="square" lIns="0" tIns="0" rIns="0" bIns="0" rtlCol="0"/>
          <a:lstStyle/>
          <a:p>
            <a:endParaRPr/>
          </a:p>
        </p:txBody>
      </p:sp>
      <p:sp>
        <p:nvSpPr>
          <p:cNvPr id="32" name="object 32"/>
          <p:cNvSpPr/>
          <p:nvPr/>
        </p:nvSpPr>
        <p:spPr>
          <a:xfrm>
            <a:off x="1225296" y="5561076"/>
            <a:ext cx="4084320" cy="0"/>
          </a:xfrm>
          <a:custGeom>
            <a:avLst/>
            <a:gdLst/>
            <a:ahLst/>
            <a:cxnLst/>
            <a:rect l="l" t="t" r="r" b="b"/>
            <a:pathLst>
              <a:path w="4084320">
                <a:moveTo>
                  <a:pt x="0" y="0"/>
                </a:moveTo>
                <a:lnTo>
                  <a:pt x="4084319" y="0"/>
                </a:lnTo>
              </a:path>
            </a:pathLst>
          </a:custGeom>
          <a:ln w="9143">
            <a:solidFill>
              <a:srgbClr val="888888"/>
            </a:solidFill>
          </a:ln>
        </p:spPr>
        <p:txBody>
          <a:bodyPr wrap="square" lIns="0" tIns="0" rIns="0" bIns="0" rtlCol="0"/>
          <a:lstStyle/>
          <a:p>
            <a:endParaRPr/>
          </a:p>
        </p:txBody>
      </p:sp>
      <p:sp>
        <p:nvSpPr>
          <p:cNvPr id="33" name="object 33"/>
          <p:cNvSpPr/>
          <p:nvPr/>
        </p:nvSpPr>
        <p:spPr>
          <a:xfrm>
            <a:off x="8510016" y="5212079"/>
            <a:ext cx="45720" cy="0"/>
          </a:xfrm>
          <a:custGeom>
            <a:avLst/>
            <a:gdLst/>
            <a:ahLst/>
            <a:cxnLst/>
            <a:rect l="l" t="t" r="r" b="b"/>
            <a:pathLst>
              <a:path w="45720">
                <a:moveTo>
                  <a:pt x="0" y="0"/>
                </a:moveTo>
                <a:lnTo>
                  <a:pt x="45719" y="0"/>
                </a:lnTo>
              </a:path>
            </a:pathLst>
          </a:custGeom>
          <a:ln w="9144">
            <a:solidFill>
              <a:srgbClr val="888888"/>
            </a:solidFill>
          </a:ln>
        </p:spPr>
        <p:txBody>
          <a:bodyPr wrap="square" lIns="0" tIns="0" rIns="0" bIns="0" rtlCol="0"/>
          <a:lstStyle/>
          <a:p>
            <a:endParaRPr/>
          </a:p>
        </p:txBody>
      </p:sp>
      <p:sp>
        <p:nvSpPr>
          <p:cNvPr id="34" name="object 34"/>
          <p:cNvSpPr/>
          <p:nvPr/>
        </p:nvSpPr>
        <p:spPr>
          <a:xfrm>
            <a:off x="8360664" y="5212079"/>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35" name="object 35"/>
          <p:cNvSpPr/>
          <p:nvPr/>
        </p:nvSpPr>
        <p:spPr>
          <a:xfrm>
            <a:off x="8211311" y="5212079"/>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36" name="object 36"/>
          <p:cNvSpPr/>
          <p:nvPr/>
        </p:nvSpPr>
        <p:spPr>
          <a:xfrm>
            <a:off x="8061959" y="5212079"/>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37" name="object 37"/>
          <p:cNvSpPr/>
          <p:nvPr/>
        </p:nvSpPr>
        <p:spPr>
          <a:xfrm>
            <a:off x="7912607" y="5212079"/>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38" name="object 38"/>
          <p:cNvSpPr/>
          <p:nvPr/>
        </p:nvSpPr>
        <p:spPr>
          <a:xfrm>
            <a:off x="7763256" y="5212079"/>
            <a:ext cx="88900" cy="0"/>
          </a:xfrm>
          <a:custGeom>
            <a:avLst/>
            <a:gdLst/>
            <a:ahLst/>
            <a:cxnLst/>
            <a:rect l="l" t="t" r="r" b="b"/>
            <a:pathLst>
              <a:path w="88900">
                <a:moveTo>
                  <a:pt x="0" y="0"/>
                </a:moveTo>
                <a:lnTo>
                  <a:pt x="88392" y="0"/>
                </a:lnTo>
              </a:path>
            </a:pathLst>
          </a:custGeom>
          <a:ln w="9144">
            <a:solidFill>
              <a:srgbClr val="888888"/>
            </a:solidFill>
          </a:ln>
        </p:spPr>
        <p:txBody>
          <a:bodyPr wrap="square" lIns="0" tIns="0" rIns="0" bIns="0" rtlCol="0"/>
          <a:lstStyle/>
          <a:p>
            <a:endParaRPr/>
          </a:p>
        </p:txBody>
      </p:sp>
      <p:sp>
        <p:nvSpPr>
          <p:cNvPr id="39" name="object 39"/>
          <p:cNvSpPr/>
          <p:nvPr/>
        </p:nvSpPr>
        <p:spPr>
          <a:xfrm>
            <a:off x="7612380" y="5212079"/>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40" name="object 40"/>
          <p:cNvSpPr/>
          <p:nvPr/>
        </p:nvSpPr>
        <p:spPr>
          <a:xfrm>
            <a:off x="7463028" y="5212079"/>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41" name="object 41"/>
          <p:cNvSpPr/>
          <p:nvPr/>
        </p:nvSpPr>
        <p:spPr>
          <a:xfrm>
            <a:off x="7313676" y="5212079"/>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42" name="object 42"/>
          <p:cNvSpPr/>
          <p:nvPr/>
        </p:nvSpPr>
        <p:spPr>
          <a:xfrm>
            <a:off x="7164323" y="5212079"/>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43" name="object 43"/>
          <p:cNvSpPr/>
          <p:nvPr/>
        </p:nvSpPr>
        <p:spPr>
          <a:xfrm>
            <a:off x="7014971" y="5212079"/>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44" name="object 44"/>
          <p:cNvSpPr/>
          <p:nvPr/>
        </p:nvSpPr>
        <p:spPr>
          <a:xfrm>
            <a:off x="6865619" y="5212079"/>
            <a:ext cx="88900" cy="0"/>
          </a:xfrm>
          <a:custGeom>
            <a:avLst/>
            <a:gdLst/>
            <a:ahLst/>
            <a:cxnLst/>
            <a:rect l="l" t="t" r="r" b="b"/>
            <a:pathLst>
              <a:path w="88900">
                <a:moveTo>
                  <a:pt x="0" y="0"/>
                </a:moveTo>
                <a:lnTo>
                  <a:pt x="88391" y="0"/>
                </a:lnTo>
              </a:path>
            </a:pathLst>
          </a:custGeom>
          <a:ln w="9144">
            <a:solidFill>
              <a:srgbClr val="888888"/>
            </a:solidFill>
          </a:ln>
        </p:spPr>
        <p:txBody>
          <a:bodyPr wrap="square" lIns="0" tIns="0" rIns="0" bIns="0" rtlCol="0"/>
          <a:lstStyle/>
          <a:p>
            <a:endParaRPr/>
          </a:p>
        </p:txBody>
      </p:sp>
      <p:sp>
        <p:nvSpPr>
          <p:cNvPr id="45" name="object 45"/>
          <p:cNvSpPr/>
          <p:nvPr/>
        </p:nvSpPr>
        <p:spPr>
          <a:xfrm>
            <a:off x="6714743" y="5212079"/>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46" name="object 46"/>
          <p:cNvSpPr/>
          <p:nvPr/>
        </p:nvSpPr>
        <p:spPr>
          <a:xfrm>
            <a:off x="6565392" y="5212079"/>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47" name="object 47"/>
          <p:cNvSpPr/>
          <p:nvPr/>
        </p:nvSpPr>
        <p:spPr>
          <a:xfrm>
            <a:off x="6416040" y="5212079"/>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48" name="object 48"/>
          <p:cNvSpPr/>
          <p:nvPr/>
        </p:nvSpPr>
        <p:spPr>
          <a:xfrm>
            <a:off x="1225296" y="5212079"/>
            <a:ext cx="5131435" cy="0"/>
          </a:xfrm>
          <a:custGeom>
            <a:avLst/>
            <a:gdLst/>
            <a:ahLst/>
            <a:cxnLst/>
            <a:rect l="l" t="t" r="r" b="b"/>
            <a:pathLst>
              <a:path w="5131435">
                <a:moveTo>
                  <a:pt x="0" y="0"/>
                </a:moveTo>
                <a:lnTo>
                  <a:pt x="5131308" y="0"/>
                </a:lnTo>
              </a:path>
            </a:pathLst>
          </a:custGeom>
          <a:ln w="9144">
            <a:solidFill>
              <a:srgbClr val="888888"/>
            </a:solidFill>
          </a:ln>
        </p:spPr>
        <p:txBody>
          <a:bodyPr wrap="square" lIns="0" tIns="0" rIns="0" bIns="0" rtlCol="0"/>
          <a:lstStyle/>
          <a:p>
            <a:endParaRPr/>
          </a:p>
        </p:txBody>
      </p:sp>
      <p:sp>
        <p:nvSpPr>
          <p:cNvPr id="49" name="object 49"/>
          <p:cNvSpPr/>
          <p:nvPr/>
        </p:nvSpPr>
        <p:spPr>
          <a:xfrm>
            <a:off x="8510016" y="4864608"/>
            <a:ext cx="45720" cy="0"/>
          </a:xfrm>
          <a:custGeom>
            <a:avLst/>
            <a:gdLst/>
            <a:ahLst/>
            <a:cxnLst/>
            <a:rect l="l" t="t" r="r" b="b"/>
            <a:pathLst>
              <a:path w="45720">
                <a:moveTo>
                  <a:pt x="0" y="0"/>
                </a:moveTo>
                <a:lnTo>
                  <a:pt x="45719" y="0"/>
                </a:lnTo>
              </a:path>
            </a:pathLst>
          </a:custGeom>
          <a:ln w="9144">
            <a:solidFill>
              <a:srgbClr val="888888"/>
            </a:solidFill>
          </a:ln>
        </p:spPr>
        <p:txBody>
          <a:bodyPr wrap="square" lIns="0" tIns="0" rIns="0" bIns="0" rtlCol="0"/>
          <a:lstStyle/>
          <a:p>
            <a:endParaRPr/>
          </a:p>
        </p:txBody>
      </p:sp>
      <p:sp>
        <p:nvSpPr>
          <p:cNvPr id="50" name="object 50"/>
          <p:cNvSpPr/>
          <p:nvPr/>
        </p:nvSpPr>
        <p:spPr>
          <a:xfrm>
            <a:off x="8360664" y="4864608"/>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51" name="object 51"/>
          <p:cNvSpPr/>
          <p:nvPr/>
        </p:nvSpPr>
        <p:spPr>
          <a:xfrm>
            <a:off x="8211311" y="4864608"/>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52" name="object 52"/>
          <p:cNvSpPr/>
          <p:nvPr/>
        </p:nvSpPr>
        <p:spPr>
          <a:xfrm>
            <a:off x="8061959" y="4864608"/>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53" name="object 53"/>
          <p:cNvSpPr/>
          <p:nvPr/>
        </p:nvSpPr>
        <p:spPr>
          <a:xfrm>
            <a:off x="7912607" y="4864608"/>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54" name="object 54"/>
          <p:cNvSpPr/>
          <p:nvPr/>
        </p:nvSpPr>
        <p:spPr>
          <a:xfrm>
            <a:off x="7763256" y="4864608"/>
            <a:ext cx="88900" cy="0"/>
          </a:xfrm>
          <a:custGeom>
            <a:avLst/>
            <a:gdLst/>
            <a:ahLst/>
            <a:cxnLst/>
            <a:rect l="l" t="t" r="r" b="b"/>
            <a:pathLst>
              <a:path w="88900">
                <a:moveTo>
                  <a:pt x="0" y="0"/>
                </a:moveTo>
                <a:lnTo>
                  <a:pt x="88392" y="0"/>
                </a:lnTo>
              </a:path>
            </a:pathLst>
          </a:custGeom>
          <a:ln w="9144">
            <a:solidFill>
              <a:srgbClr val="888888"/>
            </a:solidFill>
          </a:ln>
        </p:spPr>
        <p:txBody>
          <a:bodyPr wrap="square" lIns="0" tIns="0" rIns="0" bIns="0" rtlCol="0"/>
          <a:lstStyle/>
          <a:p>
            <a:endParaRPr/>
          </a:p>
        </p:txBody>
      </p:sp>
      <p:sp>
        <p:nvSpPr>
          <p:cNvPr id="55" name="object 55"/>
          <p:cNvSpPr/>
          <p:nvPr/>
        </p:nvSpPr>
        <p:spPr>
          <a:xfrm>
            <a:off x="7612380" y="4864608"/>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56" name="object 56"/>
          <p:cNvSpPr/>
          <p:nvPr/>
        </p:nvSpPr>
        <p:spPr>
          <a:xfrm>
            <a:off x="7463028" y="4864608"/>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57" name="object 57"/>
          <p:cNvSpPr/>
          <p:nvPr/>
        </p:nvSpPr>
        <p:spPr>
          <a:xfrm>
            <a:off x="7313676" y="4864608"/>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58" name="object 58"/>
          <p:cNvSpPr/>
          <p:nvPr/>
        </p:nvSpPr>
        <p:spPr>
          <a:xfrm>
            <a:off x="7164323" y="4864608"/>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59" name="object 59"/>
          <p:cNvSpPr/>
          <p:nvPr/>
        </p:nvSpPr>
        <p:spPr>
          <a:xfrm>
            <a:off x="7014971" y="4864608"/>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60" name="object 60"/>
          <p:cNvSpPr/>
          <p:nvPr/>
        </p:nvSpPr>
        <p:spPr>
          <a:xfrm>
            <a:off x="6865619" y="4864608"/>
            <a:ext cx="88900" cy="0"/>
          </a:xfrm>
          <a:custGeom>
            <a:avLst/>
            <a:gdLst/>
            <a:ahLst/>
            <a:cxnLst/>
            <a:rect l="l" t="t" r="r" b="b"/>
            <a:pathLst>
              <a:path w="88900">
                <a:moveTo>
                  <a:pt x="0" y="0"/>
                </a:moveTo>
                <a:lnTo>
                  <a:pt x="88391" y="0"/>
                </a:lnTo>
              </a:path>
            </a:pathLst>
          </a:custGeom>
          <a:ln w="9144">
            <a:solidFill>
              <a:srgbClr val="888888"/>
            </a:solidFill>
          </a:ln>
        </p:spPr>
        <p:txBody>
          <a:bodyPr wrap="square" lIns="0" tIns="0" rIns="0" bIns="0" rtlCol="0"/>
          <a:lstStyle/>
          <a:p>
            <a:endParaRPr/>
          </a:p>
        </p:txBody>
      </p:sp>
      <p:sp>
        <p:nvSpPr>
          <p:cNvPr id="61" name="object 61"/>
          <p:cNvSpPr/>
          <p:nvPr/>
        </p:nvSpPr>
        <p:spPr>
          <a:xfrm>
            <a:off x="6714743" y="4864608"/>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62" name="object 62"/>
          <p:cNvSpPr/>
          <p:nvPr/>
        </p:nvSpPr>
        <p:spPr>
          <a:xfrm>
            <a:off x="1225296" y="4864608"/>
            <a:ext cx="5430520" cy="0"/>
          </a:xfrm>
          <a:custGeom>
            <a:avLst/>
            <a:gdLst/>
            <a:ahLst/>
            <a:cxnLst/>
            <a:rect l="l" t="t" r="r" b="b"/>
            <a:pathLst>
              <a:path w="5430520">
                <a:moveTo>
                  <a:pt x="0" y="0"/>
                </a:moveTo>
                <a:lnTo>
                  <a:pt x="5430011" y="0"/>
                </a:lnTo>
              </a:path>
            </a:pathLst>
          </a:custGeom>
          <a:ln w="9144">
            <a:solidFill>
              <a:srgbClr val="888888"/>
            </a:solidFill>
          </a:ln>
        </p:spPr>
        <p:txBody>
          <a:bodyPr wrap="square" lIns="0" tIns="0" rIns="0" bIns="0" rtlCol="0"/>
          <a:lstStyle/>
          <a:p>
            <a:endParaRPr/>
          </a:p>
        </p:txBody>
      </p:sp>
      <p:sp>
        <p:nvSpPr>
          <p:cNvPr id="63" name="object 63"/>
          <p:cNvSpPr/>
          <p:nvPr/>
        </p:nvSpPr>
        <p:spPr>
          <a:xfrm>
            <a:off x="8510016" y="4515611"/>
            <a:ext cx="45720" cy="0"/>
          </a:xfrm>
          <a:custGeom>
            <a:avLst/>
            <a:gdLst/>
            <a:ahLst/>
            <a:cxnLst/>
            <a:rect l="l" t="t" r="r" b="b"/>
            <a:pathLst>
              <a:path w="45720">
                <a:moveTo>
                  <a:pt x="0" y="0"/>
                </a:moveTo>
                <a:lnTo>
                  <a:pt x="45719" y="0"/>
                </a:lnTo>
              </a:path>
            </a:pathLst>
          </a:custGeom>
          <a:ln w="9144">
            <a:solidFill>
              <a:srgbClr val="888888"/>
            </a:solidFill>
          </a:ln>
        </p:spPr>
        <p:txBody>
          <a:bodyPr wrap="square" lIns="0" tIns="0" rIns="0" bIns="0" rtlCol="0"/>
          <a:lstStyle/>
          <a:p>
            <a:endParaRPr/>
          </a:p>
        </p:txBody>
      </p:sp>
      <p:sp>
        <p:nvSpPr>
          <p:cNvPr id="64" name="object 64"/>
          <p:cNvSpPr/>
          <p:nvPr/>
        </p:nvSpPr>
        <p:spPr>
          <a:xfrm>
            <a:off x="8360664" y="4515611"/>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65" name="object 65"/>
          <p:cNvSpPr/>
          <p:nvPr/>
        </p:nvSpPr>
        <p:spPr>
          <a:xfrm>
            <a:off x="8211311" y="4515611"/>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66" name="object 66"/>
          <p:cNvSpPr/>
          <p:nvPr/>
        </p:nvSpPr>
        <p:spPr>
          <a:xfrm>
            <a:off x="8061959" y="4515611"/>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67" name="object 67"/>
          <p:cNvSpPr/>
          <p:nvPr/>
        </p:nvSpPr>
        <p:spPr>
          <a:xfrm>
            <a:off x="7912607" y="4515611"/>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68" name="object 68"/>
          <p:cNvSpPr/>
          <p:nvPr/>
        </p:nvSpPr>
        <p:spPr>
          <a:xfrm>
            <a:off x="7763256" y="4515611"/>
            <a:ext cx="88900" cy="0"/>
          </a:xfrm>
          <a:custGeom>
            <a:avLst/>
            <a:gdLst/>
            <a:ahLst/>
            <a:cxnLst/>
            <a:rect l="l" t="t" r="r" b="b"/>
            <a:pathLst>
              <a:path w="88900">
                <a:moveTo>
                  <a:pt x="0" y="0"/>
                </a:moveTo>
                <a:lnTo>
                  <a:pt x="88392" y="0"/>
                </a:lnTo>
              </a:path>
            </a:pathLst>
          </a:custGeom>
          <a:ln w="9144">
            <a:solidFill>
              <a:srgbClr val="888888"/>
            </a:solidFill>
          </a:ln>
        </p:spPr>
        <p:txBody>
          <a:bodyPr wrap="square" lIns="0" tIns="0" rIns="0" bIns="0" rtlCol="0"/>
          <a:lstStyle/>
          <a:p>
            <a:endParaRPr/>
          </a:p>
        </p:txBody>
      </p:sp>
      <p:sp>
        <p:nvSpPr>
          <p:cNvPr id="69" name="object 69"/>
          <p:cNvSpPr/>
          <p:nvPr/>
        </p:nvSpPr>
        <p:spPr>
          <a:xfrm>
            <a:off x="7612380" y="4515611"/>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70" name="object 70"/>
          <p:cNvSpPr/>
          <p:nvPr/>
        </p:nvSpPr>
        <p:spPr>
          <a:xfrm>
            <a:off x="7463028" y="4515611"/>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71" name="object 71"/>
          <p:cNvSpPr/>
          <p:nvPr/>
        </p:nvSpPr>
        <p:spPr>
          <a:xfrm>
            <a:off x="7313676" y="4515611"/>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72" name="object 72"/>
          <p:cNvSpPr/>
          <p:nvPr/>
        </p:nvSpPr>
        <p:spPr>
          <a:xfrm>
            <a:off x="7164323" y="4515611"/>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73" name="object 73"/>
          <p:cNvSpPr/>
          <p:nvPr/>
        </p:nvSpPr>
        <p:spPr>
          <a:xfrm>
            <a:off x="7014971" y="4515611"/>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74" name="object 74"/>
          <p:cNvSpPr/>
          <p:nvPr/>
        </p:nvSpPr>
        <p:spPr>
          <a:xfrm>
            <a:off x="1225296" y="4515611"/>
            <a:ext cx="5728970" cy="0"/>
          </a:xfrm>
          <a:custGeom>
            <a:avLst/>
            <a:gdLst/>
            <a:ahLst/>
            <a:cxnLst/>
            <a:rect l="l" t="t" r="r" b="b"/>
            <a:pathLst>
              <a:path w="5728970">
                <a:moveTo>
                  <a:pt x="0" y="0"/>
                </a:moveTo>
                <a:lnTo>
                  <a:pt x="5728715" y="0"/>
                </a:lnTo>
              </a:path>
            </a:pathLst>
          </a:custGeom>
          <a:ln w="9144">
            <a:solidFill>
              <a:srgbClr val="888888"/>
            </a:solidFill>
          </a:ln>
        </p:spPr>
        <p:txBody>
          <a:bodyPr wrap="square" lIns="0" tIns="0" rIns="0" bIns="0" rtlCol="0"/>
          <a:lstStyle/>
          <a:p>
            <a:endParaRPr/>
          </a:p>
        </p:txBody>
      </p:sp>
      <p:sp>
        <p:nvSpPr>
          <p:cNvPr id="75" name="object 75"/>
          <p:cNvSpPr/>
          <p:nvPr/>
        </p:nvSpPr>
        <p:spPr>
          <a:xfrm>
            <a:off x="8510016" y="4166615"/>
            <a:ext cx="45720" cy="0"/>
          </a:xfrm>
          <a:custGeom>
            <a:avLst/>
            <a:gdLst/>
            <a:ahLst/>
            <a:cxnLst/>
            <a:rect l="l" t="t" r="r" b="b"/>
            <a:pathLst>
              <a:path w="45720">
                <a:moveTo>
                  <a:pt x="0" y="0"/>
                </a:moveTo>
                <a:lnTo>
                  <a:pt x="45719" y="0"/>
                </a:lnTo>
              </a:path>
            </a:pathLst>
          </a:custGeom>
          <a:ln w="9144">
            <a:solidFill>
              <a:srgbClr val="888888"/>
            </a:solidFill>
          </a:ln>
        </p:spPr>
        <p:txBody>
          <a:bodyPr wrap="square" lIns="0" tIns="0" rIns="0" bIns="0" rtlCol="0"/>
          <a:lstStyle/>
          <a:p>
            <a:endParaRPr/>
          </a:p>
        </p:txBody>
      </p:sp>
      <p:sp>
        <p:nvSpPr>
          <p:cNvPr id="76" name="object 76"/>
          <p:cNvSpPr/>
          <p:nvPr/>
        </p:nvSpPr>
        <p:spPr>
          <a:xfrm>
            <a:off x="8360664" y="4166615"/>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77" name="object 77"/>
          <p:cNvSpPr/>
          <p:nvPr/>
        </p:nvSpPr>
        <p:spPr>
          <a:xfrm>
            <a:off x="8211311" y="4166615"/>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78" name="object 78"/>
          <p:cNvSpPr/>
          <p:nvPr/>
        </p:nvSpPr>
        <p:spPr>
          <a:xfrm>
            <a:off x="8061959" y="4166615"/>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79" name="object 79"/>
          <p:cNvSpPr/>
          <p:nvPr/>
        </p:nvSpPr>
        <p:spPr>
          <a:xfrm>
            <a:off x="7912607" y="4166615"/>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80" name="object 80"/>
          <p:cNvSpPr/>
          <p:nvPr/>
        </p:nvSpPr>
        <p:spPr>
          <a:xfrm>
            <a:off x="7763256" y="4166615"/>
            <a:ext cx="88900" cy="0"/>
          </a:xfrm>
          <a:custGeom>
            <a:avLst/>
            <a:gdLst/>
            <a:ahLst/>
            <a:cxnLst/>
            <a:rect l="l" t="t" r="r" b="b"/>
            <a:pathLst>
              <a:path w="88900">
                <a:moveTo>
                  <a:pt x="0" y="0"/>
                </a:moveTo>
                <a:lnTo>
                  <a:pt x="88392" y="0"/>
                </a:lnTo>
              </a:path>
            </a:pathLst>
          </a:custGeom>
          <a:ln w="9144">
            <a:solidFill>
              <a:srgbClr val="888888"/>
            </a:solidFill>
          </a:ln>
        </p:spPr>
        <p:txBody>
          <a:bodyPr wrap="square" lIns="0" tIns="0" rIns="0" bIns="0" rtlCol="0"/>
          <a:lstStyle/>
          <a:p>
            <a:endParaRPr/>
          </a:p>
        </p:txBody>
      </p:sp>
      <p:sp>
        <p:nvSpPr>
          <p:cNvPr id="81" name="object 81"/>
          <p:cNvSpPr/>
          <p:nvPr/>
        </p:nvSpPr>
        <p:spPr>
          <a:xfrm>
            <a:off x="7612380" y="4166615"/>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82" name="object 82"/>
          <p:cNvSpPr/>
          <p:nvPr/>
        </p:nvSpPr>
        <p:spPr>
          <a:xfrm>
            <a:off x="7463028" y="4166615"/>
            <a:ext cx="90170" cy="0"/>
          </a:xfrm>
          <a:custGeom>
            <a:avLst/>
            <a:gdLst/>
            <a:ahLst/>
            <a:cxnLst/>
            <a:rect l="l" t="t" r="r" b="b"/>
            <a:pathLst>
              <a:path w="90170">
                <a:moveTo>
                  <a:pt x="0" y="0"/>
                </a:moveTo>
                <a:lnTo>
                  <a:pt x="89916" y="0"/>
                </a:lnTo>
              </a:path>
            </a:pathLst>
          </a:custGeom>
          <a:ln w="9144">
            <a:solidFill>
              <a:srgbClr val="888888"/>
            </a:solidFill>
          </a:ln>
        </p:spPr>
        <p:txBody>
          <a:bodyPr wrap="square" lIns="0" tIns="0" rIns="0" bIns="0" rtlCol="0"/>
          <a:lstStyle/>
          <a:p>
            <a:endParaRPr/>
          </a:p>
        </p:txBody>
      </p:sp>
      <p:sp>
        <p:nvSpPr>
          <p:cNvPr id="83" name="object 83"/>
          <p:cNvSpPr/>
          <p:nvPr/>
        </p:nvSpPr>
        <p:spPr>
          <a:xfrm>
            <a:off x="1225296" y="4166615"/>
            <a:ext cx="6178550" cy="0"/>
          </a:xfrm>
          <a:custGeom>
            <a:avLst/>
            <a:gdLst/>
            <a:ahLst/>
            <a:cxnLst/>
            <a:rect l="l" t="t" r="r" b="b"/>
            <a:pathLst>
              <a:path w="6178550">
                <a:moveTo>
                  <a:pt x="0" y="0"/>
                </a:moveTo>
                <a:lnTo>
                  <a:pt x="6178296" y="0"/>
                </a:lnTo>
              </a:path>
            </a:pathLst>
          </a:custGeom>
          <a:ln w="9144">
            <a:solidFill>
              <a:srgbClr val="888888"/>
            </a:solidFill>
          </a:ln>
        </p:spPr>
        <p:txBody>
          <a:bodyPr wrap="square" lIns="0" tIns="0" rIns="0" bIns="0" rtlCol="0"/>
          <a:lstStyle/>
          <a:p>
            <a:endParaRPr/>
          </a:p>
        </p:txBody>
      </p:sp>
      <p:sp>
        <p:nvSpPr>
          <p:cNvPr id="84" name="object 84"/>
          <p:cNvSpPr/>
          <p:nvPr/>
        </p:nvSpPr>
        <p:spPr>
          <a:xfrm>
            <a:off x="8510016" y="3817620"/>
            <a:ext cx="45720" cy="0"/>
          </a:xfrm>
          <a:custGeom>
            <a:avLst/>
            <a:gdLst/>
            <a:ahLst/>
            <a:cxnLst/>
            <a:rect l="l" t="t" r="r" b="b"/>
            <a:pathLst>
              <a:path w="45720">
                <a:moveTo>
                  <a:pt x="0" y="0"/>
                </a:moveTo>
                <a:lnTo>
                  <a:pt x="45719" y="0"/>
                </a:lnTo>
              </a:path>
            </a:pathLst>
          </a:custGeom>
          <a:ln w="9144">
            <a:solidFill>
              <a:srgbClr val="888888"/>
            </a:solidFill>
          </a:ln>
        </p:spPr>
        <p:txBody>
          <a:bodyPr wrap="square" lIns="0" tIns="0" rIns="0" bIns="0" rtlCol="0"/>
          <a:lstStyle/>
          <a:p>
            <a:endParaRPr/>
          </a:p>
        </p:txBody>
      </p:sp>
      <p:sp>
        <p:nvSpPr>
          <p:cNvPr id="85" name="object 85"/>
          <p:cNvSpPr/>
          <p:nvPr/>
        </p:nvSpPr>
        <p:spPr>
          <a:xfrm>
            <a:off x="8360664" y="3817620"/>
            <a:ext cx="90170" cy="0"/>
          </a:xfrm>
          <a:custGeom>
            <a:avLst/>
            <a:gdLst/>
            <a:ahLst/>
            <a:cxnLst/>
            <a:rect l="l" t="t" r="r" b="b"/>
            <a:pathLst>
              <a:path w="90170">
                <a:moveTo>
                  <a:pt x="0" y="0"/>
                </a:moveTo>
                <a:lnTo>
                  <a:pt x="89915" y="0"/>
                </a:lnTo>
              </a:path>
            </a:pathLst>
          </a:custGeom>
          <a:ln w="9144">
            <a:solidFill>
              <a:srgbClr val="888888"/>
            </a:solidFill>
          </a:ln>
        </p:spPr>
        <p:txBody>
          <a:bodyPr wrap="square" lIns="0" tIns="0" rIns="0" bIns="0" rtlCol="0"/>
          <a:lstStyle/>
          <a:p>
            <a:endParaRPr/>
          </a:p>
        </p:txBody>
      </p:sp>
      <p:sp>
        <p:nvSpPr>
          <p:cNvPr id="86" name="object 86"/>
          <p:cNvSpPr/>
          <p:nvPr/>
        </p:nvSpPr>
        <p:spPr>
          <a:xfrm>
            <a:off x="1225296" y="3817620"/>
            <a:ext cx="7076440" cy="0"/>
          </a:xfrm>
          <a:custGeom>
            <a:avLst/>
            <a:gdLst/>
            <a:ahLst/>
            <a:cxnLst/>
            <a:rect l="l" t="t" r="r" b="b"/>
            <a:pathLst>
              <a:path w="7076440">
                <a:moveTo>
                  <a:pt x="0" y="0"/>
                </a:moveTo>
                <a:lnTo>
                  <a:pt x="7075932" y="0"/>
                </a:lnTo>
              </a:path>
            </a:pathLst>
          </a:custGeom>
          <a:ln w="9144">
            <a:solidFill>
              <a:srgbClr val="888888"/>
            </a:solidFill>
          </a:ln>
        </p:spPr>
        <p:txBody>
          <a:bodyPr wrap="square" lIns="0" tIns="0" rIns="0" bIns="0" rtlCol="0"/>
          <a:lstStyle/>
          <a:p>
            <a:endParaRPr/>
          </a:p>
        </p:txBody>
      </p:sp>
      <p:sp>
        <p:nvSpPr>
          <p:cNvPr id="87" name="object 87"/>
          <p:cNvSpPr/>
          <p:nvPr/>
        </p:nvSpPr>
        <p:spPr>
          <a:xfrm>
            <a:off x="1225296" y="3468623"/>
            <a:ext cx="7330440" cy="0"/>
          </a:xfrm>
          <a:custGeom>
            <a:avLst/>
            <a:gdLst/>
            <a:ahLst/>
            <a:cxnLst/>
            <a:rect l="l" t="t" r="r" b="b"/>
            <a:pathLst>
              <a:path w="7330440">
                <a:moveTo>
                  <a:pt x="0" y="0"/>
                </a:moveTo>
                <a:lnTo>
                  <a:pt x="7330439" y="0"/>
                </a:lnTo>
              </a:path>
            </a:pathLst>
          </a:custGeom>
          <a:ln w="9144">
            <a:solidFill>
              <a:srgbClr val="888888"/>
            </a:solidFill>
          </a:ln>
        </p:spPr>
        <p:txBody>
          <a:bodyPr wrap="square" lIns="0" tIns="0" rIns="0" bIns="0" rtlCol="0"/>
          <a:lstStyle/>
          <a:p>
            <a:endParaRPr/>
          </a:p>
        </p:txBody>
      </p:sp>
      <p:sp>
        <p:nvSpPr>
          <p:cNvPr id="88" name="object 88"/>
          <p:cNvSpPr/>
          <p:nvPr/>
        </p:nvSpPr>
        <p:spPr>
          <a:xfrm>
            <a:off x="1225296" y="3119627"/>
            <a:ext cx="7330440" cy="0"/>
          </a:xfrm>
          <a:custGeom>
            <a:avLst/>
            <a:gdLst/>
            <a:ahLst/>
            <a:cxnLst/>
            <a:rect l="l" t="t" r="r" b="b"/>
            <a:pathLst>
              <a:path w="7330440">
                <a:moveTo>
                  <a:pt x="0" y="0"/>
                </a:moveTo>
                <a:lnTo>
                  <a:pt x="7330439" y="0"/>
                </a:lnTo>
              </a:path>
            </a:pathLst>
          </a:custGeom>
          <a:ln w="9144">
            <a:solidFill>
              <a:srgbClr val="888888"/>
            </a:solidFill>
          </a:ln>
        </p:spPr>
        <p:txBody>
          <a:bodyPr wrap="square" lIns="0" tIns="0" rIns="0" bIns="0" rtlCol="0"/>
          <a:lstStyle/>
          <a:p>
            <a:endParaRPr/>
          </a:p>
        </p:txBody>
      </p:sp>
      <p:sp>
        <p:nvSpPr>
          <p:cNvPr id="89" name="object 89"/>
          <p:cNvSpPr/>
          <p:nvPr/>
        </p:nvSpPr>
        <p:spPr>
          <a:xfrm>
            <a:off x="1269491" y="5897879"/>
            <a:ext cx="60960" cy="12700"/>
          </a:xfrm>
          <a:custGeom>
            <a:avLst/>
            <a:gdLst/>
            <a:ahLst/>
            <a:cxnLst/>
            <a:rect l="l" t="t" r="r" b="b"/>
            <a:pathLst>
              <a:path w="60959" h="12700">
                <a:moveTo>
                  <a:pt x="60960" y="0"/>
                </a:moveTo>
                <a:lnTo>
                  <a:pt x="0" y="0"/>
                </a:lnTo>
                <a:lnTo>
                  <a:pt x="0" y="12192"/>
                </a:lnTo>
                <a:lnTo>
                  <a:pt x="60960" y="12192"/>
                </a:lnTo>
                <a:lnTo>
                  <a:pt x="60960" y="0"/>
                </a:lnTo>
                <a:close/>
              </a:path>
            </a:pathLst>
          </a:custGeom>
          <a:solidFill>
            <a:srgbClr val="2CA1BE"/>
          </a:solidFill>
        </p:spPr>
        <p:txBody>
          <a:bodyPr wrap="square" lIns="0" tIns="0" rIns="0" bIns="0" rtlCol="0"/>
          <a:lstStyle/>
          <a:p>
            <a:endParaRPr/>
          </a:p>
        </p:txBody>
      </p:sp>
      <p:sp>
        <p:nvSpPr>
          <p:cNvPr id="90" name="object 90"/>
          <p:cNvSpPr/>
          <p:nvPr/>
        </p:nvSpPr>
        <p:spPr>
          <a:xfrm>
            <a:off x="1420367" y="5896355"/>
            <a:ext cx="59690" cy="13970"/>
          </a:xfrm>
          <a:custGeom>
            <a:avLst/>
            <a:gdLst/>
            <a:ahLst/>
            <a:cxnLst/>
            <a:rect l="l" t="t" r="r" b="b"/>
            <a:pathLst>
              <a:path w="59690" h="13970">
                <a:moveTo>
                  <a:pt x="59435" y="0"/>
                </a:moveTo>
                <a:lnTo>
                  <a:pt x="0" y="0"/>
                </a:lnTo>
                <a:lnTo>
                  <a:pt x="0" y="13716"/>
                </a:lnTo>
                <a:lnTo>
                  <a:pt x="59435" y="13716"/>
                </a:lnTo>
                <a:lnTo>
                  <a:pt x="59435" y="0"/>
                </a:lnTo>
                <a:close/>
              </a:path>
            </a:pathLst>
          </a:custGeom>
          <a:solidFill>
            <a:srgbClr val="2CA1BE"/>
          </a:solidFill>
        </p:spPr>
        <p:txBody>
          <a:bodyPr wrap="square" lIns="0" tIns="0" rIns="0" bIns="0" rtlCol="0"/>
          <a:lstStyle/>
          <a:p>
            <a:endParaRPr/>
          </a:p>
        </p:txBody>
      </p:sp>
      <p:sp>
        <p:nvSpPr>
          <p:cNvPr id="91" name="object 91"/>
          <p:cNvSpPr/>
          <p:nvPr/>
        </p:nvSpPr>
        <p:spPr>
          <a:xfrm>
            <a:off x="1569719" y="5893308"/>
            <a:ext cx="59690" cy="17145"/>
          </a:xfrm>
          <a:custGeom>
            <a:avLst/>
            <a:gdLst/>
            <a:ahLst/>
            <a:cxnLst/>
            <a:rect l="l" t="t" r="r" b="b"/>
            <a:pathLst>
              <a:path w="59689" h="17145">
                <a:moveTo>
                  <a:pt x="59436" y="0"/>
                </a:moveTo>
                <a:lnTo>
                  <a:pt x="0" y="0"/>
                </a:lnTo>
                <a:lnTo>
                  <a:pt x="0" y="16763"/>
                </a:lnTo>
                <a:lnTo>
                  <a:pt x="59436" y="16763"/>
                </a:lnTo>
                <a:lnTo>
                  <a:pt x="59436" y="0"/>
                </a:lnTo>
                <a:close/>
              </a:path>
            </a:pathLst>
          </a:custGeom>
          <a:solidFill>
            <a:srgbClr val="2CA1BE"/>
          </a:solidFill>
        </p:spPr>
        <p:txBody>
          <a:bodyPr wrap="square" lIns="0" tIns="0" rIns="0" bIns="0" rtlCol="0"/>
          <a:lstStyle/>
          <a:p>
            <a:endParaRPr/>
          </a:p>
        </p:txBody>
      </p:sp>
      <p:sp>
        <p:nvSpPr>
          <p:cNvPr id="92" name="object 92"/>
          <p:cNvSpPr/>
          <p:nvPr/>
        </p:nvSpPr>
        <p:spPr>
          <a:xfrm>
            <a:off x="1719072" y="5893308"/>
            <a:ext cx="59690" cy="17145"/>
          </a:xfrm>
          <a:custGeom>
            <a:avLst/>
            <a:gdLst/>
            <a:ahLst/>
            <a:cxnLst/>
            <a:rect l="l" t="t" r="r" b="b"/>
            <a:pathLst>
              <a:path w="59689" h="17145">
                <a:moveTo>
                  <a:pt x="59435" y="0"/>
                </a:moveTo>
                <a:lnTo>
                  <a:pt x="0" y="0"/>
                </a:lnTo>
                <a:lnTo>
                  <a:pt x="0" y="16763"/>
                </a:lnTo>
                <a:lnTo>
                  <a:pt x="59435" y="16763"/>
                </a:lnTo>
                <a:lnTo>
                  <a:pt x="59435" y="0"/>
                </a:lnTo>
                <a:close/>
              </a:path>
            </a:pathLst>
          </a:custGeom>
          <a:solidFill>
            <a:srgbClr val="2CA1BE"/>
          </a:solidFill>
        </p:spPr>
        <p:txBody>
          <a:bodyPr wrap="square" lIns="0" tIns="0" rIns="0" bIns="0" rtlCol="0"/>
          <a:lstStyle/>
          <a:p>
            <a:endParaRPr/>
          </a:p>
        </p:txBody>
      </p:sp>
      <p:sp>
        <p:nvSpPr>
          <p:cNvPr id="93" name="object 93"/>
          <p:cNvSpPr/>
          <p:nvPr/>
        </p:nvSpPr>
        <p:spPr>
          <a:xfrm>
            <a:off x="1868423" y="5888735"/>
            <a:ext cx="59690" cy="21590"/>
          </a:xfrm>
          <a:custGeom>
            <a:avLst/>
            <a:gdLst/>
            <a:ahLst/>
            <a:cxnLst/>
            <a:rect l="l" t="t" r="r" b="b"/>
            <a:pathLst>
              <a:path w="59689" h="21589">
                <a:moveTo>
                  <a:pt x="59436" y="0"/>
                </a:moveTo>
                <a:lnTo>
                  <a:pt x="0" y="0"/>
                </a:lnTo>
                <a:lnTo>
                  <a:pt x="0" y="21335"/>
                </a:lnTo>
                <a:lnTo>
                  <a:pt x="59436" y="21335"/>
                </a:lnTo>
                <a:lnTo>
                  <a:pt x="59436" y="0"/>
                </a:lnTo>
                <a:close/>
              </a:path>
            </a:pathLst>
          </a:custGeom>
          <a:solidFill>
            <a:srgbClr val="2CA1BE"/>
          </a:solidFill>
        </p:spPr>
        <p:txBody>
          <a:bodyPr wrap="square" lIns="0" tIns="0" rIns="0" bIns="0" rtlCol="0"/>
          <a:lstStyle/>
          <a:p>
            <a:endParaRPr/>
          </a:p>
        </p:txBody>
      </p:sp>
      <p:sp>
        <p:nvSpPr>
          <p:cNvPr id="94" name="object 94"/>
          <p:cNvSpPr/>
          <p:nvPr/>
        </p:nvSpPr>
        <p:spPr>
          <a:xfrm>
            <a:off x="2017776" y="5871971"/>
            <a:ext cx="60960" cy="38100"/>
          </a:xfrm>
          <a:custGeom>
            <a:avLst/>
            <a:gdLst/>
            <a:ahLst/>
            <a:cxnLst/>
            <a:rect l="l" t="t" r="r" b="b"/>
            <a:pathLst>
              <a:path w="60960" h="38100">
                <a:moveTo>
                  <a:pt x="60960" y="0"/>
                </a:moveTo>
                <a:lnTo>
                  <a:pt x="0" y="0"/>
                </a:lnTo>
                <a:lnTo>
                  <a:pt x="0" y="38099"/>
                </a:lnTo>
                <a:lnTo>
                  <a:pt x="60960" y="38099"/>
                </a:lnTo>
                <a:lnTo>
                  <a:pt x="60960" y="0"/>
                </a:lnTo>
                <a:close/>
              </a:path>
            </a:pathLst>
          </a:custGeom>
          <a:solidFill>
            <a:srgbClr val="2CA1BE"/>
          </a:solidFill>
        </p:spPr>
        <p:txBody>
          <a:bodyPr wrap="square" lIns="0" tIns="0" rIns="0" bIns="0" rtlCol="0"/>
          <a:lstStyle/>
          <a:p>
            <a:endParaRPr/>
          </a:p>
        </p:txBody>
      </p:sp>
      <p:sp>
        <p:nvSpPr>
          <p:cNvPr id="95" name="object 95"/>
          <p:cNvSpPr/>
          <p:nvPr/>
        </p:nvSpPr>
        <p:spPr>
          <a:xfrm>
            <a:off x="2167127" y="5867400"/>
            <a:ext cx="60960" cy="43180"/>
          </a:xfrm>
          <a:custGeom>
            <a:avLst/>
            <a:gdLst/>
            <a:ahLst/>
            <a:cxnLst/>
            <a:rect l="l" t="t" r="r" b="b"/>
            <a:pathLst>
              <a:path w="60960" h="43179">
                <a:moveTo>
                  <a:pt x="60960" y="0"/>
                </a:moveTo>
                <a:lnTo>
                  <a:pt x="0" y="0"/>
                </a:lnTo>
                <a:lnTo>
                  <a:pt x="0" y="42671"/>
                </a:lnTo>
                <a:lnTo>
                  <a:pt x="60960" y="42671"/>
                </a:lnTo>
                <a:lnTo>
                  <a:pt x="60960" y="0"/>
                </a:lnTo>
                <a:close/>
              </a:path>
            </a:pathLst>
          </a:custGeom>
          <a:solidFill>
            <a:srgbClr val="2CA1BE"/>
          </a:solidFill>
        </p:spPr>
        <p:txBody>
          <a:bodyPr wrap="square" lIns="0" tIns="0" rIns="0" bIns="0" rtlCol="0"/>
          <a:lstStyle/>
          <a:p>
            <a:endParaRPr/>
          </a:p>
        </p:txBody>
      </p:sp>
      <p:sp>
        <p:nvSpPr>
          <p:cNvPr id="96" name="object 96"/>
          <p:cNvSpPr/>
          <p:nvPr/>
        </p:nvSpPr>
        <p:spPr>
          <a:xfrm>
            <a:off x="2318004" y="5847588"/>
            <a:ext cx="59690" cy="62865"/>
          </a:xfrm>
          <a:custGeom>
            <a:avLst/>
            <a:gdLst/>
            <a:ahLst/>
            <a:cxnLst/>
            <a:rect l="l" t="t" r="r" b="b"/>
            <a:pathLst>
              <a:path w="59689" h="62864">
                <a:moveTo>
                  <a:pt x="59435" y="0"/>
                </a:moveTo>
                <a:lnTo>
                  <a:pt x="0" y="0"/>
                </a:lnTo>
                <a:lnTo>
                  <a:pt x="0" y="62484"/>
                </a:lnTo>
                <a:lnTo>
                  <a:pt x="59435" y="62484"/>
                </a:lnTo>
                <a:lnTo>
                  <a:pt x="59435" y="0"/>
                </a:lnTo>
                <a:close/>
              </a:path>
            </a:pathLst>
          </a:custGeom>
          <a:solidFill>
            <a:srgbClr val="2CA1BE"/>
          </a:solidFill>
        </p:spPr>
        <p:txBody>
          <a:bodyPr wrap="square" lIns="0" tIns="0" rIns="0" bIns="0" rtlCol="0"/>
          <a:lstStyle/>
          <a:p>
            <a:endParaRPr/>
          </a:p>
        </p:txBody>
      </p:sp>
      <p:sp>
        <p:nvSpPr>
          <p:cNvPr id="97" name="object 97"/>
          <p:cNvSpPr/>
          <p:nvPr/>
        </p:nvSpPr>
        <p:spPr>
          <a:xfrm>
            <a:off x="2467355" y="5827776"/>
            <a:ext cx="59690" cy="82550"/>
          </a:xfrm>
          <a:custGeom>
            <a:avLst/>
            <a:gdLst/>
            <a:ahLst/>
            <a:cxnLst/>
            <a:rect l="l" t="t" r="r" b="b"/>
            <a:pathLst>
              <a:path w="59689" h="82550">
                <a:moveTo>
                  <a:pt x="59436" y="0"/>
                </a:moveTo>
                <a:lnTo>
                  <a:pt x="0" y="0"/>
                </a:lnTo>
                <a:lnTo>
                  <a:pt x="0" y="82296"/>
                </a:lnTo>
                <a:lnTo>
                  <a:pt x="59436" y="82296"/>
                </a:lnTo>
                <a:lnTo>
                  <a:pt x="59436" y="0"/>
                </a:lnTo>
                <a:close/>
              </a:path>
            </a:pathLst>
          </a:custGeom>
          <a:solidFill>
            <a:srgbClr val="2CA1BE"/>
          </a:solidFill>
        </p:spPr>
        <p:txBody>
          <a:bodyPr wrap="square" lIns="0" tIns="0" rIns="0" bIns="0" rtlCol="0"/>
          <a:lstStyle/>
          <a:p>
            <a:endParaRPr/>
          </a:p>
        </p:txBody>
      </p:sp>
      <p:sp>
        <p:nvSpPr>
          <p:cNvPr id="98" name="object 98"/>
          <p:cNvSpPr/>
          <p:nvPr/>
        </p:nvSpPr>
        <p:spPr>
          <a:xfrm>
            <a:off x="2646426" y="5807964"/>
            <a:ext cx="0" cy="102235"/>
          </a:xfrm>
          <a:custGeom>
            <a:avLst/>
            <a:gdLst/>
            <a:ahLst/>
            <a:cxnLst/>
            <a:rect l="l" t="t" r="r" b="b"/>
            <a:pathLst>
              <a:path h="102235">
                <a:moveTo>
                  <a:pt x="0" y="0"/>
                </a:moveTo>
                <a:lnTo>
                  <a:pt x="0" y="102108"/>
                </a:lnTo>
              </a:path>
            </a:pathLst>
          </a:custGeom>
          <a:ln w="59436">
            <a:solidFill>
              <a:srgbClr val="2CA1BE"/>
            </a:solidFill>
          </a:ln>
        </p:spPr>
        <p:txBody>
          <a:bodyPr wrap="square" lIns="0" tIns="0" rIns="0" bIns="0" rtlCol="0"/>
          <a:lstStyle/>
          <a:p>
            <a:endParaRPr/>
          </a:p>
        </p:txBody>
      </p:sp>
      <p:sp>
        <p:nvSpPr>
          <p:cNvPr id="99" name="object 99"/>
          <p:cNvSpPr/>
          <p:nvPr/>
        </p:nvSpPr>
        <p:spPr>
          <a:xfrm>
            <a:off x="2795777" y="5782055"/>
            <a:ext cx="0" cy="128270"/>
          </a:xfrm>
          <a:custGeom>
            <a:avLst/>
            <a:gdLst/>
            <a:ahLst/>
            <a:cxnLst/>
            <a:rect l="l" t="t" r="r" b="b"/>
            <a:pathLst>
              <a:path h="128270">
                <a:moveTo>
                  <a:pt x="0" y="0"/>
                </a:moveTo>
                <a:lnTo>
                  <a:pt x="0" y="128016"/>
                </a:lnTo>
              </a:path>
            </a:pathLst>
          </a:custGeom>
          <a:ln w="59435">
            <a:solidFill>
              <a:srgbClr val="2CA1BE"/>
            </a:solidFill>
          </a:ln>
        </p:spPr>
        <p:txBody>
          <a:bodyPr wrap="square" lIns="0" tIns="0" rIns="0" bIns="0" rtlCol="0"/>
          <a:lstStyle/>
          <a:p>
            <a:endParaRPr/>
          </a:p>
        </p:txBody>
      </p:sp>
      <p:sp>
        <p:nvSpPr>
          <p:cNvPr id="100" name="object 100"/>
          <p:cNvSpPr/>
          <p:nvPr/>
        </p:nvSpPr>
        <p:spPr>
          <a:xfrm>
            <a:off x="2945129" y="5785103"/>
            <a:ext cx="0" cy="125095"/>
          </a:xfrm>
          <a:custGeom>
            <a:avLst/>
            <a:gdLst/>
            <a:ahLst/>
            <a:cxnLst/>
            <a:rect l="l" t="t" r="r" b="b"/>
            <a:pathLst>
              <a:path h="125095">
                <a:moveTo>
                  <a:pt x="0" y="0"/>
                </a:moveTo>
                <a:lnTo>
                  <a:pt x="0" y="124968"/>
                </a:lnTo>
              </a:path>
            </a:pathLst>
          </a:custGeom>
          <a:ln w="59436">
            <a:solidFill>
              <a:srgbClr val="2CA1BE"/>
            </a:solidFill>
          </a:ln>
        </p:spPr>
        <p:txBody>
          <a:bodyPr wrap="square" lIns="0" tIns="0" rIns="0" bIns="0" rtlCol="0"/>
          <a:lstStyle/>
          <a:p>
            <a:endParaRPr/>
          </a:p>
        </p:txBody>
      </p:sp>
      <p:sp>
        <p:nvSpPr>
          <p:cNvPr id="101" name="object 101"/>
          <p:cNvSpPr/>
          <p:nvPr/>
        </p:nvSpPr>
        <p:spPr>
          <a:xfrm>
            <a:off x="3095244" y="5780532"/>
            <a:ext cx="0" cy="129539"/>
          </a:xfrm>
          <a:custGeom>
            <a:avLst/>
            <a:gdLst/>
            <a:ahLst/>
            <a:cxnLst/>
            <a:rect l="l" t="t" r="r" b="b"/>
            <a:pathLst>
              <a:path h="129539">
                <a:moveTo>
                  <a:pt x="0" y="0"/>
                </a:moveTo>
                <a:lnTo>
                  <a:pt x="0" y="129540"/>
                </a:lnTo>
              </a:path>
            </a:pathLst>
          </a:custGeom>
          <a:ln w="60960">
            <a:solidFill>
              <a:srgbClr val="2CA1BE"/>
            </a:solidFill>
          </a:ln>
        </p:spPr>
        <p:txBody>
          <a:bodyPr wrap="square" lIns="0" tIns="0" rIns="0" bIns="0" rtlCol="0"/>
          <a:lstStyle/>
          <a:p>
            <a:endParaRPr/>
          </a:p>
        </p:txBody>
      </p:sp>
      <p:sp>
        <p:nvSpPr>
          <p:cNvPr id="102" name="object 102"/>
          <p:cNvSpPr/>
          <p:nvPr/>
        </p:nvSpPr>
        <p:spPr>
          <a:xfrm>
            <a:off x="3245357" y="5777484"/>
            <a:ext cx="0" cy="132715"/>
          </a:xfrm>
          <a:custGeom>
            <a:avLst/>
            <a:gdLst/>
            <a:ahLst/>
            <a:cxnLst/>
            <a:rect l="l" t="t" r="r" b="b"/>
            <a:pathLst>
              <a:path h="132714">
                <a:moveTo>
                  <a:pt x="0" y="0"/>
                </a:moveTo>
                <a:lnTo>
                  <a:pt x="0" y="132587"/>
                </a:lnTo>
              </a:path>
            </a:pathLst>
          </a:custGeom>
          <a:ln w="59436">
            <a:solidFill>
              <a:srgbClr val="2CA1BE"/>
            </a:solidFill>
          </a:ln>
        </p:spPr>
        <p:txBody>
          <a:bodyPr wrap="square" lIns="0" tIns="0" rIns="0" bIns="0" rtlCol="0"/>
          <a:lstStyle/>
          <a:p>
            <a:endParaRPr/>
          </a:p>
        </p:txBody>
      </p:sp>
      <p:sp>
        <p:nvSpPr>
          <p:cNvPr id="103" name="object 103"/>
          <p:cNvSpPr/>
          <p:nvPr/>
        </p:nvSpPr>
        <p:spPr>
          <a:xfrm>
            <a:off x="3394709" y="5782055"/>
            <a:ext cx="0" cy="128270"/>
          </a:xfrm>
          <a:custGeom>
            <a:avLst/>
            <a:gdLst/>
            <a:ahLst/>
            <a:cxnLst/>
            <a:rect l="l" t="t" r="r" b="b"/>
            <a:pathLst>
              <a:path h="128270">
                <a:moveTo>
                  <a:pt x="0" y="0"/>
                </a:moveTo>
                <a:lnTo>
                  <a:pt x="0" y="128016"/>
                </a:lnTo>
              </a:path>
            </a:pathLst>
          </a:custGeom>
          <a:ln w="59436">
            <a:solidFill>
              <a:srgbClr val="2CA1BE"/>
            </a:solidFill>
          </a:ln>
        </p:spPr>
        <p:txBody>
          <a:bodyPr wrap="square" lIns="0" tIns="0" rIns="0" bIns="0" rtlCol="0"/>
          <a:lstStyle/>
          <a:p>
            <a:endParaRPr/>
          </a:p>
        </p:txBody>
      </p:sp>
      <p:sp>
        <p:nvSpPr>
          <p:cNvPr id="104" name="object 104"/>
          <p:cNvSpPr/>
          <p:nvPr/>
        </p:nvSpPr>
        <p:spPr>
          <a:xfrm>
            <a:off x="3544061" y="5783579"/>
            <a:ext cx="0" cy="127000"/>
          </a:xfrm>
          <a:custGeom>
            <a:avLst/>
            <a:gdLst/>
            <a:ahLst/>
            <a:cxnLst/>
            <a:rect l="l" t="t" r="r" b="b"/>
            <a:pathLst>
              <a:path h="127000">
                <a:moveTo>
                  <a:pt x="0" y="0"/>
                </a:moveTo>
                <a:lnTo>
                  <a:pt x="0" y="126492"/>
                </a:lnTo>
              </a:path>
            </a:pathLst>
          </a:custGeom>
          <a:ln w="59435">
            <a:solidFill>
              <a:srgbClr val="2CA1BE"/>
            </a:solidFill>
          </a:ln>
        </p:spPr>
        <p:txBody>
          <a:bodyPr wrap="square" lIns="0" tIns="0" rIns="0" bIns="0" rtlCol="0"/>
          <a:lstStyle/>
          <a:p>
            <a:endParaRPr/>
          </a:p>
        </p:txBody>
      </p:sp>
      <p:sp>
        <p:nvSpPr>
          <p:cNvPr id="105" name="object 105"/>
          <p:cNvSpPr/>
          <p:nvPr/>
        </p:nvSpPr>
        <p:spPr>
          <a:xfrm>
            <a:off x="3693414" y="5765291"/>
            <a:ext cx="0" cy="144780"/>
          </a:xfrm>
          <a:custGeom>
            <a:avLst/>
            <a:gdLst/>
            <a:ahLst/>
            <a:cxnLst/>
            <a:rect l="l" t="t" r="r" b="b"/>
            <a:pathLst>
              <a:path h="144779">
                <a:moveTo>
                  <a:pt x="0" y="0"/>
                </a:moveTo>
                <a:lnTo>
                  <a:pt x="0" y="144780"/>
                </a:lnTo>
              </a:path>
            </a:pathLst>
          </a:custGeom>
          <a:ln w="59436">
            <a:solidFill>
              <a:srgbClr val="2CA1BE"/>
            </a:solidFill>
          </a:ln>
        </p:spPr>
        <p:txBody>
          <a:bodyPr wrap="square" lIns="0" tIns="0" rIns="0" bIns="0" rtlCol="0"/>
          <a:lstStyle/>
          <a:p>
            <a:endParaRPr/>
          </a:p>
        </p:txBody>
      </p:sp>
      <p:sp>
        <p:nvSpPr>
          <p:cNvPr id="106" name="object 106"/>
          <p:cNvSpPr/>
          <p:nvPr/>
        </p:nvSpPr>
        <p:spPr>
          <a:xfrm>
            <a:off x="3842765" y="5739384"/>
            <a:ext cx="0" cy="170815"/>
          </a:xfrm>
          <a:custGeom>
            <a:avLst/>
            <a:gdLst/>
            <a:ahLst/>
            <a:cxnLst/>
            <a:rect l="l" t="t" r="r" b="b"/>
            <a:pathLst>
              <a:path h="170814">
                <a:moveTo>
                  <a:pt x="0" y="0"/>
                </a:moveTo>
                <a:lnTo>
                  <a:pt x="0" y="170687"/>
                </a:lnTo>
              </a:path>
            </a:pathLst>
          </a:custGeom>
          <a:ln w="59436">
            <a:solidFill>
              <a:srgbClr val="2CA1BE"/>
            </a:solidFill>
          </a:ln>
        </p:spPr>
        <p:txBody>
          <a:bodyPr wrap="square" lIns="0" tIns="0" rIns="0" bIns="0" rtlCol="0"/>
          <a:lstStyle/>
          <a:p>
            <a:endParaRPr/>
          </a:p>
        </p:txBody>
      </p:sp>
      <p:sp>
        <p:nvSpPr>
          <p:cNvPr id="107" name="object 107"/>
          <p:cNvSpPr/>
          <p:nvPr/>
        </p:nvSpPr>
        <p:spPr>
          <a:xfrm>
            <a:off x="3992879" y="5728715"/>
            <a:ext cx="0" cy="181610"/>
          </a:xfrm>
          <a:custGeom>
            <a:avLst/>
            <a:gdLst/>
            <a:ahLst/>
            <a:cxnLst/>
            <a:rect l="l" t="t" r="r" b="b"/>
            <a:pathLst>
              <a:path h="181610">
                <a:moveTo>
                  <a:pt x="0" y="0"/>
                </a:moveTo>
                <a:lnTo>
                  <a:pt x="0" y="181356"/>
                </a:lnTo>
              </a:path>
            </a:pathLst>
          </a:custGeom>
          <a:ln w="60960">
            <a:solidFill>
              <a:srgbClr val="2CA1BE"/>
            </a:solidFill>
          </a:ln>
        </p:spPr>
        <p:txBody>
          <a:bodyPr wrap="square" lIns="0" tIns="0" rIns="0" bIns="0" rtlCol="0"/>
          <a:lstStyle/>
          <a:p>
            <a:endParaRPr/>
          </a:p>
        </p:txBody>
      </p:sp>
      <p:sp>
        <p:nvSpPr>
          <p:cNvPr id="108" name="object 108"/>
          <p:cNvSpPr/>
          <p:nvPr/>
        </p:nvSpPr>
        <p:spPr>
          <a:xfrm>
            <a:off x="4142232" y="5728715"/>
            <a:ext cx="0" cy="181610"/>
          </a:xfrm>
          <a:custGeom>
            <a:avLst/>
            <a:gdLst/>
            <a:ahLst/>
            <a:cxnLst/>
            <a:rect l="l" t="t" r="r" b="b"/>
            <a:pathLst>
              <a:path h="181610">
                <a:moveTo>
                  <a:pt x="0" y="0"/>
                </a:moveTo>
                <a:lnTo>
                  <a:pt x="0" y="181356"/>
                </a:lnTo>
              </a:path>
            </a:pathLst>
          </a:custGeom>
          <a:ln w="60960">
            <a:solidFill>
              <a:srgbClr val="2CA1BE"/>
            </a:solidFill>
          </a:ln>
        </p:spPr>
        <p:txBody>
          <a:bodyPr wrap="square" lIns="0" tIns="0" rIns="0" bIns="0" rtlCol="0"/>
          <a:lstStyle/>
          <a:p>
            <a:endParaRPr/>
          </a:p>
        </p:txBody>
      </p:sp>
      <p:sp>
        <p:nvSpPr>
          <p:cNvPr id="109" name="object 109"/>
          <p:cNvSpPr/>
          <p:nvPr/>
        </p:nvSpPr>
        <p:spPr>
          <a:xfrm>
            <a:off x="4292346" y="5696711"/>
            <a:ext cx="0" cy="213360"/>
          </a:xfrm>
          <a:custGeom>
            <a:avLst/>
            <a:gdLst/>
            <a:ahLst/>
            <a:cxnLst/>
            <a:rect l="l" t="t" r="r" b="b"/>
            <a:pathLst>
              <a:path h="213360">
                <a:moveTo>
                  <a:pt x="0" y="0"/>
                </a:moveTo>
                <a:lnTo>
                  <a:pt x="0" y="213359"/>
                </a:lnTo>
              </a:path>
            </a:pathLst>
          </a:custGeom>
          <a:ln w="59436">
            <a:solidFill>
              <a:srgbClr val="2CA1BE"/>
            </a:solidFill>
          </a:ln>
        </p:spPr>
        <p:txBody>
          <a:bodyPr wrap="square" lIns="0" tIns="0" rIns="0" bIns="0" rtlCol="0"/>
          <a:lstStyle/>
          <a:p>
            <a:endParaRPr/>
          </a:p>
        </p:txBody>
      </p:sp>
      <p:sp>
        <p:nvSpPr>
          <p:cNvPr id="110" name="object 110"/>
          <p:cNvSpPr/>
          <p:nvPr/>
        </p:nvSpPr>
        <p:spPr>
          <a:xfrm>
            <a:off x="4441697" y="5692140"/>
            <a:ext cx="0" cy="218440"/>
          </a:xfrm>
          <a:custGeom>
            <a:avLst/>
            <a:gdLst/>
            <a:ahLst/>
            <a:cxnLst/>
            <a:rect l="l" t="t" r="r" b="b"/>
            <a:pathLst>
              <a:path h="218439">
                <a:moveTo>
                  <a:pt x="0" y="0"/>
                </a:moveTo>
                <a:lnTo>
                  <a:pt x="0" y="217932"/>
                </a:lnTo>
              </a:path>
            </a:pathLst>
          </a:custGeom>
          <a:ln w="59436">
            <a:solidFill>
              <a:srgbClr val="2CA1BE"/>
            </a:solidFill>
          </a:ln>
        </p:spPr>
        <p:txBody>
          <a:bodyPr wrap="square" lIns="0" tIns="0" rIns="0" bIns="0" rtlCol="0"/>
          <a:lstStyle/>
          <a:p>
            <a:endParaRPr/>
          </a:p>
        </p:txBody>
      </p:sp>
      <p:sp>
        <p:nvSpPr>
          <p:cNvPr id="111" name="object 111"/>
          <p:cNvSpPr/>
          <p:nvPr/>
        </p:nvSpPr>
        <p:spPr>
          <a:xfrm>
            <a:off x="4591050" y="5661659"/>
            <a:ext cx="0" cy="248920"/>
          </a:xfrm>
          <a:custGeom>
            <a:avLst/>
            <a:gdLst/>
            <a:ahLst/>
            <a:cxnLst/>
            <a:rect l="l" t="t" r="r" b="b"/>
            <a:pathLst>
              <a:path h="248920">
                <a:moveTo>
                  <a:pt x="0" y="0"/>
                </a:moveTo>
                <a:lnTo>
                  <a:pt x="0" y="248411"/>
                </a:lnTo>
              </a:path>
            </a:pathLst>
          </a:custGeom>
          <a:ln w="59435">
            <a:solidFill>
              <a:srgbClr val="2CA1BE"/>
            </a:solidFill>
          </a:ln>
        </p:spPr>
        <p:txBody>
          <a:bodyPr wrap="square" lIns="0" tIns="0" rIns="0" bIns="0" rtlCol="0"/>
          <a:lstStyle/>
          <a:p>
            <a:endParaRPr/>
          </a:p>
        </p:txBody>
      </p:sp>
      <p:sp>
        <p:nvSpPr>
          <p:cNvPr id="112" name="object 112"/>
          <p:cNvSpPr/>
          <p:nvPr/>
        </p:nvSpPr>
        <p:spPr>
          <a:xfrm>
            <a:off x="4740402" y="5660135"/>
            <a:ext cx="0" cy="250190"/>
          </a:xfrm>
          <a:custGeom>
            <a:avLst/>
            <a:gdLst/>
            <a:ahLst/>
            <a:cxnLst/>
            <a:rect l="l" t="t" r="r" b="b"/>
            <a:pathLst>
              <a:path h="250189">
                <a:moveTo>
                  <a:pt x="0" y="0"/>
                </a:moveTo>
                <a:lnTo>
                  <a:pt x="0" y="249935"/>
                </a:lnTo>
              </a:path>
            </a:pathLst>
          </a:custGeom>
          <a:ln w="59436">
            <a:solidFill>
              <a:srgbClr val="2CA1BE"/>
            </a:solidFill>
          </a:ln>
        </p:spPr>
        <p:txBody>
          <a:bodyPr wrap="square" lIns="0" tIns="0" rIns="0" bIns="0" rtlCol="0"/>
          <a:lstStyle/>
          <a:p>
            <a:endParaRPr/>
          </a:p>
        </p:txBody>
      </p:sp>
      <p:sp>
        <p:nvSpPr>
          <p:cNvPr id="113" name="object 113"/>
          <p:cNvSpPr/>
          <p:nvPr/>
        </p:nvSpPr>
        <p:spPr>
          <a:xfrm>
            <a:off x="4890515" y="5640323"/>
            <a:ext cx="0" cy="269875"/>
          </a:xfrm>
          <a:custGeom>
            <a:avLst/>
            <a:gdLst/>
            <a:ahLst/>
            <a:cxnLst/>
            <a:rect l="l" t="t" r="r" b="b"/>
            <a:pathLst>
              <a:path h="269875">
                <a:moveTo>
                  <a:pt x="0" y="0"/>
                </a:moveTo>
                <a:lnTo>
                  <a:pt x="0" y="269747"/>
                </a:lnTo>
              </a:path>
            </a:pathLst>
          </a:custGeom>
          <a:ln w="60960">
            <a:solidFill>
              <a:srgbClr val="2CA1BE"/>
            </a:solidFill>
          </a:ln>
        </p:spPr>
        <p:txBody>
          <a:bodyPr wrap="square" lIns="0" tIns="0" rIns="0" bIns="0" rtlCol="0"/>
          <a:lstStyle/>
          <a:p>
            <a:endParaRPr/>
          </a:p>
        </p:txBody>
      </p:sp>
      <p:sp>
        <p:nvSpPr>
          <p:cNvPr id="114" name="object 114"/>
          <p:cNvSpPr/>
          <p:nvPr/>
        </p:nvSpPr>
        <p:spPr>
          <a:xfrm>
            <a:off x="5039867" y="5594603"/>
            <a:ext cx="0" cy="315595"/>
          </a:xfrm>
          <a:custGeom>
            <a:avLst/>
            <a:gdLst/>
            <a:ahLst/>
            <a:cxnLst/>
            <a:rect l="l" t="t" r="r" b="b"/>
            <a:pathLst>
              <a:path h="315595">
                <a:moveTo>
                  <a:pt x="0" y="0"/>
                </a:moveTo>
                <a:lnTo>
                  <a:pt x="0" y="315468"/>
                </a:lnTo>
              </a:path>
            </a:pathLst>
          </a:custGeom>
          <a:ln w="60960">
            <a:solidFill>
              <a:srgbClr val="2CA1BE"/>
            </a:solidFill>
          </a:ln>
        </p:spPr>
        <p:txBody>
          <a:bodyPr wrap="square" lIns="0" tIns="0" rIns="0" bIns="0" rtlCol="0"/>
          <a:lstStyle/>
          <a:p>
            <a:endParaRPr/>
          </a:p>
        </p:txBody>
      </p:sp>
      <p:sp>
        <p:nvSpPr>
          <p:cNvPr id="115" name="object 115"/>
          <p:cNvSpPr/>
          <p:nvPr/>
        </p:nvSpPr>
        <p:spPr>
          <a:xfrm>
            <a:off x="5189982" y="5582411"/>
            <a:ext cx="0" cy="327660"/>
          </a:xfrm>
          <a:custGeom>
            <a:avLst/>
            <a:gdLst/>
            <a:ahLst/>
            <a:cxnLst/>
            <a:rect l="l" t="t" r="r" b="b"/>
            <a:pathLst>
              <a:path h="327660">
                <a:moveTo>
                  <a:pt x="0" y="0"/>
                </a:moveTo>
                <a:lnTo>
                  <a:pt x="0" y="327659"/>
                </a:lnTo>
              </a:path>
            </a:pathLst>
          </a:custGeom>
          <a:ln w="59436">
            <a:solidFill>
              <a:srgbClr val="2CA1BE"/>
            </a:solidFill>
          </a:ln>
        </p:spPr>
        <p:txBody>
          <a:bodyPr wrap="square" lIns="0" tIns="0" rIns="0" bIns="0" rtlCol="0"/>
          <a:lstStyle/>
          <a:p>
            <a:endParaRPr/>
          </a:p>
        </p:txBody>
      </p:sp>
      <p:sp>
        <p:nvSpPr>
          <p:cNvPr id="116" name="object 116"/>
          <p:cNvSpPr/>
          <p:nvPr/>
        </p:nvSpPr>
        <p:spPr>
          <a:xfrm>
            <a:off x="5339334" y="5527547"/>
            <a:ext cx="0" cy="382905"/>
          </a:xfrm>
          <a:custGeom>
            <a:avLst/>
            <a:gdLst/>
            <a:ahLst/>
            <a:cxnLst/>
            <a:rect l="l" t="t" r="r" b="b"/>
            <a:pathLst>
              <a:path h="382904">
                <a:moveTo>
                  <a:pt x="0" y="0"/>
                </a:moveTo>
                <a:lnTo>
                  <a:pt x="0" y="382523"/>
                </a:lnTo>
              </a:path>
            </a:pathLst>
          </a:custGeom>
          <a:ln w="59436">
            <a:solidFill>
              <a:srgbClr val="2CA1BE"/>
            </a:solidFill>
          </a:ln>
        </p:spPr>
        <p:txBody>
          <a:bodyPr wrap="square" lIns="0" tIns="0" rIns="0" bIns="0" rtlCol="0"/>
          <a:lstStyle/>
          <a:p>
            <a:endParaRPr/>
          </a:p>
        </p:txBody>
      </p:sp>
      <p:sp>
        <p:nvSpPr>
          <p:cNvPr id="117" name="object 117"/>
          <p:cNvSpPr/>
          <p:nvPr/>
        </p:nvSpPr>
        <p:spPr>
          <a:xfrm>
            <a:off x="5488685" y="5539740"/>
            <a:ext cx="0" cy="370840"/>
          </a:xfrm>
          <a:custGeom>
            <a:avLst/>
            <a:gdLst/>
            <a:ahLst/>
            <a:cxnLst/>
            <a:rect l="l" t="t" r="r" b="b"/>
            <a:pathLst>
              <a:path h="370839">
                <a:moveTo>
                  <a:pt x="0" y="0"/>
                </a:moveTo>
                <a:lnTo>
                  <a:pt x="0" y="370332"/>
                </a:lnTo>
              </a:path>
            </a:pathLst>
          </a:custGeom>
          <a:ln w="59436">
            <a:solidFill>
              <a:srgbClr val="2CA1BE"/>
            </a:solidFill>
          </a:ln>
        </p:spPr>
        <p:txBody>
          <a:bodyPr wrap="square" lIns="0" tIns="0" rIns="0" bIns="0" rtlCol="0"/>
          <a:lstStyle/>
          <a:p>
            <a:endParaRPr/>
          </a:p>
        </p:txBody>
      </p:sp>
      <p:sp>
        <p:nvSpPr>
          <p:cNvPr id="118" name="object 118"/>
          <p:cNvSpPr/>
          <p:nvPr/>
        </p:nvSpPr>
        <p:spPr>
          <a:xfrm>
            <a:off x="5638038" y="5521452"/>
            <a:ext cx="0" cy="388620"/>
          </a:xfrm>
          <a:custGeom>
            <a:avLst/>
            <a:gdLst/>
            <a:ahLst/>
            <a:cxnLst/>
            <a:rect l="l" t="t" r="r" b="b"/>
            <a:pathLst>
              <a:path h="388620">
                <a:moveTo>
                  <a:pt x="0" y="0"/>
                </a:moveTo>
                <a:lnTo>
                  <a:pt x="0" y="388620"/>
                </a:lnTo>
              </a:path>
            </a:pathLst>
          </a:custGeom>
          <a:ln w="59435">
            <a:solidFill>
              <a:srgbClr val="2CA1BE"/>
            </a:solidFill>
          </a:ln>
        </p:spPr>
        <p:txBody>
          <a:bodyPr wrap="square" lIns="0" tIns="0" rIns="0" bIns="0" rtlCol="0"/>
          <a:lstStyle/>
          <a:p>
            <a:endParaRPr/>
          </a:p>
        </p:txBody>
      </p:sp>
      <p:sp>
        <p:nvSpPr>
          <p:cNvPr id="119" name="object 119"/>
          <p:cNvSpPr/>
          <p:nvPr/>
        </p:nvSpPr>
        <p:spPr>
          <a:xfrm>
            <a:off x="5787390" y="5497067"/>
            <a:ext cx="0" cy="413384"/>
          </a:xfrm>
          <a:custGeom>
            <a:avLst/>
            <a:gdLst/>
            <a:ahLst/>
            <a:cxnLst/>
            <a:rect l="l" t="t" r="r" b="b"/>
            <a:pathLst>
              <a:path h="413385">
                <a:moveTo>
                  <a:pt x="0" y="0"/>
                </a:moveTo>
                <a:lnTo>
                  <a:pt x="0" y="413003"/>
                </a:lnTo>
              </a:path>
            </a:pathLst>
          </a:custGeom>
          <a:ln w="59436">
            <a:solidFill>
              <a:srgbClr val="2CA1BE"/>
            </a:solidFill>
          </a:ln>
        </p:spPr>
        <p:txBody>
          <a:bodyPr wrap="square" lIns="0" tIns="0" rIns="0" bIns="0" rtlCol="0"/>
          <a:lstStyle/>
          <a:p>
            <a:endParaRPr/>
          </a:p>
        </p:txBody>
      </p:sp>
      <p:sp>
        <p:nvSpPr>
          <p:cNvPr id="120" name="object 120"/>
          <p:cNvSpPr/>
          <p:nvPr/>
        </p:nvSpPr>
        <p:spPr>
          <a:xfrm>
            <a:off x="5937503" y="5457444"/>
            <a:ext cx="0" cy="452755"/>
          </a:xfrm>
          <a:custGeom>
            <a:avLst/>
            <a:gdLst/>
            <a:ahLst/>
            <a:cxnLst/>
            <a:rect l="l" t="t" r="r" b="b"/>
            <a:pathLst>
              <a:path h="452754">
                <a:moveTo>
                  <a:pt x="0" y="0"/>
                </a:moveTo>
                <a:lnTo>
                  <a:pt x="0" y="452627"/>
                </a:lnTo>
              </a:path>
            </a:pathLst>
          </a:custGeom>
          <a:ln w="60960">
            <a:solidFill>
              <a:srgbClr val="2CA1BE"/>
            </a:solidFill>
          </a:ln>
        </p:spPr>
        <p:txBody>
          <a:bodyPr wrap="square" lIns="0" tIns="0" rIns="0" bIns="0" rtlCol="0"/>
          <a:lstStyle/>
          <a:p>
            <a:endParaRPr/>
          </a:p>
        </p:txBody>
      </p:sp>
      <p:sp>
        <p:nvSpPr>
          <p:cNvPr id="121" name="object 121"/>
          <p:cNvSpPr/>
          <p:nvPr/>
        </p:nvSpPr>
        <p:spPr>
          <a:xfrm>
            <a:off x="6087617" y="5370576"/>
            <a:ext cx="0" cy="539750"/>
          </a:xfrm>
          <a:custGeom>
            <a:avLst/>
            <a:gdLst/>
            <a:ahLst/>
            <a:cxnLst/>
            <a:rect l="l" t="t" r="r" b="b"/>
            <a:pathLst>
              <a:path h="539750">
                <a:moveTo>
                  <a:pt x="0" y="0"/>
                </a:moveTo>
                <a:lnTo>
                  <a:pt x="0" y="539496"/>
                </a:lnTo>
              </a:path>
            </a:pathLst>
          </a:custGeom>
          <a:ln w="59436">
            <a:solidFill>
              <a:srgbClr val="2CA1BE"/>
            </a:solidFill>
          </a:ln>
        </p:spPr>
        <p:txBody>
          <a:bodyPr wrap="square" lIns="0" tIns="0" rIns="0" bIns="0" rtlCol="0"/>
          <a:lstStyle/>
          <a:p>
            <a:endParaRPr/>
          </a:p>
        </p:txBody>
      </p:sp>
      <p:sp>
        <p:nvSpPr>
          <p:cNvPr id="122" name="object 122"/>
          <p:cNvSpPr/>
          <p:nvPr/>
        </p:nvSpPr>
        <p:spPr>
          <a:xfrm>
            <a:off x="6236970" y="5247132"/>
            <a:ext cx="0" cy="662940"/>
          </a:xfrm>
          <a:custGeom>
            <a:avLst/>
            <a:gdLst/>
            <a:ahLst/>
            <a:cxnLst/>
            <a:rect l="l" t="t" r="r" b="b"/>
            <a:pathLst>
              <a:path h="662939">
                <a:moveTo>
                  <a:pt x="0" y="0"/>
                </a:moveTo>
                <a:lnTo>
                  <a:pt x="0" y="662940"/>
                </a:lnTo>
              </a:path>
            </a:pathLst>
          </a:custGeom>
          <a:ln w="59436">
            <a:solidFill>
              <a:srgbClr val="2CA1BE"/>
            </a:solidFill>
          </a:ln>
        </p:spPr>
        <p:txBody>
          <a:bodyPr wrap="square" lIns="0" tIns="0" rIns="0" bIns="0" rtlCol="0"/>
          <a:lstStyle/>
          <a:p>
            <a:endParaRPr/>
          </a:p>
        </p:txBody>
      </p:sp>
      <p:sp>
        <p:nvSpPr>
          <p:cNvPr id="123" name="object 123"/>
          <p:cNvSpPr/>
          <p:nvPr/>
        </p:nvSpPr>
        <p:spPr>
          <a:xfrm>
            <a:off x="6386321" y="5145023"/>
            <a:ext cx="0" cy="765175"/>
          </a:xfrm>
          <a:custGeom>
            <a:avLst/>
            <a:gdLst/>
            <a:ahLst/>
            <a:cxnLst/>
            <a:rect l="l" t="t" r="r" b="b"/>
            <a:pathLst>
              <a:path h="765175">
                <a:moveTo>
                  <a:pt x="0" y="0"/>
                </a:moveTo>
                <a:lnTo>
                  <a:pt x="0" y="765047"/>
                </a:lnTo>
              </a:path>
            </a:pathLst>
          </a:custGeom>
          <a:ln w="59436">
            <a:solidFill>
              <a:srgbClr val="2CA1BE"/>
            </a:solidFill>
          </a:ln>
        </p:spPr>
        <p:txBody>
          <a:bodyPr wrap="square" lIns="0" tIns="0" rIns="0" bIns="0" rtlCol="0"/>
          <a:lstStyle/>
          <a:p>
            <a:endParaRPr/>
          </a:p>
        </p:txBody>
      </p:sp>
      <p:sp>
        <p:nvSpPr>
          <p:cNvPr id="124" name="object 124"/>
          <p:cNvSpPr/>
          <p:nvPr/>
        </p:nvSpPr>
        <p:spPr>
          <a:xfrm>
            <a:off x="6535673" y="5015484"/>
            <a:ext cx="0" cy="894715"/>
          </a:xfrm>
          <a:custGeom>
            <a:avLst/>
            <a:gdLst/>
            <a:ahLst/>
            <a:cxnLst/>
            <a:rect l="l" t="t" r="r" b="b"/>
            <a:pathLst>
              <a:path h="894714">
                <a:moveTo>
                  <a:pt x="0" y="0"/>
                </a:moveTo>
                <a:lnTo>
                  <a:pt x="0" y="894588"/>
                </a:lnTo>
              </a:path>
            </a:pathLst>
          </a:custGeom>
          <a:ln w="59436">
            <a:solidFill>
              <a:srgbClr val="2CA1BE"/>
            </a:solidFill>
          </a:ln>
        </p:spPr>
        <p:txBody>
          <a:bodyPr wrap="square" lIns="0" tIns="0" rIns="0" bIns="0" rtlCol="0"/>
          <a:lstStyle/>
          <a:p>
            <a:endParaRPr/>
          </a:p>
        </p:txBody>
      </p:sp>
      <p:sp>
        <p:nvSpPr>
          <p:cNvPr id="125" name="object 125"/>
          <p:cNvSpPr/>
          <p:nvPr/>
        </p:nvSpPr>
        <p:spPr>
          <a:xfrm>
            <a:off x="6685026" y="4759452"/>
            <a:ext cx="0" cy="1150620"/>
          </a:xfrm>
          <a:custGeom>
            <a:avLst/>
            <a:gdLst/>
            <a:ahLst/>
            <a:cxnLst/>
            <a:rect l="l" t="t" r="r" b="b"/>
            <a:pathLst>
              <a:path h="1150620">
                <a:moveTo>
                  <a:pt x="0" y="0"/>
                </a:moveTo>
                <a:lnTo>
                  <a:pt x="0" y="1150620"/>
                </a:lnTo>
              </a:path>
            </a:pathLst>
          </a:custGeom>
          <a:ln w="59436">
            <a:solidFill>
              <a:srgbClr val="2CA1BE"/>
            </a:solidFill>
          </a:ln>
        </p:spPr>
        <p:txBody>
          <a:bodyPr wrap="square" lIns="0" tIns="0" rIns="0" bIns="0" rtlCol="0"/>
          <a:lstStyle/>
          <a:p>
            <a:endParaRPr/>
          </a:p>
        </p:txBody>
      </p:sp>
      <p:sp>
        <p:nvSpPr>
          <p:cNvPr id="126" name="object 126"/>
          <p:cNvSpPr/>
          <p:nvPr/>
        </p:nvSpPr>
        <p:spPr>
          <a:xfrm>
            <a:off x="6835140" y="4521708"/>
            <a:ext cx="0" cy="1388745"/>
          </a:xfrm>
          <a:custGeom>
            <a:avLst/>
            <a:gdLst/>
            <a:ahLst/>
            <a:cxnLst/>
            <a:rect l="l" t="t" r="r" b="b"/>
            <a:pathLst>
              <a:path h="1388745">
                <a:moveTo>
                  <a:pt x="0" y="0"/>
                </a:moveTo>
                <a:lnTo>
                  <a:pt x="0" y="1388364"/>
                </a:lnTo>
              </a:path>
            </a:pathLst>
          </a:custGeom>
          <a:ln w="60960">
            <a:solidFill>
              <a:srgbClr val="2CA1BE"/>
            </a:solidFill>
          </a:ln>
        </p:spPr>
        <p:txBody>
          <a:bodyPr wrap="square" lIns="0" tIns="0" rIns="0" bIns="0" rtlCol="0"/>
          <a:lstStyle/>
          <a:p>
            <a:endParaRPr/>
          </a:p>
        </p:txBody>
      </p:sp>
      <p:sp>
        <p:nvSpPr>
          <p:cNvPr id="127" name="object 127"/>
          <p:cNvSpPr/>
          <p:nvPr/>
        </p:nvSpPr>
        <p:spPr>
          <a:xfrm>
            <a:off x="6984492" y="4305300"/>
            <a:ext cx="0" cy="1605280"/>
          </a:xfrm>
          <a:custGeom>
            <a:avLst/>
            <a:gdLst/>
            <a:ahLst/>
            <a:cxnLst/>
            <a:rect l="l" t="t" r="r" b="b"/>
            <a:pathLst>
              <a:path h="1605279">
                <a:moveTo>
                  <a:pt x="0" y="0"/>
                </a:moveTo>
                <a:lnTo>
                  <a:pt x="0" y="1604772"/>
                </a:lnTo>
              </a:path>
            </a:pathLst>
          </a:custGeom>
          <a:ln w="60960">
            <a:solidFill>
              <a:srgbClr val="2CA1BE"/>
            </a:solidFill>
          </a:ln>
        </p:spPr>
        <p:txBody>
          <a:bodyPr wrap="square" lIns="0" tIns="0" rIns="0" bIns="0" rtlCol="0"/>
          <a:lstStyle/>
          <a:p>
            <a:endParaRPr/>
          </a:p>
        </p:txBody>
      </p:sp>
      <p:sp>
        <p:nvSpPr>
          <p:cNvPr id="128" name="object 128"/>
          <p:cNvSpPr/>
          <p:nvPr/>
        </p:nvSpPr>
        <p:spPr>
          <a:xfrm>
            <a:off x="7134606" y="4398264"/>
            <a:ext cx="0" cy="1511935"/>
          </a:xfrm>
          <a:custGeom>
            <a:avLst/>
            <a:gdLst/>
            <a:ahLst/>
            <a:cxnLst/>
            <a:rect l="l" t="t" r="r" b="b"/>
            <a:pathLst>
              <a:path h="1511935">
                <a:moveTo>
                  <a:pt x="0" y="0"/>
                </a:moveTo>
                <a:lnTo>
                  <a:pt x="0" y="1511808"/>
                </a:lnTo>
              </a:path>
            </a:pathLst>
          </a:custGeom>
          <a:ln w="59435">
            <a:solidFill>
              <a:srgbClr val="2CA1BE"/>
            </a:solidFill>
          </a:ln>
        </p:spPr>
        <p:txBody>
          <a:bodyPr wrap="square" lIns="0" tIns="0" rIns="0" bIns="0" rtlCol="0"/>
          <a:lstStyle/>
          <a:p>
            <a:endParaRPr/>
          </a:p>
        </p:txBody>
      </p:sp>
      <p:sp>
        <p:nvSpPr>
          <p:cNvPr id="129" name="object 129"/>
          <p:cNvSpPr/>
          <p:nvPr/>
        </p:nvSpPr>
        <p:spPr>
          <a:xfrm>
            <a:off x="7283957" y="4273296"/>
            <a:ext cx="0" cy="1637030"/>
          </a:xfrm>
          <a:custGeom>
            <a:avLst/>
            <a:gdLst/>
            <a:ahLst/>
            <a:cxnLst/>
            <a:rect l="l" t="t" r="r" b="b"/>
            <a:pathLst>
              <a:path h="1637029">
                <a:moveTo>
                  <a:pt x="0" y="0"/>
                </a:moveTo>
                <a:lnTo>
                  <a:pt x="0" y="1636776"/>
                </a:lnTo>
              </a:path>
            </a:pathLst>
          </a:custGeom>
          <a:ln w="59435">
            <a:solidFill>
              <a:srgbClr val="2CA1BE"/>
            </a:solidFill>
          </a:ln>
        </p:spPr>
        <p:txBody>
          <a:bodyPr wrap="square" lIns="0" tIns="0" rIns="0" bIns="0" rtlCol="0"/>
          <a:lstStyle/>
          <a:p>
            <a:endParaRPr/>
          </a:p>
        </p:txBody>
      </p:sp>
      <p:sp>
        <p:nvSpPr>
          <p:cNvPr id="130" name="object 130"/>
          <p:cNvSpPr/>
          <p:nvPr/>
        </p:nvSpPr>
        <p:spPr>
          <a:xfrm>
            <a:off x="7433309" y="4072128"/>
            <a:ext cx="0" cy="1838325"/>
          </a:xfrm>
          <a:custGeom>
            <a:avLst/>
            <a:gdLst/>
            <a:ahLst/>
            <a:cxnLst/>
            <a:rect l="l" t="t" r="r" b="b"/>
            <a:pathLst>
              <a:path h="1838325">
                <a:moveTo>
                  <a:pt x="0" y="0"/>
                </a:moveTo>
                <a:lnTo>
                  <a:pt x="0" y="1837944"/>
                </a:lnTo>
              </a:path>
            </a:pathLst>
          </a:custGeom>
          <a:ln w="59435">
            <a:solidFill>
              <a:srgbClr val="2CA1BE"/>
            </a:solidFill>
          </a:ln>
        </p:spPr>
        <p:txBody>
          <a:bodyPr wrap="square" lIns="0" tIns="0" rIns="0" bIns="0" rtlCol="0"/>
          <a:lstStyle/>
          <a:p>
            <a:endParaRPr/>
          </a:p>
        </p:txBody>
      </p:sp>
      <p:sp>
        <p:nvSpPr>
          <p:cNvPr id="131" name="object 131"/>
          <p:cNvSpPr/>
          <p:nvPr/>
        </p:nvSpPr>
        <p:spPr>
          <a:xfrm>
            <a:off x="7582661" y="4000500"/>
            <a:ext cx="0" cy="1910080"/>
          </a:xfrm>
          <a:custGeom>
            <a:avLst/>
            <a:gdLst/>
            <a:ahLst/>
            <a:cxnLst/>
            <a:rect l="l" t="t" r="r" b="b"/>
            <a:pathLst>
              <a:path h="1910079">
                <a:moveTo>
                  <a:pt x="0" y="0"/>
                </a:moveTo>
                <a:lnTo>
                  <a:pt x="0" y="1909572"/>
                </a:lnTo>
              </a:path>
            </a:pathLst>
          </a:custGeom>
          <a:ln w="59435">
            <a:solidFill>
              <a:srgbClr val="2CA1BE"/>
            </a:solidFill>
          </a:ln>
        </p:spPr>
        <p:txBody>
          <a:bodyPr wrap="square" lIns="0" tIns="0" rIns="0" bIns="0" rtlCol="0"/>
          <a:lstStyle/>
          <a:p>
            <a:endParaRPr/>
          </a:p>
        </p:txBody>
      </p:sp>
      <p:sp>
        <p:nvSpPr>
          <p:cNvPr id="132" name="object 132"/>
          <p:cNvSpPr/>
          <p:nvPr/>
        </p:nvSpPr>
        <p:spPr>
          <a:xfrm>
            <a:off x="7732776" y="3892296"/>
            <a:ext cx="0" cy="2018030"/>
          </a:xfrm>
          <a:custGeom>
            <a:avLst/>
            <a:gdLst/>
            <a:ahLst/>
            <a:cxnLst/>
            <a:rect l="l" t="t" r="r" b="b"/>
            <a:pathLst>
              <a:path h="2018029">
                <a:moveTo>
                  <a:pt x="0" y="0"/>
                </a:moveTo>
                <a:lnTo>
                  <a:pt x="0" y="2017776"/>
                </a:lnTo>
              </a:path>
            </a:pathLst>
          </a:custGeom>
          <a:ln w="60959">
            <a:solidFill>
              <a:srgbClr val="2CA1BE"/>
            </a:solidFill>
          </a:ln>
        </p:spPr>
        <p:txBody>
          <a:bodyPr wrap="square" lIns="0" tIns="0" rIns="0" bIns="0" rtlCol="0"/>
          <a:lstStyle/>
          <a:p>
            <a:endParaRPr/>
          </a:p>
        </p:txBody>
      </p:sp>
      <p:sp>
        <p:nvSpPr>
          <p:cNvPr id="133" name="object 133"/>
          <p:cNvSpPr/>
          <p:nvPr/>
        </p:nvSpPr>
        <p:spPr>
          <a:xfrm>
            <a:off x="7882128" y="3817620"/>
            <a:ext cx="0" cy="2092960"/>
          </a:xfrm>
          <a:custGeom>
            <a:avLst/>
            <a:gdLst/>
            <a:ahLst/>
            <a:cxnLst/>
            <a:rect l="l" t="t" r="r" b="b"/>
            <a:pathLst>
              <a:path h="2092960">
                <a:moveTo>
                  <a:pt x="0" y="0"/>
                </a:moveTo>
                <a:lnTo>
                  <a:pt x="0" y="2092452"/>
                </a:lnTo>
              </a:path>
            </a:pathLst>
          </a:custGeom>
          <a:ln w="60959">
            <a:solidFill>
              <a:srgbClr val="2CA1BE"/>
            </a:solidFill>
          </a:ln>
        </p:spPr>
        <p:txBody>
          <a:bodyPr wrap="square" lIns="0" tIns="0" rIns="0" bIns="0" rtlCol="0"/>
          <a:lstStyle/>
          <a:p>
            <a:endParaRPr/>
          </a:p>
        </p:txBody>
      </p:sp>
      <p:sp>
        <p:nvSpPr>
          <p:cNvPr id="134" name="object 134"/>
          <p:cNvSpPr/>
          <p:nvPr/>
        </p:nvSpPr>
        <p:spPr>
          <a:xfrm>
            <a:off x="8032242" y="3872484"/>
            <a:ext cx="0" cy="2037714"/>
          </a:xfrm>
          <a:custGeom>
            <a:avLst/>
            <a:gdLst/>
            <a:ahLst/>
            <a:cxnLst/>
            <a:rect l="l" t="t" r="r" b="b"/>
            <a:pathLst>
              <a:path h="2037714">
                <a:moveTo>
                  <a:pt x="0" y="0"/>
                </a:moveTo>
                <a:lnTo>
                  <a:pt x="0" y="2037588"/>
                </a:lnTo>
              </a:path>
            </a:pathLst>
          </a:custGeom>
          <a:ln w="59435">
            <a:solidFill>
              <a:srgbClr val="2CA1BE"/>
            </a:solidFill>
          </a:ln>
        </p:spPr>
        <p:txBody>
          <a:bodyPr wrap="square" lIns="0" tIns="0" rIns="0" bIns="0" rtlCol="0"/>
          <a:lstStyle/>
          <a:p>
            <a:endParaRPr/>
          </a:p>
        </p:txBody>
      </p:sp>
      <p:sp>
        <p:nvSpPr>
          <p:cNvPr id="135" name="object 135"/>
          <p:cNvSpPr/>
          <p:nvPr/>
        </p:nvSpPr>
        <p:spPr>
          <a:xfrm>
            <a:off x="8181593" y="3904488"/>
            <a:ext cx="0" cy="2005964"/>
          </a:xfrm>
          <a:custGeom>
            <a:avLst/>
            <a:gdLst/>
            <a:ahLst/>
            <a:cxnLst/>
            <a:rect l="l" t="t" r="r" b="b"/>
            <a:pathLst>
              <a:path h="2005964">
                <a:moveTo>
                  <a:pt x="0" y="0"/>
                </a:moveTo>
                <a:lnTo>
                  <a:pt x="0" y="2005584"/>
                </a:lnTo>
              </a:path>
            </a:pathLst>
          </a:custGeom>
          <a:ln w="59435">
            <a:solidFill>
              <a:srgbClr val="2CA1BE"/>
            </a:solidFill>
          </a:ln>
        </p:spPr>
        <p:txBody>
          <a:bodyPr wrap="square" lIns="0" tIns="0" rIns="0" bIns="0" rtlCol="0"/>
          <a:lstStyle/>
          <a:p>
            <a:endParaRPr/>
          </a:p>
        </p:txBody>
      </p:sp>
      <p:sp>
        <p:nvSpPr>
          <p:cNvPr id="136" name="object 136"/>
          <p:cNvSpPr/>
          <p:nvPr/>
        </p:nvSpPr>
        <p:spPr>
          <a:xfrm>
            <a:off x="8330945" y="3764279"/>
            <a:ext cx="0" cy="2146300"/>
          </a:xfrm>
          <a:custGeom>
            <a:avLst/>
            <a:gdLst/>
            <a:ahLst/>
            <a:cxnLst/>
            <a:rect l="l" t="t" r="r" b="b"/>
            <a:pathLst>
              <a:path h="2146300">
                <a:moveTo>
                  <a:pt x="0" y="0"/>
                </a:moveTo>
                <a:lnTo>
                  <a:pt x="0" y="2145792"/>
                </a:lnTo>
              </a:path>
            </a:pathLst>
          </a:custGeom>
          <a:ln w="59436">
            <a:solidFill>
              <a:srgbClr val="2CA1BE"/>
            </a:solidFill>
          </a:ln>
        </p:spPr>
        <p:txBody>
          <a:bodyPr wrap="square" lIns="0" tIns="0" rIns="0" bIns="0" rtlCol="0"/>
          <a:lstStyle/>
          <a:p>
            <a:endParaRPr/>
          </a:p>
        </p:txBody>
      </p:sp>
      <p:sp>
        <p:nvSpPr>
          <p:cNvPr id="137" name="object 137"/>
          <p:cNvSpPr/>
          <p:nvPr/>
        </p:nvSpPr>
        <p:spPr>
          <a:xfrm>
            <a:off x="8480297" y="3506723"/>
            <a:ext cx="0" cy="2403475"/>
          </a:xfrm>
          <a:custGeom>
            <a:avLst/>
            <a:gdLst/>
            <a:ahLst/>
            <a:cxnLst/>
            <a:rect l="l" t="t" r="r" b="b"/>
            <a:pathLst>
              <a:path h="2403475">
                <a:moveTo>
                  <a:pt x="0" y="0"/>
                </a:moveTo>
                <a:lnTo>
                  <a:pt x="0" y="2403348"/>
                </a:lnTo>
              </a:path>
            </a:pathLst>
          </a:custGeom>
          <a:ln w="59436">
            <a:solidFill>
              <a:srgbClr val="2CA1BE"/>
            </a:solidFill>
          </a:ln>
        </p:spPr>
        <p:txBody>
          <a:bodyPr wrap="square" lIns="0" tIns="0" rIns="0" bIns="0" rtlCol="0"/>
          <a:lstStyle/>
          <a:p>
            <a:endParaRPr/>
          </a:p>
        </p:txBody>
      </p:sp>
      <p:sp>
        <p:nvSpPr>
          <p:cNvPr id="138" name="object 138"/>
          <p:cNvSpPr/>
          <p:nvPr/>
        </p:nvSpPr>
        <p:spPr>
          <a:xfrm>
            <a:off x="1225296" y="3119627"/>
            <a:ext cx="0" cy="2790825"/>
          </a:xfrm>
          <a:custGeom>
            <a:avLst/>
            <a:gdLst/>
            <a:ahLst/>
            <a:cxnLst/>
            <a:rect l="l" t="t" r="r" b="b"/>
            <a:pathLst>
              <a:path h="2790825">
                <a:moveTo>
                  <a:pt x="0" y="2790444"/>
                </a:moveTo>
                <a:lnTo>
                  <a:pt x="0" y="0"/>
                </a:lnTo>
              </a:path>
            </a:pathLst>
          </a:custGeom>
          <a:ln w="9144">
            <a:solidFill>
              <a:srgbClr val="888888"/>
            </a:solidFill>
          </a:ln>
        </p:spPr>
        <p:txBody>
          <a:bodyPr wrap="square" lIns="0" tIns="0" rIns="0" bIns="0" rtlCol="0"/>
          <a:lstStyle/>
          <a:p>
            <a:endParaRPr/>
          </a:p>
        </p:txBody>
      </p:sp>
      <p:sp>
        <p:nvSpPr>
          <p:cNvPr id="139" name="object 139"/>
          <p:cNvSpPr/>
          <p:nvPr/>
        </p:nvSpPr>
        <p:spPr>
          <a:xfrm>
            <a:off x="1225296" y="5910071"/>
            <a:ext cx="7330440" cy="0"/>
          </a:xfrm>
          <a:custGeom>
            <a:avLst/>
            <a:gdLst/>
            <a:ahLst/>
            <a:cxnLst/>
            <a:rect l="l" t="t" r="r" b="b"/>
            <a:pathLst>
              <a:path w="7330440">
                <a:moveTo>
                  <a:pt x="0" y="0"/>
                </a:moveTo>
                <a:lnTo>
                  <a:pt x="7330439" y="0"/>
                </a:lnTo>
              </a:path>
            </a:pathLst>
          </a:custGeom>
          <a:ln w="9144">
            <a:solidFill>
              <a:srgbClr val="888888"/>
            </a:solidFill>
          </a:ln>
        </p:spPr>
        <p:txBody>
          <a:bodyPr wrap="square" lIns="0" tIns="0" rIns="0" bIns="0" rtlCol="0"/>
          <a:lstStyle/>
          <a:p>
            <a:endParaRPr/>
          </a:p>
        </p:txBody>
      </p:sp>
      <p:sp>
        <p:nvSpPr>
          <p:cNvPr id="140" name="object 140"/>
          <p:cNvSpPr txBox="1"/>
          <p:nvPr/>
        </p:nvSpPr>
        <p:spPr>
          <a:xfrm>
            <a:off x="505502" y="3005073"/>
            <a:ext cx="546735" cy="2968625"/>
          </a:xfrm>
          <a:prstGeom prst="rect">
            <a:avLst/>
          </a:prstGeom>
        </p:spPr>
        <p:txBody>
          <a:bodyPr vert="horz" wrap="square" lIns="0" tIns="12065" rIns="0" bIns="0" rtlCol="0">
            <a:spAutoFit/>
          </a:bodyPr>
          <a:lstStyle/>
          <a:p>
            <a:pPr marL="12700">
              <a:lnSpc>
                <a:spcPct val="100000"/>
              </a:lnSpc>
              <a:spcBef>
                <a:spcPts val="95"/>
              </a:spcBef>
            </a:pPr>
            <a:r>
              <a:rPr sz="1000" spc="70" dirty="0">
                <a:latin typeface="Arial"/>
                <a:cs typeface="Arial"/>
              </a:rPr>
              <a:t>8</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0"/>
              </a:spcBef>
            </a:pPr>
            <a:endParaRPr sz="1300">
              <a:latin typeface="Times New Roman"/>
              <a:cs typeface="Times New Roman"/>
            </a:endParaRPr>
          </a:p>
          <a:p>
            <a:pPr marL="12700">
              <a:lnSpc>
                <a:spcPct val="100000"/>
              </a:lnSpc>
              <a:spcBef>
                <a:spcPts val="5"/>
              </a:spcBef>
            </a:pPr>
            <a:r>
              <a:rPr sz="1000" spc="70" dirty="0">
                <a:latin typeface="Arial"/>
                <a:cs typeface="Arial"/>
              </a:rPr>
              <a:t>7</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0"/>
              </a:spcBef>
            </a:pPr>
            <a:endParaRPr sz="1300">
              <a:latin typeface="Times New Roman"/>
              <a:cs typeface="Times New Roman"/>
            </a:endParaRPr>
          </a:p>
          <a:p>
            <a:pPr marL="12700">
              <a:lnSpc>
                <a:spcPct val="100000"/>
              </a:lnSpc>
            </a:pPr>
            <a:r>
              <a:rPr sz="1000" spc="70" dirty="0">
                <a:latin typeface="Arial"/>
                <a:cs typeface="Arial"/>
              </a:rPr>
              <a:t>6</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0"/>
              </a:spcBef>
            </a:pPr>
            <a:endParaRPr sz="1300">
              <a:latin typeface="Times New Roman"/>
              <a:cs typeface="Times New Roman"/>
            </a:endParaRPr>
          </a:p>
          <a:p>
            <a:pPr marL="12700">
              <a:lnSpc>
                <a:spcPct val="100000"/>
              </a:lnSpc>
            </a:pPr>
            <a:r>
              <a:rPr sz="1000" spc="70" dirty="0">
                <a:latin typeface="Arial"/>
                <a:cs typeface="Arial"/>
              </a:rPr>
              <a:t>5</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5"/>
              </a:spcBef>
            </a:pPr>
            <a:endParaRPr sz="1300">
              <a:latin typeface="Times New Roman"/>
              <a:cs typeface="Times New Roman"/>
            </a:endParaRPr>
          </a:p>
          <a:p>
            <a:pPr marL="12700">
              <a:lnSpc>
                <a:spcPct val="100000"/>
              </a:lnSpc>
            </a:pPr>
            <a:r>
              <a:rPr sz="1000" spc="70" dirty="0">
                <a:latin typeface="Arial"/>
                <a:cs typeface="Arial"/>
              </a:rPr>
              <a:t>4</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0"/>
              </a:spcBef>
            </a:pPr>
            <a:endParaRPr sz="1300">
              <a:latin typeface="Times New Roman"/>
              <a:cs typeface="Times New Roman"/>
            </a:endParaRPr>
          </a:p>
          <a:p>
            <a:pPr marL="12700">
              <a:lnSpc>
                <a:spcPct val="100000"/>
              </a:lnSpc>
            </a:pPr>
            <a:r>
              <a:rPr sz="1000" spc="70" dirty="0">
                <a:latin typeface="Arial"/>
                <a:cs typeface="Arial"/>
              </a:rPr>
              <a:t>3</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5"/>
              </a:spcBef>
            </a:pPr>
            <a:endParaRPr sz="1300">
              <a:latin typeface="Times New Roman"/>
              <a:cs typeface="Times New Roman"/>
            </a:endParaRPr>
          </a:p>
          <a:p>
            <a:pPr marL="12700">
              <a:lnSpc>
                <a:spcPct val="100000"/>
              </a:lnSpc>
            </a:pPr>
            <a:r>
              <a:rPr sz="1000" spc="70" dirty="0">
                <a:latin typeface="Arial"/>
                <a:cs typeface="Arial"/>
              </a:rPr>
              <a:t>2</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0"/>
              </a:spcBef>
            </a:pPr>
            <a:endParaRPr sz="1300">
              <a:latin typeface="Times New Roman"/>
              <a:cs typeface="Times New Roman"/>
            </a:endParaRPr>
          </a:p>
          <a:p>
            <a:pPr marL="12700">
              <a:lnSpc>
                <a:spcPct val="100000"/>
              </a:lnSpc>
            </a:pPr>
            <a:r>
              <a:rPr sz="1000" spc="70" dirty="0">
                <a:latin typeface="Arial"/>
                <a:cs typeface="Arial"/>
              </a:rPr>
              <a:t>1</a:t>
            </a:r>
            <a:r>
              <a:rPr sz="1000" spc="75" dirty="0">
                <a:latin typeface="Arial"/>
                <a:cs typeface="Arial"/>
              </a:rPr>
              <a:t>00</a:t>
            </a:r>
            <a:r>
              <a:rPr sz="1000" spc="30" dirty="0">
                <a:latin typeface="Arial"/>
                <a:cs typeface="Arial"/>
              </a:rPr>
              <a:t>,</a:t>
            </a:r>
            <a:r>
              <a:rPr sz="1000" spc="70" dirty="0">
                <a:latin typeface="Arial"/>
                <a:cs typeface="Arial"/>
              </a:rPr>
              <a:t>0</a:t>
            </a:r>
            <a:r>
              <a:rPr sz="1000" spc="60" dirty="0">
                <a:latin typeface="Arial"/>
                <a:cs typeface="Arial"/>
              </a:rPr>
              <a:t>0</a:t>
            </a:r>
            <a:r>
              <a:rPr sz="1000" spc="70" dirty="0">
                <a:latin typeface="Arial"/>
                <a:cs typeface="Arial"/>
              </a:rPr>
              <a:t>0</a:t>
            </a:r>
            <a:endParaRPr sz="1000">
              <a:latin typeface="Arial"/>
              <a:cs typeface="Arial"/>
            </a:endParaRPr>
          </a:p>
          <a:p>
            <a:pPr>
              <a:lnSpc>
                <a:spcPct val="100000"/>
              </a:lnSpc>
              <a:spcBef>
                <a:spcPts val="50"/>
              </a:spcBef>
            </a:pPr>
            <a:endParaRPr sz="1300">
              <a:latin typeface="Times New Roman"/>
              <a:cs typeface="Times New Roman"/>
            </a:endParaRPr>
          </a:p>
          <a:p>
            <a:pPr marR="85090" algn="r">
              <a:lnSpc>
                <a:spcPct val="100000"/>
              </a:lnSpc>
              <a:spcBef>
                <a:spcPts val="5"/>
              </a:spcBef>
            </a:pPr>
            <a:r>
              <a:rPr sz="1000" spc="240" dirty="0">
                <a:latin typeface="Arial"/>
                <a:cs typeface="Arial"/>
              </a:rPr>
              <a:t>-</a:t>
            </a:r>
            <a:endParaRPr sz="1000">
              <a:latin typeface="Arial"/>
              <a:cs typeface="Arial"/>
            </a:endParaRPr>
          </a:p>
        </p:txBody>
      </p:sp>
      <p:sp>
        <p:nvSpPr>
          <p:cNvPr id="141" name="object 141"/>
          <p:cNvSpPr/>
          <p:nvPr/>
        </p:nvSpPr>
        <p:spPr>
          <a:xfrm>
            <a:off x="1050848" y="6055555"/>
            <a:ext cx="259079" cy="249554"/>
          </a:xfrm>
          <a:custGeom>
            <a:avLst/>
            <a:gdLst/>
            <a:ahLst/>
            <a:cxnLst/>
            <a:rect l="l" t="t" r="r" b="b"/>
            <a:pathLst>
              <a:path w="259080" h="249554">
                <a:moveTo>
                  <a:pt x="32893" y="191066"/>
                </a:moveTo>
                <a:lnTo>
                  <a:pt x="15684" y="191066"/>
                </a:lnTo>
                <a:lnTo>
                  <a:pt x="73863" y="249245"/>
                </a:lnTo>
                <a:lnTo>
                  <a:pt x="82461" y="240635"/>
                </a:lnTo>
                <a:lnTo>
                  <a:pt x="32893" y="191066"/>
                </a:lnTo>
                <a:close/>
              </a:path>
              <a:path w="259080" h="249554">
                <a:moveTo>
                  <a:pt x="134952" y="143607"/>
                </a:moveTo>
                <a:lnTo>
                  <a:pt x="118084" y="143607"/>
                </a:lnTo>
                <a:lnTo>
                  <a:pt x="123563" y="149650"/>
                </a:lnTo>
                <a:lnTo>
                  <a:pt x="127808" y="155589"/>
                </a:lnTo>
                <a:lnTo>
                  <a:pt x="130816" y="161423"/>
                </a:lnTo>
                <a:lnTo>
                  <a:pt x="132587" y="167152"/>
                </a:lnTo>
                <a:lnTo>
                  <a:pt x="134137" y="174722"/>
                </a:lnTo>
                <a:lnTo>
                  <a:pt x="132219" y="181186"/>
                </a:lnTo>
                <a:lnTo>
                  <a:pt x="123024" y="190381"/>
                </a:lnTo>
                <a:lnTo>
                  <a:pt x="117398" y="194076"/>
                </a:lnTo>
                <a:lnTo>
                  <a:pt x="110007" y="197632"/>
                </a:lnTo>
                <a:lnTo>
                  <a:pt x="117347" y="204973"/>
                </a:lnTo>
                <a:lnTo>
                  <a:pt x="143471" y="164955"/>
                </a:lnTo>
                <a:lnTo>
                  <a:pt x="141820" y="158059"/>
                </a:lnTo>
                <a:lnTo>
                  <a:pt x="134952" y="143607"/>
                </a:lnTo>
                <a:close/>
              </a:path>
              <a:path w="259080" h="249554">
                <a:moveTo>
                  <a:pt x="17259" y="175433"/>
                </a:moveTo>
                <a:lnTo>
                  <a:pt x="0" y="195918"/>
                </a:lnTo>
                <a:lnTo>
                  <a:pt x="5422" y="201341"/>
                </a:lnTo>
                <a:lnTo>
                  <a:pt x="15684" y="191066"/>
                </a:lnTo>
                <a:lnTo>
                  <a:pt x="32893" y="191066"/>
                </a:lnTo>
                <a:lnTo>
                  <a:pt x="17259" y="175433"/>
                </a:lnTo>
                <a:close/>
              </a:path>
              <a:path w="259080" h="249554">
                <a:moveTo>
                  <a:pt x="87427" y="112679"/>
                </a:moveTo>
                <a:lnTo>
                  <a:pt x="60375" y="134564"/>
                </a:lnTo>
                <a:lnTo>
                  <a:pt x="61023" y="151341"/>
                </a:lnTo>
                <a:lnTo>
                  <a:pt x="64490" y="158834"/>
                </a:lnTo>
                <a:lnTo>
                  <a:pt x="76860" y="171216"/>
                </a:lnTo>
                <a:lnTo>
                  <a:pt x="83642" y="174201"/>
                </a:lnTo>
                <a:lnTo>
                  <a:pt x="99212" y="174633"/>
                </a:lnTo>
                <a:lnTo>
                  <a:pt x="105829" y="172029"/>
                </a:lnTo>
                <a:lnTo>
                  <a:pt x="113588" y="164269"/>
                </a:lnTo>
                <a:lnTo>
                  <a:pt x="98336" y="164269"/>
                </a:lnTo>
                <a:lnTo>
                  <a:pt x="88150" y="163050"/>
                </a:lnTo>
                <a:lnTo>
                  <a:pt x="83146" y="160294"/>
                </a:lnTo>
                <a:lnTo>
                  <a:pt x="73558" y="150693"/>
                </a:lnTo>
                <a:lnTo>
                  <a:pt x="70954" y="145943"/>
                </a:lnTo>
                <a:lnTo>
                  <a:pt x="69932" y="136456"/>
                </a:lnTo>
                <a:lnTo>
                  <a:pt x="69966" y="136139"/>
                </a:lnTo>
                <a:lnTo>
                  <a:pt x="71551" y="131973"/>
                </a:lnTo>
                <a:lnTo>
                  <a:pt x="79375" y="124150"/>
                </a:lnTo>
                <a:lnTo>
                  <a:pt x="84328" y="122550"/>
                </a:lnTo>
                <a:lnTo>
                  <a:pt x="114860" y="122550"/>
                </a:lnTo>
                <a:lnTo>
                  <a:pt x="108997" y="118515"/>
                </a:lnTo>
                <a:lnTo>
                  <a:pt x="101706" y="115021"/>
                </a:lnTo>
                <a:lnTo>
                  <a:pt x="94437" y="113063"/>
                </a:lnTo>
                <a:lnTo>
                  <a:pt x="87427" y="112679"/>
                </a:lnTo>
                <a:close/>
              </a:path>
              <a:path w="259080" h="249554">
                <a:moveTo>
                  <a:pt x="114860" y="122550"/>
                </a:moveTo>
                <a:lnTo>
                  <a:pt x="84328" y="122550"/>
                </a:lnTo>
                <a:lnTo>
                  <a:pt x="96024" y="124290"/>
                </a:lnTo>
                <a:lnTo>
                  <a:pt x="101688" y="127478"/>
                </a:lnTo>
                <a:lnTo>
                  <a:pt x="110680" y="136456"/>
                </a:lnTo>
                <a:lnTo>
                  <a:pt x="112148" y="140165"/>
                </a:lnTo>
                <a:lnTo>
                  <a:pt x="112257" y="145943"/>
                </a:lnTo>
                <a:lnTo>
                  <a:pt x="112153" y="150820"/>
                </a:lnTo>
                <a:lnTo>
                  <a:pt x="110274" y="155176"/>
                </a:lnTo>
                <a:lnTo>
                  <a:pt x="102793" y="162669"/>
                </a:lnTo>
                <a:lnTo>
                  <a:pt x="98336" y="164269"/>
                </a:lnTo>
                <a:lnTo>
                  <a:pt x="113588" y="164269"/>
                </a:lnTo>
                <a:lnTo>
                  <a:pt x="116840" y="161018"/>
                </a:lnTo>
                <a:lnTo>
                  <a:pt x="119113" y="153360"/>
                </a:lnTo>
                <a:lnTo>
                  <a:pt x="118084" y="143607"/>
                </a:lnTo>
                <a:lnTo>
                  <a:pt x="134952" y="143607"/>
                </a:lnTo>
                <a:lnTo>
                  <a:pt x="134747" y="143175"/>
                </a:lnTo>
                <a:lnTo>
                  <a:pt x="129870" y="136342"/>
                </a:lnTo>
                <a:lnTo>
                  <a:pt x="123634" y="130119"/>
                </a:lnTo>
                <a:lnTo>
                  <a:pt x="116307" y="123546"/>
                </a:lnTo>
                <a:lnTo>
                  <a:pt x="114860" y="122550"/>
                </a:lnTo>
                <a:close/>
              </a:path>
              <a:path w="259080" h="249554">
                <a:moveTo>
                  <a:pt x="160029" y="59964"/>
                </a:moveTo>
                <a:lnTo>
                  <a:pt x="150012" y="59964"/>
                </a:lnTo>
                <a:lnTo>
                  <a:pt x="160756" y="106002"/>
                </a:lnTo>
                <a:lnTo>
                  <a:pt x="177050" y="146045"/>
                </a:lnTo>
                <a:lnTo>
                  <a:pt x="186969" y="136139"/>
                </a:lnTo>
                <a:lnTo>
                  <a:pt x="178815" y="122285"/>
                </a:lnTo>
                <a:lnTo>
                  <a:pt x="171308" y="103603"/>
                </a:lnTo>
                <a:lnTo>
                  <a:pt x="164416" y="79957"/>
                </a:lnTo>
                <a:lnTo>
                  <a:pt x="160029" y="59964"/>
                </a:lnTo>
                <a:close/>
              </a:path>
              <a:path w="259080" h="249554">
                <a:moveTo>
                  <a:pt x="150152" y="43683"/>
                </a:moveTo>
                <a:lnTo>
                  <a:pt x="108661" y="85174"/>
                </a:lnTo>
                <a:lnTo>
                  <a:pt x="116738" y="93251"/>
                </a:lnTo>
                <a:lnTo>
                  <a:pt x="150012" y="59964"/>
                </a:lnTo>
                <a:lnTo>
                  <a:pt x="160029" y="59964"/>
                </a:lnTo>
                <a:lnTo>
                  <a:pt x="158229" y="51760"/>
                </a:lnTo>
                <a:lnTo>
                  <a:pt x="150152" y="43683"/>
                </a:lnTo>
                <a:close/>
              </a:path>
              <a:path w="259080" h="249554">
                <a:moveTo>
                  <a:pt x="201060" y="0"/>
                </a:moveTo>
                <a:lnTo>
                  <a:pt x="174970" y="26122"/>
                </a:lnTo>
                <a:lnTo>
                  <a:pt x="175691" y="33561"/>
                </a:lnTo>
                <a:lnTo>
                  <a:pt x="201731" y="71276"/>
                </a:lnTo>
                <a:lnTo>
                  <a:pt x="232323" y="83495"/>
                </a:lnTo>
                <a:lnTo>
                  <a:pt x="239090" y="82556"/>
                </a:lnTo>
                <a:lnTo>
                  <a:pt x="245190" y="79957"/>
                </a:lnTo>
                <a:lnTo>
                  <a:pt x="250647" y="75700"/>
                </a:lnTo>
                <a:lnTo>
                  <a:pt x="252446" y="73419"/>
                </a:lnTo>
                <a:lnTo>
                  <a:pt x="236547" y="73419"/>
                </a:lnTo>
                <a:lnTo>
                  <a:pt x="227196" y="72463"/>
                </a:lnTo>
                <a:lnTo>
                  <a:pt x="192071" y="42358"/>
                </a:lnTo>
                <a:lnTo>
                  <a:pt x="185046" y="21912"/>
                </a:lnTo>
                <a:lnTo>
                  <a:pt x="189204" y="14321"/>
                </a:lnTo>
                <a:lnTo>
                  <a:pt x="196815" y="10144"/>
                </a:lnTo>
                <a:lnTo>
                  <a:pt x="228621" y="10144"/>
                </a:lnTo>
                <a:lnTo>
                  <a:pt x="223932" y="6875"/>
                </a:lnTo>
                <a:lnTo>
                  <a:pt x="216219" y="3034"/>
                </a:lnTo>
                <a:lnTo>
                  <a:pt x="208483" y="719"/>
                </a:lnTo>
                <a:lnTo>
                  <a:pt x="201060" y="0"/>
                </a:lnTo>
                <a:close/>
              </a:path>
              <a:path w="259080" h="249554">
                <a:moveTo>
                  <a:pt x="228621" y="10144"/>
                </a:moveTo>
                <a:lnTo>
                  <a:pt x="196815" y="10144"/>
                </a:lnTo>
                <a:lnTo>
                  <a:pt x="206182" y="11084"/>
                </a:lnTo>
                <a:lnTo>
                  <a:pt x="217309" y="17141"/>
                </a:lnTo>
                <a:lnTo>
                  <a:pt x="230200" y="28316"/>
                </a:lnTo>
                <a:lnTo>
                  <a:pt x="241366" y="41177"/>
                </a:lnTo>
                <a:lnTo>
                  <a:pt x="247424" y="52289"/>
                </a:lnTo>
                <a:lnTo>
                  <a:pt x="248363" y="61650"/>
                </a:lnTo>
                <a:lnTo>
                  <a:pt x="244170" y="69261"/>
                </a:lnTo>
                <a:lnTo>
                  <a:pt x="236547" y="73419"/>
                </a:lnTo>
                <a:lnTo>
                  <a:pt x="252446" y="73419"/>
                </a:lnTo>
                <a:lnTo>
                  <a:pt x="254937" y="70261"/>
                </a:lnTo>
                <a:lnTo>
                  <a:pt x="257536" y="64157"/>
                </a:lnTo>
                <a:lnTo>
                  <a:pt x="258469" y="57388"/>
                </a:lnTo>
                <a:lnTo>
                  <a:pt x="257759" y="49957"/>
                </a:lnTo>
                <a:lnTo>
                  <a:pt x="231636" y="12245"/>
                </a:lnTo>
                <a:lnTo>
                  <a:pt x="228621" y="10144"/>
                </a:lnTo>
                <a:close/>
              </a:path>
            </a:pathLst>
          </a:custGeom>
          <a:solidFill>
            <a:srgbClr val="000000"/>
          </a:solidFill>
        </p:spPr>
        <p:txBody>
          <a:bodyPr wrap="square" lIns="0" tIns="0" rIns="0" bIns="0" rtlCol="0"/>
          <a:lstStyle/>
          <a:p>
            <a:endParaRPr/>
          </a:p>
        </p:txBody>
      </p:sp>
      <p:sp>
        <p:nvSpPr>
          <p:cNvPr id="142" name="object 142"/>
          <p:cNvSpPr/>
          <p:nvPr/>
        </p:nvSpPr>
        <p:spPr>
          <a:xfrm>
            <a:off x="1350010" y="6055461"/>
            <a:ext cx="266700" cy="249554"/>
          </a:xfrm>
          <a:custGeom>
            <a:avLst/>
            <a:gdLst/>
            <a:ahLst/>
            <a:cxnLst/>
            <a:rect l="l" t="t" r="r" b="b"/>
            <a:pathLst>
              <a:path w="266700" h="249554">
                <a:moveTo>
                  <a:pt x="32923" y="191160"/>
                </a:moveTo>
                <a:lnTo>
                  <a:pt x="15748" y="191160"/>
                </a:lnTo>
                <a:lnTo>
                  <a:pt x="73914" y="249339"/>
                </a:lnTo>
                <a:lnTo>
                  <a:pt x="82550" y="240728"/>
                </a:lnTo>
                <a:lnTo>
                  <a:pt x="32923" y="191160"/>
                </a:lnTo>
                <a:close/>
              </a:path>
              <a:path w="266700" h="249554">
                <a:moveTo>
                  <a:pt x="134953" y="143700"/>
                </a:moveTo>
                <a:lnTo>
                  <a:pt x="118109" y="143700"/>
                </a:lnTo>
                <a:lnTo>
                  <a:pt x="123586" y="149744"/>
                </a:lnTo>
                <a:lnTo>
                  <a:pt x="127825" y="155682"/>
                </a:lnTo>
                <a:lnTo>
                  <a:pt x="130825" y="161517"/>
                </a:lnTo>
                <a:lnTo>
                  <a:pt x="132587" y="167246"/>
                </a:lnTo>
                <a:lnTo>
                  <a:pt x="134112" y="174815"/>
                </a:lnTo>
                <a:lnTo>
                  <a:pt x="132206" y="181279"/>
                </a:lnTo>
                <a:lnTo>
                  <a:pt x="123062" y="190474"/>
                </a:lnTo>
                <a:lnTo>
                  <a:pt x="117475" y="194170"/>
                </a:lnTo>
                <a:lnTo>
                  <a:pt x="109981" y="197726"/>
                </a:lnTo>
                <a:lnTo>
                  <a:pt x="117348" y="205066"/>
                </a:lnTo>
                <a:lnTo>
                  <a:pt x="143259" y="171310"/>
                </a:lnTo>
                <a:lnTo>
                  <a:pt x="143509" y="165049"/>
                </a:lnTo>
                <a:lnTo>
                  <a:pt x="141859" y="158153"/>
                </a:lnTo>
                <a:lnTo>
                  <a:pt x="134953" y="143700"/>
                </a:lnTo>
                <a:close/>
              </a:path>
              <a:path w="266700" h="249554">
                <a:moveTo>
                  <a:pt x="17271" y="175526"/>
                </a:moveTo>
                <a:lnTo>
                  <a:pt x="0" y="196011"/>
                </a:lnTo>
                <a:lnTo>
                  <a:pt x="5461" y="201434"/>
                </a:lnTo>
                <a:lnTo>
                  <a:pt x="15748" y="191160"/>
                </a:lnTo>
                <a:lnTo>
                  <a:pt x="32923" y="191160"/>
                </a:lnTo>
                <a:lnTo>
                  <a:pt x="17271" y="175526"/>
                </a:lnTo>
                <a:close/>
              </a:path>
              <a:path w="266700" h="249554">
                <a:moveTo>
                  <a:pt x="87489" y="112773"/>
                </a:moveTo>
                <a:lnTo>
                  <a:pt x="60452" y="134658"/>
                </a:lnTo>
                <a:lnTo>
                  <a:pt x="60735" y="143700"/>
                </a:lnTo>
                <a:lnTo>
                  <a:pt x="83693" y="174294"/>
                </a:lnTo>
                <a:lnTo>
                  <a:pt x="99187" y="174726"/>
                </a:lnTo>
                <a:lnTo>
                  <a:pt x="105918" y="172123"/>
                </a:lnTo>
                <a:lnTo>
                  <a:pt x="111252" y="166674"/>
                </a:lnTo>
                <a:lnTo>
                  <a:pt x="113573" y="164363"/>
                </a:lnTo>
                <a:lnTo>
                  <a:pt x="98298" y="164363"/>
                </a:lnTo>
                <a:lnTo>
                  <a:pt x="88137" y="163144"/>
                </a:lnTo>
                <a:lnTo>
                  <a:pt x="83184" y="160388"/>
                </a:lnTo>
                <a:lnTo>
                  <a:pt x="73533" y="150787"/>
                </a:lnTo>
                <a:lnTo>
                  <a:pt x="70993" y="146037"/>
                </a:lnTo>
                <a:lnTo>
                  <a:pt x="69995" y="136550"/>
                </a:lnTo>
                <a:lnTo>
                  <a:pt x="70030" y="136232"/>
                </a:lnTo>
                <a:lnTo>
                  <a:pt x="71628" y="132067"/>
                </a:lnTo>
                <a:lnTo>
                  <a:pt x="75311" y="128282"/>
                </a:lnTo>
                <a:lnTo>
                  <a:pt x="79375" y="124244"/>
                </a:lnTo>
                <a:lnTo>
                  <a:pt x="84328" y="122643"/>
                </a:lnTo>
                <a:lnTo>
                  <a:pt x="114915" y="122643"/>
                </a:lnTo>
                <a:lnTo>
                  <a:pt x="109045" y="118608"/>
                </a:lnTo>
                <a:lnTo>
                  <a:pt x="101748" y="115114"/>
                </a:lnTo>
                <a:lnTo>
                  <a:pt x="94487" y="113157"/>
                </a:lnTo>
                <a:lnTo>
                  <a:pt x="87489" y="112773"/>
                </a:lnTo>
                <a:close/>
              </a:path>
              <a:path w="266700" h="249554">
                <a:moveTo>
                  <a:pt x="114915" y="122643"/>
                </a:moveTo>
                <a:lnTo>
                  <a:pt x="84328" y="122643"/>
                </a:lnTo>
                <a:lnTo>
                  <a:pt x="96012" y="124383"/>
                </a:lnTo>
                <a:lnTo>
                  <a:pt x="101727" y="127571"/>
                </a:lnTo>
                <a:lnTo>
                  <a:pt x="107187" y="133057"/>
                </a:lnTo>
                <a:lnTo>
                  <a:pt x="110743" y="136550"/>
                </a:lnTo>
                <a:lnTo>
                  <a:pt x="112395" y="140817"/>
                </a:lnTo>
                <a:lnTo>
                  <a:pt x="98298" y="164363"/>
                </a:lnTo>
                <a:lnTo>
                  <a:pt x="113573" y="164363"/>
                </a:lnTo>
                <a:lnTo>
                  <a:pt x="116840" y="161112"/>
                </a:lnTo>
                <a:lnTo>
                  <a:pt x="119126" y="153454"/>
                </a:lnTo>
                <a:lnTo>
                  <a:pt x="118109" y="143700"/>
                </a:lnTo>
                <a:lnTo>
                  <a:pt x="134953" y="143700"/>
                </a:lnTo>
                <a:lnTo>
                  <a:pt x="134747" y="143268"/>
                </a:lnTo>
                <a:lnTo>
                  <a:pt x="129921" y="136436"/>
                </a:lnTo>
                <a:lnTo>
                  <a:pt x="123698" y="130213"/>
                </a:lnTo>
                <a:lnTo>
                  <a:pt x="116365" y="123640"/>
                </a:lnTo>
                <a:lnTo>
                  <a:pt x="114915" y="122643"/>
                </a:lnTo>
                <a:close/>
              </a:path>
              <a:path w="266700" h="249554">
                <a:moveTo>
                  <a:pt x="160042" y="60058"/>
                </a:moveTo>
                <a:lnTo>
                  <a:pt x="149987" y="60058"/>
                </a:lnTo>
                <a:lnTo>
                  <a:pt x="163195" y="116459"/>
                </a:lnTo>
                <a:lnTo>
                  <a:pt x="165477" y="124244"/>
                </a:lnTo>
                <a:lnTo>
                  <a:pt x="167640" y="129489"/>
                </a:lnTo>
                <a:lnTo>
                  <a:pt x="169672" y="134708"/>
                </a:lnTo>
                <a:lnTo>
                  <a:pt x="172847" y="140258"/>
                </a:lnTo>
                <a:lnTo>
                  <a:pt x="177037" y="146138"/>
                </a:lnTo>
                <a:lnTo>
                  <a:pt x="186944" y="136232"/>
                </a:lnTo>
                <a:lnTo>
                  <a:pt x="178798" y="122378"/>
                </a:lnTo>
                <a:lnTo>
                  <a:pt x="171307" y="103697"/>
                </a:lnTo>
                <a:lnTo>
                  <a:pt x="164459" y="80188"/>
                </a:lnTo>
                <a:lnTo>
                  <a:pt x="160042" y="60058"/>
                </a:lnTo>
                <a:close/>
              </a:path>
              <a:path w="266700" h="249554">
                <a:moveTo>
                  <a:pt x="222465" y="11912"/>
                </a:moveTo>
                <a:lnTo>
                  <a:pt x="202056" y="11912"/>
                </a:lnTo>
                <a:lnTo>
                  <a:pt x="205994" y="13665"/>
                </a:lnTo>
                <a:lnTo>
                  <a:pt x="209550" y="17272"/>
                </a:lnTo>
                <a:lnTo>
                  <a:pt x="213240" y="22112"/>
                </a:lnTo>
                <a:lnTo>
                  <a:pt x="215741" y="28157"/>
                </a:lnTo>
                <a:lnTo>
                  <a:pt x="217050" y="35404"/>
                </a:lnTo>
                <a:lnTo>
                  <a:pt x="217170" y="43853"/>
                </a:lnTo>
                <a:lnTo>
                  <a:pt x="216662" y="53200"/>
                </a:lnTo>
                <a:lnTo>
                  <a:pt x="216599" y="65119"/>
                </a:lnTo>
                <a:lnTo>
                  <a:pt x="217106" y="72661"/>
                </a:lnTo>
                <a:lnTo>
                  <a:pt x="218483" y="80659"/>
                </a:lnTo>
                <a:lnTo>
                  <a:pt x="220599" y="87503"/>
                </a:lnTo>
                <a:lnTo>
                  <a:pt x="228219" y="95059"/>
                </a:lnTo>
                <a:lnTo>
                  <a:pt x="246176" y="77101"/>
                </a:lnTo>
                <a:lnTo>
                  <a:pt x="231012" y="77101"/>
                </a:lnTo>
                <a:lnTo>
                  <a:pt x="228294" y="71705"/>
                </a:lnTo>
                <a:lnTo>
                  <a:pt x="226599" y="65119"/>
                </a:lnTo>
                <a:lnTo>
                  <a:pt x="225905" y="57342"/>
                </a:lnTo>
                <a:lnTo>
                  <a:pt x="226187" y="48374"/>
                </a:lnTo>
                <a:lnTo>
                  <a:pt x="227456" y="32893"/>
                </a:lnTo>
                <a:lnTo>
                  <a:pt x="227203" y="25819"/>
                </a:lnTo>
                <a:lnTo>
                  <a:pt x="224917" y="16116"/>
                </a:lnTo>
                <a:lnTo>
                  <a:pt x="222465" y="11912"/>
                </a:lnTo>
                <a:close/>
              </a:path>
              <a:path w="266700" h="249554">
                <a:moveTo>
                  <a:pt x="150114" y="43776"/>
                </a:moveTo>
                <a:lnTo>
                  <a:pt x="108712" y="85267"/>
                </a:lnTo>
                <a:lnTo>
                  <a:pt x="116712" y="93345"/>
                </a:lnTo>
                <a:lnTo>
                  <a:pt x="149987" y="60058"/>
                </a:lnTo>
                <a:lnTo>
                  <a:pt x="160042" y="60058"/>
                </a:lnTo>
                <a:lnTo>
                  <a:pt x="158242" y="51854"/>
                </a:lnTo>
                <a:lnTo>
                  <a:pt x="150114" y="43776"/>
                </a:lnTo>
                <a:close/>
              </a:path>
              <a:path w="266700" h="249554">
                <a:moveTo>
                  <a:pt x="259080" y="49022"/>
                </a:moveTo>
                <a:lnTo>
                  <a:pt x="231012" y="77101"/>
                </a:lnTo>
                <a:lnTo>
                  <a:pt x="246176" y="77101"/>
                </a:lnTo>
                <a:lnTo>
                  <a:pt x="266700" y="56578"/>
                </a:lnTo>
                <a:lnTo>
                  <a:pt x="259080" y="49022"/>
                </a:lnTo>
                <a:close/>
              </a:path>
              <a:path w="266700" h="249554">
                <a:moveTo>
                  <a:pt x="207009" y="0"/>
                </a:moveTo>
                <a:lnTo>
                  <a:pt x="170561" y="22809"/>
                </a:lnTo>
                <a:lnTo>
                  <a:pt x="167640" y="31254"/>
                </a:lnTo>
                <a:lnTo>
                  <a:pt x="175133" y="38811"/>
                </a:lnTo>
                <a:lnTo>
                  <a:pt x="177800" y="29298"/>
                </a:lnTo>
                <a:lnTo>
                  <a:pt x="181356" y="22313"/>
                </a:lnTo>
                <a:lnTo>
                  <a:pt x="189611" y="14058"/>
                </a:lnTo>
                <a:lnTo>
                  <a:pt x="193548" y="12103"/>
                </a:lnTo>
                <a:lnTo>
                  <a:pt x="202056" y="11912"/>
                </a:lnTo>
                <a:lnTo>
                  <a:pt x="222465" y="11912"/>
                </a:lnTo>
                <a:lnTo>
                  <a:pt x="222377" y="11760"/>
                </a:lnTo>
                <a:lnTo>
                  <a:pt x="213233" y="2501"/>
                </a:lnTo>
                <a:lnTo>
                  <a:pt x="207009" y="0"/>
                </a:lnTo>
                <a:close/>
              </a:path>
            </a:pathLst>
          </a:custGeom>
          <a:solidFill>
            <a:srgbClr val="000000"/>
          </a:solidFill>
        </p:spPr>
        <p:txBody>
          <a:bodyPr wrap="square" lIns="0" tIns="0" rIns="0" bIns="0" rtlCol="0"/>
          <a:lstStyle/>
          <a:p>
            <a:endParaRPr/>
          </a:p>
        </p:txBody>
      </p:sp>
      <p:sp>
        <p:nvSpPr>
          <p:cNvPr id="143" name="object 143"/>
          <p:cNvSpPr/>
          <p:nvPr/>
        </p:nvSpPr>
        <p:spPr>
          <a:xfrm>
            <a:off x="1649222" y="6051550"/>
            <a:ext cx="262890" cy="253365"/>
          </a:xfrm>
          <a:custGeom>
            <a:avLst/>
            <a:gdLst/>
            <a:ahLst/>
            <a:cxnLst/>
            <a:rect l="l" t="t" r="r" b="b"/>
            <a:pathLst>
              <a:path w="262889" h="253364">
                <a:moveTo>
                  <a:pt x="32893" y="195072"/>
                </a:moveTo>
                <a:lnTo>
                  <a:pt x="15747" y="195072"/>
                </a:lnTo>
                <a:lnTo>
                  <a:pt x="73913" y="253250"/>
                </a:lnTo>
                <a:lnTo>
                  <a:pt x="82422" y="244640"/>
                </a:lnTo>
                <a:lnTo>
                  <a:pt x="32893" y="195072"/>
                </a:lnTo>
                <a:close/>
              </a:path>
              <a:path w="262889" h="253364">
                <a:moveTo>
                  <a:pt x="134953" y="147612"/>
                </a:moveTo>
                <a:lnTo>
                  <a:pt x="118109" y="147612"/>
                </a:lnTo>
                <a:lnTo>
                  <a:pt x="123586" y="153655"/>
                </a:lnTo>
                <a:lnTo>
                  <a:pt x="127825" y="159594"/>
                </a:lnTo>
                <a:lnTo>
                  <a:pt x="130825" y="165428"/>
                </a:lnTo>
                <a:lnTo>
                  <a:pt x="132587" y="171157"/>
                </a:lnTo>
                <a:lnTo>
                  <a:pt x="134111" y="178727"/>
                </a:lnTo>
                <a:lnTo>
                  <a:pt x="132206" y="185191"/>
                </a:lnTo>
                <a:lnTo>
                  <a:pt x="123062" y="194386"/>
                </a:lnTo>
                <a:lnTo>
                  <a:pt x="117347" y="198081"/>
                </a:lnTo>
                <a:lnTo>
                  <a:pt x="109981" y="201637"/>
                </a:lnTo>
                <a:lnTo>
                  <a:pt x="117347" y="208978"/>
                </a:lnTo>
                <a:lnTo>
                  <a:pt x="124078" y="204927"/>
                </a:lnTo>
                <a:lnTo>
                  <a:pt x="129158" y="201218"/>
                </a:lnTo>
                <a:lnTo>
                  <a:pt x="132460" y="197840"/>
                </a:lnTo>
                <a:lnTo>
                  <a:pt x="139319" y="190969"/>
                </a:lnTo>
                <a:lnTo>
                  <a:pt x="143001" y="183451"/>
                </a:lnTo>
                <a:lnTo>
                  <a:pt x="143259" y="175221"/>
                </a:lnTo>
                <a:lnTo>
                  <a:pt x="143509" y="168960"/>
                </a:lnTo>
                <a:lnTo>
                  <a:pt x="141858" y="162064"/>
                </a:lnTo>
                <a:lnTo>
                  <a:pt x="134953" y="147612"/>
                </a:lnTo>
                <a:close/>
              </a:path>
              <a:path w="262889" h="253364">
                <a:moveTo>
                  <a:pt x="17271" y="179438"/>
                </a:moveTo>
                <a:lnTo>
                  <a:pt x="0" y="199923"/>
                </a:lnTo>
                <a:lnTo>
                  <a:pt x="5460" y="205346"/>
                </a:lnTo>
                <a:lnTo>
                  <a:pt x="15747" y="195072"/>
                </a:lnTo>
                <a:lnTo>
                  <a:pt x="32893" y="195072"/>
                </a:lnTo>
                <a:lnTo>
                  <a:pt x="17271" y="179438"/>
                </a:lnTo>
                <a:close/>
              </a:path>
              <a:path w="262889" h="253364">
                <a:moveTo>
                  <a:pt x="87433" y="116685"/>
                </a:moveTo>
                <a:lnTo>
                  <a:pt x="60325" y="138569"/>
                </a:lnTo>
                <a:lnTo>
                  <a:pt x="60705" y="146964"/>
                </a:lnTo>
                <a:lnTo>
                  <a:pt x="60959" y="155346"/>
                </a:lnTo>
                <a:lnTo>
                  <a:pt x="64515" y="162839"/>
                </a:lnTo>
                <a:lnTo>
                  <a:pt x="76834" y="175221"/>
                </a:lnTo>
                <a:lnTo>
                  <a:pt x="83692" y="178206"/>
                </a:lnTo>
                <a:lnTo>
                  <a:pt x="99186" y="178638"/>
                </a:lnTo>
                <a:lnTo>
                  <a:pt x="105790" y="176034"/>
                </a:lnTo>
                <a:lnTo>
                  <a:pt x="113577" y="168275"/>
                </a:lnTo>
                <a:lnTo>
                  <a:pt x="98297" y="168275"/>
                </a:lnTo>
                <a:lnTo>
                  <a:pt x="88137" y="167055"/>
                </a:lnTo>
                <a:lnTo>
                  <a:pt x="83184" y="164299"/>
                </a:lnTo>
                <a:lnTo>
                  <a:pt x="73532" y="154698"/>
                </a:lnTo>
                <a:lnTo>
                  <a:pt x="70992" y="149948"/>
                </a:lnTo>
                <a:lnTo>
                  <a:pt x="69995" y="140462"/>
                </a:lnTo>
                <a:lnTo>
                  <a:pt x="70026" y="140144"/>
                </a:lnTo>
                <a:lnTo>
                  <a:pt x="71500" y="135978"/>
                </a:lnTo>
                <a:lnTo>
                  <a:pt x="79375" y="128155"/>
                </a:lnTo>
                <a:lnTo>
                  <a:pt x="84327" y="126555"/>
                </a:lnTo>
                <a:lnTo>
                  <a:pt x="114863" y="126555"/>
                </a:lnTo>
                <a:lnTo>
                  <a:pt x="108997" y="122520"/>
                </a:lnTo>
                <a:lnTo>
                  <a:pt x="101730" y="119026"/>
                </a:lnTo>
                <a:lnTo>
                  <a:pt x="94487" y="117068"/>
                </a:lnTo>
                <a:lnTo>
                  <a:pt x="87433" y="116685"/>
                </a:lnTo>
                <a:close/>
              </a:path>
              <a:path w="262889" h="253364">
                <a:moveTo>
                  <a:pt x="114863" y="126555"/>
                </a:moveTo>
                <a:lnTo>
                  <a:pt x="84327" y="126555"/>
                </a:lnTo>
                <a:lnTo>
                  <a:pt x="96011" y="128295"/>
                </a:lnTo>
                <a:lnTo>
                  <a:pt x="101726" y="131483"/>
                </a:lnTo>
                <a:lnTo>
                  <a:pt x="110616" y="140462"/>
                </a:lnTo>
                <a:lnTo>
                  <a:pt x="112394" y="144729"/>
                </a:lnTo>
                <a:lnTo>
                  <a:pt x="112140" y="154825"/>
                </a:lnTo>
                <a:lnTo>
                  <a:pt x="110235" y="159181"/>
                </a:lnTo>
                <a:lnTo>
                  <a:pt x="102742" y="166674"/>
                </a:lnTo>
                <a:lnTo>
                  <a:pt x="98297" y="168275"/>
                </a:lnTo>
                <a:lnTo>
                  <a:pt x="113577" y="168275"/>
                </a:lnTo>
                <a:lnTo>
                  <a:pt x="116839" y="165023"/>
                </a:lnTo>
                <a:lnTo>
                  <a:pt x="119125" y="157365"/>
                </a:lnTo>
                <a:lnTo>
                  <a:pt x="118109" y="147612"/>
                </a:lnTo>
                <a:lnTo>
                  <a:pt x="134953" y="147612"/>
                </a:lnTo>
                <a:lnTo>
                  <a:pt x="134746" y="147180"/>
                </a:lnTo>
                <a:lnTo>
                  <a:pt x="129920" y="140347"/>
                </a:lnTo>
                <a:lnTo>
                  <a:pt x="123697" y="134124"/>
                </a:lnTo>
                <a:lnTo>
                  <a:pt x="116312" y="127552"/>
                </a:lnTo>
                <a:lnTo>
                  <a:pt x="114863" y="126555"/>
                </a:lnTo>
                <a:close/>
              </a:path>
              <a:path w="262889" h="253364">
                <a:moveTo>
                  <a:pt x="160042" y="63969"/>
                </a:moveTo>
                <a:lnTo>
                  <a:pt x="149986" y="63969"/>
                </a:lnTo>
                <a:lnTo>
                  <a:pt x="163194" y="120370"/>
                </a:lnTo>
                <a:lnTo>
                  <a:pt x="165477" y="128155"/>
                </a:lnTo>
                <a:lnTo>
                  <a:pt x="167639" y="133400"/>
                </a:lnTo>
                <a:lnTo>
                  <a:pt x="169671" y="138620"/>
                </a:lnTo>
                <a:lnTo>
                  <a:pt x="172846" y="144170"/>
                </a:lnTo>
                <a:lnTo>
                  <a:pt x="177037" y="150050"/>
                </a:lnTo>
                <a:lnTo>
                  <a:pt x="186944" y="140144"/>
                </a:lnTo>
                <a:lnTo>
                  <a:pt x="178798" y="126290"/>
                </a:lnTo>
                <a:lnTo>
                  <a:pt x="171307" y="107608"/>
                </a:lnTo>
                <a:lnTo>
                  <a:pt x="164459" y="84099"/>
                </a:lnTo>
                <a:lnTo>
                  <a:pt x="160042" y="63969"/>
                </a:lnTo>
                <a:close/>
              </a:path>
              <a:path w="262889" h="253364">
                <a:moveTo>
                  <a:pt x="150113" y="47688"/>
                </a:moveTo>
                <a:lnTo>
                  <a:pt x="108711" y="89179"/>
                </a:lnTo>
                <a:lnTo>
                  <a:pt x="116712" y="97256"/>
                </a:lnTo>
                <a:lnTo>
                  <a:pt x="149986" y="63969"/>
                </a:lnTo>
                <a:lnTo>
                  <a:pt x="160042" y="63969"/>
                </a:lnTo>
                <a:lnTo>
                  <a:pt x="158241" y="55765"/>
                </a:lnTo>
                <a:lnTo>
                  <a:pt x="150113" y="47688"/>
                </a:lnTo>
                <a:close/>
              </a:path>
              <a:path w="262889" h="253364">
                <a:moveTo>
                  <a:pt x="197865" y="0"/>
                </a:moveTo>
                <a:lnTo>
                  <a:pt x="189737" y="8089"/>
                </a:lnTo>
                <a:lnTo>
                  <a:pt x="200532" y="77000"/>
                </a:lnTo>
                <a:lnTo>
                  <a:pt x="207009" y="83502"/>
                </a:lnTo>
                <a:lnTo>
                  <a:pt x="222478" y="68033"/>
                </a:lnTo>
                <a:lnTo>
                  <a:pt x="208406" y="68033"/>
                </a:lnTo>
                <a:lnTo>
                  <a:pt x="200913" y="18072"/>
                </a:lnTo>
                <a:lnTo>
                  <a:pt x="215908" y="18072"/>
                </a:lnTo>
                <a:lnTo>
                  <a:pt x="197865" y="0"/>
                </a:lnTo>
                <a:close/>
              </a:path>
              <a:path w="262889" h="253364">
                <a:moveTo>
                  <a:pt x="252292" y="54419"/>
                </a:moveTo>
                <a:lnTo>
                  <a:pt x="236092" y="54419"/>
                </a:lnTo>
                <a:lnTo>
                  <a:pt x="254380" y="72720"/>
                </a:lnTo>
                <a:lnTo>
                  <a:pt x="262508" y="64643"/>
                </a:lnTo>
                <a:lnTo>
                  <a:pt x="252292" y="54419"/>
                </a:lnTo>
                <a:close/>
              </a:path>
              <a:path w="262889" h="253364">
                <a:moveTo>
                  <a:pt x="215908" y="18072"/>
                </a:moveTo>
                <a:lnTo>
                  <a:pt x="200913" y="18072"/>
                </a:lnTo>
                <a:lnTo>
                  <a:pt x="229615" y="46824"/>
                </a:lnTo>
                <a:lnTo>
                  <a:pt x="208406" y="68033"/>
                </a:lnTo>
                <a:lnTo>
                  <a:pt x="222478" y="68033"/>
                </a:lnTo>
                <a:lnTo>
                  <a:pt x="236092" y="54419"/>
                </a:lnTo>
                <a:lnTo>
                  <a:pt x="252292" y="54419"/>
                </a:lnTo>
                <a:lnTo>
                  <a:pt x="244220" y="46342"/>
                </a:lnTo>
                <a:lnTo>
                  <a:pt x="251246" y="39306"/>
                </a:lnTo>
                <a:lnTo>
                  <a:pt x="237108" y="39306"/>
                </a:lnTo>
                <a:lnTo>
                  <a:pt x="215908" y="18072"/>
                </a:lnTo>
                <a:close/>
              </a:path>
              <a:path w="262889" h="253364">
                <a:moveTo>
                  <a:pt x="245744" y="30657"/>
                </a:moveTo>
                <a:lnTo>
                  <a:pt x="237108" y="39306"/>
                </a:lnTo>
                <a:lnTo>
                  <a:pt x="251246" y="39306"/>
                </a:lnTo>
                <a:lnTo>
                  <a:pt x="252856" y="37693"/>
                </a:lnTo>
                <a:lnTo>
                  <a:pt x="245744" y="30657"/>
                </a:lnTo>
                <a:close/>
              </a:path>
            </a:pathLst>
          </a:custGeom>
          <a:solidFill>
            <a:srgbClr val="000000"/>
          </a:solidFill>
        </p:spPr>
        <p:txBody>
          <a:bodyPr wrap="square" lIns="0" tIns="0" rIns="0" bIns="0" rtlCol="0"/>
          <a:lstStyle/>
          <a:p>
            <a:endParaRPr/>
          </a:p>
        </p:txBody>
      </p:sp>
      <p:sp>
        <p:nvSpPr>
          <p:cNvPr id="144" name="object 144"/>
          <p:cNvSpPr/>
          <p:nvPr/>
        </p:nvSpPr>
        <p:spPr>
          <a:xfrm>
            <a:off x="1948433" y="6047320"/>
            <a:ext cx="260350" cy="257810"/>
          </a:xfrm>
          <a:custGeom>
            <a:avLst/>
            <a:gdLst/>
            <a:ahLst/>
            <a:cxnLst/>
            <a:rect l="l" t="t" r="r" b="b"/>
            <a:pathLst>
              <a:path w="260350" h="257810">
                <a:moveTo>
                  <a:pt x="32893" y="199301"/>
                </a:moveTo>
                <a:lnTo>
                  <a:pt x="15621" y="199301"/>
                </a:lnTo>
                <a:lnTo>
                  <a:pt x="73787" y="257479"/>
                </a:lnTo>
                <a:lnTo>
                  <a:pt x="82423" y="248869"/>
                </a:lnTo>
                <a:lnTo>
                  <a:pt x="32893" y="199301"/>
                </a:lnTo>
                <a:close/>
              </a:path>
              <a:path w="260350" h="257810">
                <a:moveTo>
                  <a:pt x="134953" y="151841"/>
                </a:moveTo>
                <a:lnTo>
                  <a:pt x="118110" y="151841"/>
                </a:lnTo>
                <a:lnTo>
                  <a:pt x="123586" y="157884"/>
                </a:lnTo>
                <a:lnTo>
                  <a:pt x="127825" y="163823"/>
                </a:lnTo>
                <a:lnTo>
                  <a:pt x="130825" y="169657"/>
                </a:lnTo>
                <a:lnTo>
                  <a:pt x="132588" y="175386"/>
                </a:lnTo>
                <a:lnTo>
                  <a:pt x="134112" y="182956"/>
                </a:lnTo>
                <a:lnTo>
                  <a:pt x="132207" y="189420"/>
                </a:lnTo>
                <a:lnTo>
                  <a:pt x="123063" y="198615"/>
                </a:lnTo>
                <a:lnTo>
                  <a:pt x="117348" y="202310"/>
                </a:lnTo>
                <a:lnTo>
                  <a:pt x="109982" y="205866"/>
                </a:lnTo>
                <a:lnTo>
                  <a:pt x="117348" y="213207"/>
                </a:lnTo>
                <a:lnTo>
                  <a:pt x="124079" y="209156"/>
                </a:lnTo>
                <a:lnTo>
                  <a:pt x="129159" y="205447"/>
                </a:lnTo>
                <a:lnTo>
                  <a:pt x="132461" y="202069"/>
                </a:lnTo>
                <a:lnTo>
                  <a:pt x="139319" y="195198"/>
                </a:lnTo>
                <a:lnTo>
                  <a:pt x="142875" y="187680"/>
                </a:lnTo>
                <a:lnTo>
                  <a:pt x="143259" y="179450"/>
                </a:lnTo>
                <a:lnTo>
                  <a:pt x="143510" y="173189"/>
                </a:lnTo>
                <a:lnTo>
                  <a:pt x="141859" y="166293"/>
                </a:lnTo>
                <a:lnTo>
                  <a:pt x="134953" y="151841"/>
                </a:lnTo>
                <a:close/>
              </a:path>
              <a:path w="260350" h="257810">
                <a:moveTo>
                  <a:pt x="17272" y="183667"/>
                </a:moveTo>
                <a:lnTo>
                  <a:pt x="0" y="204152"/>
                </a:lnTo>
                <a:lnTo>
                  <a:pt x="5461" y="209575"/>
                </a:lnTo>
                <a:lnTo>
                  <a:pt x="15621" y="199301"/>
                </a:lnTo>
                <a:lnTo>
                  <a:pt x="32893" y="199301"/>
                </a:lnTo>
                <a:lnTo>
                  <a:pt x="17272" y="183667"/>
                </a:lnTo>
                <a:close/>
              </a:path>
              <a:path w="260350" h="257810">
                <a:moveTo>
                  <a:pt x="87362" y="120914"/>
                </a:moveTo>
                <a:lnTo>
                  <a:pt x="60325" y="142798"/>
                </a:lnTo>
                <a:lnTo>
                  <a:pt x="60706" y="151193"/>
                </a:lnTo>
                <a:lnTo>
                  <a:pt x="60960" y="159575"/>
                </a:lnTo>
                <a:lnTo>
                  <a:pt x="64516" y="167068"/>
                </a:lnTo>
                <a:lnTo>
                  <a:pt x="76835" y="179450"/>
                </a:lnTo>
                <a:lnTo>
                  <a:pt x="83566" y="182435"/>
                </a:lnTo>
                <a:lnTo>
                  <a:pt x="99187" y="182867"/>
                </a:lnTo>
                <a:lnTo>
                  <a:pt x="105791" y="180263"/>
                </a:lnTo>
                <a:lnTo>
                  <a:pt x="113577" y="172504"/>
                </a:lnTo>
                <a:lnTo>
                  <a:pt x="98298" y="172504"/>
                </a:lnTo>
                <a:lnTo>
                  <a:pt x="88138" y="171284"/>
                </a:lnTo>
                <a:lnTo>
                  <a:pt x="69868" y="144691"/>
                </a:lnTo>
                <a:lnTo>
                  <a:pt x="69903" y="144373"/>
                </a:lnTo>
                <a:lnTo>
                  <a:pt x="71501" y="140207"/>
                </a:lnTo>
                <a:lnTo>
                  <a:pt x="79375" y="132384"/>
                </a:lnTo>
                <a:lnTo>
                  <a:pt x="84328" y="130784"/>
                </a:lnTo>
                <a:lnTo>
                  <a:pt x="114812" y="130784"/>
                </a:lnTo>
                <a:lnTo>
                  <a:pt x="108966" y="126749"/>
                </a:lnTo>
                <a:lnTo>
                  <a:pt x="101675" y="123255"/>
                </a:lnTo>
                <a:lnTo>
                  <a:pt x="94361" y="121297"/>
                </a:lnTo>
                <a:lnTo>
                  <a:pt x="87362" y="120914"/>
                </a:lnTo>
                <a:close/>
              </a:path>
              <a:path w="260350" h="257810">
                <a:moveTo>
                  <a:pt x="114812" y="130784"/>
                </a:moveTo>
                <a:lnTo>
                  <a:pt x="84328" y="130784"/>
                </a:lnTo>
                <a:lnTo>
                  <a:pt x="96012" y="132524"/>
                </a:lnTo>
                <a:lnTo>
                  <a:pt x="101727" y="135712"/>
                </a:lnTo>
                <a:lnTo>
                  <a:pt x="110617" y="144691"/>
                </a:lnTo>
                <a:lnTo>
                  <a:pt x="112395" y="148958"/>
                </a:lnTo>
                <a:lnTo>
                  <a:pt x="112141" y="159054"/>
                </a:lnTo>
                <a:lnTo>
                  <a:pt x="110236" y="163410"/>
                </a:lnTo>
                <a:lnTo>
                  <a:pt x="102743" y="170903"/>
                </a:lnTo>
                <a:lnTo>
                  <a:pt x="98298" y="172504"/>
                </a:lnTo>
                <a:lnTo>
                  <a:pt x="113577" y="172504"/>
                </a:lnTo>
                <a:lnTo>
                  <a:pt x="116840" y="169252"/>
                </a:lnTo>
                <a:lnTo>
                  <a:pt x="119126" y="161594"/>
                </a:lnTo>
                <a:lnTo>
                  <a:pt x="118110" y="151841"/>
                </a:lnTo>
                <a:lnTo>
                  <a:pt x="134953" y="151841"/>
                </a:lnTo>
                <a:lnTo>
                  <a:pt x="134747" y="151409"/>
                </a:lnTo>
                <a:lnTo>
                  <a:pt x="129793" y="144576"/>
                </a:lnTo>
                <a:lnTo>
                  <a:pt x="123571" y="138353"/>
                </a:lnTo>
                <a:lnTo>
                  <a:pt x="116256" y="131781"/>
                </a:lnTo>
                <a:lnTo>
                  <a:pt x="114812" y="130784"/>
                </a:lnTo>
                <a:close/>
              </a:path>
              <a:path w="260350" h="257810">
                <a:moveTo>
                  <a:pt x="160042" y="68198"/>
                </a:moveTo>
                <a:lnTo>
                  <a:pt x="149987" y="68198"/>
                </a:lnTo>
                <a:lnTo>
                  <a:pt x="163195" y="124599"/>
                </a:lnTo>
                <a:lnTo>
                  <a:pt x="177038" y="154279"/>
                </a:lnTo>
                <a:lnTo>
                  <a:pt x="186944" y="144373"/>
                </a:lnTo>
                <a:lnTo>
                  <a:pt x="178798" y="130519"/>
                </a:lnTo>
                <a:lnTo>
                  <a:pt x="171307" y="111837"/>
                </a:lnTo>
                <a:lnTo>
                  <a:pt x="164459" y="88329"/>
                </a:lnTo>
                <a:lnTo>
                  <a:pt x="160042" y="68198"/>
                </a:lnTo>
                <a:close/>
              </a:path>
              <a:path w="260350" h="257810">
                <a:moveTo>
                  <a:pt x="150114" y="51917"/>
                </a:moveTo>
                <a:lnTo>
                  <a:pt x="108585" y="93408"/>
                </a:lnTo>
                <a:lnTo>
                  <a:pt x="116713" y="101485"/>
                </a:lnTo>
                <a:lnTo>
                  <a:pt x="149987" y="68198"/>
                </a:lnTo>
                <a:lnTo>
                  <a:pt x="160042" y="68198"/>
                </a:lnTo>
                <a:lnTo>
                  <a:pt x="158242" y="59994"/>
                </a:lnTo>
                <a:lnTo>
                  <a:pt x="150114" y="51917"/>
                </a:lnTo>
                <a:close/>
              </a:path>
              <a:path w="260350" h="257810">
                <a:moveTo>
                  <a:pt x="203708" y="0"/>
                </a:moveTo>
                <a:lnTo>
                  <a:pt x="196342" y="4127"/>
                </a:lnTo>
                <a:lnTo>
                  <a:pt x="190627" y="8153"/>
                </a:lnTo>
                <a:lnTo>
                  <a:pt x="186817" y="12052"/>
                </a:lnTo>
                <a:lnTo>
                  <a:pt x="180086" y="18783"/>
                </a:lnTo>
                <a:lnTo>
                  <a:pt x="176530" y="25806"/>
                </a:lnTo>
                <a:lnTo>
                  <a:pt x="176278" y="33172"/>
                </a:lnTo>
                <a:lnTo>
                  <a:pt x="177149" y="43272"/>
                </a:lnTo>
                <a:lnTo>
                  <a:pt x="203441" y="80632"/>
                </a:lnTo>
                <a:lnTo>
                  <a:pt x="232753" y="92073"/>
                </a:lnTo>
                <a:lnTo>
                  <a:pt x="239315" y="90887"/>
                </a:lnTo>
                <a:lnTo>
                  <a:pt x="245377" y="88043"/>
                </a:lnTo>
                <a:lnTo>
                  <a:pt x="250952" y="83540"/>
                </a:lnTo>
                <a:lnTo>
                  <a:pt x="252310" y="82181"/>
                </a:lnTo>
                <a:lnTo>
                  <a:pt x="236220" y="82181"/>
                </a:lnTo>
                <a:lnTo>
                  <a:pt x="224663" y="80632"/>
                </a:lnTo>
                <a:lnTo>
                  <a:pt x="219075" y="77533"/>
                </a:lnTo>
                <a:lnTo>
                  <a:pt x="210185" y="68694"/>
                </a:lnTo>
                <a:lnTo>
                  <a:pt x="208534" y="64452"/>
                </a:lnTo>
                <a:lnTo>
                  <a:pt x="208667" y="61785"/>
                </a:lnTo>
                <a:lnTo>
                  <a:pt x="202565" y="61785"/>
                </a:lnTo>
                <a:lnTo>
                  <a:pt x="192087" y="49241"/>
                </a:lnTo>
                <a:lnTo>
                  <a:pt x="186944" y="37934"/>
                </a:lnTo>
                <a:lnTo>
                  <a:pt x="187134" y="27866"/>
                </a:lnTo>
                <a:lnTo>
                  <a:pt x="192659" y="19037"/>
                </a:lnTo>
                <a:lnTo>
                  <a:pt x="196596" y="15112"/>
                </a:lnTo>
                <a:lnTo>
                  <a:pt x="202819" y="11277"/>
                </a:lnTo>
                <a:lnTo>
                  <a:pt x="211201" y="7556"/>
                </a:lnTo>
                <a:lnTo>
                  <a:pt x="203708" y="0"/>
                </a:lnTo>
                <a:close/>
              </a:path>
              <a:path w="260350" h="257810">
                <a:moveTo>
                  <a:pt x="251066" y="40779"/>
                </a:moveTo>
                <a:lnTo>
                  <a:pt x="222885" y="40779"/>
                </a:lnTo>
                <a:lnTo>
                  <a:pt x="232791" y="41897"/>
                </a:lnTo>
                <a:lnTo>
                  <a:pt x="237744" y="44551"/>
                </a:lnTo>
                <a:lnTo>
                  <a:pt x="242443" y="49326"/>
                </a:lnTo>
                <a:lnTo>
                  <a:pt x="247015" y="53924"/>
                </a:lnTo>
                <a:lnTo>
                  <a:pt x="249555" y="58648"/>
                </a:lnTo>
                <a:lnTo>
                  <a:pt x="250552" y="68198"/>
                </a:lnTo>
                <a:lnTo>
                  <a:pt x="250448" y="68694"/>
                </a:lnTo>
                <a:lnTo>
                  <a:pt x="248920" y="72669"/>
                </a:lnTo>
                <a:lnTo>
                  <a:pt x="245237" y="76403"/>
                </a:lnTo>
                <a:lnTo>
                  <a:pt x="241046" y="80517"/>
                </a:lnTo>
                <a:lnTo>
                  <a:pt x="236220" y="82181"/>
                </a:lnTo>
                <a:lnTo>
                  <a:pt x="252310" y="82181"/>
                </a:lnTo>
                <a:lnTo>
                  <a:pt x="257175" y="77317"/>
                </a:lnTo>
                <a:lnTo>
                  <a:pt x="260223" y="70015"/>
                </a:lnTo>
                <a:lnTo>
                  <a:pt x="259848" y="61785"/>
                </a:lnTo>
                <a:lnTo>
                  <a:pt x="259588" y="53276"/>
                </a:lnTo>
                <a:lnTo>
                  <a:pt x="256032" y="45745"/>
                </a:lnTo>
                <a:lnTo>
                  <a:pt x="251066" y="40779"/>
                </a:lnTo>
                <a:close/>
              </a:path>
              <a:path w="260350" h="257810">
                <a:moveTo>
                  <a:pt x="222250" y="29895"/>
                </a:moveTo>
                <a:lnTo>
                  <a:pt x="202479" y="58648"/>
                </a:lnTo>
                <a:lnTo>
                  <a:pt x="202565" y="61785"/>
                </a:lnTo>
                <a:lnTo>
                  <a:pt x="208667" y="61785"/>
                </a:lnTo>
                <a:lnTo>
                  <a:pt x="208788" y="59385"/>
                </a:lnTo>
                <a:lnTo>
                  <a:pt x="208915" y="54317"/>
                </a:lnTo>
                <a:lnTo>
                  <a:pt x="210820" y="49949"/>
                </a:lnTo>
                <a:lnTo>
                  <a:pt x="214503" y="46266"/>
                </a:lnTo>
                <a:lnTo>
                  <a:pt x="218440" y="42417"/>
                </a:lnTo>
                <a:lnTo>
                  <a:pt x="222885" y="40779"/>
                </a:lnTo>
                <a:lnTo>
                  <a:pt x="251066" y="40779"/>
                </a:lnTo>
                <a:lnTo>
                  <a:pt x="243459" y="33172"/>
                </a:lnTo>
                <a:lnTo>
                  <a:pt x="236982" y="30175"/>
                </a:lnTo>
                <a:lnTo>
                  <a:pt x="222250" y="29895"/>
                </a:lnTo>
                <a:close/>
              </a:path>
            </a:pathLst>
          </a:custGeom>
          <a:solidFill>
            <a:srgbClr val="000000"/>
          </a:solidFill>
        </p:spPr>
        <p:txBody>
          <a:bodyPr wrap="square" lIns="0" tIns="0" rIns="0" bIns="0" rtlCol="0"/>
          <a:lstStyle/>
          <a:p>
            <a:endParaRPr/>
          </a:p>
        </p:txBody>
      </p:sp>
      <p:sp>
        <p:nvSpPr>
          <p:cNvPr id="145" name="object 145"/>
          <p:cNvSpPr/>
          <p:nvPr/>
        </p:nvSpPr>
        <p:spPr>
          <a:xfrm>
            <a:off x="2247645" y="6051422"/>
            <a:ext cx="262890" cy="254000"/>
          </a:xfrm>
          <a:custGeom>
            <a:avLst/>
            <a:gdLst/>
            <a:ahLst/>
            <a:cxnLst/>
            <a:rect l="l" t="t" r="r" b="b"/>
            <a:pathLst>
              <a:path w="262889" h="254000">
                <a:moveTo>
                  <a:pt x="32893" y="195198"/>
                </a:moveTo>
                <a:lnTo>
                  <a:pt x="15621" y="195198"/>
                </a:lnTo>
                <a:lnTo>
                  <a:pt x="73787" y="253377"/>
                </a:lnTo>
                <a:lnTo>
                  <a:pt x="82423" y="244767"/>
                </a:lnTo>
                <a:lnTo>
                  <a:pt x="32893" y="195198"/>
                </a:lnTo>
                <a:close/>
              </a:path>
              <a:path w="262889" h="254000">
                <a:moveTo>
                  <a:pt x="134953" y="147739"/>
                </a:moveTo>
                <a:lnTo>
                  <a:pt x="117983" y="147739"/>
                </a:lnTo>
                <a:lnTo>
                  <a:pt x="123461" y="153782"/>
                </a:lnTo>
                <a:lnTo>
                  <a:pt x="127714" y="159721"/>
                </a:lnTo>
                <a:lnTo>
                  <a:pt x="130752" y="165555"/>
                </a:lnTo>
                <a:lnTo>
                  <a:pt x="132587" y="171284"/>
                </a:lnTo>
                <a:lnTo>
                  <a:pt x="134112" y="178854"/>
                </a:lnTo>
                <a:lnTo>
                  <a:pt x="132206" y="185318"/>
                </a:lnTo>
                <a:lnTo>
                  <a:pt x="126873" y="190677"/>
                </a:lnTo>
                <a:lnTo>
                  <a:pt x="122936" y="194513"/>
                </a:lnTo>
                <a:lnTo>
                  <a:pt x="117348" y="198208"/>
                </a:lnTo>
                <a:lnTo>
                  <a:pt x="109981" y="201764"/>
                </a:lnTo>
                <a:lnTo>
                  <a:pt x="117348" y="209105"/>
                </a:lnTo>
                <a:lnTo>
                  <a:pt x="143221" y="176161"/>
                </a:lnTo>
                <a:lnTo>
                  <a:pt x="143383" y="169087"/>
                </a:lnTo>
                <a:lnTo>
                  <a:pt x="141731" y="162191"/>
                </a:lnTo>
                <a:lnTo>
                  <a:pt x="138303" y="154749"/>
                </a:lnTo>
                <a:lnTo>
                  <a:pt x="134953" y="147739"/>
                </a:lnTo>
                <a:close/>
              </a:path>
              <a:path w="262889" h="254000">
                <a:moveTo>
                  <a:pt x="17272" y="179565"/>
                </a:moveTo>
                <a:lnTo>
                  <a:pt x="0" y="200050"/>
                </a:lnTo>
                <a:lnTo>
                  <a:pt x="5334" y="205473"/>
                </a:lnTo>
                <a:lnTo>
                  <a:pt x="15621" y="195198"/>
                </a:lnTo>
                <a:lnTo>
                  <a:pt x="32893" y="195198"/>
                </a:lnTo>
                <a:lnTo>
                  <a:pt x="17272" y="179565"/>
                </a:lnTo>
                <a:close/>
              </a:path>
              <a:path w="262889" h="254000">
                <a:moveTo>
                  <a:pt x="87362" y="116812"/>
                </a:moveTo>
                <a:lnTo>
                  <a:pt x="60325" y="138696"/>
                </a:lnTo>
                <a:lnTo>
                  <a:pt x="60706" y="147091"/>
                </a:lnTo>
                <a:lnTo>
                  <a:pt x="60960" y="155473"/>
                </a:lnTo>
                <a:lnTo>
                  <a:pt x="99187" y="178765"/>
                </a:lnTo>
                <a:lnTo>
                  <a:pt x="105791" y="176161"/>
                </a:lnTo>
                <a:lnTo>
                  <a:pt x="113577" y="168401"/>
                </a:lnTo>
                <a:lnTo>
                  <a:pt x="98298" y="168401"/>
                </a:lnTo>
                <a:lnTo>
                  <a:pt x="88137" y="167182"/>
                </a:lnTo>
                <a:lnTo>
                  <a:pt x="83058" y="164426"/>
                </a:lnTo>
                <a:lnTo>
                  <a:pt x="78231" y="159511"/>
                </a:lnTo>
                <a:lnTo>
                  <a:pt x="73533" y="154825"/>
                </a:lnTo>
                <a:lnTo>
                  <a:pt x="70923" y="150177"/>
                </a:lnTo>
                <a:lnTo>
                  <a:pt x="70848" y="149910"/>
                </a:lnTo>
                <a:lnTo>
                  <a:pt x="69868" y="140588"/>
                </a:lnTo>
                <a:lnTo>
                  <a:pt x="69903" y="140271"/>
                </a:lnTo>
                <a:lnTo>
                  <a:pt x="71501" y="136105"/>
                </a:lnTo>
                <a:lnTo>
                  <a:pt x="79375" y="128282"/>
                </a:lnTo>
                <a:lnTo>
                  <a:pt x="84328" y="126682"/>
                </a:lnTo>
                <a:lnTo>
                  <a:pt x="114788" y="126682"/>
                </a:lnTo>
                <a:lnTo>
                  <a:pt x="108918" y="122647"/>
                </a:lnTo>
                <a:lnTo>
                  <a:pt x="101621" y="119153"/>
                </a:lnTo>
                <a:lnTo>
                  <a:pt x="94361" y="117195"/>
                </a:lnTo>
                <a:lnTo>
                  <a:pt x="87362" y="116812"/>
                </a:lnTo>
                <a:close/>
              </a:path>
              <a:path w="262889" h="254000">
                <a:moveTo>
                  <a:pt x="114788" y="126682"/>
                </a:moveTo>
                <a:lnTo>
                  <a:pt x="84328" y="126682"/>
                </a:lnTo>
                <a:lnTo>
                  <a:pt x="96012" y="128422"/>
                </a:lnTo>
                <a:lnTo>
                  <a:pt x="101600" y="131610"/>
                </a:lnTo>
                <a:lnTo>
                  <a:pt x="107187" y="137096"/>
                </a:lnTo>
                <a:lnTo>
                  <a:pt x="110617" y="140588"/>
                </a:lnTo>
                <a:lnTo>
                  <a:pt x="112051" y="144297"/>
                </a:lnTo>
                <a:lnTo>
                  <a:pt x="112141" y="154952"/>
                </a:lnTo>
                <a:lnTo>
                  <a:pt x="110236" y="159308"/>
                </a:lnTo>
                <a:lnTo>
                  <a:pt x="102743" y="166801"/>
                </a:lnTo>
                <a:lnTo>
                  <a:pt x="98298" y="168401"/>
                </a:lnTo>
                <a:lnTo>
                  <a:pt x="113577" y="168401"/>
                </a:lnTo>
                <a:lnTo>
                  <a:pt x="116840" y="165150"/>
                </a:lnTo>
                <a:lnTo>
                  <a:pt x="118999" y="157492"/>
                </a:lnTo>
                <a:lnTo>
                  <a:pt x="117983" y="147739"/>
                </a:lnTo>
                <a:lnTo>
                  <a:pt x="134953" y="147739"/>
                </a:lnTo>
                <a:lnTo>
                  <a:pt x="134747" y="147307"/>
                </a:lnTo>
                <a:lnTo>
                  <a:pt x="129793" y="140474"/>
                </a:lnTo>
                <a:lnTo>
                  <a:pt x="123571" y="134251"/>
                </a:lnTo>
                <a:lnTo>
                  <a:pt x="116238" y="127679"/>
                </a:lnTo>
                <a:lnTo>
                  <a:pt x="114788" y="126682"/>
                </a:lnTo>
                <a:close/>
              </a:path>
              <a:path w="262889" h="254000">
                <a:moveTo>
                  <a:pt x="160026" y="64096"/>
                </a:moveTo>
                <a:lnTo>
                  <a:pt x="149987" y="64096"/>
                </a:lnTo>
                <a:lnTo>
                  <a:pt x="160655" y="110134"/>
                </a:lnTo>
                <a:lnTo>
                  <a:pt x="177037" y="150177"/>
                </a:lnTo>
                <a:lnTo>
                  <a:pt x="186944" y="140271"/>
                </a:lnTo>
                <a:lnTo>
                  <a:pt x="178780" y="126417"/>
                </a:lnTo>
                <a:lnTo>
                  <a:pt x="171259" y="107735"/>
                </a:lnTo>
                <a:lnTo>
                  <a:pt x="164405" y="84226"/>
                </a:lnTo>
                <a:lnTo>
                  <a:pt x="160026" y="64096"/>
                </a:lnTo>
                <a:close/>
              </a:path>
              <a:path w="262889" h="254000">
                <a:moveTo>
                  <a:pt x="150114" y="47815"/>
                </a:moveTo>
                <a:lnTo>
                  <a:pt x="108585" y="89306"/>
                </a:lnTo>
                <a:lnTo>
                  <a:pt x="116712" y="97383"/>
                </a:lnTo>
                <a:lnTo>
                  <a:pt x="149987" y="64096"/>
                </a:lnTo>
                <a:lnTo>
                  <a:pt x="160026" y="64096"/>
                </a:lnTo>
                <a:lnTo>
                  <a:pt x="158229" y="55879"/>
                </a:lnTo>
                <a:lnTo>
                  <a:pt x="150114" y="47815"/>
                </a:lnTo>
                <a:close/>
              </a:path>
              <a:path w="262889" h="254000">
                <a:moveTo>
                  <a:pt x="214102" y="50774"/>
                </a:moveTo>
                <a:lnTo>
                  <a:pt x="206121" y="50774"/>
                </a:lnTo>
                <a:lnTo>
                  <a:pt x="204523" y="60476"/>
                </a:lnTo>
                <a:lnTo>
                  <a:pt x="223901" y="90398"/>
                </a:lnTo>
                <a:lnTo>
                  <a:pt x="238252" y="88976"/>
                </a:lnTo>
                <a:lnTo>
                  <a:pt x="244983" y="85407"/>
                </a:lnTo>
                <a:lnTo>
                  <a:pt x="252026" y="78435"/>
                </a:lnTo>
                <a:lnTo>
                  <a:pt x="227584" y="78435"/>
                </a:lnTo>
                <a:lnTo>
                  <a:pt x="223393" y="76644"/>
                </a:lnTo>
                <a:lnTo>
                  <a:pt x="219710" y="72948"/>
                </a:lnTo>
                <a:lnTo>
                  <a:pt x="216789" y="69976"/>
                </a:lnTo>
                <a:lnTo>
                  <a:pt x="214884" y="66878"/>
                </a:lnTo>
                <a:lnTo>
                  <a:pt x="213374" y="60476"/>
                </a:lnTo>
                <a:lnTo>
                  <a:pt x="213487" y="55727"/>
                </a:lnTo>
                <a:lnTo>
                  <a:pt x="214102" y="50774"/>
                </a:lnTo>
                <a:close/>
              </a:path>
              <a:path w="262889" h="254000">
                <a:moveTo>
                  <a:pt x="260503" y="44653"/>
                </a:moveTo>
                <a:lnTo>
                  <a:pt x="235585" y="44653"/>
                </a:lnTo>
                <a:lnTo>
                  <a:pt x="242062" y="45173"/>
                </a:lnTo>
                <a:lnTo>
                  <a:pt x="244856" y="46558"/>
                </a:lnTo>
                <a:lnTo>
                  <a:pt x="250571" y="52171"/>
                </a:lnTo>
                <a:lnTo>
                  <a:pt x="251839" y="55892"/>
                </a:lnTo>
                <a:lnTo>
                  <a:pt x="251428" y="60476"/>
                </a:lnTo>
                <a:lnTo>
                  <a:pt x="250952" y="64528"/>
                </a:lnTo>
                <a:lnTo>
                  <a:pt x="248920" y="68567"/>
                </a:lnTo>
                <a:lnTo>
                  <a:pt x="245110" y="72326"/>
                </a:lnTo>
                <a:lnTo>
                  <a:pt x="241300" y="76225"/>
                </a:lnTo>
                <a:lnTo>
                  <a:pt x="236981" y="78231"/>
                </a:lnTo>
                <a:lnTo>
                  <a:pt x="227584" y="78435"/>
                </a:lnTo>
                <a:lnTo>
                  <a:pt x="252026" y="78435"/>
                </a:lnTo>
                <a:lnTo>
                  <a:pt x="257810" y="72605"/>
                </a:lnTo>
                <a:lnTo>
                  <a:pt x="261366" y="65646"/>
                </a:lnTo>
                <a:lnTo>
                  <a:pt x="262626" y="50774"/>
                </a:lnTo>
                <a:lnTo>
                  <a:pt x="262590" y="50533"/>
                </a:lnTo>
                <a:lnTo>
                  <a:pt x="260503" y="44653"/>
                </a:lnTo>
                <a:close/>
              </a:path>
              <a:path w="262889" h="254000">
                <a:moveTo>
                  <a:pt x="207645" y="0"/>
                </a:moveTo>
                <a:lnTo>
                  <a:pt x="176022" y="21755"/>
                </a:lnTo>
                <a:lnTo>
                  <a:pt x="175514" y="28384"/>
                </a:lnTo>
                <a:lnTo>
                  <a:pt x="174879" y="35026"/>
                </a:lnTo>
                <a:lnTo>
                  <a:pt x="195326" y="52019"/>
                </a:lnTo>
                <a:lnTo>
                  <a:pt x="200025" y="51854"/>
                </a:lnTo>
                <a:lnTo>
                  <a:pt x="206121" y="50774"/>
                </a:lnTo>
                <a:lnTo>
                  <a:pt x="214102" y="50774"/>
                </a:lnTo>
                <a:lnTo>
                  <a:pt x="214249" y="49593"/>
                </a:lnTo>
                <a:lnTo>
                  <a:pt x="230631" y="45377"/>
                </a:lnTo>
                <a:lnTo>
                  <a:pt x="235585" y="44653"/>
                </a:lnTo>
                <a:lnTo>
                  <a:pt x="260503" y="44653"/>
                </a:lnTo>
                <a:lnTo>
                  <a:pt x="260350" y="44221"/>
                </a:lnTo>
                <a:lnTo>
                  <a:pt x="256254" y="40182"/>
                </a:lnTo>
                <a:lnTo>
                  <a:pt x="201041" y="40182"/>
                </a:lnTo>
                <a:lnTo>
                  <a:pt x="193675" y="39916"/>
                </a:lnTo>
                <a:lnTo>
                  <a:pt x="190627" y="38633"/>
                </a:lnTo>
                <a:lnTo>
                  <a:pt x="188214" y="36220"/>
                </a:lnTo>
                <a:lnTo>
                  <a:pt x="185674" y="33743"/>
                </a:lnTo>
                <a:lnTo>
                  <a:pt x="184658" y="30733"/>
                </a:lnTo>
                <a:lnTo>
                  <a:pt x="185049" y="27114"/>
                </a:lnTo>
                <a:lnTo>
                  <a:pt x="185547" y="23647"/>
                </a:lnTo>
                <a:lnTo>
                  <a:pt x="204470" y="11137"/>
                </a:lnTo>
                <a:lnTo>
                  <a:pt x="220566" y="11137"/>
                </a:lnTo>
                <a:lnTo>
                  <a:pt x="216789" y="5841"/>
                </a:lnTo>
                <a:lnTo>
                  <a:pt x="212598" y="1714"/>
                </a:lnTo>
                <a:lnTo>
                  <a:pt x="207645" y="0"/>
                </a:lnTo>
                <a:close/>
              </a:path>
              <a:path w="262889" h="254000">
                <a:moveTo>
                  <a:pt x="220566" y="11137"/>
                </a:moveTo>
                <a:lnTo>
                  <a:pt x="204470" y="11137"/>
                </a:lnTo>
                <a:lnTo>
                  <a:pt x="207518" y="12217"/>
                </a:lnTo>
                <a:lnTo>
                  <a:pt x="210058" y="14820"/>
                </a:lnTo>
                <a:lnTo>
                  <a:pt x="215011" y="19684"/>
                </a:lnTo>
                <a:lnTo>
                  <a:pt x="216408" y="27114"/>
                </a:lnTo>
                <a:lnTo>
                  <a:pt x="214376" y="37109"/>
                </a:lnTo>
                <a:lnTo>
                  <a:pt x="206756" y="39192"/>
                </a:lnTo>
                <a:lnTo>
                  <a:pt x="201041" y="40182"/>
                </a:lnTo>
                <a:lnTo>
                  <a:pt x="256254" y="40182"/>
                </a:lnTo>
                <a:lnTo>
                  <a:pt x="254889" y="38836"/>
                </a:lnTo>
                <a:lnTo>
                  <a:pt x="249504" y="35001"/>
                </a:lnTo>
                <a:lnTo>
                  <a:pt x="221869" y="35001"/>
                </a:lnTo>
                <a:lnTo>
                  <a:pt x="222944" y="27114"/>
                </a:lnTo>
                <a:lnTo>
                  <a:pt x="222840" y="20294"/>
                </a:lnTo>
                <a:lnTo>
                  <a:pt x="222710" y="17826"/>
                </a:lnTo>
                <a:lnTo>
                  <a:pt x="220600" y="11185"/>
                </a:lnTo>
                <a:close/>
              </a:path>
              <a:path w="262889" h="254000">
                <a:moveTo>
                  <a:pt x="240998" y="32227"/>
                </a:moveTo>
                <a:lnTo>
                  <a:pt x="232082" y="32441"/>
                </a:lnTo>
                <a:lnTo>
                  <a:pt x="221869" y="35001"/>
                </a:lnTo>
                <a:lnTo>
                  <a:pt x="249504" y="35001"/>
                </a:lnTo>
                <a:lnTo>
                  <a:pt x="248604" y="34360"/>
                </a:lnTo>
                <a:lnTo>
                  <a:pt x="240998" y="32227"/>
                </a:lnTo>
                <a:close/>
              </a:path>
            </a:pathLst>
          </a:custGeom>
          <a:solidFill>
            <a:srgbClr val="000000"/>
          </a:solidFill>
        </p:spPr>
        <p:txBody>
          <a:bodyPr wrap="square" lIns="0" tIns="0" rIns="0" bIns="0" rtlCol="0"/>
          <a:lstStyle/>
          <a:p>
            <a:endParaRPr/>
          </a:p>
        </p:txBody>
      </p:sp>
      <p:sp>
        <p:nvSpPr>
          <p:cNvPr id="146" name="object 146"/>
          <p:cNvSpPr/>
          <p:nvPr/>
        </p:nvSpPr>
        <p:spPr>
          <a:xfrm>
            <a:off x="2546730" y="6055555"/>
            <a:ext cx="259079" cy="249554"/>
          </a:xfrm>
          <a:custGeom>
            <a:avLst/>
            <a:gdLst/>
            <a:ahLst/>
            <a:cxnLst/>
            <a:rect l="l" t="t" r="r" b="b"/>
            <a:pathLst>
              <a:path w="259080" h="249554">
                <a:moveTo>
                  <a:pt x="32923" y="191066"/>
                </a:moveTo>
                <a:lnTo>
                  <a:pt x="15748" y="191066"/>
                </a:lnTo>
                <a:lnTo>
                  <a:pt x="73913" y="249245"/>
                </a:lnTo>
                <a:lnTo>
                  <a:pt x="82550" y="240635"/>
                </a:lnTo>
                <a:lnTo>
                  <a:pt x="32923" y="191066"/>
                </a:lnTo>
                <a:close/>
              </a:path>
              <a:path w="259080" h="249554">
                <a:moveTo>
                  <a:pt x="134953" y="143607"/>
                </a:moveTo>
                <a:lnTo>
                  <a:pt x="118110" y="143607"/>
                </a:lnTo>
                <a:lnTo>
                  <a:pt x="123586" y="149650"/>
                </a:lnTo>
                <a:lnTo>
                  <a:pt x="127825" y="155589"/>
                </a:lnTo>
                <a:lnTo>
                  <a:pt x="130825" y="161423"/>
                </a:lnTo>
                <a:lnTo>
                  <a:pt x="132587" y="167152"/>
                </a:lnTo>
                <a:lnTo>
                  <a:pt x="134238" y="174722"/>
                </a:lnTo>
                <a:lnTo>
                  <a:pt x="132333" y="181186"/>
                </a:lnTo>
                <a:lnTo>
                  <a:pt x="126873" y="186545"/>
                </a:lnTo>
                <a:lnTo>
                  <a:pt x="123062" y="190381"/>
                </a:lnTo>
                <a:lnTo>
                  <a:pt x="117475" y="194076"/>
                </a:lnTo>
                <a:lnTo>
                  <a:pt x="110108" y="197632"/>
                </a:lnTo>
                <a:lnTo>
                  <a:pt x="117348" y="204973"/>
                </a:lnTo>
                <a:lnTo>
                  <a:pt x="143259" y="171216"/>
                </a:lnTo>
                <a:lnTo>
                  <a:pt x="143510" y="164955"/>
                </a:lnTo>
                <a:lnTo>
                  <a:pt x="141858" y="158059"/>
                </a:lnTo>
                <a:lnTo>
                  <a:pt x="134953" y="143607"/>
                </a:lnTo>
                <a:close/>
              </a:path>
              <a:path w="259080" h="249554">
                <a:moveTo>
                  <a:pt x="17271" y="175433"/>
                </a:moveTo>
                <a:lnTo>
                  <a:pt x="0" y="195918"/>
                </a:lnTo>
                <a:lnTo>
                  <a:pt x="5461" y="201341"/>
                </a:lnTo>
                <a:lnTo>
                  <a:pt x="15748" y="191066"/>
                </a:lnTo>
                <a:lnTo>
                  <a:pt x="32923" y="191066"/>
                </a:lnTo>
                <a:lnTo>
                  <a:pt x="17271" y="175433"/>
                </a:lnTo>
                <a:close/>
              </a:path>
              <a:path w="259080" h="249554">
                <a:moveTo>
                  <a:pt x="87489" y="112679"/>
                </a:moveTo>
                <a:lnTo>
                  <a:pt x="60451" y="134564"/>
                </a:lnTo>
                <a:lnTo>
                  <a:pt x="60715" y="143175"/>
                </a:lnTo>
                <a:lnTo>
                  <a:pt x="83693" y="174201"/>
                </a:lnTo>
                <a:lnTo>
                  <a:pt x="99313" y="174633"/>
                </a:lnTo>
                <a:lnTo>
                  <a:pt x="105918" y="172029"/>
                </a:lnTo>
                <a:lnTo>
                  <a:pt x="111379" y="166581"/>
                </a:lnTo>
                <a:lnTo>
                  <a:pt x="113648" y="164269"/>
                </a:lnTo>
                <a:lnTo>
                  <a:pt x="98425" y="164269"/>
                </a:lnTo>
                <a:lnTo>
                  <a:pt x="88264" y="163050"/>
                </a:lnTo>
                <a:lnTo>
                  <a:pt x="69976" y="136279"/>
                </a:lnTo>
                <a:lnTo>
                  <a:pt x="71627" y="131973"/>
                </a:lnTo>
                <a:lnTo>
                  <a:pt x="75437" y="128189"/>
                </a:lnTo>
                <a:lnTo>
                  <a:pt x="79375" y="124150"/>
                </a:lnTo>
                <a:lnTo>
                  <a:pt x="84327" y="122550"/>
                </a:lnTo>
                <a:lnTo>
                  <a:pt x="114915" y="122550"/>
                </a:lnTo>
                <a:lnTo>
                  <a:pt x="109045" y="118515"/>
                </a:lnTo>
                <a:lnTo>
                  <a:pt x="101748" y="115021"/>
                </a:lnTo>
                <a:lnTo>
                  <a:pt x="94487" y="113063"/>
                </a:lnTo>
                <a:lnTo>
                  <a:pt x="87489" y="112679"/>
                </a:lnTo>
                <a:close/>
              </a:path>
              <a:path w="259080" h="249554">
                <a:moveTo>
                  <a:pt x="114915" y="122550"/>
                </a:moveTo>
                <a:lnTo>
                  <a:pt x="84327" y="122550"/>
                </a:lnTo>
                <a:lnTo>
                  <a:pt x="96138" y="124290"/>
                </a:lnTo>
                <a:lnTo>
                  <a:pt x="101726" y="127478"/>
                </a:lnTo>
                <a:lnTo>
                  <a:pt x="107187" y="132964"/>
                </a:lnTo>
                <a:lnTo>
                  <a:pt x="110743" y="136456"/>
                </a:lnTo>
                <a:lnTo>
                  <a:pt x="112394" y="140724"/>
                </a:lnTo>
                <a:lnTo>
                  <a:pt x="112268" y="150820"/>
                </a:lnTo>
                <a:lnTo>
                  <a:pt x="110362" y="155176"/>
                </a:lnTo>
                <a:lnTo>
                  <a:pt x="102869" y="162669"/>
                </a:lnTo>
                <a:lnTo>
                  <a:pt x="98425" y="164269"/>
                </a:lnTo>
                <a:lnTo>
                  <a:pt x="113648" y="164269"/>
                </a:lnTo>
                <a:lnTo>
                  <a:pt x="116839" y="161018"/>
                </a:lnTo>
                <a:lnTo>
                  <a:pt x="119125" y="153360"/>
                </a:lnTo>
                <a:lnTo>
                  <a:pt x="118110" y="143607"/>
                </a:lnTo>
                <a:lnTo>
                  <a:pt x="134953" y="143607"/>
                </a:lnTo>
                <a:lnTo>
                  <a:pt x="134746" y="143175"/>
                </a:lnTo>
                <a:lnTo>
                  <a:pt x="129920" y="136342"/>
                </a:lnTo>
                <a:lnTo>
                  <a:pt x="123698" y="130119"/>
                </a:lnTo>
                <a:lnTo>
                  <a:pt x="116365" y="123546"/>
                </a:lnTo>
                <a:lnTo>
                  <a:pt x="114915" y="122550"/>
                </a:lnTo>
                <a:close/>
              </a:path>
              <a:path w="259080" h="249554">
                <a:moveTo>
                  <a:pt x="157079" y="103754"/>
                </a:moveTo>
                <a:lnTo>
                  <a:pt x="149098" y="103754"/>
                </a:lnTo>
                <a:lnTo>
                  <a:pt x="147677" y="112679"/>
                </a:lnTo>
                <a:lnTo>
                  <a:pt x="147650" y="115021"/>
                </a:lnTo>
                <a:lnTo>
                  <a:pt x="148082" y="122048"/>
                </a:lnTo>
                <a:lnTo>
                  <a:pt x="150705" y="129525"/>
                </a:lnTo>
                <a:lnTo>
                  <a:pt x="155448" y="135885"/>
                </a:lnTo>
                <a:lnTo>
                  <a:pt x="160781" y="141117"/>
                </a:lnTo>
                <a:lnTo>
                  <a:pt x="166877" y="143378"/>
                </a:lnTo>
                <a:lnTo>
                  <a:pt x="181229" y="141956"/>
                </a:lnTo>
                <a:lnTo>
                  <a:pt x="187960" y="138387"/>
                </a:lnTo>
                <a:lnTo>
                  <a:pt x="195003" y="131415"/>
                </a:lnTo>
                <a:lnTo>
                  <a:pt x="170687" y="131415"/>
                </a:lnTo>
                <a:lnTo>
                  <a:pt x="166496" y="129624"/>
                </a:lnTo>
                <a:lnTo>
                  <a:pt x="162687" y="125928"/>
                </a:lnTo>
                <a:lnTo>
                  <a:pt x="159766" y="122956"/>
                </a:lnTo>
                <a:lnTo>
                  <a:pt x="157861" y="119858"/>
                </a:lnTo>
                <a:lnTo>
                  <a:pt x="157225" y="116632"/>
                </a:lnTo>
                <a:lnTo>
                  <a:pt x="156582" y="113909"/>
                </a:lnTo>
                <a:lnTo>
                  <a:pt x="156463" y="108720"/>
                </a:lnTo>
                <a:lnTo>
                  <a:pt x="157079" y="103754"/>
                </a:lnTo>
                <a:close/>
              </a:path>
              <a:path w="259080" h="249554">
                <a:moveTo>
                  <a:pt x="203480" y="97633"/>
                </a:moveTo>
                <a:lnTo>
                  <a:pt x="178688" y="97633"/>
                </a:lnTo>
                <a:lnTo>
                  <a:pt x="185038" y="98153"/>
                </a:lnTo>
                <a:lnTo>
                  <a:pt x="187832" y="99538"/>
                </a:lnTo>
                <a:lnTo>
                  <a:pt x="193548" y="105151"/>
                </a:lnTo>
                <a:lnTo>
                  <a:pt x="194818" y="108872"/>
                </a:lnTo>
                <a:lnTo>
                  <a:pt x="194056" y="117508"/>
                </a:lnTo>
                <a:lnTo>
                  <a:pt x="170687" y="131415"/>
                </a:lnTo>
                <a:lnTo>
                  <a:pt x="195003" y="131415"/>
                </a:lnTo>
                <a:lnTo>
                  <a:pt x="200787" y="125585"/>
                </a:lnTo>
                <a:lnTo>
                  <a:pt x="204343" y="118638"/>
                </a:lnTo>
                <a:lnTo>
                  <a:pt x="205603" y="103754"/>
                </a:lnTo>
                <a:lnTo>
                  <a:pt x="205572" y="103525"/>
                </a:lnTo>
                <a:lnTo>
                  <a:pt x="203480" y="97633"/>
                </a:lnTo>
                <a:close/>
              </a:path>
              <a:path w="259080" h="249554">
                <a:moveTo>
                  <a:pt x="150621" y="52992"/>
                </a:moveTo>
                <a:lnTo>
                  <a:pt x="118999" y="74734"/>
                </a:lnTo>
                <a:lnTo>
                  <a:pt x="117982" y="88006"/>
                </a:lnTo>
                <a:lnTo>
                  <a:pt x="120142" y="93772"/>
                </a:lnTo>
                <a:lnTo>
                  <a:pt x="124968" y="98649"/>
                </a:lnTo>
                <a:lnTo>
                  <a:pt x="128016" y="101646"/>
                </a:lnTo>
                <a:lnTo>
                  <a:pt x="131191" y="103525"/>
                </a:lnTo>
                <a:lnTo>
                  <a:pt x="138302" y="104999"/>
                </a:lnTo>
                <a:lnTo>
                  <a:pt x="143001" y="104833"/>
                </a:lnTo>
                <a:lnTo>
                  <a:pt x="149098" y="103754"/>
                </a:lnTo>
                <a:lnTo>
                  <a:pt x="157079" y="103754"/>
                </a:lnTo>
                <a:lnTo>
                  <a:pt x="157225" y="102573"/>
                </a:lnTo>
                <a:lnTo>
                  <a:pt x="173608" y="98356"/>
                </a:lnTo>
                <a:lnTo>
                  <a:pt x="178688" y="97633"/>
                </a:lnTo>
                <a:lnTo>
                  <a:pt x="203480" y="97633"/>
                </a:lnTo>
                <a:lnTo>
                  <a:pt x="203326" y="97201"/>
                </a:lnTo>
                <a:lnTo>
                  <a:pt x="199231" y="93162"/>
                </a:lnTo>
                <a:lnTo>
                  <a:pt x="144144" y="93162"/>
                </a:lnTo>
                <a:lnTo>
                  <a:pt x="136651" y="92895"/>
                </a:lnTo>
                <a:lnTo>
                  <a:pt x="133604" y="91613"/>
                </a:lnTo>
                <a:lnTo>
                  <a:pt x="131191" y="89200"/>
                </a:lnTo>
                <a:lnTo>
                  <a:pt x="128650" y="86723"/>
                </a:lnTo>
                <a:lnTo>
                  <a:pt x="127635" y="83713"/>
                </a:lnTo>
                <a:lnTo>
                  <a:pt x="128165" y="79957"/>
                </a:lnTo>
                <a:lnTo>
                  <a:pt x="128524" y="76627"/>
                </a:lnTo>
                <a:lnTo>
                  <a:pt x="147446" y="64130"/>
                </a:lnTo>
                <a:lnTo>
                  <a:pt x="163552" y="64130"/>
                </a:lnTo>
                <a:lnTo>
                  <a:pt x="159766" y="58821"/>
                </a:lnTo>
                <a:lnTo>
                  <a:pt x="155575" y="54694"/>
                </a:lnTo>
                <a:lnTo>
                  <a:pt x="150621" y="52992"/>
                </a:lnTo>
                <a:close/>
              </a:path>
              <a:path w="259080" h="249554">
                <a:moveTo>
                  <a:pt x="163552" y="64130"/>
                </a:moveTo>
                <a:lnTo>
                  <a:pt x="147446" y="64130"/>
                </a:lnTo>
                <a:lnTo>
                  <a:pt x="150494" y="65209"/>
                </a:lnTo>
                <a:lnTo>
                  <a:pt x="153035" y="67800"/>
                </a:lnTo>
                <a:lnTo>
                  <a:pt x="157987" y="72664"/>
                </a:lnTo>
                <a:lnTo>
                  <a:pt x="159359" y="79957"/>
                </a:lnTo>
                <a:lnTo>
                  <a:pt x="159309" y="80467"/>
                </a:lnTo>
                <a:lnTo>
                  <a:pt x="157352" y="90089"/>
                </a:lnTo>
                <a:lnTo>
                  <a:pt x="149732" y="92184"/>
                </a:lnTo>
                <a:lnTo>
                  <a:pt x="144144" y="93162"/>
                </a:lnTo>
                <a:lnTo>
                  <a:pt x="199231" y="93162"/>
                </a:lnTo>
                <a:lnTo>
                  <a:pt x="197866" y="91816"/>
                </a:lnTo>
                <a:lnTo>
                  <a:pt x="192499" y="87993"/>
                </a:lnTo>
                <a:lnTo>
                  <a:pt x="164845" y="87993"/>
                </a:lnTo>
                <a:lnTo>
                  <a:pt x="165941" y="79957"/>
                </a:lnTo>
                <a:lnTo>
                  <a:pt x="165817" y="73274"/>
                </a:lnTo>
                <a:lnTo>
                  <a:pt x="165687" y="70807"/>
                </a:lnTo>
                <a:lnTo>
                  <a:pt x="163651" y="64397"/>
                </a:lnTo>
                <a:lnTo>
                  <a:pt x="163552" y="64130"/>
                </a:lnTo>
                <a:close/>
              </a:path>
              <a:path w="259080" h="249554">
                <a:moveTo>
                  <a:pt x="183975" y="85209"/>
                </a:moveTo>
                <a:lnTo>
                  <a:pt x="175059" y="85426"/>
                </a:lnTo>
                <a:lnTo>
                  <a:pt x="164845" y="87993"/>
                </a:lnTo>
                <a:lnTo>
                  <a:pt x="192499" y="87993"/>
                </a:lnTo>
                <a:lnTo>
                  <a:pt x="191581" y="87340"/>
                </a:lnTo>
                <a:lnTo>
                  <a:pt x="183975" y="85209"/>
                </a:lnTo>
                <a:close/>
              </a:path>
              <a:path w="259080" h="249554">
                <a:moveTo>
                  <a:pt x="201132" y="0"/>
                </a:moveTo>
                <a:lnTo>
                  <a:pt x="175057" y="26122"/>
                </a:lnTo>
                <a:lnTo>
                  <a:pt x="175768" y="33561"/>
                </a:lnTo>
                <a:lnTo>
                  <a:pt x="201824" y="71276"/>
                </a:lnTo>
                <a:lnTo>
                  <a:pt x="232374" y="83495"/>
                </a:lnTo>
                <a:lnTo>
                  <a:pt x="239141" y="82556"/>
                </a:lnTo>
                <a:lnTo>
                  <a:pt x="245240" y="79957"/>
                </a:lnTo>
                <a:lnTo>
                  <a:pt x="250698" y="75700"/>
                </a:lnTo>
                <a:lnTo>
                  <a:pt x="252497" y="73419"/>
                </a:lnTo>
                <a:lnTo>
                  <a:pt x="236599" y="73419"/>
                </a:lnTo>
                <a:lnTo>
                  <a:pt x="227250" y="72463"/>
                </a:lnTo>
                <a:lnTo>
                  <a:pt x="192158" y="42358"/>
                </a:lnTo>
                <a:lnTo>
                  <a:pt x="185110" y="21912"/>
                </a:lnTo>
                <a:lnTo>
                  <a:pt x="189230" y="14321"/>
                </a:lnTo>
                <a:lnTo>
                  <a:pt x="196853" y="10144"/>
                </a:lnTo>
                <a:lnTo>
                  <a:pt x="228660" y="10144"/>
                </a:lnTo>
                <a:lnTo>
                  <a:pt x="223964" y="6875"/>
                </a:lnTo>
                <a:lnTo>
                  <a:pt x="216249" y="3034"/>
                </a:lnTo>
                <a:lnTo>
                  <a:pt x="208533" y="719"/>
                </a:lnTo>
                <a:lnTo>
                  <a:pt x="201132" y="0"/>
                </a:lnTo>
                <a:close/>
              </a:path>
              <a:path w="259080" h="249554">
                <a:moveTo>
                  <a:pt x="228660" y="10144"/>
                </a:moveTo>
                <a:lnTo>
                  <a:pt x="196853" y="10144"/>
                </a:lnTo>
                <a:lnTo>
                  <a:pt x="206216" y="11084"/>
                </a:lnTo>
                <a:lnTo>
                  <a:pt x="217340" y="17141"/>
                </a:lnTo>
                <a:lnTo>
                  <a:pt x="230250" y="28316"/>
                </a:lnTo>
                <a:lnTo>
                  <a:pt x="241417" y="41177"/>
                </a:lnTo>
                <a:lnTo>
                  <a:pt x="247475" y="52289"/>
                </a:lnTo>
                <a:lnTo>
                  <a:pt x="248413" y="61650"/>
                </a:lnTo>
                <a:lnTo>
                  <a:pt x="244220" y="69261"/>
                </a:lnTo>
                <a:lnTo>
                  <a:pt x="236599" y="73419"/>
                </a:lnTo>
                <a:lnTo>
                  <a:pt x="252497" y="73419"/>
                </a:lnTo>
                <a:lnTo>
                  <a:pt x="254988" y="70261"/>
                </a:lnTo>
                <a:lnTo>
                  <a:pt x="257591" y="64130"/>
                </a:lnTo>
                <a:lnTo>
                  <a:pt x="258513" y="57437"/>
                </a:lnTo>
                <a:lnTo>
                  <a:pt x="257810" y="49957"/>
                </a:lnTo>
                <a:lnTo>
                  <a:pt x="231679" y="12245"/>
                </a:lnTo>
                <a:lnTo>
                  <a:pt x="228660" y="10144"/>
                </a:lnTo>
                <a:close/>
              </a:path>
            </a:pathLst>
          </a:custGeom>
          <a:solidFill>
            <a:srgbClr val="000000"/>
          </a:solidFill>
        </p:spPr>
        <p:txBody>
          <a:bodyPr wrap="square" lIns="0" tIns="0" rIns="0" bIns="0" rtlCol="0"/>
          <a:lstStyle/>
          <a:p>
            <a:endParaRPr/>
          </a:p>
        </p:txBody>
      </p:sp>
      <p:sp>
        <p:nvSpPr>
          <p:cNvPr id="147" name="object 147"/>
          <p:cNvSpPr/>
          <p:nvPr/>
        </p:nvSpPr>
        <p:spPr>
          <a:xfrm>
            <a:off x="2845942" y="6055461"/>
            <a:ext cx="266700" cy="249554"/>
          </a:xfrm>
          <a:custGeom>
            <a:avLst/>
            <a:gdLst/>
            <a:ahLst/>
            <a:cxnLst/>
            <a:rect l="l" t="t" r="r" b="b"/>
            <a:pathLst>
              <a:path w="266700" h="249554">
                <a:moveTo>
                  <a:pt x="32923" y="191160"/>
                </a:moveTo>
                <a:lnTo>
                  <a:pt x="15748" y="191160"/>
                </a:lnTo>
                <a:lnTo>
                  <a:pt x="73913" y="249339"/>
                </a:lnTo>
                <a:lnTo>
                  <a:pt x="82550" y="240728"/>
                </a:lnTo>
                <a:lnTo>
                  <a:pt x="32923" y="191160"/>
                </a:lnTo>
                <a:close/>
              </a:path>
              <a:path w="266700" h="249554">
                <a:moveTo>
                  <a:pt x="134953" y="143700"/>
                </a:moveTo>
                <a:lnTo>
                  <a:pt x="118109" y="143700"/>
                </a:lnTo>
                <a:lnTo>
                  <a:pt x="123586" y="149744"/>
                </a:lnTo>
                <a:lnTo>
                  <a:pt x="127825" y="155682"/>
                </a:lnTo>
                <a:lnTo>
                  <a:pt x="130825" y="161517"/>
                </a:lnTo>
                <a:lnTo>
                  <a:pt x="132587" y="167246"/>
                </a:lnTo>
                <a:lnTo>
                  <a:pt x="134112" y="174815"/>
                </a:lnTo>
                <a:lnTo>
                  <a:pt x="132206" y="181279"/>
                </a:lnTo>
                <a:lnTo>
                  <a:pt x="123062" y="190474"/>
                </a:lnTo>
                <a:lnTo>
                  <a:pt x="117475" y="194170"/>
                </a:lnTo>
                <a:lnTo>
                  <a:pt x="109981" y="197726"/>
                </a:lnTo>
                <a:lnTo>
                  <a:pt x="117348" y="205066"/>
                </a:lnTo>
                <a:lnTo>
                  <a:pt x="143259" y="171310"/>
                </a:lnTo>
                <a:lnTo>
                  <a:pt x="143509" y="165049"/>
                </a:lnTo>
                <a:lnTo>
                  <a:pt x="141858" y="158153"/>
                </a:lnTo>
                <a:lnTo>
                  <a:pt x="134953" y="143700"/>
                </a:lnTo>
                <a:close/>
              </a:path>
              <a:path w="266700" h="249554">
                <a:moveTo>
                  <a:pt x="17271" y="175526"/>
                </a:moveTo>
                <a:lnTo>
                  <a:pt x="0" y="196011"/>
                </a:lnTo>
                <a:lnTo>
                  <a:pt x="5461" y="201434"/>
                </a:lnTo>
                <a:lnTo>
                  <a:pt x="15748" y="191160"/>
                </a:lnTo>
                <a:lnTo>
                  <a:pt x="32923" y="191160"/>
                </a:lnTo>
                <a:lnTo>
                  <a:pt x="17271" y="175526"/>
                </a:lnTo>
                <a:close/>
              </a:path>
              <a:path w="266700" h="249554">
                <a:moveTo>
                  <a:pt x="87489" y="112773"/>
                </a:moveTo>
                <a:lnTo>
                  <a:pt x="60451" y="134658"/>
                </a:lnTo>
                <a:lnTo>
                  <a:pt x="60715" y="143268"/>
                </a:lnTo>
                <a:lnTo>
                  <a:pt x="83693" y="174294"/>
                </a:lnTo>
                <a:lnTo>
                  <a:pt x="99187" y="174726"/>
                </a:lnTo>
                <a:lnTo>
                  <a:pt x="105918" y="172123"/>
                </a:lnTo>
                <a:lnTo>
                  <a:pt x="111251" y="166674"/>
                </a:lnTo>
                <a:lnTo>
                  <a:pt x="113573" y="164363"/>
                </a:lnTo>
                <a:lnTo>
                  <a:pt x="98425" y="164363"/>
                </a:lnTo>
                <a:lnTo>
                  <a:pt x="88137" y="163144"/>
                </a:lnTo>
                <a:lnTo>
                  <a:pt x="83184" y="160388"/>
                </a:lnTo>
                <a:lnTo>
                  <a:pt x="73532" y="150787"/>
                </a:lnTo>
                <a:lnTo>
                  <a:pt x="70993" y="146037"/>
                </a:lnTo>
                <a:lnTo>
                  <a:pt x="69976" y="136372"/>
                </a:lnTo>
                <a:lnTo>
                  <a:pt x="71627" y="132067"/>
                </a:lnTo>
                <a:lnTo>
                  <a:pt x="75311" y="128282"/>
                </a:lnTo>
                <a:lnTo>
                  <a:pt x="79375" y="124244"/>
                </a:lnTo>
                <a:lnTo>
                  <a:pt x="84327" y="122643"/>
                </a:lnTo>
                <a:lnTo>
                  <a:pt x="114915" y="122643"/>
                </a:lnTo>
                <a:lnTo>
                  <a:pt x="109045" y="118608"/>
                </a:lnTo>
                <a:lnTo>
                  <a:pt x="101748" y="115114"/>
                </a:lnTo>
                <a:lnTo>
                  <a:pt x="94487" y="113157"/>
                </a:lnTo>
                <a:lnTo>
                  <a:pt x="87489" y="112773"/>
                </a:lnTo>
                <a:close/>
              </a:path>
              <a:path w="266700" h="249554">
                <a:moveTo>
                  <a:pt x="114915" y="122643"/>
                </a:moveTo>
                <a:lnTo>
                  <a:pt x="84327" y="122643"/>
                </a:lnTo>
                <a:lnTo>
                  <a:pt x="96012" y="124383"/>
                </a:lnTo>
                <a:lnTo>
                  <a:pt x="101726" y="127571"/>
                </a:lnTo>
                <a:lnTo>
                  <a:pt x="107187" y="133057"/>
                </a:lnTo>
                <a:lnTo>
                  <a:pt x="110743" y="136550"/>
                </a:lnTo>
                <a:lnTo>
                  <a:pt x="112394" y="140817"/>
                </a:lnTo>
                <a:lnTo>
                  <a:pt x="112140" y="150914"/>
                </a:lnTo>
                <a:lnTo>
                  <a:pt x="110362" y="155270"/>
                </a:lnTo>
                <a:lnTo>
                  <a:pt x="102869" y="162763"/>
                </a:lnTo>
                <a:lnTo>
                  <a:pt x="98425" y="164363"/>
                </a:lnTo>
                <a:lnTo>
                  <a:pt x="113573" y="164363"/>
                </a:lnTo>
                <a:lnTo>
                  <a:pt x="116839" y="161112"/>
                </a:lnTo>
                <a:lnTo>
                  <a:pt x="119125" y="153454"/>
                </a:lnTo>
                <a:lnTo>
                  <a:pt x="118109" y="143700"/>
                </a:lnTo>
                <a:lnTo>
                  <a:pt x="134953" y="143700"/>
                </a:lnTo>
                <a:lnTo>
                  <a:pt x="134746" y="143268"/>
                </a:lnTo>
                <a:lnTo>
                  <a:pt x="129920" y="136436"/>
                </a:lnTo>
                <a:lnTo>
                  <a:pt x="123698" y="130213"/>
                </a:lnTo>
                <a:lnTo>
                  <a:pt x="116365" y="123640"/>
                </a:lnTo>
                <a:lnTo>
                  <a:pt x="114915" y="122643"/>
                </a:lnTo>
                <a:close/>
              </a:path>
              <a:path w="266700" h="249554">
                <a:moveTo>
                  <a:pt x="157055" y="103847"/>
                </a:moveTo>
                <a:lnTo>
                  <a:pt x="148970" y="103847"/>
                </a:lnTo>
                <a:lnTo>
                  <a:pt x="147569" y="112773"/>
                </a:lnTo>
                <a:lnTo>
                  <a:pt x="147551" y="115114"/>
                </a:lnTo>
                <a:lnTo>
                  <a:pt x="148018" y="122142"/>
                </a:lnTo>
                <a:lnTo>
                  <a:pt x="150685" y="129618"/>
                </a:lnTo>
                <a:lnTo>
                  <a:pt x="155448" y="135978"/>
                </a:lnTo>
                <a:lnTo>
                  <a:pt x="160655" y="141211"/>
                </a:lnTo>
                <a:lnTo>
                  <a:pt x="166877" y="143471"/>
                </a:lnTo>
                <a:lnTo>
                  <a:pt x="181229" y="142049"/>
                </a:lnTo>
                <a:lnTo>
                  <a:pt x="187959" y="138480"/>
                </a:lnTo>
                <a:lnTo>
                  <a:pt x="195003" y="131508"/>
                </a:lnTo>
                <a:lnTo>
                  <a:pt x="170561" y="131508"/>
                </a:lnTo>
                <a:lnTo>
                  <a:pt x="166369" y="129717"/>
                </a:lnTo>
                <a:lnTo>
                  <a:pt x="156337" y="108813"/>
                </a:lnTo>
                <a:lnTo>
                  <a:pt x="157055" y="103847"/>
                </a:lnTo>
                <a:close/>
              </a:path>
              <a:path w="266700" h="249554">
                <a:moveTo>
                  <a:pt x="203480" y="97726"/>
                </a:moveTo>
                <a:lnTo>
                  <a:pt x="178562" y="97726"/>
                </a:lnTo>
                <a:lnTo>
                  <a:pt x="185038" y="98247"/>
                </a:lnTo>
                <a:lnTo>
                  <a:pt x="187832" y="99631"/>
                </a:lnTo>
                <a:lnTo>
                  <a:pt x="190373" y="102133"/>
                </a:lnTo>
                <a:lnTo>
                  <a:pt x="193420" y="105244"/>
                </a:lnTo>
                <a:lnTo>
                  <a:pt x="194818" y="108966"/>
                </a:lnTo>
                <a:lnTo>
                  <a:pt x="194448" y="113157"/>
                </a:lnTo>
                <a:lnTo>
                  <a:pt x="193929" y="117602"/>
                </a:lnTo>
                <a:lnTo>
                  <a:pt x="191896" y="121640"/>
                </a:lnTo>
                <a:lnTo>
                  <a:pt x="188087" y="125399"/>
                </a:lnTo>
                <a:lnTo>
                  <a:pt x="184276" y="129298"/>
                </a:lnTo>
                <a:lnTo>
                  <a:pt x="179958" y="131305"/>
                </a:lnTo>
                <a:lnTo>
                  <a:pt x="170561" y="131508"/>
                </a:lnTo>
                <a:lnTo>
                  <a:pt x="195003" y="131508"/>
                </a:lnTo>
                <a:lnTo>
                  <a:pt x="200787" y="125679"/>
                </a:lnTo>
                <a:lnTo>
                  <a:pt x="204343" y="118732"/>
                </a:lnTo>
                <a:lnTo>
                  <a:pt x="205603" y="103847"/>
                </a:lnTo>
                <a:lnTo>
                  <a:pt x="205572" y="103619"/>
                </a:lnTo>
                <a:lnTo>
                  <a:pt x="203480" y="97726"/>
                </a:lnTo>
                <a:close/>
              </a:path>
              <a:path w="266700" h="249554">
                <a:moveTo>
                  <a:pt x="150621" y="53086"/>
                </a:moveTo>
                <a:lnTo>
                  <a:pt x="138811" y="54508"/>
                </a:lnTo>
                <a:lnTo>
                  <a:pt x="133223" y="57531"/>
                </a:lnTo>
                <a:lnTo>
                  <a:pt x="125599" y="65119"/>
                </a:lnTo>
                <a:lnTo>
                  <a:pt x="122046" y="68618"/>
                </a:lnTo>
                <a:lnTo>
                  <a:pt x="118999" y="74828"/>
                </a:lnTo>
                <a:lnTo>
                  <a:pt x="118363" y="81457"/>
                </a:lnTo>
                <a:lnTo>
                  <a:pt x="117856" y="88099"/>
                </a:lnTo>
                <a:lnTo>
                  <a:pt x="120142" y="93865"/>
                </a:lnTo>
                <a:lnTo>
                  <a:pt x="124968" y="98742"/>
                </a:lnTo>
                <a:lnTo>
                  <a:pt x="128015" y="101739"/>
                </a:lnTo>
                <a:lnTo>
                  <a:pt x="131190" y="103619"/>
                </a:lnTo>
                <a:lnTo>
                  <a:pt x="138175" y="105092"/>
                </a:lnTo>
                <a:lnTo>
                  <a:pt x="143001" y="104927"/>
                </a:lnTo>
                <a:lnTo>
                  <a:pt x="148970" y="103847"/>
                </a:lnTo>
                <a:lnTo>
                  <a:pt x="157055" y="103847"/>
                </a:lnTo>
                <a:lnTo>
                  <a:pt x="157225" y="102666"/>
                </a:lnTo>
                <a:lnTo>
                  <a:pt x="173608" y="98450"/>
                </a:lnTo>
                <a:lnTo>
                  <a:pt x="178562" y="97726"/>
                </a:lnTo>
                <a:lnTo>
                  <a:pt x="203480" y="97726"/>
                </a:lnTo>
                <a:lnTo>
                  <a:pt x="203326" y="97294"/>
                </a:lnTo>
                <a:lnTo>
                  <a:pt x="199231" y="93256"/>
                </a:lnTo>
                <a:lnTo>
                  <a:pt x="144018" y="93256"/>
                </a:lnTo>
                <a:lnTo>
                  <a:pt x="136651" y="92989"/>
                </a:lnTo>
                <a:lnTo>
                  <a:pt x="133604" y="91706"/>
                </a:lnTo>
                <a:lnTo>
                  <a:pt x="131190" y="89293"/>
                </a:lnTo>
                <a:lnTo>
                  <a:pt x="128650" y="86817"/>
                </a:lnTo>
                <a:lnTo>
                  <a:pt x="127634" y="83807"/>
                </a:lnTo>
                <a:lnTo>
                  <a:pt x="128026" y="80187"/>
                </a:lnTo>
                <a:lnTo>
                  <a:pt x="128524" y="76720"/>
                </a:lnTo>
                <a:lnTo>
                  <a:pt x="130301" y="73367"/>
                </a:lnTo>
                <a:lnTo>
                  <a:pt x="133476" y="70192"/>
                </a:lnTo>
                <a:lnTo>
                  <a:pt x="136651" y="66941"/>
                </a:lnTo>
                <a:lnTo>
                  <a:pt x="140207" y="65087"/>
                </a:lnTo>
                <a:lnTo>
                  <a:pt x="147319" y="64223"/>
                </a:lnTo>
                <a:lnTo>
                  <a:pt x="163552" y="64223"/>
                </a:lnTo>
                <a:lnTo>
                  <a:pt x="159765" y="58915"/>
                </a:lnTo>
                <a:lnTo>
                  <a:pt x="155575" y="54787"/>
                </a:lnTo>
                <a:lnTo>
                  <a:pt x="150621" y="53086"/>
                </a:lnTo>
                <a:close/>
              </a:path>
              <a:path w="266700" h="249554">
                <a:moveTo>
                  <a:pt x="222465" y="11912"/>
                </a:moveTo>
                <a:lnTo>
                  <a:pt x="202056" y="11912"/>
                </a:lnTo>
                <a:lnTo>
                  <a:pt x="205994" y="13665"/>
                </a:lnTo>
                <a:lnTo>
                  <a:pt x="209550" y="17272"/>
                </a:lnTo>
                <a:lnTo>
                  <a:pt x="213240" y="22112"/>
                </a:lnTo>
                <a:lnTo>
                  <a:pt x="215741" y="28157"/>
                </a:lnTo>
                <a:lnTo>
                  <a:pt x="217050" y="35404"/>
                </a:lnTo>
                <a:lnTo>
                  <a:pt x="217169" y="43853"/>
                </a:lnTo>
                <a:lnTo>
                  <a:pt x="216668" y="53086"/>
                </a:lnTo>
                <a:lnTo>
                  <a:pt x="216597" y="65087"/>
                </a:lnTo>
                <a:lnTo>
                  <a:pt x="217106" y="72661"/>
                </a:lnTo>
                <a:lnTo>
                  <a:pt x="218483" y="80659"/>
                </a:lnTo>
                <a:lnTo>
                  <a:pt x="220599" y="87503"/>
                </a:lnTo>
                <a:lnTo>
                  <a:pt x="228219" y="95059"/>
                </a:lnTo>
                <a:lnTo>
                  <a:pt x="246176" y="77101"/>
                </a:lnTo>
                <a:lnTo>
                  <a:pt x="231012" y="77101"/>
                </a:lnTo>
                <a:lnTo>
                  <a:pt x="228294" y="71705"/>
                </a:lnTo>
                <a:lnTo>
                  <a:pt x="226647" y="65303"/>
                </a:lnTo>
                <a:lnTo>
                  <a:pt x="226522" y="64259"/>
                </a:lnTo>
                <a:lnTo>
                  <a:pt x="225922" y="57531"/>
                </a:lnTo>
                <a:lnTo>
                  <a:pt x="226187" y="48374"/>
                </a:lnTo>
                <a:lnTo>
                  <a:pt x="227456" y="32893"/>
                </a:lnTo>
                <a:lnTo>
                  <a:pt x="227202" y="25819"/>
                </a:lnTo>
                <a:lnTo>
                  <a:pt x="224917" y="16116"/>
                </a:lnTo>
                <a:lnTo>
                  <a:pt x="222465" y="11912"/>
                </a:lnTo>
                <a:close/>
              </a:path>
              <a:path w="266700" h="249554">
                <a:moveTo>
                  <a:pt x="163552" y="64223"/>
                </a:moveTo>
                <a:lnTo>
                  <a:pt x="147319" y="64223"/>
                </a:lnTo>
                <a:lnTo>
                  <a:pt x="150494" y="65303"/>
                </a:lnTo>
                <a:lnTo>
                  <a:pt x="153034" y="67894"/>
                </a:lnTo>
                <a:lnTo>
                  <a:pt x="157987" y="72758"/>
                </a:lnTo>
                <a:lnTo>
                  <a:pt x="159384" y="80187"/>
                </a:lnTo>
                <a:lnTo>
                  <a:pt x="157225" y="90182"/>
                </a:lnTo>
                <a:lnTo>
                  <a:pt x="149732" y="92278"/>
                </a:lnTo>
                <a:lnTo>
                  <a:pt x="144018" y="93256"/>
                </a:lnTo>
                <a:lnTo>
                  <a:pt x="199231" y="93256"/>
                </a:lnTo>
                <a:lnTo>
                  <a:pt x="197865" y="91909"/>
                </a:lnTo>
                <a:lnTo>
                  <a:pt x="192499" y="88087"/>
                </a:lnTo>
                <a:lnTo>
                  <a:pt x="164845" y="88087"/>
                </a:lnTo>
                <a:lnTo>
                  <a:pt x="165922" y="80187"/>
                </a:lnTo>
                <a:lnTo>
                  <a:pt x="165817" y="73367"/>
                </a:lnTo>
                <a:lnTo>
                  <a:pt x="165687" y="70900"/>
                </a:lnTo>
                <a:lnTo>
                  <a:pt x="163577" y="64259"/>
                </a:lnTo>
                <a:close/>
              </a:path>
              <a:path w="266700" h="249554">
                <a:moveTo>
                  <a:pt x="183975" y="85302"/>
                </a:moveTo>
                <a:lnTo>
                  <a:pt x="175059" y="85519"/>
                </a:lnTo>
                <a:lnTo>
                  <a:pt x="164845" y="88087"/>
                </a:lnTo>
                <a:lnTo>
                  <a:pt x="192499" y="88087"/>
                </a:lnTo>
                <a:lnTo>
                  <a:pt x="191581" y="87433"/>
                </a:lnTo>
                <a:lnTo>
                  <a:pt x="183975" y="85302"/>
                </a:lnTo>
                <a:close/>
              </a:path>
              <a:path w="266700" h="249554">
                <a:moveTo>
                  <a:pt x="259080" y="49022"/>
                </a:moveTo>
                <a:lnTo>
                  <a:pt x="231012" y="77101"/>
                </a:lnTo>
                <a:lnTo>
                  <a:pt x="246176" y="77101"/>
                </a:lnTo>
                <a:lnTo>
                  <a:pt x="266700" y="56578"/>
                </a:lnTo>
                <a:lnTo>
                  <a:pt x="259080" y="49022"/>
                </a:lnTo>
                <a:close/>
              </a:path>
              <a:path w="266700" h="249554">
                <a:moveTo>
                  <a:pt x="207009" y="0"/>
                </a:moveTo>
                <a:lnTo>
                  <a:pt x="170561" y="22809"/>
                </a:lnTo>
                <a:lnTo>
                  <a:pt x="167639" y="31254"/>
                </a:lnTo>
                <a:lnTo>
                  <a:pt x="175132" y="38811"/>
                </a:lnTo>
                <a:lnTo>
                  <a:pt x="177800" y="29298"/>
                </a:lnTo>
                <a:lnTo>
                  <a:pt x="181356" y="22313"/>
                </a:lnTo>
                <a:lnTo>
                  <a:pt x="189611" y="14058"/>
                </a:lnTo>
                <a:lnTo>
                  <a:pt x="193548" y="12103"/>
                </a:lnTo>
                <a:lnTo>
                  <a:pt x="202056" y="11912"/>
                </a:lnTo>
                <a:lnTo>
                  <a:pt x="222465" y="11912"/>
                </a:lnTo>
                <a:lnTo>
                  <a:pt x="222376" y="11760"/>
                </a:lnTo>
                <a:lnTo>
                  <a:pt x="213232" y="2501"/>
                </a:lnTo>
                <a:lnTo>
                  <a:pt x="207009" y="0"/>
                </a:lnTo>
                <a:close/>
              </a:path>
            </a:pathLst>
          </a:custGeom>
          <a:solidFill>
            <a:srgbClr val="000000"/>
          </a:solidFill>
        </p:spPr>
        <p:txBody>
          <a:bodyPr wrap="square" lIns="0" tIns="0" rIns="0" bIns="0" rtlCol="0"/>
          <a:lstStyle/>
          <a:p>
            <a:endParaRPr/>
          </a:p>
        </p:txBody>
      </p:sp>
      <p:sp>
        <p:nvSpPr>
          <p:cNvPr id="148" name="object 148"/>
          <p:cNvSpPr/>
          <p:nvPr/>
        </p:nvSpPr>
        <p:spPr>
          <a:xfrm>
            <a:off x="3145154" y="6051550"/>
            <a:ext cx="262890" cy="253365"/>
          </a:xfrm>
          <a:custGeom>
            <a:avLst/>
            <a:gdLst/>
            <a:ahLst/>
            <a:cxnLst/>
            <a:rect l="l" t="t" r="r" b="b"/>
            <a:pathLst>
              <a:path w="262889" h="253364">
                <a:moveTo>
                  <a:pt x="32893" y="195072"/>
                </a:moveTo>
                <a:lnTo>
                  <a:pt x="15747" y="195072"/>
                </a:lnTo>
                <a:lnTo>
                  <a:pt x="73913" y="253250"/>
                </a:lnTo>
                <a:lnTo>
                  <a:pt x="82422" y="244640"/>
                </a:lnTo>
                <a:lnTo>
                  <a:pt x="32893" y="195072"/>
                </a:lnTo>
                <a:close/>
              </a:path>
              <a:path w="262889" h="253364">
                <a:moveTo>
                  <a:pt x="134953" y="147612"/>
                </a:moveTo>
                <a:lnTo>
                  <a:pt x="118109" y="147612"/>
                </a:lnTo>
                <a:lnTo>
                  <a:pt x="123586" y="153655"/>
                </a:lnTo>
                <a:lnTo>
                  <a:pt x="127825" y="159594"/>
                </a:lnTo>
                <a:lnTo>
                  <a:pt x="130825" y="165428"/>
                </a:lnTo>
                <a:lnTo>
                  <a:pt x="132587" y="171157"/>
                </a:lnTo>
                <a:lnTo>
                  <a:pt x="134111" y="178727"/>
                </a:lnTo>
                <a:lnTo>
                  <a:pt x="132206" y="185191"/>
                </a:lnTo>
                <a:lnTo>
                  <a:pt x="123062" y="194386"/>
                </a:lnTo>
                <a:lnTo>
                  <a:pt x="117347" y="198081"/>
                </a:lnTo>
                <a:lnTo>
                  <a:pt x="109981" y="201637"/>
                </a:lnTo>
                <a:lnTo>
                  <a:pt x="117347" y="208978"/>
                </a:lnTo>
                <a:lnTo>
                  <a:pt x="124079" y="204927"/>
                </a:lnTo>
                <a:lnTo>
                  <a:pt x="129158" y="201218"/>
                </a:lnTo>
                <a:lnTo>
                  <a:pt x="132460" y="197840"/>
                </a:lnTo>
                <a:lnTo>
                  <a:pt x="139319" y="190969"/>
                </a:lnTo>
                <a:lnTo>
                  <a:pt x="143002" y="183451"/>
                </a:lnTo>
                <a:lnTo>
                  <a:pt x="143259" y="175221"/>
                </a:lnTo>
                <a:lnTo>
                  <a:pt x="143509" y="168960"/>
                </a:lnTo>
                <a:lnTo>
                  <a:pt x="141858" y="162064"/>
                </a:lnTo>
                <a:lnTo>
                  <a:pt x="134953" y="147612"/>
                </a:lnTo>
                <a:close/>
              </a:path>
              <a:path w="262889" h="253364">
                <a:moveTo>
                  <a:pt x="17271" y="179438"/>
                </a:moveTo>
                <a:lnTo>
                  <a:pt x="0" y="199923"/>
                </a:lnTo>
                <a:lnTo>
                  <a:pt x="5461" y="205346"/>
                </a:lnTo>
                <a:lnTo>
                  <a:pt x="15747" y="195072"/>
                </a:lnTo>
                <a:lnTo>
                  <a:pt x="32893" y="195072"/>
                </a:lnTo>
                <a:lnTo>
                  <a:pt x="17271" y="179438"/>
                </a:lnTo>
                <a:close/>
              </a:path>
              <a:path w="262889" h="253364">
                <a:moveTo>
                  <a:pt x="87433" y="116685"/>
                </a:moveTo>
                <a:lnTo>
                  <a:pt x="60325" y="138569"/>
                </a:lnTo>
                <a:lnTo>
                  <a:pt x="61087" y="155346"/>
                </a:lnTo>
                <a:lnTo>
                  <a:pt x="64515" y="162839"/>
                </a:lnTo>
                <a:lnTo>
                  <a:pt x="76834" y="175221"/>
                </a:lnTo>
                <a:lnTo>
                  <a:pt x="83693" y="178206"/>
                </a:lnTo>
                <a:lnTo>
                  <a:pt x="99187" y="178638"/>
                </a:lnTo>
                <a:lnTo>
                  <a:pt x="105790" y="176034"/>
                </a:lnTo>
                <a:lnTo>
                  <a:pt x="113577" y="168275"/>
                </a:lnTo>
                <a:lnTo>
                  <a:pt x="98297" y="168275"/>
                </a:lnTo>
                <a:lnTo>
                  <a:pt x="88137" y="167055"/>
                </a:lnTo>
                <a:lnTo>
                  <a:pt x="83184" y="164299"/>
                </a:lnTo>
                <a:lnTo>
                  <a:pt x="73532" y="154698"/>
                </a:lnTo>
                <a:lnTo>
                  <a:pt x="70993" y="149948"/>
                </a:lnTo>
                <a:lnTo>
                  <a:pt x="69976" y="140284"/>
                </a:lnTo>
                <a:lnTo>
                  <a:pt x="71500" y="135978"/>
                </a:lnTo>
                <a:lnTo>
                  <a:pt x="79375" y="128155"/>
                </a:lnTo>
                <a:lnTo>
                  <a:pt x="84327" y="126555"/>
                </a:lnTo>
                <a:lnTo>
                  <a:pt x="114915" y="126555"/>
                </a:lnTo>
                <a:lnTo>
                  <a:pt x="109045" y="122520"/>
                </a:lnTo>
                <a:lnTo>
                  <a:pt x="101748" y="119026"/>
                </a:lnTo>
                <a:lnTo>
                  <a:pt x="94487" y="117068"/>
                </a:lnTo>
                <a:lnTo>
                  <a:pt x="87433" y="116685"/>
                </a:lnTo>
                <a:close/>
              </a:path>
              <a:path w="262889" h="253364">
                <a:moveTo>
                  <a:pt x="114915" y="126555"/>
                </a:moveTo>
                <a:lnTo>
                  <a:pt x="84327" y="126555"/>
                </a:lnTo>
                <a:lnTo>
                  <a:pt x="96012" y="128295"/>
                </a:lnTo>
                <a:lnTo>
                  <a:pt x="101726" y="131483"/>
                </a:lnTo>
                <a:lnTo>
                  <a:pt x="107187" y="136969"/>
                </a:lnTo>
                <a:lnTo>
                  <a:pt x="110743" y="140462"/>
                </a:lnTo>
                <a:lnTo>
                  <a:pt x="112394" y="144729"/>
                </a:lnTo>
                <a:lnTo>
                  <a:pt x="112141" y="154825"/>
                </a:lnTo>
                <a:lnTo>
                  <a:pt x="110235" y="159181"/>
                </a:lnTo>
                <a:lnTo>
                  <a:pt x="102743" y="166674"/>
                </a:lnTo>
                <a:lnTo>
                  <a:pt x="98297" y="168275"/>
                </a:lnTo>
                <a:lnTo>
                  <a:pt x="113577" y="168275"/>
                </a:lnTo>
                <a:lnTo>
                  <a:pt x="116840" y="165023"/>
                </a:lnTo>
                <a:lnTo>
                  <a:pt x="119125" y="157365"/>
                </a:lnTo>
                <a:lnTo>
                  <a:pt x="118109" y="147612"/>
                </a:lnTo>
                <a:lnTo>
                  <a:pt x="134953" y="147612"/>
                </a:lnTo>
                <a:lnTo>
                  <a:pt x="134746" y="147180"/>
                </a:lnTo>
                <a:lnTo>
                  <a:pt x="129920" y="140347"/>
                </a:lnTo>
                <a:lnTo>
                  <a:pt x="123697" y="134124"/>
                </a:lnTo>
                <a:lnTo>
                  <a:pt x="116365" y="127552"/>
                </a:lnTo>
                <a:lnTo>
                  <a:pt x="114915" y="126555"/>
                </a:lnTo>
                <a:close/>
              </a:path>
              <a:path w="262889" h="253364">
                <a:moveTo>
                  <a:pt x="157055" y="107759"/>
                </a:moveTo>
                <a:lnTo>
                  <a:pt x="148970" y="107759"/>
                </a:lnTo>
                <a:lnTo>
                  <a:pt x="147569" y="116685"/>
                </a:lnTo>
                <a:lnTo>
                  <a:pt x="147551" y="119026"/>
                </a:lnTo>
                <a:lnTo>
                  <a:pt x="148018" y="126053"/>
                </a:lnTo>
                <a:lnTo>
                  <a:pt x="150685" y="133530"/>
                </a:lnTo>
                <a:lnTo>
                  <a:pt x="155447" y="139890"/>
                </a:lnTo>
                <a:lnTo>
                  <a:pt x="160655" y="145122"/>
                </a:lnTo>
                <a:lnTo>
                  <a:pt x="166878" y="147383"/>
                </a:lnTo>
                <a:lnTo>
                  <a:pt x="181229" y="145961"/>
                </a:lnTo>
                <a:lnTo>
                  <a:pt x="187959" y="142392"/>
                </a:lnTo>
                <a:lnTo>
                  <a:pt x="194888" y="135420"/>
                </a:lnTo>
                <a:lnTo>
                  <a:pt x="170560" y="135420"/>
                </a:lnTo>
                <a:lnTo>
                  <a:pt x="166369" y="133629"/>
                </a:lnTo>
                <a:lnTo>
                  <a:pt x="156336" y="112725"/>
                </a:lnTo>
                <a:lnTo>
                  <a:pt x="157055" y="107759"/>
                </a:lnTo>
                <a:close/>
              </a:path>
              <a:path w="262889" h="253364">
                <a:moveTo>
                  <a:pt x="203361" y="101638"/>
                </a:moveTo>
                <a:lnTo>
                  <a:pt x="178561" y="101638"/>
                </a:lnTo>
                <a:lnTo>
                  <a:pt x="185039" y="102158"/>
                </a:lnTo>
                <a:lnTo>
                  <a:pt x="187832" y="103543"/>
                </a:lnTo>
                <a:lnTo>
                  <a:pt x="190372" y="106045"/>
                </a:lnTo>
                <a:lnTo>
                  <a:pt x="193420" y="109156"/>
                </a:lnTo>
                <a:lnTo>
                  <a:pt x="194818" y="112877"/>
                </a:lnTo>
                <a:lnTo>
                  <a:pt x="194448" y="117068"/>
                </a:lnTo>
                <a:lnTo>
                  <a:pt x="170560" y="135420"/>
                </a:lnTo>
                <a:lnTo>
                  <a:pt x="194888" y="135420"/>
                </a:lnTo>
                <a:lnTo>
                  <a:pt x="200786" y="129590"/>
                </a:lnTo>
                <a:lnTo>
                  <a:pt x="204343" y="122643"/>
                </a:lnTo>
                <a:lnTo>
                  <a:pt x="205603" y="107759"/>
                </a:lnTo>
                <a:lnTo>
                  <a:pt x="205570" y="107530"/>
                </a:lnTo>
                <a:lnTo>
                  <a:pt x="203361" y="101638"/>
                </a:lnTo>
                <a:close/>
              </a:path>
              <a:path w="262889" h="253364">
                <a:moveTo>
                  <a:pt x="150621" y="56997"/>
                </a:moveTo>
                <a:lnTo>
                  <a:pt x="138810" y="58420"/>
                </a:lnTo>
                <a:lnTo>
                  <a:pt x="133222" y="61442"/>
                </a:lnTo>
                <a:lnTo>
                  <a:pt x="126473" y="68170"/>
                </a:lnTo>
                <a:lnTo>
                  <a:pt x="122046" y="72529"/>
                </a:lnTo>
                <a:lnTo>
                  <a:pt x="118871" y="78740"/>
                </a:lnTo>
                <a:lnTo>
                  <a:pt x="117856" y="92011"/>
                </a:lnTo>
                <a:lnTo>
                  <a:pt x="120015" y="97777"/>
                </a:lnTo>
                <a:lnTo>
                  <a:pt x="124968" y="102654"/>
                </a:lnTo>
                <a:lnTo>
                  <a:pt x="127889" y="105651"/>
                </a:lnTo>
                <a:lnTo>
                  <a:pt x="131191" y="107530"/>
                </a:lnTo>
                <a:lnTo>
                  <a:pt x="138175" y="109004"/>
                </a:lnTo>
                <a:lnTo>
                  <a:pt x="143002" y="108839"/>
                </a:lnTo>
                <a:lnTo>
                  <a:pt x="148970" y="107759"/>
                </a:lnTo>
                <a:lnTo>
                  <a:pt x="157055" y="107759"/>
                </a:lnTo>
                <a:lnTo>
                  <a:pt x="157225" y="106578"/>
                </a:lnTo>
                <a:lnTo>
                  <a:pt x="173608" y="102362"/>
                </a:lnTo>
                <a:lnTo>
                  <a:pt x="178561" y="101638"/>
                </a:lnTo>
                <a:lnTo>
                  <a:pt x="203361" y="101638"/>
                </a:lnTo>
                <a:lnTo>
                  <a:pt x="203199" y="101206"/>
                </a:lnTo>
                <a:lnTo>
                  <a:pt x="199199" y="97167"/>
                </a:lnTo>
                <a:lnTo>
                  <a:pt x="144018" y="97167"/>
                </a:lnTo>
                <a:lnTo>
                  <a:pt x="136652" y="96901"/>
                </a:lnTo>
                <a:lnTo>
                  <a:pt x="133604" y="95618"/>
                </a:lnTo>
                <a:lnTo>
                  <a:pt x="131064" y="93205"/>
                </a:lnTo>
                <a:lnTo>
                  <a:pt x="128650" y="90728"/>
                </a:lnTo>
                <a:lnTo>
                  <a:pt x="127634" y="87718"/>
                </a:lnTo>
                <a:lnTo>
                  <a:pt x="128396" y="80632"/>
                </a:lnTo>
                <a:lnTo>
                  <a:pt x="130302" y="77279"/>
                </a:lnTo>
                <a:lnTo>
                  <a:pt x="133477" y="74104"/>
                </a:lnTo>
                <a:lnTo>
                  <a:pt x="136652" y="70853"/>
                </a:lnTo>
                <a:lnTo>
                  <a:pt x="140081" y="68999"/>
                </a:lnTo>
                <a:lnTo>
                  <a:pt x="147319" y="68135"/>
                </a:lnTo>
                <a:lnTo>
                  <a:pt x="163550" y="68135"/>
                </a:lnTo>
                <a:lnTo>
                  <a:pt x="159766" y="62826"/>
                </a:lnTo>
                <a:lnTo>
                  <a:pt x="155574" y="58699"/>
                </a:lnTo>
                <a:lnTo>
                  <a:pt x="150621" y="56997"/>
                </a:lnTo>
                <a:close/>
              </a:path>
              <a:path w="262889" h="253364">
                <a:moveTo>
                  <a:pt x="163550" y="68135"/>
                </a:moveTo>
                <a:lnTo>
                  <a:pt x="147319" y="68135"/>
                </a:lnTo>
                <a:lnTo>
                  <a:pt x="150494" y="69215"/>
                </a:lnTo>
                <a:lnTo>
                  <a:pt x="153034" y="71805"/>
                </a:lnTo>
                <a:lnTo>
                  <a:pt x="157860" y="76669"/>
                </a:lnTo>
                <a:lnTo>
                  <a:pt x="159257" y="84099"/>
                </a:lnTo>
                <a:lnTo>
                  <a:pt x="157225" y="94094"/>
                </a:lnTo>
                <a:lnTo>
                  <a:pt x="149732" y="96189"/>
                </a:lnTo>
                <a:lnTo>
                  <a:pt x="144018" y="97167"/>
                </a:lnTo>
                <a:lnTo>
                  <a:pt x="199199" y="97167"/>
                </a:lnTo>
                <a:lnTo>
                  <a:pt x="197866" y="95821"/>
                </a:lnTo>
                <a:lnTo>
                  <a:pt x="192497" y="91998"/>
                </a:lnTo>
                <a:lnTo>
                  <a:pt x="164719" y="91998"/>
                </a:lnTo>
                <a:lnTo>
                  <a:pt x="165944" y="83502"/>
                </a:lnTo>
                <a:lnTo>
                  <a:pt x="165859" y="78740"/>
                </a:lnTo>
                <a:lnTo>
                  <a:pt x="165671" y="74812"/>
                </a:lnTo>
                <a:lnTo>
                  <a:pt x="163576" y="68170"/>
                </a:lnTo>
                <a:close/>
              </a:path>
              <a:path w="262889" h="253364">
                <a:moveTo>
                  <a:pt x="183959" y="89214"/>
                </a:moveTo>
                <a:lnTo>
                  <a:pt x="175006" y="89431"/>
                </a:lnTo>
                <a:lnTo>
                  <a:pt x="164719" y="91998"/>
                </a:lnTo>
                <a:lnTo>
                  <a:pt x="192497" y="91998"/>
                </a:lnTo>
                <a:lnTo>
                  <a:pt x="191579" y="91345"/>
                </a:lnTo>
                <a:lnTo>
                  <a:pt x="183959" y="89214"/>
                </a:lnTo>
                <a:close/>
              </a:path>
              <a:path w="262889" h="253364">
                <a:moveTo>
                  <a:pt x="197866" y="0"/>
                </a:moveTo>
                <a:lnTo>
                  <a:pt x="189737" y="8089"/>
                </a:lnTo>
                <a:lnTo>
                  <a:pt x="200532" y="77000"/>
                </a:lnTo>
                <a:lnTo>
                  <a:pt x="207009" y="83502"/>
                </a:lnTo>
                <a:lnTo>
                  <a:pt x="222478" y="68033"/>
                </a:lnTo>
                <a:lnTo>
                  <a:pt x="208406" y="68033"/>
                </a:lnTo>
                <a:lnTo>
                  <a:pt x="200914" y="18072"/>
                </a:lnTo>
                <a:lnTo>
                  <a:pt x="215908" y="18072"/>
                </a:lnTo>
                <a:lnTo>
                  <a:pt x="197866" y="0"/>
                </a:lnTo>
                <a:close/>
              </a:path>
              <a:path w="262889" h="253364">
                <a:moveTo>
                  <a:pt x="252292" y="54419"/>
                </a:moveTo>
                <a:lnTo>
                  <a:pt x="236093" y="54419"/>
                </a:lnTo>
                <a:lnTo>
                  <a:pt x="254381" y="72720"/>
                </a:lnTo>
                <a:lnTo>
                  <a:pt x="262508" y="64643"/>
                </a:lnTo>
                <a:lnTo>
                  <a:pt x="252292" y="54419"/>
                </a:lnTo>
                <a:close/>
              </a:path>
              <a:path w="262889" h="253364">
                <a:moveTo>
                  <a:pt x="215908" y="18072"/>
                </a:moveTo>
                <a:lnTo>
                  <a:pt x="200914" y="18072"/>
                </a:lnTo>
                <a:lnTo>
                  <a:pt x="229616" y="46824"/>
                </a:lnTo>
                <a:lnTo>
                  <a:pt x="208406" y="68033"/>
                </a:lnTo>
                <a:lnTo>
                  <a:pt x="222478" y="68033"/>
                </a:lnTo>
                <a:lnTo>
                  <a:pt x="236093" y="54419"/>
                </a:lnTo>
                <a:lnTo>
                  <a:pt x="252292" y="54419"/>
                </a:lnTo>
                <a:lnTo>
                  <a:pt x="244220" y="46342"/>
                </a:lnTo>
                <a:lnTo>
                  <a:pt x="251246" y="39306"/>
                </a:lnTo>
                <a:lnTo>
                  <a:pt x="237108" y="39306"/>
                </a:lnTo>
                <a:lnTo>
                  <a:pt x="215908" y="18072"/>
                </a:lnTo>
                <a:close/>
              </a:path>
              <a:path w="262889" h="253364">
                <a:moveTo>
                  <a:pt x="245744" y="30657"/>
                </a:moveTo>
                <a:lnTo>
                  <a:pt x="237108" y="39306"/>
                </a:lnTo>
                <a:lnTo>
                  <a:pt x="251246" y="39306"/>
                </a:lnTo>
                <a:lnTo>
                  <a:pt x="252856" y="37693"/>
                </a:lnTo>
                <a:lnTo>
                  <a:pt x="245744" y="30657"/>
                </a:lnTo>
                <a:close/>
              </a:path>
            </a:pathLst>
          </a:custGeom>
          <a:solidFill>
            <a:srgbClr val="000000"/>
          </a:solidFill>
        </p:spPr>
        <p:txBody>
          <a:bodyPr wrap="square" lIns="0" tIns="0" rIns="0" bIns="0" rtlCol="0"/>
          <a:lstStyle/>
          <a:p>
            <a:endParaRPr/>
          </a:p>
        </p:txBody>
      </p:sp>
      <p:sp>
        <p:nvSpPr>
          <p:cNvPr id="149" name="object 149"/>
          <p:cNvSpPr/>
          <p:nvPr/>
        </p:nvSpPr>
        <p:spPr>
          <a:xfrm>
            <a:off x="3444366" y="6047320"/>
            <a:ext cx="260350" cy="257810"/>
          </a:xfrm>
          <a:custGeom>
            <a:avLst/>
            <a:gdLst/>
            <a:ahLst/>
            <a:cxnLst/>
            <a:rect l="l" t="t" r="r" b="b"/>
            <a:pathLst>
              <a:path w="260350" h="257810">
                <a:moveTo>
                  <a:pt x="32893" y="199301"/>
                </a:moveTo>
                <a:lnTo>
                  <a:pt x="15621" y="199301"/>
                </a:lnTo>
                <a:lnTo>
                  <a:pt x="73787" y="257479"/>
                </a:lnTo>
                <a:lnTo>
                  <a:pt x="82423" y="248869"/>
                </a:lnTo>
                <a:lnTo>
                  <a:pt x="32893" y="199301"/>
                </a:lnTo>
                <a:close/>
              </a:path>
              <a:path w="260350" h="257810">
                <a:moveTo>
                  <a:pt x="134953" y="151841"/>
                </a:moveTo>
                <a:lnTo>
                  <a:pt x="118110" y="151841"/>
                </a:lnTo>
                <a:lnTo>
                  <a:pt x="123586" y="157884"/>
                </a:lnTo>
                <a:lnTo>
                  <a:pt x="127825" y="163823"/>
                </a:lnTo>
                <a:lnTo>
                  <a:pt x="130825" y="169657"/>
                </a:lnTo>
                <a:lnTo>
                  <a:pt x="132587" y="175386"/>
                </a:lnTo>
                <a:lnTo>
                  <a:pt x="134112" y="182956"/>
                </a:lnTo>
                <a:lnTo>
                  <a:pt x="132207" y="189420"/>
                </a:lnTo>
                <a:lnTo>
                  <a:pt x="123062" y="198615"/>
                </a:lnTo>
                <a:lnTo>
                  <a:pt x="117348" y="202310"/>
                </a:lnTo>
                <a:lnTo>
                  <a:pt x="109982" y="205866"/>
                </a:lnTo>
                <a:lnTo>
                  <a:pt x="117348" y="213207"/>
                </a:lnTo>
                <a:lnTo>
                  <a:pt x="124079" y="209156"/>
                </a:lnTo>
                <a:lnTo>
                  <a:pt x="129159" y="205447"/>
                </a:lnTo>
                <a:lnTo>
                  <a:pt x="132461" y="202069"/>
                </a:lnTo>
                <a:lnTo>
                  <a:pt x="139319" y="195198"/>
                </a:lnTo>
                <a:lnTo>
                  <a:pt x="142875" y="187680"/>
                </a:lnTo>
                <a:lnTo>
                  <a:pt x="143259" y="179450"/>
                </a:lnTo>
                <a:lnTo>
                  <a:pt x="143510" y="173189"/>
                </a:lnTo>
                <a:lnTo>
                  <a:pt x="141859" y="166293"/>
                </a:lnTo>
                <a:lnTo>
                  <a:pt x="134953" y="151841"/>
                </a:lnTo>
                <a:close/>
              </a:path>
              <a:path w="260350" h="257810">
                <a:moveTo>
                  <a:pt x="17272" y="183667"/>
                </a:moveTo>
                <a:lnTo>
                  <a:pt x="0" y="204152"/>
                </a:lnTo>
                <a:lnTo>
                  <a:pt x="5461" y="209575"/>
                </a:lnTo>
                <a:lnTo>
                  <a:pt x="15621" y="199301"/>
                </a:lnTo>
                <a:lnTo>
                  <a:pt x="32893" y="199301"/>
                </a:lnTo>
                <a:lnTo>
                  <a:pt x="17272" y="183667"/>
                </a:lnTo>
                <a:close/>
              </a:path>
              <a:path w="260350" h="257810">
                <a:moveTo>
                  <a:pt x="87379" y="120914"/>
                </a:moveTo>
                <a:lnTo>
                  <a:pt x="60325" y="142798"/>
                </a:lnTo>
                <a:lnTo>
                  <a:pt x="60706" y="151193"/>
                </a:lnTo>
                <a:lnTo>
                  <a:pt x="60960" y="159575"/>
                </a:lnTo>
                <a:lnTo>
                  <a:pt x="64516" y="167068"/>
                </a:lnTo>
                <a:lnTo>
                  <a:pt x="76835" y="179450"/>
                </a:lnTo>
                <a:lnTo>
                  <a:pt x="83566" y="182435"/>
                </a:lnTo>
                <a:lnTo>
                  <a:pt x="99187" y="182867"/>
                </a:lnTo>
                <a:lnTo>
                  <a:pt x="105791" y="180263"/>
                </a:lnTo>
                <a:lnTo>
                  <a:pt x="113577" y="172504"/>
                </a:lnTo>
                <a:lnTo>
                  <a:pt x="98298" y="172504"/>
                </a:lnTo>
                <a:lnTo>
                  <a:pt x="88137" y="171284"/>
                </a:lnTo>
                <a:lnTo>
                  <a:pt x="69850" y="144513"/>
                </a:lnTo>
                <a:lnTo>
                  <a:pt x="71500" y="140207"/>
                </a:lnTo>
                <a:lnTo>
                  <a:pt x="79375" y="132384"/>
                </a:lnTo>
                <a:lnTo>
                  <a:pt x="84328" y="130784"/>
                </a:lnTo>
                <a:lnTo>
                  <a:pt x="114812" y="130784"/>
                </a:lnTo>
                <a:lnTo>
                  <a:pt x="108966" y="126749"/>
                </a:lnTo>
                <a:lnTo>
                  <a:pt x="101675" y="123255"/>
                </a:lnTo>
                <a:lnTo>
                  <a:pt x="94361" y="121297"/>
                </a:lnTo>
                <a:lnTo>
                  <a:pt x="87379" y="120914"/>
                </a:lnTo>
                <a:close/>
              </a:path>
              <a:path w="260350" h="257810">
                <a:moveTo>
                  <a:pt x="114812" y="130784"/>
                </a:moveTo>
                <a:lnTo>
                  <a:pt x="84328" y="130784"/>
                </a:lnTo>
                <a:lnTo>
                  <a:pt x="96012" y="132524"/>
                </a:lnTo>
                <a:lnTo>
                  <a:pt x="101727" y="135712"/>
                </a:lnTo>
                <a:lnTo>
                  <a:pt x="107187" y="141198"/>
                </a:lnTo>
                <a:lnTo>
                  <a:pt x="110617" y="144691"/>
                </a:lnTo>
                <a:lnTo>
                  <a:pt x="112395" y="148958"/>
                </a:lnTo>
                <a:lnTo>
                  <a:pt x="112141" y="159054"/>
                </a:lnTo>
                <a:lnTo>
                  <a:pt x="110236" y="163410"/>
                </a:lnTo>
                <a:lnTo>
                  <a:pt x="102743" y="170903"/>
                </a:lnTo>
                <a:lnTo>
                  <a:pt x="98298" y="172504"/>
                </a:lnTo>
                <a:lnTo>
                  <a:pt x="113577" y="172504"/>
                </a:lnTo>
                <a:lnTo>
                  <a:pt x="116840" y="169252"/>
                </a:lnTo>
                <a:lnTo>
                  <a:pt x="119125" y="161594"/>
                </a:lnTo>
                <a:lnTo>
                  <a:pt x="118110" y="151841"/>
                </a:lnTo>
                <a:lnTo>
                  <a:pt x="134953" y="151841"/>
                </a:lnTo>
                <a:lnTo>
                  <a:pt x="134747" y="151409"/>
                </a:lnTo>
                <a:lnTo>
                  <a:pt x="129794" y="144576"/>
                </a:lnTo>
                <a:lnTo>
                  <a:pt x="123571" y="138353"/>
                </a:lnTo>
                <a:lnTo>
                  <a:pt x="116256" y="131781"/>
                </a:lnTo>
                <a:lnTo>
                  <a:pt x="114812" y="130784"/>
                </a:lnTo>
                <a:close/>
              </a:path>
              <a:path w="260350" h="257810">
                <a:moveTo>
                  <a:pt x="156952" y="111988"/>
                </a:moveTo>
                <a:lnTo>
                  <a:pt x="148971" y="111988"/>
                </a:lnTo>
                <a:lnTo>
                  <a:pt x="147569" y="120914"/>
                </a:lnTo>
                <a:lnTo>
                  <a:pt x="147551" y="123255"/>
                </a:lnTo>
                <a:lnTo>
                  <a:pt x="148018" y="130282"/>
                </a:lnTo>
                <a:lnTo>
                  <a:pt x="150685" y="137759"/>
                </a:lnTo>
                <a:lnTo>
                  <a:pt x="155448" y="144119"/>
                </a:lnTo>
                <a:lnTo>
                  <a:pt x="160655" y="149351"/>
                </a:lnTo>
                <a:lnTo>
                  <a:pt x="166878" y="151612"/>
                </a:lnTo>
                <a:lnTo>
                  <a:pt x="181102" y="150190"/>
                </a:lnTo>
                <a:lnTo>
                  <a:pt x="187960" y="146621"/>
                </a:lnTo>
                <a:lnTo>
                  <a:pt x="194888" y="139649"/>
                </a:lnTo>
                <a:lnTo>
                  <a:pt x="170561" y="139649"/>
                </a:lnTo>
                <a:lnTo>
                  <a:pt x="166370" y="137858"/>
                </a:lnTo>
                <a:lnTo>
                  <a:pt x="156337" y="116954"/>
                </a:lnTo>
                <a:lnTo>
                  <a:pt x="156952" y="111988"/>
                </a:lnTo>
                <a:close/>
              </a:path>
              <a:path w="260350" h="257810">
                <a:moveTo>
                  <a:pt x="203361" y="105867"/>
                </a:moveTo>
                <a:lnTo>
                  <a:pt x="178562" y="105867"/>
                </a:lnTo>
                <a:lnTo>
                  <a:pt x="184912" y="106387"/>
                </a:lnTo>
                <a:lnTo>
                  <a:pt x="187833" y="107772"/>
                </a:lnTo>
                <a:lnTo>
                  <a:pt x="190373" y="110274"/>
                </a:lnTo>
                <a:lnTo>
                  <a:pt x="193421" y="113385"/>
                </a:lnTo>
                <a:lnTo>
                  <a:pt x="194818" y="117106"/>
                </a:lnTo>
                <a:lnTo>
                  <a:pt x="194370" y="120914"/>
                </a:lnTo>
                <a:lnTo>
                  <a:pt x="193929" y="125742"/>
                </a:lnTo>
                <a:lnTo>
                  <a:pt x="191897" y="129781"/>
                </a:lnTo>
                <a:lnTo>
                  <a:pt x="184150" y="137439"/>
                </a:lnTo>
                <a:lnTo>
                  <a:pt x="179832" y="139445"/>
                </a:lnTo>
                <a:lnTo>
                  <a:pt x="170561" y="139649"/>
                </a:lnTo>
                <a:lnTo>
                  <a:pt x="194888" y="139649"/>
                </a:lnTo>
                <a:lnTo>
                  <a:pt x="200787" y="133819"/>
                </a:lnTo>
                <a:lnTo>
                  <a:pt x="204216" y="126872"/>
                </a:lnTo>
                <a:lnTo>
                  <a:pt x="204978" y="119367"/>
                </a:lnTo>
                <a:lnTo>
                  <a:pt x="205603" y="111988"/>
                </a:lnTo>
                <a:lnTo>
                  <a:pt x="205570" y="111759"/>
                </a:lnTo>
                <a:lnTo>
                  <a:pt x="203361" y="105867"/>
                </a:lnTo>
                <a:close/>
              </a:path>
              <a:path w="260350" h="257810">
                <a:moveTo>
                  <a:pt x="150495" y="61226"/>
                </a:moveTo>
                <a:lnTo>
                  <a:pt x="118872" y="82969"/>
                </a:lnTo>
                <a:lnTo>
                  <a:pt x="117856" y="96240"/>
                </a:lnTo>
                <a:lnTo>
                  <a:pt x="120015" y="102006"/>
                </a:lnTo>
                <a:lnTo>
                  <a:pt x="124968" y="106883"/>
                </a:lnTo>
                <a:lnTo>
                  <a:pt x="127888" y="109880"/>
                </a:lnTo>
                <a:lnTo>
                  <a:pt x="131191" y="111759"/>
                </a:lnTo>
                <a:lnTo>
                  <a:pt x="138175" y="113233"/>
                </a:lnTo>
                <a:lnTo>
                  <a:pt x="143002" y="113068"/>
                </a:lnTo>
                <a:lnTo>
                  <a:pt x="148971" y="111988"/>
                </a:lnTo>
                <a:lnTo>
                  <a:pt x="156952" y="111988"/>
                </a:lnTo>
                <a:lnTo>
                  <a:pt x="157099" y="110807"/>
                </a:lnTo>
                <a:lnTo>
                  <a:pt x="173609" y="106591"/>
                </a:lnTo>
                <a:lnTo>
                  <a:pt x="178562" y="105867"/>
                </a:lnTo>
                <a:lnTo>
                  <a:pt x="203361" y="105867"/>
                </a:lnTo>
                <a:lnTo>
                  <a:pt x="203200" y="105435"/>
                </a:lnTo>
                <a:lnTo>
                  <a:pt x="199199" y="101396"/>
                </a:lnTo>
                <a:lnTo>
                  <a:pt x="144018" y="101396"/>
                </a:lnTo>
                <a:lnTo>
                  <a:pt x="136525" y="101130"/>
                </a:lnTo>
                <a:lnTo>
                  <a:pt x="133477" y="99847"/>
                </a:lnTo>
                <a:lnTo>
                  <a:pt x="131063" y="97434"/>
                </a:lnTo>
                <a:lnTo>
                  <a:pt x="128650" y="94957"/>
                </a:lnTo>
                <a:lnTo>
                  <a:pt x="127677" y="92073"/>
                </a:lnTo>
                <a:lnTo>
                  <a:pt x="127749" y="90887"/>
                </a:lnTo>
                <a:lnTo>
                  <a:pt x="147320" y="72364"/>
                </a:lnTo>
                <a:lnTo>
                  <a:pt x="163496" y="72364"/>
                </a:lnTo>
                <a:lnTo>
                  <a:pt x="159638" y="67055"/>
                </a:lnTo>
                <a:lnTo>
                  <a:pt x="155575" y="62928"/>
                </a:lnTo>
                <a:lnTo>
                  <a:pt x="150495" y="61226"/>
                </a:lnTo>
                <a:close/>
              </a:path>
              <a:path w="260350" h="257810">
                <a:moveTo>
                  <a:pt x="163496" y="72364"/>
                </a:moveTo>
                <a:lnTo>
                  <a:pt x="147320" y="72364"/>
                </a:lnTo>
                <a:lnTo>
                  <a:pt x="150368" y="73444"/>
                </a:lnTo>
                <a:lnTo>
                  <a:pt x="153035" y="76034"/>
                </a:lnTo>
                <a:lnTo>
                  <a:pt x="157861" y="80898"/>
                </a:lnTo>
                <a:lnTo>
                  <a:pt x="159258" y="88328"/>
                </a:lnTo>
                <a:lnTo>
                  <a:pt x="157225" y="98323"/>
                </a:lnTo>
                <a:lnTo>
                  <a:pt x="149606" y="100418"/>
                </a:lnTo>
                <a:lnTo>
                  <a:pt x="144018" y="101396"/>
                </a:lnTo>
                <a:lnTo>
                  <a:pt x="199199" y="101396"/>
                </a:lnTo>
                <a:lnTo>
                  <a:pt x="197866" y="100050"/>
                </a:lnTo>
                <a:lnTo>
                  <a:pt x="192451" y="96227"/>
                </a:lnTo>
                <a:lnTo>
                  <a:pt x="164719" y="96227"/>
                </a:lnTo>
                <a:lnTo>
                  <a:pt x="165897" y="88043"/>
                </a:lnTo>
                <a:lnTo>
                  <a:pt x="165778" y="81508"/>
                </a:lnTo>
                <a:lnTo>
                  <a:pt x="165655" y="79041"/>
                </a:lnTo>
                <a:lnTo>
                  <a:pt x="163608" y="72669"/>
                </a:lnTo>
                <a:lnTo>
                  <a:pt x="163496" y="72364"/>
                </a:lnTo>
                <a:close/>
              </a:path>
              <a:path w="260350" h="257810">
                <a:moveTo>
                  <a:pt x="183911" y="93443"/>
                </a:moveTo>
                <a:lnTo>
                  <a:pt x="174988" y="93660"/>
                </a:lnTo>
                <a:lnTo>
                  <a:pt x="164719" y="96227"/>
                </a:lnTo>
                <a:lnTo>
                  <a:pt x="192451" y="96227"/>
                </a:lnTo>
                <a:lnTo>
                  <a:pt x="191525" y="95574"/>
                </a:lnTo>
                <a:lnTo>
                  <a:pt x="183911" y="93443"/>
                </a:lnTo>
                <a:close/>
              </a:path>
              <a:path w="260350" h="257810">
                <a:moveTo>
                  <a:pt x="203708" y="0"/>
                </a:moveTo>
                <a:lnTo>
                  <a:pt x="196342" y="4127"/>
                </a:lnTo>
                <a:lnTo>
                  <a:pt x="190627" y="8153"/>
                </a:lnTo>
                <a:lnTo>
                  <a:pt x="186817" y="12052"/>
                </a:lnTo>
                <a:lnTo>
                  <a:pt x="180086" y="18783"/>
                </a:lnTo>
                <a:lnTo>
                  <a:pt x="176530" y="25806"/>
                </a:lnTo>
                <a:lnTo>
                  <a:pt x="176278" y="33172"/>
                </a:lnTo>
                <a:lnTo>
                  <a:pt x="177149" y="43272"/>
                </a:lnTo>
                <a:lnTo>
                  <a:pt x="203441" y="80632"/>
                </a:lnTo>
                <a:lnTo>
                  <a:pt x="232753" y="92073"/>
                </a:lnTo>
                <a:lnTo>
                  <a:pt x="239315" y="90887"/>
                </a:lnTo>
                <a:lnTo>
                  <a:pt x="245377" y="88043"/>
                </a:lnTo>
                <a:lnTo>
                  <a:pt x="250952" y="83540"/>
                </a:lnTo>
                <a:lnTo>
                  <a:pt x="252310" y="82181"/>
                </a:lnTo>
                <a:lnTo>
                  <a:pt x="236220" y="82181"/>
                </a:lnTo>
                <a:lnTo>
                  <a:pt x="224662" y="80632"/>
                </a:lnTo>
                <a:lnTo>
                  <a:pt x="219075" y="77533"/>
                </a:lnTo>
                <a:lnTo>
                  <a:pt x="213857" y="72364"/>
                </a:lnTo>
                <a:lnTo>
                  <a:pt x="210185" y="68694"/>
                </a:lnTo>
                <a:lnTo>
                  <a:pt x="208534" y="64452"/>
                </a:lnTo>
                <a:lnTo>
                  <a:pt x="208667" y="61785"/>
                </a:lnTo>
                <a:lnTo>
                  <a:pt x="202565" y="61785"/>
                </a:lnTo>
                <a:lnTo>
                  <a:pt x="192087" y="49241"/>
                </a:lnTo>
                <a:lnTo>
                  <a:pt x="186944" y="37934"/>
                </a:lnTo>
                <a:lnTo>
                  <a:pt x="187134" y="27866"/>
                </a:lnTo>
                <a:lnTo>
                  <a:pt x="192659" y="19037"/>
                </a:lnTo>
                <a:lnTo>
                  <a:pt x="196596" y="15112"/>
                </a:lnTo>
                <a:lnTo>
                  <a:pt x="202819" y="11277"/>
                </a:lnTo>
                <a:lnTo>
                  <a:pt x="211200" y="7556"/>
                </a:lnTo>
                <a:lnTo>
                  <a:pt x="203708" y="0"/>
                </a:lnTo>
                <a:close/>
              </a:path>
              <a:path w="260350" h="257810">
                <a:moveTo>
                  <a:pt x="251150" y="40779"/>
                </a:moveTo>
                <a:lnTo>
                  <a:pt x="222885" y="40779"/>
                </a:lnTo>
                <a:lnTo>
                  <a:pt x="232791" y="41897"/>
                </a:lnTo>
                <a:lnTo>
                  <a:pt x="237744" y="44551"/>
                </a:lnTo>
                <a:lnTo>
                  <a:pt x="242443" y="49326"/>
                </a:lnTo>
                <a:lnTo>
                  <a:pt x="247015" y="53924"/>
                </a:lnTo>
                <a:lnTo>
                  <a:pt x="249555" y="58648"/>
                </a:lnTo>
                <a:lnTo>
                  <a:pt x="250433" y="67055"/>
                </a:lnTo>
                <a:lnTo>
                  <a:pt x="250448" y="68694"/>
                </a:lnTo>
                <a:lnTo>
                  <a:pt x="248920" y="72669"/>
                </a:lnTo>
                <a:lnTo>
                  <a:pt x="245237" y="76403"/>
                </a:lnTo>
                <a:lnTo>
                  <a:pt x="241046" y="80517"/>
                </a:lnTo>
                <a:lnTo>
                  <a:pt x="236220" y="82181"/>
                </a:lnTo>
                <a:lnTo>
                  <a:pt x="252310" y="82181"/>
                </a:lnTo>
                <a:lnTo>
                  <a:pt x="257175" y="77317"/>
                </a:lnTo>
                <a:lnTo>
                  <a:pt x="260223" y="70015"/>
                </a:lnTo>
                <a:lnTo>
                  <a:pt x="259829" y="61226"/>
                </a:lnTo>
                <a:lnTo>
                  <a:pt x="259587" y="53276"/>
                </a:lnTo>
                <a:lnTo>
                  <a:pt x="256032" y="45745"/>
                </a:lnTo>
                <a:lnTo>
                  <a:pt x="251150" y="40779"/>
                </a:lnTo>
                <a:close/>
              </a:path>
              <a:path w="260350" h="257810">
                <a:moveTo>
                  <a:pt x="222250" y="29895"/>
                </a:moveTo>
                <a:lnTo>
                  <a:pt x="202479" y="58648"/>
                </a:lnTo>
                <a:lnTo>
                  <a:pt x="202565" y="61785"/>
                </a:lnTo>
                <a:lnTo>
                  <a:pt x="208667" y="61785"/>
                </a:lnTo>
                <a:lnTo>
                  <a:pt x="208787" y="59385"/>
                </a:lnTo>
                <a:lnTo>
                  <a:pt x="208915" y="54317"/>
                </a:lnTo>
                <a:lnTo>
                  <a:pt x="210947" y="49949"/>
                </a:lnTo>
                <a:lnTo>
                  <a:pt x="214503" y="46266"/>
                </a:lnTo>
                <a:lnTo>
                  <a:pt x="218440" y="42417"/>
                </a:lnTo>
                <a:lnTo>
                  <a:pt x="222885" y="40779"/>
                </a:lnTo>
                <a:lnTo>
                  <a:pt x="251150" y="40779"/>
                </a:lnTo>
                <a:lnTo>
                  <a:pt x="249428" y="39027"/>
                </a:lnTo>
                <a:lnTo>
                  <a:pt x="243586" y="33172"/>
                </a:lnTo>
                <a:lnTo>
                  <a:pt x="236982" y="30175"/>
                </a:lnTo>
                <a:lnTo>
                  <a:pt x="222250" y="29895"/>
                </a:lnTo>
                <a:close/>
              </a:path>
            </a:pathLst>
          </a:custGeom>
          <a:solidFill>
            <a:srgbClr val="000000"/>
          </a:solidFill>
        </p:spPr>
        <p:txBody>
          <a:bodyPr wrap="square" lIns="0" tIns="0" rIns="0" bIns="0" rtlCol="0"/>
          <a:lstStyle/>
          <a:p>
            <a:endParaRPr/>
          </a:p>
        </p:txBody>
      </p:sp>
      <p:sp>
        <p:nvSpPr>
          <p:cNvPr id="150" name="object 150"/>
          <p:cNvSpPr/>
          <p:nvPr/>
        </p:nvSpPr>
        <p:spPr>
          <a:xfrm>
            <a:off x="3743578" y="6051422"/>
            <a:ext cx="557539" cy="253377"/>
          </a:xfrm>
          <a:prstGeom prst="rect">
            <a:avLst/>
          </a:prstGeom>
          <a:blipFill>
            <a:blip r:embed="rId6" cstate="print"/>
            <a:stretch>
              <a:fillRect/>
            </a:stretch>
          </a:blipFill>
        </p:spPr>
        <p:txBody>
          <a:bodyPr wrap="square" lIns="0" tIns="0" rIns="0" bIns="0" rtlCol="0"/>
          <a:lstStyle/>
          <a:p>
            <a:endParaRPr/>
          </a:p>
        </p:txBody>
      </p:sp>
      <p:sp>
        <p:nvSpPr>
          <p:cNvPr id="151" name="object 151"/>
          <p:cNvSpPr/>
          <p:nvPr/>
        </p:nvSpPr>
        <p:spPr>
          <a:xfrm>
            <a:off x="4341876" y="6055461"/>
            <a:ext cx="266700" cy="249554"/>
          </a:xfrm>
          <a:custGeom>
            <a:avLst/>
            <a:gdLst/>
            <a:ahLst/>
            <a:cxnLst/>
            <a:rect l="l" t="t" r="r" b="b"/>
            <a:pathLst>
              <a:path w="266700" h="249554">
                <a:moveTo>
                  <a:pt x="32923" y="191160"/>
                </a:moveTo>
                <a:lnTo>
                  <a:pt x="15748" y="191160"/>
                </a:lnTo>
                <a:lnTo>
                  <a:pt x="73913" y="249339"/>
                </a:lnTo>
                <a:lnTo>
                  <a:pt x="82550" y="240728"/>
                </a:lnTo>
                <a:lnTo>
                  <a:pt x="32923" y="191160"/>
                </a:lnTo>
                <a:close/>
              </a:path>
              <a:path w="266700" h="249554">
                <a:moveTo>
                  <a:pt x="134953" y="143700"/>
                </a:moveTo>
                <a:lnTo>
                  <a:pt x="118110" y="143700"/>
                </a:lnTo>
                <a:lnTo>
                  <a:pt x="123586" y="149744"/>
                </a:lnTo>
                <a:lnTo>
                  <a:pt x="127825" y="155682"/>
                </a:lnTo>
                <a:lnTo>
                  <a:pt x="130825" y="161517"/>
                </a:lnTo>
                <a:lnTo>
                  <a:pt x="132587" y="167246"/>
                </a:lnTo>
                <a:lnTo>
                  <a:pt x="134112" y="174815"/>
                </a:lnTo>
                <a:lnTo>
                  <a:pt x="132207" y="181279"/>
                </a:lnTo>
                <a:lnTo>
                  <a:pt x="123062" y="190474"/>
                </a:lnTo>
                <a:lnTo>
                  <a:pt x="117475" y="194170"/>
                </a:lnTo>
                <a:lnTo>
                  <a:pt x="109982" y="197726"/>
                </a:lnTo>
                <a:lnTo>
                  <a:pt x="117348" y="205066"/>
                </a:lnTo>
                <a:lnTo>
                  <a:pt x="143259" y="171310"/>
                </a:lnTo>
                <a:lnTo>
                  <a:pt x="143510" y="165049"/>
                </a:lnTo>
                <a:lnTo>
                  <a:pt x="141859" y="158153"/>
                </a:lnTo>
                <a:lnTo>
                  <a:pt x="134953" y="143700"/>
                </a:lnTo>
                <a:close/>
              </a:path>
              <a:path w="266700" h="249554">
                <a:moveTo>
                  <a:pt x="17272" y="175526"/>
                </a:moveTo>
                <a:lnTo>
                  <a:pt x="0" y="196011"/>
                </a:lnTo>
                <a:lnTo>
                  <a:pt x="5461" y="201434"/>
                </a:lnTo>
                <a:lnTo>
                  <a:pt x="15748" y="191160"/>
                </a:lnTo>
                <a:lnTo>
                  <a:pt x="32923" y="191160"/>
                </a:lnTo>
                <a:lnTo>
                  <a:pt x="17272" y="175526"/>
                </a:lnTo>
                <a:close/>
              </a:path>
              <a:path w="266700" h="249554">
                <a:moveTo>
                  <a:pt x="87489" y="112773"/>
                </a:moveTo>
                <a:lnTo>
                  <a:pt x="60538" y="134442"/>
                </a:lnTo>
                <a:lnTo>
                  <a:pt x="60549" y="137883"/>
                </a:lnTo>
                <a:lnTo>
                  <a:pt x="83693" y="174294"/>
                </a:lnTo>
                <a:lnTo>
                  <a:pt x="99187" y="174726"/>
                </a:lnTo>
                <a:lnTo>
                  <a:pt x="105918" y="172123"/>
                </a:lnTo>
                <a:lnTo>
                  <a:pt x="111251" y="166674"/>
                </a:lnTo>
                <a:lnTo>
                  <a:pt x="113573" y="164363"/>
                </a:lnTo>
                <a:lnTo>
                  <a:pt x="98425" y="164363"/>
                </a:lnTo>
                <a:lnTo>
                  <a:pt x="88137" y="163144"/>
                </a:lnTo>
                <a:lnTo>
                  <a:pt x="83185" y="160388"/>
                </a:lnTo>
                <a:lnTo>
                  <a:pt x="73533" y="150787"/>
                </a:lnTo>
                <a:lnTo>
                  <a:pt x="70993" y="146037"/>
                </a:lnTo>
                <a:lnTo>
                  <a:pt x="69976" y="136372"/>
                </a:lnTo>
                <a:lnTo>
                  <a:pt x="71627" y="132067"/>
                </a:lnTo>
                <a:lnTo>
                  <a:pt x="75311" y="128282"/>
                </a:lnTo>
                <a:lnTo>
                  <a:pt x="79375" y="124244"/>
                </a:lnTo>
                <a:lnTo>
                  <a:pt x="84327" y="122643"/>
                </a:lnTo>
                <a:lnTo>
                  <a:pt x="114915" y="122643"/>
                </a:lnTo>
                <a:lnTo>
                  <a:pt x="109045" y="118608"/>
                </a:lnTo>
                <a:lnTo>
                  <a:pt x="101748" y="115114"/>
                </a:lnTo>
                <a:lnTo>
                  <a:pt x="94487" y="113157"/>
                </a:lnTo>
                <a:lnTo>
                  <a:pt x="87489" y="112773"/>
                </a:lnTo>
                <a:close/>
              </a:path>
              <a:path w="266700" h="249554">
                <a:moveTo>
                  <a:pt x="114915" y="122643"/>
                </a:moveTo>
                <a:lnTo>
                  <a:pt x="84327" y="122643"/>
                </a:lnTo>
                <a:lnTo>
                  <a:pt x="96012" y="124383"/>
                </a:lnTo>
                <a:lnTo>
                  <a:pt x="101726" y="127571"/>
                </a:lnTo>
                <a:lnTo>
                  <a:pt x="107187" y="133057"/>
                </a:lnTo>
                <a:lnTo>
                  <a:pt x="110744" y="136550"/>
                </a:lnTo>
                <a:lnTo>
                  <a:pt x="112395" y="140817"/>
                </a:lnTo>
                <a:lnTo>
                  <a:pt x="112140" y="150914"/>
                </a:lnTo>
                <a:lnTo>
                  <a:pt x="110362" y="155270"/>
                </a:lnTo>
                <a:lnTo>
                  <a:pt x="102870" y="162763"/>
                </a:lnTo>
                <a:lnTo>
                  <a:pt x="98425" y="164363"/>
                </a:lnTo>
                <a:lnTo>
                  <a:pt x="113573" y="164363"/>
                </a:lnTo>
                <a:lnTo>
                  <a:pt x="116839" y="161112"/>
                </a:lnTo>
                <a:lnTo>
                  <a:pt x="119125" y="153454"/>
                </a:lnTo>
                <a:lnTo>
                  <a:pt x="118110" y="143700"/>
                </a:lnTo>
                <a:lnTo>
                  <a:pt x="134953" y="143700"/>
                </a:lnTo>
                <a:lnTo>
                  <a:pt x="134747" y="143268"/>
                </a:lnTo>
                <a:lnTo>
                  <a:pt x="129921" y="136436"/>
                </a:lnTo>
                <a:lnTo>
                  <a:pt x="123698" y="130213"/>
                </a:lnTo>
                <a:lnTo>
                  <a:pt x="116365" y="123640"/>
                </a:lnTo>
                <a:lnTo>
                  <a:pt x="114915" y="122643"/>
                </a:lnTo>
                <a:close/>
              </a:path>
              <a:path w="266700" h="249554">
                <a:moveTo>
                  <a:pt x="191079" y="87668"/>
                </a:moveTo>
                <a:lnTo>
                  <a:pt x="174116" y="87668"/>
                </a:lnTo>
                <a:lnTo>
                  <a:pt x="179595" y="93704"/>
                </a:lnTo>
                <a:lnTo>
                  <a:pt x="183848" y="99639"/>
                </a:lnTo>
                <a:lnTo>
                  <a:pt x="186886" y="105472"/>
                </a:lnTo>
                <a:lnTo>
                  <a:pt x="188722" y="111201"/>
                </a:lnTo>
                <a:lnTo>
                  <a:pt x="190246" y="118770"/>
                </a:lnTo>
                <a:lnTo>
                  <a:pt x="188340" y="125234"/>
                </a:lnTo>
                <a:lnTo>
                  <a:pt x="182879" y="130594"/>
                </a:lnTo>
                <a:lnTo>
                  <a:pt x="179070" y="134442"/>
                </a:lnTo>
                <a:lnTo>
                  <a:pt x="173482" y="138137"/>
                </a:lnTo>
                <a:lnTo>
                  <a:pt x="166115" y="141693"/>
                </a:lnTo>
                <a:lnTo>
                  <a:pt x="173354" y="149021"/>
                </a:lnTo>
                <a:lnTo>
                  <a:pt x="199272" y="115114"/>
                </a:lnTo>
                <a:lnTo>
                  <a:pt x="199516" y="109004"/>
                </a:lnTo>
                <a:lnTo>
                  <a:pt x="197865" y="102120"/>
                </a:lnTo>
                <a:lnTo>
                  <a:pt x="194310" y="94678"/>
                </a:lnTo>
                <a:lnTo>
                  <a:pt x="191079" y="87668"/>
                </a:lnTo>
                <a:close/>
              </a:path>
              <a:path w="266700" h="249554">
                <a:moveTo>
                  <a:pt x="143496" y="56728"/>
                </a:moveTo>
                <a:lnTo>
                  <a:pt x="116459" y="78625"/>
                </a:lnTo>
                <a:lnTo>
                  <a:pt x="116723" y="87236"/>
                </a:lnTo>
                <a:lnTo>
                  <a:pt x="139700" y="118262"/>
                </a:lnTo>
                <a:lnTo>
                  <a:pt x="155321" y="118694"/>
                </a:lnTo>
                <a:lnTo>
                  <a:pt x="161925" y="116078"/>
                </a:lnTo>
                <a:lnTo>
                  <a:pt x="167386" y="110642"/>
                </a:lnTo>
                <a:lnTo>
                  <a:pt x="169655" y="108331"/>
                </a:lnTo>
                <a:lnTo>
                  <a:pt x="154432" y="108331"/>
                </a:lnTo>
                <a:lnTo>
                  <a:pt x="144272" y="107111"/>
                </a:lnTo>
                <a:lnTo>
                  <a:pt x="139191" y="104355"/>
                </a:lnTo>
                <a:lnTo>
                  <a:pt x="134365" y="99441"/>
                </a:lnTo>
                <a:lnTo>
                  <a:pt x="129666" y="94754"/>
                </a:lnTo>
                <a:lnTo>
                  <a:pt x="127000" y="90004"/>
                </a:lnTo>
                <a:lnTo>
                  <a:pt x="125984" y="80340"/>
                </a:lnTo>
                <a:lnTo>
                  <a:pt x="127635" y="76034"/>
                </a:lnTo>
                <a:lnTo>
                  <a:pt x="135509" y="68199"/>
                </a:lnTo>
                <a:lnTo>
                  <a:pt x="140335" y="66611"/>
                </a:lnTo>
                <a:lnTo>
                  <a:pt x="170933" y="66611"/>
                </a:lnTo>
                <a:lnTo>
                  <a:pt x="165052" y="62568"/>
                </a:lnTo>
                <a:lnTo>
                  <a:pt x="157755" y="59071"/>
                </a:lnTo>
                <a:lnTo>
                  <a:pt x="150495" y="57111"/>
                </a:lnTo>
                <a:lnTo>
                  <a:pt x="143496" y="56728"/>
                </a:lnTo>
                <a:close/>
              </a:path>
              <a:path w="266700" h="249554">
                <a:moveTo>
                  <a:pt x="170933" y="66611"/>
                </a:moveTo>
                <a:lnTo>
                  <a:pt x="140335" y="66611"/>
                </a:lnTo>
                <a:lnTo>
                  <a:pt x="152146" y="68351"/>
                </a:lnTo>
                <a:lnTo>
                  <a:pt x="157734" y="71526"/>
                </a:lnTo>
                <a:lnTo>
                  <a:pt x="163396" y="77101"/>
                </a:lnTo>
                <a:lnTo>
                  <a:pt x="166750" y="80518"/>
                </a:lnTo>
                <a:lnTo>
                  <a:pt x="168401" y="84785"/>
                </a:lnTo>
                <a:lnTo>
                  <a:pt x="168275" y="89827"/>
                </a:lnTo>
                <a:lnTo>
                  <a:pt x="168197" y="95059"/>
                </a:lnTo>
                <a:lnTo>
                  <a:pt x="166370" y="99237"/>
                </a:lnTo>
                <a:lnTo>
                  <a:pt x="158876" y="106718"/>
                </a:lnTo>
                <a:lnTo>
                  <a:pt x="154432" y="108331"/>
                </a:lnTo>
                <a:lnTo>
                  <a:pt x="169655" y="108331"/>
                </a:lnTo>
                <a:lnTo>
                  <a:pt x="172847" y="105079"/>
                </a:lnTo>
                <a:lnTo>
                  <a:pt x="175133" y="97421"/>
                </a:lnTo>
                <a:lnTo>
                  <a:pt x="174116" y="87668"/>
                </a:lnTo>
                <a:lnTo>
                  <a:pt x="191079" y="87668"/>
                </a:lnTo>
                <a:lnTo>
                  <a:pt x="190881" y="87236"/>
                </a:lnTo>
                <a:lnTo>
                  <a:pt x="185927" y="80403"/>
                </a:lnTo>
                <a:lnTo>
                  <a:pt x="179704" y="74168"/>
                </a:lnTo>
                <a:lnTo>
                  <a:pt x="172372" y="67600"/>
                </a:lnTo>
                <a:lnTo>
                  <a:pt x="170933" y="66611"/>
                </a:lnTo>
                <a:close/>
              </a:path>
              <a:path w="266700" h="249554">
                <a:moveTo>
                  <a:pt x="222465" y="11912"/>
                </a:moveTo>
                <a:lnTo>
                  <a:pt x="202057" y="11912"/>
                </a:lnTo>
                <a:lnTo>
                  <a:pt x="205994" y="13665"/>
                </a:lnTo>
                <a:lnTo>
                  <a:pt x="209550" y="17272"/>
                </a:lnTo>
                <a:lnTo>
                  <a:pt x="213240" y="22112"/>
                </a:lnTo>
                <a:lnTo>
                  <a:pt x="215741" y="28157"/>
                </a:lnTo>
                <a:lnTo>
                  <a:pt x="217050" y="35404"/>
                </a:lnTo>
                <a:lnTo>
                  <a:pt x="217170" y="43853"/>
                </a:lnTo>
                <a:lnTo>
                  <a:pt x="216662" y="53200"/>
                </a:lnTo>
                <a:lnTo>
                  <a:pt x="216599" y="65119"/>
                </a:lnTo>
                <a:lnTo>
                  <a:pt x="217106" y="72661"/>
                </a:lnTo>
                <a:lnTo>
                  <a:pt x="218483" y="80659"/>
                </a:lnTo>
                <a:lnTo>
                  <a:pt x="220599" y="87503"/>
                </a:lnTo>
                <a:lnTo>
                  <a:pt x="228219" y="95059"/>
                </a:lnTo>
                <a:lnTo>
                  <a:pt x="246176" y="77101"/>
                </a:lnTo>
                <a:lnTo>
                  <a:pt x="231012" y="77101"/>
                </a:lnTo>
                <a:lnTo>
                  <a:pt x="228347" y="71705"/>
                </a:lnTo>
                <a:lnTo>
                  <a:pt x="226647" y="65119"/>
                </a:lnTo>
                <a:lnTo>
                  <a:pt x="225980" y="57959"/>
                </a:lnTo>
                <a:lnTo>
                  <a:pt x="226044" y="53200"/>
                </a:lnTo>
                <a:lnTo>
                  <a:pt x="226187" y="48374"/>
                </a:lnTo>
                <a:lnTo>
                  <a:pt x="227457" y="32893"/>
                </a:lnTo>
                <a:lnTo>
                  <a:pt x="227202" y="25819"/>
                </a:lnTo>
                <a:lnTo>
                  <a:pt x="224916" y="16116"/>
                </a:lnTo>
                <a:lnTo>
                  <a:pt x="222465" y="11912"/>
                </a:lnTo>
                <a:close/>
              </a:path>
              <a:path w="266700" h="249554">
                <a:moveTo>
                  <a:pt x="259079" y="49022"/>
                </a:moveTo>
                <a:lnTo>
                  <a:pt x="231012" y="77101"/>
                </a:lnTo>
                <a:lnTo>
                  <a:pt x="246176" y="77101"/>
                </a:lnTo>
                <a:lnTo>
                  <a:pt x="266700" y="56578"/>
                </a:lnTo>
                <a:lnTo>
                  <a:pt x="259079" y="49022"/>
                </a:lnTo>
                <a:close/>
              </a:path>
              <a:path w="266700" h="249554">
                <a:moveTo>
                  <a:pt x="207010" y="0"/>
                </a:moveTo>
                <a:lnTo>
                  <a:pt x="170687" y="22809"/>
                </a:lnTo>
                <a:lnTo>
                  <a:pt x="167639" y="31254"/>
                </a:lnTo>
                <a:lnTo>
                  <a:pt x="175133" y="38811"/>
                </a:lnTo>
                <a:lnTo>
                  <a:pt x="177800" y="29298"/>
                </a:lnTo>
                <a:lnTo>
                  <a:pt x="181356" y="22313"/>
                </a:lnTo>
                <a:lnTo>
                  <a:pt x="189611" y="14058"/>
                </a:lnTo>
                <a:lnTo>
                  <a:pt x="193675" y="12103"/>
                </a:lnTo>
                <a:lnTo>
                  <a:pt x="202057" y="11912"/>
                </a:lnTo>
                <a:lnTo>
                  <a:pt x="222465" y="11912"/>
                </a:lnTo>
                <a:lnTo>
                  <a:pt x="222376" y="11760"/>
                </a:lnTo>
                <a:lnTo>
                  <a:pt x="213233" y="2501"/>
                </a:lnTo>
                <a:lnTo>
                  <a:pt x="207010" y="0"/>
                </a:lnTo>
                <a:close/>
              </a:path>
            </a:pathLst>
          </a:custGeom>
          <a:solidFill>
            <a:srgbClr val="000000"/>
          </a:solidFill>
        </p:spPr>
        <p:txBody>
          <a:bodyPr wrap="square" lIns="0" tIns="0" rIns="0" bIns="0" rtlCol="0"/>
          <a:lstStyle/>
          <a:p>
            <a:endParaRPr/>
          </a:p>
        </p:txBody>
      </p:sp>
      <p:sp>
        <p:nvSpPr>
          <p:cNvPr id="152" name="object 152"/>
          <p:cNvSpPr/>
          <p:nvPr/>
        </p:nvSpPr>
        <p:spPr>
          <a:xfrm>
            <a:off x="4641088" y="6051550"/>
            <a:ext cx="262890" cy="253365"/>
          </a:xfrm>
          <a:custGeom>
            <a:avLst/>
            <a:gdLst/>
            <a:ahLst/>
            <a:cxnLst/>
            <a:rect l="l" t="t" r="r" b="b"/>
            <a:pathLst>
              <a:path w="262889" h="253364">
                <a:moveTo>
                  <a:pt x="32893" y="195072"/>
                </a:moveTo>
                <a:lnTo>
                  <a:pt x="15748" y="195072"/>
                </a:lnTo>
                <a:lnTo>
                  <a:pt x="73913" y="253250"/>
                </a:lnTo>
                <a:lnTo>
                  <a:pt x="82423" y="244640"/>
                </a:lnTo>
                <a:lnTo>
                  <a:pt x="32893" y="195072"/>
                </a:lnTo>
                <a:close/>
              </a:path>
              <a:path w="262889" h="253364">
                <a:moveTo>
                  <a:pt x="134953" y="147612"/>
                </a:moveTo>
                <a:lnTo>
                  <a:pt x="118110" y="147612"/>
                </a:lnTo>
                <a:lnTo>
                  <a:pt x="123586" y="153655"/>
                </a:lnTo>
                <a:lnTo>
                  <a:pt x="127825" y="159594"/>
                </a:lnTo>
                <a:lnTo>
                  <a:pt x="130825" y="165428"/>
                </a:lnTo>
                <a:lnTo>
                  <a:pt x="132587" y="171157"/>
                </a:lnTo>
                <a:lnTo>
                  <a:pt x="134112" y="178727"/>
                </a:lnTo>
                <a:lnTo>
                  <a:pt x="132207" y="185191"/>
                </a:lnTo>
                <a:lnTo>
                  <a:pt x="123062" y="194386"/>
                </a:lnTo>
                <a:lnTo>
                  <a:pt x="117475" y="198081"/>
                </a:lnTo>
                <a:lnTo>
                  <a:pt x="109982" y="201637"/>
                </a:lnTo>
                <a:lnTo>
                  <a:pt x="117348" y="208978"/>
                </a:lnTo>
                <a:lnTo>
                  <a:pt x="124078" y="204927"/>
                </a:lnTo>
                <a:lnTo>
                  <a:pt x="129159" y="201218"/>
                </a:lnTo>
                <a:lnTo>
                  <a:pt x="132461" y="197840"/>
                </a:lnTo>
                <a:lnTo>
                  <a:pt x="139446" y="190969"/>
                </a:lnTo>
                <a:lnTo>
                  <a:pt x="143001" y="183451"/>
                </a:lnTo>
                <a:lnTo>
                  <a:pt x="143259" y="175221"/>
                </a:lnTo>
                <a:lnTo>
                  <a:pt x="143510" y="168960"/>
                </a:lnTo>
                <a:lnTo>
                  <a:pt x="141859" y="162064"/>
                </a:lnTo>
                <a:lnTo>
                  <a:pt x="134953" y="147612"/>
                </a:lnTo>
                <a:close/>
              </a:path>
              <a:path w="262889" h="253364">
                <a:moveTo>
                  <a:pt x="17272" y="179438"/>
                </a:moveTo>
                <a:lnTo>
                  <a:pt x="0" y="199923"/>
                </a:lnTo>
                <a:lnTo>
                  <a:pt x="5461" y="205346"/>
                </a:lnTo>
                <a:lnTo>
                  <a:pt x="15748" y="195072"/>
                </a:lnTo>
                <a:lnTo>
                  <a:pt x="32893" y="195072"/>
                </a:lnTo>
                <a:lnTo>
                  <a:pt x="17272" y="179438"/>
                </a:lnTo>
                <a:close/>
              </a:path>
              <a:path w="262889" h="253364">
                <a:moveTo>
                  <a:pt x="87433" y="116685"/>
                </a:moveTo>
                <a:lnTo>
                  <a:pt x="60535" y="138353"/>
                </a:lnTo>
                <a:lnTo>
                  <a:pt x="60549" y="141795"/>
                </a:lnTo>
                <a:lnTo>
                  <a:pt x="83692" y="178206"/>
                </a:lnTo>
                <a:lnTo>
                  <a:pt x="99187" y="178638"/>
                </a:lnTo>
                <a:lnTo>
                  <a:pt x="105790" y="176034"/>
                </a:lnTo>
                <a:lnTo>
                  <a:pt x="113577" y="168275"/>
                </a:lnTo>
                <a:lnTo>
                  <a:pt x="98298" y="168275"/>
                </a:lnTo>
                <a:lnTo>
                  <a:pt x="88137" y="167055"/>
                </a:lnTo>
                <a:lnTo>
                  <a:pt x="83185" y="164299"/>
                </a:lnTo>
                <a:lnTo>
                  <a:pt x="73533" y="154698"/>
                </a:lnTo>
                <a:lnTo>
                  <a:pt x="70992" y="149948"/>
                </a:lnTo>
                <a:lnTo>
                  <a:pt x="69976" y="140284"/>
                </a:lnTo>
                <a:lnTo>
                  <a:pt x="71500" y="135978"/>
                </a:lnTo>
                <a:lnTo>
                  <a:pt x="79375" y="128155"/>
                </a:lnTo>
                <a:lnTo>
                  <a:pt x="84327" y="126555"/>
                </a:lnTo>
                <a:lnTo>
                  <a:pt x="114915" y="126555"/>
                </a:lnTo>
                <a:lnTo>
                  <a:pt x="109045" y="122520"/>
                </a:lnTo>
                <a:lnTo>
                  <a:pt x="101748" y="119026"/>
                </a:lnTo>
                <a:lnTo>
                  <a:pt x="94487" y="117068"/>
                </a:lnTo>
                <a:lnTo>
                  <a:pt x="87433" y="116685"/>
                </a:lnTo>
                <a:close/>
              </a:path>
              <a:path w="262889" h="253364">
                <a:moveTo>
                  <a:pt x="114915" y="126555"/>
                </a:moveTo>
                <a:lnTo>
                  <a:pt x="84327" y="126555"/>
                </a:lnTo>
                <a:lnTo>
                  <a:pt x="96012" y="128295"/>
                </a:lnTo>
                <a:lnTo>
                  <a:pt x="101726" y="131483"/>
                </a:lnTo>
                <a:lnTo>
                  <a:pt x="107187" y="136969"/>
                </a:lnTo>
                <a:lnTo>
                  <a:pt x="110744" y="140462"/>
                </a:lnTo>
                <a:lnTo>
                  <a:pt x="112395" y="144729"/>
                </a:lnTo>
                <a:lnTo>
                  <a:pt x="112140" y="154825"/>
                </a:lnTo>
                <a:lnTo>
                  <a:pt x="110236" y="159181"/>
                </a:lnTo>
                <a:lnTo>
                  <a:pt x="102742" y="166674"/>
                </a:lnTo>
                <a:lnTo>
                  <a:pt x="98298" y="168275"/>
                </a:lnTo>
                <a:lnTo>
                  <a:pt x="113577" y="168275"/>
                </a:lnTo>
                <a:lnTo>
                  <a:pt x="116839" y="165023"/>
                </a:lnTo>
                <a:lnTo>
                  <a:pt x="119125" y="157365"/>
                </a:lnTo>
                <a:lnTo>
                  <a:pt x="118110" y="147612"/>
                </a:lnTo>
                <a:lnTo>
                  <a:pt x="134953" y="147612"/>
                </a:lnTo>
                <a:lnTo>
                  <a:pt x="134747" y="147180"/>
                </a:lnTo>
                <a:lnTo>
                  <a:pt x="129921" y="140347"/>
                </a:lnTo>
                <a:lnTo>
                  <a:pt x="123698" y="134124"/>
                </a:lnTo>
                <a:lnTo>
                  <a:pt x="116365" y="127552"/>
                </a:lnTo>
                <a:lnTo>
                  <a:pt x="114915" y="126555"/>
                </a:lnTo>
                <a:close/>
              </a:path>
              <a:path w="262889" h="253364">
                <a:moveTo>
                  <a:pt x="190960" y="91579"/>
                </a:moveTo>
                <a:lnTo>
                  <a:pt x="174116" y="91579"/>
                </a:lnTo>
                <a:lnTo>
                  <a:pt x="179593" y="97615"/>
                </a:lnTo>
                <a:lnTo>
                  <a:pt x="183832" y="103551"/>
                </a:lnTo>
                <a:lnTo>
                  <a:pt x="186832" y="109383"/>
                </a:lnTo>
                <a:lnTo>
                  <a:pt x="188595" y="115112"/>
                </a:lnTo>
                <a:lnTo>
                  <a:pt x="190119" y="122681"/>
                </a:lnTo>
                <a:lnTo>
                  <a:pt x="188213" y="129146"/>
                </a:lnTo>
                <a:lnTo>
                  <a:pt x="179070" y="138353"/>
                </a:lnTo>
                <a:lnTo>
                  <a:pt x="173482" y="142049"/>
                </a:lnTo>
                <a:lnTo>
                  <a:pt x="166115" y="145605"/>
                </a:lnTo>
                <a:lnTo>
                  <a:pt x="173354" y="152933"/>
                </a:lnTo>
                <a:lnTo>
                  <a:pt x="199272" y="119026"/>
                </a:lnTo>
                <a:lnTo>
                  <a:pt x="199516" y="112915"/>
                </a:lnTo>
                <a:lnTo>
                  <a:pt x="197865" y="106032"/>
                </a:lnTo>
                <a:lnTo>
                  <a:pt x="190960" y="91579"/>
                </a:lnTo>
                <a:close/>
              </a:path>
              <a:path w="262889" h="253364">
                <a:moveTo>
                  <a:pt x="143496" y="60640"/>
                </a:moveTo>
                <a:lnTo>
                  <a:pt x="116459" y="82537"/>
                </a:lnTo>
                <a:lnTo>
                  <a:pt x="116723" y="91147"/>
                </a:lnTo>
                <a:lnTo>
                  <a:pt x="139700" y="122173"/>
                </a:lnTo>
                <a:lnTo>
                  <a:pt x="155321" y="122605"/>
                </a:lnTo>
                <a:lnTo>
                  <a:pt x="161925" y="119989"/>
                </a:lnTo>
                <a:lnTo>
                  <a:pt x="167386" y="114554"/>
                </a:lnTo>
                <a:lnTo>
                  <a:pt x="169655" y="112242"/>
                </a:lnTo>
                <a:lnTo>
                  <a:pt x="154432" y="112242"/>
                </a:lnTo>
                <a:lnTo>
                  <a:pt x="144145" y="111023"/>
                </a:lnTo>
                <a:lnTo>
                  <a:pt x="139191" y="108267"/>
                </a:lnTo>
                <a:lnTo>
                  <a:pt x="129539" y="98666"/>
                </a:lnTo>
                <a:lnTo>
                  <a:pt x="127000" y="93916"/>
                </a:lnTo>
                <a:lnTo>
                  <a:pt x="125984" y="84251"/>
                </a:lnTo>
                <a:lnTo>
                  <a:pt x="127635" y="79946"/>
                </a:lnTo>
                <a:lnTo>
                  <a:pt x="131317" y="76161"/>
                </a:lnTo>
                <a:lnTo>
                  <a:pt x="135382" y="72110"/>
                </a:lnTo>
                <a:lnTo>
                  <a:pt x="140335" y="70523"/>
                </a:lnTo>
                <a:lnTo>
                  <a:pt x="170933" y="70523"/>
                </a:lnTo>
                <a:lnTo>
                  <a:pt x="165052" y="66479"/>
                </a:lnTo>
                <a:lnTo>
                  <a:pt x="157755" y="62983"/>
                </a:lnTo>
                <a:lnTo>
                  <a:pt x="150495" y="61023"/>
                </a:lnTo>
                <a:lnTo>
                  <a:pt x="143496" y="60640"/>
                </a:lnTo>
                <a:close/>
              </a:path>
              <a:path w="262889" h="253364">
                <a:moveTo>
                  <a:pt x="170933" y="70523"/>
                </a:moveTo>
                <a:lnTo>
                  <a:pt x="140335" y="70523"/>
                </a:lnTo>
                <a:lnTo>
                  <a:pt x="152019" y="72262"/>
                </a:lnTo>
                <a:lnTo>
                  <a:pt x="157734" y="75437"/>
                </a:lnTo>
                <a:lnTo>
                  <a:pt x="163195" y="80937"/>
                </a:lnTo>
                <a:lnTo>
                  <a:pt x="166750" y="84429"/>
                </a:lnTo>
                <a:lnTo>
                  <a:pt x="168401" y="88696"/>
                </a:lnTo>
                <a:lnTo>
                  <a:pt x="168148" y="98793"/>
                </a:lnTo>
                <a:lnTo>
                  <a:pt x="166370" y="103149"/>
                </a:lnTo>
                <a:lnTo>
                  <a:pt x="158876" y="110629"/>
                </a:lnTo>
                <a:lnTo>
                  <a:pt x="154432" y="112242"/>
                </a:lnTo>
                <a:lnTo>
                  <a:pt x="169655" y="112242"/>
                </a:lnTo>
                <a:lnTo>
                  <a:pt x="172847" y="108991"/>
                </a:lnTo>
                <a:lnTo>
                  <a:pt x="175133" y="101333"/>
                </a:lnTo>
                <a:lnTo>
                  <a:pt x="174116" y="91579"/>
                </a:lnTo>
                <a:lnTo>
                  <a:pt x="190960" y="91579"/>
                </a:lnTo>
                <a:lnTo>
                  <a:pt x="190753" y="91147"/>
                </a:lnTo>
                <a:lnTo>
                  <a:pt x="185927" y="84315"/>
                </a:lnTo>
                <a:lnTo>
                  <a:pt x="179704" y="78079"/>
                </a:lnTo>
                <a:lnTo>
                  <a:pt x="172372" y="71512"/>
                </a:lnTo>
                <a:lnTo>
                  <a:pt x="170933" y="70523"/>
                </a:lnTo>
                <a:close/>
              </a:path>
              <a:path w="262889" h="253364">
                <a:moveTo>
                  <a:pt x="197865" y="0"/>
                </a:moveTo>
                <a:lnTo>
                  <a:pt x="189737" y="8089"/>
                </a:lnTo>
                <a:lnTo>
                  <a:pt x="200533" y="77000"/>
                </a:lnTo>
                <a:lnTo>
                  <a:pt x="207010" y="83502"/>
                </a:lnTo>
                <a:lnTo>
                  <a:pt x="222478" y="68033"/>
                </a:lnTo>
                <a:lnTo>
                  <a:pt x="208407" y="68033"/>
                </a:lnTo>
                <a:lnTo>
                  <a:pt x="200913" y="18072"/>
                </a:lnTo>
                <a:lnTo>
                  <a:pt x="215908" y="18072"/>
                </a:lnTo>
                <a:lnTo>
                  <a:pt x="197865" y="0"/>
                </a:lnTo>
                <a:close/>
              </a:path>
              <a:path w="262889" h="253364">
                <a:moveTo>
                  <a:pt x="252292" y="54419"/>
                </a:moveTo>
                <a:lnTo>
                  <a:pt x="236092" y="54419"/>
                </a:lnTo>
                <a:lnTo>
                  <a:pt x="254381" y="72720"/>
                </a:lnTo>
                <a:lnTo>
                  <a:pt x="262509" y="64643"/>
                </a:lnTo>
                <a:lnTo>
                  <a:pt x="252292" y="54419"/>
                </a:lnTo>
                <a:close/>
              </a:path>
              <a:path w="262889" h="253364">
                <a:moveTo>
                  <a:pt x="215908" y="18072"/>
                </a:moveTo>
                <a:lnTo>
                  <a:pt x="200913" y="18072"/>
                </a:lnTo>
                <a:lnTo>
                  <a:pt x="229615" y="46824"/>
                </a:lnTo>
                <a:lnTo>
                  <a:pt x="208407" y="68033"/>
                </a:lnTo>
                <a:lnTo>
                  <a:pt x="222478" y="68033"/>
                </a:lnTo>
                <a:lnTo>
                  <a:pt x="236092" y="54419"/>
                </a:lnTo>
                <a:lnTo>
                  <a:pt x="252292" y="54419"/>
                </a:lnTo>
                <a:lnTo>
                  <a:pt x="244221" y="46342"/>
                </a:lnTo>
                <a:lnTo>
                  <a:pt x="251246" y="39306"/>
                </a:lnTo>
                <a:lnTo>
                  <a:pt x="237109" y="39306"/>
                </a:lnTo>
                <a:lnTo>
                  <a:pt x="215908" y="18072"/>
                </a:lnTo>
                <a:close/>
              </a:path>
              <a:path w="262889" h="253364">
                <a:moveTo>
                  <a:pt x="245745" y="30657"/>
                </a:moveTo>
                <a:lnTo>
                  <a:pt x="237109" y="39306"/>
                </a:lnTo>
                <a:lnTo>
                  <a:pt x="251246" y="39306"/>
                </a:lnTo>
                <a:lnTo>
                  <a:pt x="252857" y="37693"/>
                </a:lnTo>
                <a:lnTo>
                  <a:pt x="245745" y="30657"/>
                </a:lnTo>
                <a:close/>
              </a:path>
            </a:pathLst>
          </a:custGeom>
          <a:solidFill>
            <a:srgbClr val="000000"/>
          </a:solidFill>
        </p:spPr>
        <p:txBody>
          <a:bodyPr wrap="square" lIns="0" tIns="0" rIns="0" bIns="0" rtlCol="0"/>
          <a:lstStyle/>
          <a:p>
            <a:endParaRPr/>
          </a:p>
        </p:txBody>
      </p:sp>
      <p:sp>
        <p:nvSpPr>
          <p:cNvPr id="153" name="object 153"/>
          <p:cNvSpPr/>
          <p:nvPr/>
        </p:nvSpPr>
        <p:spPr>
          <a:xfrm>
            <a:off x="4940300" y="6047320"/>
            <a:ext cx="260350" cy="257810"/>
          </a:xfrm>
          <a:custGeom>
            <a:avLst/>
            <a:gdLst/>
            <a:ahLst/>
            <a:cxnLst/>
            <a:rect l="l" t="t" r="r" b="b"/>
            <a:pathLst>
              <a:path w="260350" h="257810">
                <a:moveTo>
                  <a:pt x="32893" y="199301"/>
                </a:moveTo>
                <a:lnTo>
                  <a:pt x="15621" y="199301"/>
                </a:lnTo>
                <a:lnTo>
                  <a:pt x="73787" y="257479"/>
                </a:lnTo>
                <a:lnTo>
                  <a:pt x="82423" y="248869"/>
                </a:lnTo>
                <a:lnTo>
                  <a:pt x="32893" y="199301"/>
                </a:lnTo>
                <a:close/>
              </a:path>
              <a:path w="260350" h="257810">
                <a:moveTo>
                  <a:pt x="134953" y="151841"/>
                </a:moveTo>
                <a:lnTo>
                  <a:pt x="118110" y="151841"/>
                </a:lnTo>
                <a:lnTo>
                  <a:pt x="123586" y="157884"/>
                </a:lnTo>
                <a:lnTo>
                  <a:pt x="127825" y="163823"/>
                </a:lnTo>
                <a:lnTo>
                  <a:pt x="130825" y="169657"/>
                </a:lnTo>
                <a:lnTo>
                  <a:pt x="132587" y="175386"/>
                </a:lnTo>
                <a:lnTo>
                  <a:pt x="134112" y="182956"/>
                </a:lnTo>
                <a:lnTo>
                  <a:pt x="132207" y="189420"/>
                </a:lnTo>
                <a:lnTo>
                  <a:pt x="123062" y="198615"/>
                </a:lnTo>
                <a:lnTo>
                  <a:pt x="117348" y="202310"/>
                </a:lnTo>
                <a:lnTo>
                  <a:pt x="109982" y="205866"/>
                </a:lnTo>
                <a:lnTo>
                  <a:pt x="117348" y="213207"/>
                </a:lnTo>
                <a:lnTo>
                  <a:pt x="124078" y="209156"/>
                </a:lnTo>
                <a:lnTo>
                  <a:pt x="129159" y="205447"/>
                </a:lnTo>
                <a:lnTo>
                  <a:pt x="132461" y="202069"/>
                </a:lnTo>
                <a:lnTo>
                  <a:pt x="139319" y="195198"/>
                </a:lnTo>
                <a:lnTo>
                  <a:pt x="143001" y="187680"/>
                </a:lnTo>
                <a:lnTo>
                  <a:pt x="143259" y="179450"/>
                </a:lnTo>
                <a:lnTo>
                  <a:pt x="143510" y="173189"/>
                </a:lnTo>
                <a:lnTo>
                  <a:pt x="141859" y="166293"/>
                </a:lnTo>
                <a:lnTo>
                  <a:pt x="134953" y="151841"/>
                </a:lnTo>
                <a:close/>
              </a:path>
              <a:path w="260350" h="257810">
                <a:moveTo>
                  <a:pt x="17272" y="183667"/>
                </a:moveTo>
                <a:lnTo>
                  <a:pt x="0" y="204152"/>
                </a:lnTo>
                <a:lnTo>
                  <a:pt x="5461" y="209575"/>
                </a:lnTo>
                <a:lnTo>
                  <a:pt x="15621" y="199301"/>
                </a:lnTo>
                <a:lnTo>
                  <a:pt x="32893" y="199301"/>
                </a:lnTo>
                <a:lnTo>
                  <a:pt x="17272" y="183667"/>
                </a:lnTo>
                <a:close/>
              </a:path>
              <a:path w="260350" h="257810">
                <a:moveTo>
                  <a:pt x="87433" y="120914"/>
                </a:moveTo>
                <a:lnTo>
                  <a:pt x="60402" y="144513"/>
                </a:lnTo>
                <a:lnTo>
                  <a:pt x="60644" y="149834"/>
                </a:lnTo>
                <a:lnTo>
                  <a:pt x="60960" y="159575"/>
                </a:lnTo>
                <a:lnTo>
                  <a:pt x="64515" y="167068"/>
                </a:lnTo>
                <a:lnTo>
                  <a:pt x="76835" y="179450"/>
                </a:lnTo>
                <a:lnTo>
                  <a:pt x="83565" y="182435"/>
                </a:lnTo>
                <a:lnTo>
                  <a:pt x="99187" y="182867"/>
                </a:lnTo>
                <a:lnTo>
                  <a:pt x="105790" y="180263"/>
                </a:lnTo>
                <a:lnTo>
                  <a:pt x="113577" y="172504"/>
                </a:lnTo>
                <a:lnTo>
                  <a:pt x="98298" y="172504"/>
                </a:lnTo>
                <a:lnTo>
                  <a:pt x="88137" y="171284"/>
                </a:lnTo>
                <a:lnTo>
                  <a:pt x="69850" y="144513"/>
                </a:lnTo>
                <a:lnTo>
                  <a:pt x="71500" y="140207"/>
                </a:lnTo>
                <a:lnTo>
                  <a:pt x="79375" y="132384"/>
                </a:lnTo>
                <a:lnTo>
                  <a:pt x="84327" y="130784"/>
                </a:lnTo>
                <a:lnTo>
                  <a:pt x="114817" y="130784"/>
                </a:lnTo>
                <a:lnTo>
                  <a:pt x="108981" y="126749"/>
                </a:lnTo>
                <a:lnTo>
                  <a:pt x="101728" y="123255"/>
                </a:lnTo>
                <a:lnTo>
                  <a:pt x="94487" y="121297"/>
                </a:lnTo>
                <a:lnTo>
                  <a:pt x="87433" y="120914"/>
                </a:lnTo>
                <a:close/>
              </a:path>
              <a:path w="260350" h="257810">
                <a:moveTo>
                  <a:pt x="114817" y="130784"/>
                </a:moveTo>
                <a:lnTo>
                  <a:pt x="84327" y="130784"/>
                </a:lnTo>
                <a:lnTo>
                  <a:pt x="96012" y="132524"/>
                </a:lnTo>
                <a:lnTo>
                  <a:pt x="101726" y="135712"/>
                </a:lnTo>
                <a:lnTo>
                  <a:pt x="107187" y="141198"/>
                </a:lnTo>
                <a:lnTo>
                  <a:pt x="110616" y="144691"/>
                </a:lnTo>
                <a:lnTo>
                  <a:pt x="112395" y="148958"/>
                </a:lnTo>
                <a:lnTo>
                  <a:pt x="112140" y="159054"/>
                </a:lnTo>
                <a:lnTo>
                  <a:pt x="110236" y="163410"/>
                </a:lnTo>
                <a:lnTo>
                  <a:pt x="102742" y="170903"/>
                </a:lnTo>
                <a:lnTo>
                  <a:pt x="98298" y="172504"/>
                </a:lnTo>
                <a:lnTo>
                  <a:pt x="113577" y="172504"/>
                </a:lnTo>
                <a:lnTo>
                  <a:pt x="116839" y="169252"/>
                </a:lnTo>
                <a:lnTo>
                  <a:pt x="119125" y="161594"/>
                </a:lnTo>
                <a:lnTo>
                  <a:pt x="118110" y="151841"/>
                </a:lnTo>
                <a:lnTo>
                  <a:pt x="134953" y="151841"/>
                </a:lnTo>
                <a:lnTo>
                  <a:pt x="134747" y="151409"/>
                </a:lnTo>
                <a:lnTo>
                  <a:pt x="129794" y="144576"/>
                </a:lnTo>
                <a:lnTo>
                  <a:pt x="123571" y="138353"/>
                </a:lnTo>
                <a:lnTo>
                  <a:pt x="116258" y="131781"/>
                </a:lnTo>
                <a:lnTo>
                  <a:pt x="114817" y="130784"/>
                </a:lnTo>
                <a:close/>
              </a:path>
              <a:path w="260350" h="257810">
                <a:moveTo>
                  <a:pt x="190960" y="95808"/>
                </a:moveTo>
                <a:lnTo>
                  <a:pt x="174116" y="95808"/>
                </a:lnTo>
                <a:lnTo>
                  <a:pt x="179593" y="101845"/>
                </a:lnTo>
                <a:lnTo>
                  <a:pt x="183832" y="107780"/>
                </a:lnTo>
                <a:lnTo>
                  <a:pt x="186832" y="113612"/>
                </a:lnTo>
                <a:lnTo>
                  <a:pt x="188595" y="119341"/>
                </a:lnTo>
                <a:lnTo>
                  <a:pt x="190119" y="126911"/>
                </a:lnTo>
                <a:lnTo>
                  <a:pt x="188213" y="133375"/>
                </a:lnTo>
                <a:lnTo>
                  <a:pt x="179070" y="142582"/>
                </a:lnTo>
                <a:lnTo>
                  <a:pt x="173482" y="146278"/>
                </a:lnTo>
                <a:lnTo>
                  <a:pt x="165988" y="149834"/>
                </a:lnTo>
                <a:lnTo>
                  <a:pt x="173354" y="157162"/>
                </a:lnTo>
                <a:lnTo>
                  <a:pt x="180086" y="153123"/>
                </a:lnTo>
                <a:lnTo>
                  <a:pt x="185215" y="149351"/>
                </a:lnTo>
                <a:lnTo>
                  <a:pt x="188467" y="146024"/>
                </a:lnTo>
                <a:lnTo>
                  <a:pt x="195452" y="139153"/>
                </a:lnTo>
                <a:lnTo>
                  <a:pt x="198946" y="131781"/>
                </a:lnTo>
                <a:lnTo>
                  <a:pt x="199035" y="130784"/>
                </a:lnTo>
                <a:lnTo>
                  <a:pt x="199272" y="123255"/>
                </a:lnTo>
                <a:lnTo>
                  <a:pt x="199516" y="117144"/>
                </a:lnTo>
                <a:lnTo>
                  <a:pt x="197865" y="110261"/>
                </a:lnTo>
                <a:lnTo>
                  <a:pt x="190960" y="95808"/>
                </a:lnTo>
                <a:close/>
              </a:path>
              <a:path w="260350" h="257810">
                <a:moveTo>
                  <a:pt x="143496" y="64869"/>
                </a:moveTo>
                <a:lnTo>
                  <a:pt x="116459" y="86766"/>
                </a:lnTo>
                <a:lnTo>
                  <a:pt x="116723" y="95376"/>
                </a:lnTo>
                <a:lnTo>
                  <a:pt x="139700" y="126403"/>
                </a:lnTo>
                <a:lnTo>
                  <a:pt x="155194" y="126834"/>
                </a:lnTo>
                <a:lnTo>
                  <a:pt x="161798" y="124218"/>
                </a:lnTo>
                <a:lnTo>
                  <a:pt x="169580" y="116471"/>
                </a:lnTo>
                <a:lnTo>
                  <a:pt x="154304" y="116471"/>
                </a:lnTo>
                <a:lnTo>
                  <a:pt x="144145" y="115252"/>
                </a:lnTo>
                <a:lnTo>
                  <a:pt x="139191" y="112496"/>
                </a:lnTo>
                <a:lnTo>
                  <a:pt x="129539" y="102895"/>
                </a:lnTo>
                <a:lnTo>
                  <a:pt x="127000" y="98145"/>
                </a:lnTo>
                <a:lnTo>
                  <a:pt x="125984" y="88480"/>
                </a:lnTo>
                <a:lnTo>
                  <a:pt x="127508" y="84175"/>
                </a:lnTo>
                <a:lnTo>
                  <a:pt x="135382" y="76339"/>
                </a:lnTo>
                <a:lnTo>
                  <a:pt x="140335" y="74752"/>
                </a:lnTo>
                <a:lnTo>
                  <a:pt x="170933" y="74752"/>
                </a:lnTo>
                <a:lnTo>
                  <a:pt x="165052" y="70708"/>
                </a:lnTo>
                <a:lnTo>
                  <a:pt x="157755" y="67212"/>
                </a:lnTo>
                <a:lnTo>
                  <a:pt x="150495" y="65252"/>
                </a:lnTo>
                <a:lnTo>
                  <a:pt x="143496" y="64869"/>
                </a:lnTo>
                <a:close/>
              </a:path>
              <a:path w="260350" h="257810">
                <a:moveTo>
                  <a:pt x="170933" y="74752"/>
                </a:moveTo>
                <a:lnTo>
                  <a:pt x="140335" y="74752"/>
                </a:lnTo>
                <a:lnTo>
                  <a:pt x="152019" y="76492"/>
                </a:lnTo>
                <a:lnTo>
                  <a:pt x="157734" y="79667"/>
                </a:lnTo>
                <a:lnTo>
                  <a:pt x="163195" y="85166"/>
                </a:lnTo>
                <a:lnTo>
                  <a:pt x="166750" y="88658"/>
                </a:lnTo>
                <a:lnTo>
                  <a:pt x="168401" y="92925"/>
                </a:lnTo>
                <a:lnTo>
                  <a:pt x="154304" y="116471"/>
                </a:lnTo>
                <a:lnTo>
                  <a:pt x="169580" y="116471"/>
                </a:lnTo>
                <a:lnTo>
                  <a:pt x="172847" y="113220"/>
                </a:lnTo>
                <a:lnTo>
                  <a:pt x="175133" y="105562"/>
                </a:lnTo>
                <a:lnTo>
                  <a:pt x="174116" y="95808"/>
                </a:lnTo>
                <a:lnTo>
                  <a:pt x="190960" y="95808"/>
                </a:lnTo>
                <a:lnTo>
                  <a:pt x="190753" y="95376"/>
                </a:lnTo>
                <a:lnTo>
                  <a:pt x="185927" y="88544"/>
                </a:lnTo>
                <a:lnTo>
                  <a:pt x="179704" y="82308"/>
                </a:lnTo>
                <a:lnTo>
                  <a:pt x="172372" y="75741"/>
                </a:lnTo>
                <a:lnTo>
                  <a:pt x="170933" y="74752"/>
                </a:lnTo>
                <a:close/>
              </a:path>
              <a:path w="260350" h="257810">
                <a:moveTo>
                  <a:pt x="203708" y="0"/>
                </a:moveTo>
                <a:lnTo>
                  <a:pt x="196341" y="4127"/>
                </a:lnTo>
                <a:lnTo>
                  <a:pt x="190626" y="8153"/>
                </a:lnTo>
                <a:lnTo>
                  <a:pt x="186816" y="12052"/>
                </a:lnTo>
                <a:lnTo>
                  <a:pt x="180086" y="18783"/>
                </a:lnTo>
                <a:lnTo>
                  <a:pt x="176529" y="25806"/>
                </a:lnTo>
                <a:lnTo>
                  <a:pt x="176278" y="33172"/>
                </a:lnTo>
                <a:lnTo>
                  <a:pt x="177149" y="43272"/>
                </a:lnTo>
                <a:lnTo>
                  <a:pt x="203441" y="80632"/>
                </a:lnTo>
                <a:lnTo>
                  <a:pt x="232771" y="92073"/>
                </a:lnTo>
                <a:lnTo>
                  <a:pt x="239363" y="90887"/>
                </a:lnTo>
                <a:lnTo>
                  <a:pt x="245431" y="88043"/>
                </a:lnTo>
                <a:lnTo>
                  <a:pt x="250951" y="83540"/>
                </a:lnTo>
                <a:lnTo>
                  <a:pt x="252338" y="82181"/>
                </a:lnTo>
                <a:lnTo>
                  <a:pt x="236220" y="82181"/>
                </a:lnTo>
                <a:lnTo>
                  <a:pt x="224662" y="80632"/>
                </a:lnTo>
                <a:lnTo>
                  <a:pt x="219075" y="77533"/>
                </a:lnTo>
                <a:lnTo>
                  <a:pt x="210185" y="68694"/>
                </a:lnTo>
                <a:lnTo>
                  <a:pt x="208534" y="64452"/>
                </a:lnTo>
                <a:lnTo>
                  <a:pt x="208667" y="61785"/>
                </a:lnTo>
                <a:lnTo>
                  <a:pt x="202564" y="61785"/>
                </a:lnTo>
                <a:lnTo>
                  <a:pt x="192087" y="49241"/>
                </a:lnTo>
                <a:lnTo>
                  <a:pt x="186944" y="37934"/>
                </a:lnTo>
                <a:lnTo>
                  <a:pt x="187134" y="27866"/>
                </a:lnTo>
                <a:lnTo>
                  <a:pt x="192659" y="19037"/>
                </a:lnTo>
                <a:lnTo>
                  <a:pt x="196596" y="15112"/>
                </a:lnTo>
                <a:lnTo>
                  <a:pt x="202819" y="11277"/>
                </a:lnTo>
                <a:lnTo>
                  <a:pt x="211327" y="7556"/>
                </a:lnTo>
                <a:lnTo>
                  <a:pt x="203708" y="0"/>
                </a:lnTo>
                <a:close/>
              </a:path>
              <a:path w="260350" h="257810">
                <a:moveTo>
                  <a:pt x="251150" y="40779"/>
                </a:moveTo>
                <a:lnTo>
                  <a:pt x="222885" y="40779"/>
                </a:lnTo>
                <a:lnTo>
                  <a:pt x="232790" y="41897"/>
                </a:lnTo>
                <a:lnTo>
                  <a:pt x="237744" y="44551"/>
                </a:lnTo>
                <a:lnTo>
                  <a:pt x="242442" y="49326"/>
                </a:lnTo>
                <a:lnTo>
                  <a:pt x="247014" y="53924"/>
                </a:lnTo>
                <a:lnTo>
                  <a:pt x="249554" y="58648"/>
                </a:lnTo>
                <a:lnTo>
                  <a:pt x="250333" y="66100"/>
                </a:lnTo>
                <a:lnTo>
                  <a:pt x="250448" y="68694"/>
                </a:lnTo>
                <a:lnTo>
                  <a:pt x="248920" y="72669"/>
                </a:lnTo>
                <a:lnTo>
                  <a:pt x="241173" y="80517"/>
                </a:lnTo>
                <a:lnTo>
                  <a:pt x="236220" y="82181"/>
                </a:lnTo>
                <a:lnTo>
                  <a:pt x="252338" y="82181"/>
                </a:lnTo>
                <a:lnTo>
                  <a:pt x="257301" y="77317"/>
                </a:lnTo>
                <a:lnTo>
                  <a:pt x="260223" y="70015"/>
                </a:lnTo>
                <a:lnTo>
                  <a:pt x="259841" y="61645"/>
                </a:lnTo>
                <a:lnTo>
                  <a:pt x="259587" y="53276"/>
                </a:lnTo>
                <a:lnTo>
                  <a:pt x="256032" y="45745"/>
                </a:lnTo>
                <a:lnTo>
                  <a:pt x="251150" y="40779"/>
                </a:lnTo>
                <a:close/>
              </a:path>
              <a:path w="260350" h="257810">
                <a:moveTo>
                  <a:pt x="222250" y="29895"/>
                </a:moveTo>
                <a:lnTo>
                  <a:pt x="202487" y="58648"/>
                </a:lnTo>
                <a:lnTo>
                  <a:pt x="202564" y="61785"/>
                </a:lnTo>
                <a:lnTo>
                  <a:pt x="208667" y="61785"/>
                </a:lnTo>
                <a:lnTo>
                  <a:pt x="208787" y="59385"/>
                </a:lnTo>
                <a:lnTo>
                  <a:pt x="208914" y="54317"/>
                </a:lnTo>
                <a:lnTo>
                  <a:pt x="210947" y="49949"/>
                </a:lnTo>
                <a:lnTo>
                  <a:pt x="214502" y="46266"/>
                </a:lnTo>
                <a:lnTo>
                  <a:pt x="218439" y="42417"/>
                </a:lnTo>
                <a:lnTo>
                  <a:pt x="222885" y="40779"/>
                </a:lnTo>
                <a:lnTo>
                  <a:pt x="251150" y="40779"/>
                </a:lnTo>
                <a:lnTo>
                  <a:pt x="249427" y="39027"/>
                </a:lnTo>
                <a:lnTo>
                  <a:pt x="243586" y="33172"/>
                </a:lnTo>
                <a:lnTo>
                  <a:pt x="236982" y="30175"/>
                </a:lnTo>
                <a:lnTo>
                  <a:pt x="222250" y="29895"/>
                </a:lnTo>
                <a:close/>
              </a:path>
            </a:pathLst>
          </a:custGeom>
          <a:solidFill>
            <a:srgbClr val="000000"/>
          </a:solidFill>
        </p:spPr>
        <p:txBody>
          <a:bodyPr wrap="square" lIns="0" tIns="0" rIns="0" bIns="0" rtlCol="0"/>
          <a:lstStyle/>
          <a:p>
            <a:endParaRPr/>
          </a:p>
        </p:txBody>
      </p:sp>
      <p:sp>
        <p:nvSpPr>
          <p:cNvPr id="154" name="object 154"/>
          <p:cNvSpPr/>
          <p:nvPr/>
        </p:nvSpPr>
        <p:spPr>
          <a:xfrm>
            <a:off x="5239511" y="6051422"/>
            <a:ext cx="262890" cy="254000"/>
          </a:xfrm>
          <a:custGeom>
            <a:avLst/>
            <a:gdLst/>
            <a:ahLst/>
            <a:cxnLst/>
            <a:rect l="l" t="t" r="r" b="b"/>
            <a:pathLst>
              <a:path w="262889" h="254000">
                <a:moveTo>
                  <a:pt x="32893" y="195198"/>
                </a:moveTo>
                <a:lnTo>
                  <a:pt x="15621" y="195198"/>
                </a:lnTo>
                <a:lnTo>
                  <a:pt x="73787" y="253377"/>
                </a:lnTo>
                <a:lnTo>
                  <a:pt x="82423" y="244767"/>
                </a:lnTo>
                <a:lnTo>
                  <a:pt x="32893" y="195198"/>
                </a:lnTo>
                <a:close/>
              </a:path>
              <a:path w="262889" h="254000">
                <a:moveTo>
                  <a:pt x="134953" y="147739"/>
                </a:moveTo>
                <a:lnTo>
                  <a:pt x="118110" y="147739"/>
                </a:lnTo>
                <a:lnTo>
                  <a:pt x="123533" y="153782"/>
                </a:lnTo>
                <a:lnTo>
                  <a:pt x="127777" y="159721"/>
                </a:lnTo>
                <a:lnTo>
                  <a:pt x="130808" y="165555"/>
                </a:lnTo>
                <a:lnTo>
                  <a:pt x="132587" y="171284"/>
                </a:lnTo>
                <a:lnTo>
                  <a:pt x="134112" y="178854"/>
                </a:lnTo>
                <a:lnTo>
                  <a:pt x="132207" y="185318"/>
                </a:lnTo>
                <a:lnTo>
                  <a:pt x="126873" y="190677"/>
                </a:lnTo>
                <a:lnTo>
                  <a:pt x="122936" y="194513"/>
                </a:lnTo>
                <a:lnTo>
                  <a:pt x="117348" y="198208"/>
                </a:lnTo>
                <a:lnTo>
                  <a:pt x="109982" y="201764"/>
                </a:lnTo>
                <a:lnTo>
                  <a:pt x="117348" y="209105"/>
                </a:lnTo>
                <a:lnTo>
                  <a:pt x="143221" y="176161"/>
                </a:lnTo>
                <a:lnTo>
                  <a:pt x="143383" y="169087"/>
                </a:lnTo>
                <a:lnTo>
                  <a:pt x="141732" y="162191"/>
                </a:lnTo>
                <a:lnTo>
                  <a:pt x="138302" y="154749"/>
                </a:lnTo>
                <a:lnTo>
                  <a:pt x="134953" y="147739"/>
                </a:lnTo>
                <a:close/>
              </a:path>
              <a:path w="262889" h="254000">
                <a:moveTo>
                  <a:pt x="17272" y="179565"/>
                </a:moveTo>
                <a:lnTo>
                  <a:pt x="0" y="200050"/>
                </a:lnTo>
                <a:lnTo>
                  <a:pt x="5334" y="205473"/>
                </a:lnTo>
                <a:lnTo>
                  <a:pt x="15621" y="195198"/>
                </a:lnTo>
                <a:lnTo>
                  <a:pt x="32893" y="195198"/>
                </a:lnTo>
                <a:lnTo>
                  <a:pt x="17272" y="179565"/>
                </a:lnTo>
                <a:close/>
              </a:path>
              <a:path w="262889" h="254000">
                <a:moveTo>
                  <a:pt x="87362" y="116812"/>
                </a:moveTo>
                <a:lnTo>
                  <a:pt x="60402" y="140411"/>
                </a:lnTo>
                <a:lnTo>
                  <a:pt x="60644" y="145732"/>
                </a:lnTo>
                <a:lnTo>
                  <a:pt x="60960" y="155473"/>
                </a:lnTo>
                <a:lnTo>
                  <a:pt x="99187" y="178765"/>
                </a:lnTo>
                <a:lnTo>
                  <a:pt x="105790" y="176161"/>
                </a:lnTo>
                <a:lnTo>
                  <a:pt x="113577" y="168401"/>
                </a:lnTo>
                <a:lnTo>
                  <a:pt x="98298" y="168401"/>
                </a:lnTo>
                <a:lnTo>
                  <a:pt x="88137" y="167182"/>
                </a:lnTo>
                <a:lnTo>
                  <a:pt x="83058" y="164426"/>
                </a:lnTo>
                <a:lnTo>
                  <a:pt x="78232" y="159511"/>
                </a:lnTo>
                <a:lnTo>
                  <a:pt x="73533" y="154825"/>
                </a:lnTo>
                <a:lnTo>
                  <a:pt x="70865" y="150075"/>
                </a:lnTo>
                <a:lnTo>
                  <a:pt x="69850" y="140411"/>
                </a:lnTo>
                <a:lnTo>
                  <a:pt x="71500" y="136105"/>
                </a:lnTo>
                <a:lnTo>
                  <a:pt x="79375" y="128282"/>
                </a:lnTo>
                <a:lnTo>
                  <a:pt x="84327" y="126682"/>
                </a:lnTo>
                <a:lnTo>
                  <a:pt x="114812" y="126682"/>
                </a:lnTo>
                <a:lnTo>
                  <a:pt x="108965" y="122647"/>
                </a:lnTo>
                <a:lnTo>
                  <a:pt x="101675" y="119153"/>
                </a:lnTo>
                <a:lnTo>
                  <a:pt x="94361" y="117195"/>
                </a:lnTo>
                <a:lnTo>
                  <a:pt x="87362" y="116812"/>
                </a:lnTo>
                <a:close/>
              </a:path>
              <a:path w="262889" h="254000">
                <a:moveTo>
                  <a:pt x="114812" y="126682"/>
                </a:moveTo>
                <a:lnTo>
                  <a:pt x="84327" y="126682"/>
                </a:lnTo>
                <a:lnTo>
                  <a:pt x="96012" y="128422"/>
                </a:lnTo>
                <a:lnTo>
                  <a:pt x="101600" y="131610"/>
                </a:lnTo>
                <a:lnTo>
                  <a:pt x="107187" y="137096"/>
                </a:lnTo>
                <a:lnTo>
                  <a:pt x="110616" y="140588"/>
                </a:lnTo>
                <a:lnTo>
                  <a:pt x="112267" y="144856"/>
                </a:lnTo>
                <a:lnTo>
                  <a:pt x="112140" y="154952"/>
                </a:lnTo>
                <a:lnTo>
                  <a:pt x="110236" y="159308"/>
                </a:lnTo>
                <a:lnTo>
                  <a:pt x="102742" y="166801"/>
                </a:lnTo>
                <a:lnTo>
                  <a:pt x="98298" y="168401"/>
                </a:lnTo>
                <a:lnTo>
                  <a:pt x="113577" y="168401"/>
                </a:lnTo>
                <a:lnTo>
                  <a:pt x="116839" y="165150"/>
                </a:lnTo>
                <a:lnTo>
                  <a:pt x="119125" y="157492"/>
                </a:lnTo>
                <a:lnTo>
                  <a:pt x="118110" y="147739"/>
                </a:lnTo>
                <a:lnTo>
                  <a:pt x="134953" y="147739"/>
                </a:lnTo>
                <a:lnTo>
                  <a:pt x="134747" y="147307"/>
                </a:lnTo>
                <a:lnTo>
                  <a:pt x="129793" y="140474"/>
                </a:lnTo>
                <a:lnTo>
                  <a:pt x="123571" y="134251"/>
                </a:lnTo>
                <a:lnTo>
                  <a:pt x="116256" y="127679"/>
                </a:lnTo>
                <a:lnTo>
                  <a:pt x="114812" y="126682"/>
                </a:lnTo>
                <a:close/>
              </a:path>
              <a:path w="262889" h="254000">
                <a:moveTo>
                  <a:pt x="190960" y="91706"/>
                </a:moveTo>
                <a:lnTo>
                  <a:pt x="174116" y="91706"/>
                </a:lnTo>
                <a:lnTo>
                  <a:pt x="179593" y="97742"/>
                </a:lnTo>
                <a:lnTo>
                  <a:pt x="183832" y="103678"/>
                </a:lnTo>
                <a:lnTo>
                  <a:pt x="186832" y="109510"/>
                </a:lnTo>
                <a:lnTo>
                  <a:pt x="188595" y="115239"/>
                </a:lnTo>
                <a:lnTo>
                  <a:pt x="190118" y="122808"/>
                </a:lnTo>
                <a:lnTo>
                  <a:pt x="188213" y="129273"/>
                </a:lnTo>
                <a:lnTo>
                  <a:pt x="179070" y="138480"/>
                </a:lnTo>
                <a:lnTo>
                  <a:pt x="173354" y="142176"/>
                </a:lnTo>
                <a:lnTo>
                  <a:pt x="165988" y="145732"/>
                </a:lnTo>
                <a:lnTo>
                  <a:pt x="173354" y="153060"/>
                </a:lnTo>
                <a:lnTo>
                  <a:pt x="180086" y="149021"/>
                </a:lnTo>
                <a:lnTo>
                  <a:pt x="185165" y="145300"/>
                </a:lnTo>
                <a:lnTo>
                  <a:pt x="188467" y="141922"/>
                </a:lnTo>
                <a:lnTo>
                  <a:pt x="195325" y="135051"/>
                </a:lnTo>
                <a:lnTo>
                  <a:pt x="198943" y="127679"/>
                </a:lnTo>
                <a:lnTo>
                  <a:pt x="199035" y="126682"/>
                </a:lnTo>
                <a:lnTo>
                  <a:pt x="199272" y="119153"/>
                </a:lnTo>
                <a:lnTo>
                  <a:pt x="199516" y="113042"/>
                </a:lnTo>
                <a:lnTo>
                  <a:pt x="197865" y="106159"/>
                </a:lnTo>
                <a:lnTo>
                  <a:pt x="190960" y="91706"/>
                </a:lnTo>
                <a:close/>
              </a:path>
              <a:path w="262889" h="254000">
                <a:moveTo>
                  <a:pt x="143440" y="60767"/>
                </a:moveTo>
                <a:lnTo>
                  <a:pt x="116332" y="82664"/>
                </a:lnTo>
                <a:lnTo>
                  <a:pt x="116683" y="90398"/>
                </a:lnTo>
                <a:lnTo>
                  <a:pt x="116966" y="99428"/>
                </a:lnTo>
                <a:lnTo>
                  <a:pt x="120523" y="106933"/>
                </a:lnTo>
                <a:lnTo>
                  <a:pt x="132841" y="119303"/>
                </a:lnTo>
                <a:lnTo>
                  <a:pt x="139573" y="122300"/>
                </a:lnTo>
                <a:lnTo>
                  <a:pt x="155193" y="122732"/>
                </a:lnTo>
                <a:lnTo>
                  <a:pt x="161798" y="120116"/>
                </a:lnTo>
                <a:lnTo>
                  <a:pt x="169580" y="112369"/>
                </a:lnTo>
                <a:lnTo>
                  <a:pt x="154304" y="112369"/>
                </a:lnTo>
                <a:lnTo>
                  <a:pt x="144145" y="111150"/>
                </a:lnTo>
                <a:lnTo>
                  <a:pt x="139191" y="108394"/>
                </a:lnTo>
                <a:lnTo>
                  <a:pt x="129539" y="98793"/>
                </a:lnTo>
                <a:lnTo>
                  <a:pt x="127000" y="94043"/>
                </a:lnTo>
                <a:lnTo>
                  <a:pt x="126441" y="88823"/>
                </a:lnTo>
                <a:lnTo>
                  <a:pt x="125857" y="84378"/>
                </a:lnTo>
                <a:lnTo>
                  <a:pt x="127508" y="80073"/>
                </a:lnTo>
                <a:lnTo>
                  <a:pt x="135382" y="72237"/>
                </a:lnTo>
                <a:lnTo>
                  <a:pt x="140335" y="70650"/>
                </a:lnTo>
                <a:lnTo>
                  <a:pt x="170835" y="70650"/>
                </a:lnTo>
                <a:lnTo>
                  <a:pt x="164988" y="66606"/>
                </a:lnTo>
                <a:lnTo>
                  <a:pt x="157735" y="63110"/>
                </a:lnTo>
                <a:lnTo>
                  <a:pt x="150495" y="61150"/>
                </a:lnTo>
                <a:lnTo>
                  <a:pt x="143440" y="60767"/>
                </a:lnTo>
                <a:close/>
              </a:path>
              <a:path w="262889" h="254000">
                <a:moveTo>
                  <a:pt x="170835" y="70650"/>
                </a:moveTo>
                <a:lnTo>
                  <a:pt x="140335" y="70650"/>
                </a:lnTo>
                <a:lnTo>
                  <a:pt x="152018" y="72389"/>
                </a:lnTo>
                <a:lnTo>
                  <a:pt x="157734" y="75564"/>
                </a:lnTo>
                <a:lnTo>
                  <a:pt x="163195" y="81064"/>
                </a:lnTo>
                <a:lnTo>
                  <a:pt x="166624" y="84556"/>
                </a:lnTo>
                <a:lnTo>
                  <a:pt x="168401" y="88823"/>
                </a:lnTo>
                <a:lnTo>
                  <a:pt x="168148" y="98920"/>
                </a:lnTo>
                <a:lnTo>
                  <a:pt x="166242" y="103276"/>
                </a:lnTo>
                <a:lnTo>
                  <a:pt x="158750" y="110756"/>
                </a:lnTo>
                <a:lnTo>
                  <a:pt x="154304" y="112369"/>
                </a:lnTo>
                <a:lnTo>
                  <a:pt x="169580" y="112369"/>
                </a:lnTo>
                <a:lnTo>
                  <a:pt x="172847" y="109118"/>
                </a:lnTo>
                <a:lnTo>
                  <a:pt x="175133" y="101460"/>
                </a:lnTo>
                <a:lnTo>
                  <a:pt x="174116" y="91706"/>
                </a:lnTo>
                <a:lnTo>
                  <a:pt x="190960" y="91706"/>
                </a:lnTo>
                <a:lnTo>
                  <a:pt x="190753" y="91274"/>
                </a:lnTo>
                <a:lnTo>
                  <a:pt x="185800" y="84442"/>
                </a:lnTo>
                <a:lnTo>
                  <a:pt x="179577" y="78206"/>
                </a:lnTo>
                <a:lnTo>
                  <a:pt x="172265" y="71639"/>
                </a:lnTo>
                <a:lnTo>
                  <a:pt x="170835" y="70650"/>
                </a:lnTo>
                <a:close/>
              </a:path>
              <a:path w="262889" h="254000">
                <a:moveTo>
                  <a:pt x="214102" y="50774"/>
                </a:moveTo>
                <a:lnTo>
                  <a:pt x="206121" y="50774"/>
                </a:lnTo>
                <a:lnTo>
                  <a:pt x="204587" y="60413"/>
                </a:lnTo>
                <a:lnTo>
                  <a:pt x="223900" y="90398"/>
                </a:lnTo>
                <a:lnTo>
                  <a:pt x="238251" y="88976"/>
                </a:lnTo>
                <a:lnTo>
                  <a:pt x="244983" y="85407"/>
                </a:lnTo>
                <a:lnTo>
                  <a:pt x="252026" y="78435"/>
                </a:lnTo>
                <a:lnTo>
                  <a:pt x="227584" y="78435"/>
                </a:lnTo>
                <a:lnTo>
                  <a:pt x="223520" y="76644"/>
                </a:lnTo>
                <a:lnTo>
                  <a:pt x="213487" y="55727"/>
                </a:lnTo>
                <a:lnTo>
                  <a:pt x="214102" y="50774"/>
                </a:lnTo>
                <a:close/>
              </a:path>
              <a:path w="262889" h="254000">
                <a:moveTo>
                  <a:pt x="260503" y="44653"/>
                </a:moveTo>
                <a:lnTo>
                  <a:pt x="235712" y="44653"/>
                </a:lnTo>
                <a:lnTo>
                  <a:pt x="242062" y="45173"/>
                </a:lnTo>
                <a:lnTo>
                  <a:pt x="244855" y="46558"/>
                </a:lnTo>
                <a:lnTo>
                  <a:pt x="250571" y="52171"/>
                </a:lnTo>
                <a:lnTo>
                  <a:pt x="251840" y="55879"/>
                </a:lnTo>
                <a:lnTo>
                  <a:pt x="251078" y="64528"/>
                </a:lnTo>
                <a:lnTo>
                  <a:pt x="227584" y="78435"/>
                </a:lnTo>
                <a:lnTo>
                  <a:pt x="252026" y="78435"/>
                </a:lnTo>
                <a:lnTo>
                  <a:pt x="257810" y="72605"/>
                </a:lnTo>
                <a:lnTo>
                  <a:pt x="261365" y="65646"/>
                </a:lnTo>
                <a:lnTo>
                  <a:pt x="262626" y="50774"/>
                </a:lnTo>
                <a:lnTo>
                  <a:pt x="262590" y="50533"/>
                </a:lnTo>
                <a:lnTo>
                  <a:pt x="260503" y="44653"/>
                </a:lnTo>
                <a:close/>
              </a:path>
              <a:path w="262889" h="254000">
                <a:moveTo>
                  <a:pt x="207645" y="0"/>
                </a:moveTo>
                <a:lnTo>
                  <a:pt x="176022" y="21755"/>
                </a:lnTo>
                <a:lnTo>
                  <a:pt x="175005" y="35026"/>
                </a:lnTo>
                <a:lnTo>
                  <a:pt x="177164" y="40779"/>
                </a:lnTo>
                <a:lnTo>
                  <a:pt x="181990" y="45669"/>
                </a:lnTo>
                <a:lnTo>
                  <a:pt x="185038" y="48666"/>
                </a:lnTo>
                <a:lnTo>
                  <a:pt x="188213" y="50533"/>
                </a:lnTo>
                <a:lnTo>
                  <a:pt x="195325" y="52019"/>
                </a:lnTo>
                <a:lnTo>
                  <a:pt x="200025" y="51854"/>
                </a:lnTo>
                <a:lnTo>
                  <a:pt x="206121" y="50774"/>
                </a:lnTo>
                <a:lnTo>
                  <a:pt x="214102" y="50774"/>
                </a:lnTo>
                <a:lnTo>
                  <a:pt x="214249" y="49593"/>
                </a:lnTo>
                <a:lnTo>
                  <a:pt x="230632" y="45377"/>
                </a:lnTo>
                <a:lnTo>
                  <a:pt x="235712" y="44653"/>
                </a:lnTo>
                <a:lnTo>
                  <a:pt x="260503" y="44653"/>
                </a:lnTo>
                <a:lnTo>
                  <a:pt x="260350" y="44221"/>
                </a:lnTo>
                <a:lnTo>
                  <a:pt x="256254" y="40182"/>
                </a:lnTo>
                <a:lnTo>
                  <a:pt x="201167" y="40182"/>
                </a:lnTo>
                <a:lnTo>
                  <a:pt x="193675" y="39916"/>
                </a:lnTo>
                <a:lnTo>
                  <a:pt x="190626" y="38633"/>
                </a:lnTo>
                <a:lnTo>
                  <a:pt x="188213" y="36220"/>
                </a:lnTo>
                <a:lnTo>
                  <a:pt x="185674" y="33743"/>
                </a:lnTo>
                <a:lnTo>
                  <a:pt x="184658" y="30733"/>
                </a:lnTo>
                <a:lnTo>
                  <a:pt x="185174" y="27114"/>
                </a:lnTo>
                <a:lnTo>
                  <a:pt x="185547" y="23647"/>
                </a:lnTo>
                <a:lnTo>
                  <a:pt x="204470" y="11137"/>
                </a:lnTo>
                <a:lnTo>
                  <a:pt x="220566" y="11137"/>
                </a:lnTo>
                <a:lnTo>
                  <a:pt x="216788" y="5841"/>
                </a:lnTo>
                <a:lnTo>
                  <a:pt x="212598" y="1714"/>
                </a:lnTo>
                <a:lnTo>
                  <a:pt x="207645" y="0"/>
                </a:lnTo>
                <a:close/>
              </a:path>
              <a:path w="262889" h="254000">
                <a:moveTo>
                  <a:pt x="220566" y="11137"/>
                </a:moveTo>
                <a:lnTo>
                  <a:pt x="204470" y="11137"/>
                </a:lnTo>
                <a:lnTo>
                  <a:pt x="207517" y="12217"/>
                </a:lnTo>
                <a:lnTo>
                  <a:pt x="210058" y="14820"/>
                </a:lnTo>
                <a:lnTo>
                  <a:pt x="215011" y="19684"/>
                </a:lnTo>
                <a:lnTo>
                  <a:pt x="216408" y="27114"/>
                </a:lnTo>
                <a:lnTo>
                  <a:pt x="214375" y="37109"/>
                </a:lnTo>
                <a:lnTo>
                  <a:pt x="206755" y="39192"/>
                </a:lnTo>
                <a:lnTo>
                  <a:pt x="201167" y="40182"/>
                </a:lnTo>
                <a:lnTo>
                  <a:pt x="256254" y="40182"/>
                </a:lnTo>
                <a:lnTo>
                  <a:pt x="254888" y="38836"/>
                </a:lnTo>
                <a:lnTo>
                  <a:pt x="249504" y="35001"/>
                </a:lnTo>
                <a:lnTo>
                  <a:pt x="221868" y="35001"/>
                </a:lnTo>
                <a:lnTo>
                  <a:pt x="222944" y="27114"/>
                </a:lnTo>
                <a:lnTo>
                  <a:pt x="222840" y="20294"/>
                </a:lnTo>
                <a:lnTo>
                  <a:pt x="222710" y="17826"/>
                </a:lnTo>
                <a:lnTo>
                  <a:pt x="220600" y="11185"/>
                </a:lnTo>
                <a:close/>
              </a:path>
              <a:path w="262889" h="254000">
                <a:moveTo>
                  <a:pt x="240998" y="32227"/>
                </a:moveTo>
                <a:lnTo>
                  <a:pt x="232082" y="32441"/>
                </a:lnTo>
                <a:lnTo>
                  <a:pt x="221868" y="35001"/>
                </a:lnTo>
                <a:lnTo>
                  <a:pt x="249504" y="35001"/>
                </a:lnTo>
                <a:lnTo>
                  <a:pt x="248604" y="34360"/>
                </a:lnTo>
                <a:lnTo>
                  <a:pt x="240998" y="32227"/>
                </a:lnTo>
                <a:close/>
              </a:path>
            </a:pathLst>
          </a:custGeom>
          <a:solidFill>
            <a:srgbClr val="000000"/>
          </a:solidFill>
        </p:spPr>
        <p:txBody>
          <a:bodyPr wrap="square" lIns="0" tIns="0" rIns="0" bIns="0" rtlCol="0"/>
          <a:lstStyle/>
          <a:p>
            <a:endParaRPr/>
          </a:p>
        </p:txBody>
      </p:sp>
      <p:sp>
        <p:nvSpPr>
          <p:cNvPr id="155" name="object 155"/>
          <p:cNvSpPr/>
          <p:nvPr/>
        </p:nvSpPr>
        <p:spPr>
          <a:xfrm>
            <a:off x="5535929" y="6055555"/>
            <a:ext cx="261620" cy="265430"/>
          </a:xfrm>
          <a:custGeom>
            <a:avLst/>
            <a:gdLst/>
            <a:ahLst/>
            <a:cxnLst/>
            <a:rect l="l" t="t" r="r" b="b"/>
            <a:pathLst>
              <a:path w="261620" h="265429">
                <a:moveTo>
                  <a:pt x="54945" y="182075"/>
                </a:moveTo>
                <a:lnTo>
                  <a:pt x="34544" y="182075"/>
                </a:lnTo>
                <a:lnTo>
                  <a:pt x="38481" y="183840"/>
                </a:lnTo>
                <a:lnTo>
                  <a:pt x="42037" y="187447"/>
                </a:lnTo>
                <a:lnTo>
                  <a:pt x="45710" y="192286"/>
                </a:lnTo>
                <a:lnTo>
                  <a:pt x="48180" y="198328"/>
                </a:lnTo>
                <a:lnTo>
                  <a:pt x="49484" y="205574"/>
                </a:lnTo>
                <a:lnTo>
                  <a:pt x="49657" y="214028"/>
                </a:lnTo>
                <a:lnTo>
                  <a:pt x="49149" y="223363"/>
                </a:lnTo>
                <a:lnTo>
                  <a:pt x="49063" y="235293"/>
                </a:lnTo>
                <a:lnTo>
                  <a:pt x="49545" y="242835"/>
                </a:lnTo>
                <a:lnTo>
                  <a:pt x="50917" y="250834"/>
                </a:lnTo>
                <a:lnTo>
                  <a:pt x="53086" y="257678"/>
                </a:lnTo>
                <a:lnTo>
                  <a:pt x="60579" y="265234"/>
                </a:lnTo>
                <a:lnTo>
                  <a:pt x="78536" y="247277"/>
                </a:lnTo>
                <a:lnTo>
                  <a:pt x="63500" y="247277"/>
                </a:lnTo>
                <a:lnTo>
                  <a:pt x="60763" y="241881"/>
                </a:lnTo>
                <a:lnTo>
                  <a:pt x="59039" y="235293"/>
                </a:lnTo>
                <a:lnTo>
                  <a:pt x="58338" y="227512"/>
                </a:lnTo>
                <a:lnTo>
                  <a:pt x="58674" y="218537"/>
                </a:lnTo>
                <a:lnTo>
                  <a:pt x="59182" y="212390"/>
                </a:lnTo>
                <a:lnTo>
                  <a:pt x="59817" y="203068"/>
                </a:lnTo>
                <a:lnTo>
                  <a:pt x="59690" y="195981"/>
                </a:lnTo>
                <a:lnTo>
                  <a:pt x="57404" y="186291"/>
                </a:lnTo>
                <a:lnTo>
                  <a:pt x="54945" y="182075"/>
                </a:lnTo>
                <a:close/>
              </a:path>
              <a:path w="261620" h="265429">
                <a:moveTo>
                  <a:pt x="91567" y="219197"/>
                </a:moveTo>
                <a:lnTo>
                  <a:pt x="63500" y="247277"/>
                </a:lnTo>
                <a:lnTo>
                  <a:pt x="78536" y="247277"/>
                </a:lnTo>
                <a:lnTo>
                  <a:pt x="99060" y="226753"/>
                </a:lnTo>
                <a:lnTo>
                  <a:pt x="91567" y="219197"/>
                </a:lnTo>
                <a:close/>
              </a:path>
              <a:path w="261620" h="265429">
                <a:moveTo>
                  <a:pt x="39497" y="170175"/>
                </a:moveTo>
                <a:lnTo>
                  <a:pt x="3048" y="192984"/>
                </a:lnTo>
                <a:lnTo>
                  <a:pt x="0" y="201417"/>
                </a:lnTo>
                <a:lnTo>
                  <a:pt x="7620" y="208973"/>
                </a:lnTo>
                <a:lnTo>
                  <a:pt x="10287" y="199461"/>
                </a:lnTo>
                <a:lnTo>
                  <a:pt x="13716" y="192489"/>
                </a:lnTo>
                <a:lnTo>
                  <a:pt x="21971" y="184234"/>
                </a:lnTo>
                <a:lnTo>
                  <a:pt x="26035" y="182278"/>
                </a:lnTo>
                <a:lnTo>
                  <a:pt x="34544" y="182075"/>
                </a:lnTo>
                <a:lnTo>
                  <a:pt x="54945" y="182075"/>
                </a:lnTo>
                <a:lnTo>
                  <a:pt x="54864" y="181935"/>
                </a:lnTo>
                <a:lnTo>
                  <a:pt x="51054" y="178062"/>
                </a:lnTo>
                <a:lnTo>
                  <a:pt x="45593" y="172664"/>
                </a:lnTo>
                <a:lnTo>
                  <a:pt x="39497" y="170175"/>
                </a:lnTo>
                <a:close/>
              </a:path>
              <a:path w="261620" h="265429">
                <a:moveTo>
                  <a:pt x="90642" y="113149"/>
                </a:moveTo>
                <a:lnTo>
                  <a:pt x="64567" y="139269"/>
                </a:lnTo>
                <a:lnTo>
                  <a:pt x="65278" y="146705"/>
                </a:lnTo>
                <a:lnTo>
                  <a:pt x="91334" y="184426"/>
                </a:lnTo>
                <a:lnTo>
                  <a:pt x="121902" y="196652"/>
                </a:lnTo>
                <a:lnTo>
                  <a:pt x="128698" y="195713"/>
                </a:lnTo>
                <a:lnTo>
                  <a:pt x="134804" y="193114"/>
                </a:lnTo>
                <a:lnTo>
                  <a:pt x="140208" y="188857"/>
                </a:lnTo>
                <a:lnTo>
                  <a:pt x="142005" y="186576"/>
                </a:lnTo>
                <a:lnTo>
                  <a:pt x="126109" y="186576"/>
                </a:lnTo>
                <a:lnTo>
                  <a:pt x="116760" y="185620"/>
                </a:lnTo>
                <a:lnTo>
                  <a:pt x="81668" y="155513"/>
                </a:lnTo>
                <a:lnTo>
                  <a:pt x="74620" y="135064"/>
                </a:lnTo>
                <a:lnTo>
                  <a:pt x="78740" y="127478"/>
                </a:lnTo>
                <a:lnTo>
                  <a:pt x="86381" y="123296"/>
                </a:lnTo>
                <a:lnTo>
                  <a:pt x="118198" y="123296"/>
                </a:lnTo>
                <a:lnTo>
                  <a:pt x="113522" y="120026"/>
                </a:lnTo>
                <a:lnTo>
                  <a:pt x="105812" y="116180"/>
                </a:lnTo>
                <a:lnTo>
                  <a:pt x="98044" y="113863"/>
                </a:lnTo>
                <a:lnTo>
                  <a:pt x="90642" y="113149"/>
                </a:lnTo>
                <a:close/>
              </a:path>
              <a:path w="261620" h="265429">
                <a:moveTo>
                  <a:pt x="118198" y="123296"/>
                </a:moveTo>
                <a:lnTo>
                  <a:pt x="86381" y="123296"/>
                </a:lnTo>
                <a:lnTo>
                  <a:pt x="95773" y="124236"/>
                </a:lnTo>
                <a:lnTo>
                  <a:pt x="106904" y="130296"/>
                </a:lnTo>
                <a:lnTo>
                  <a:pt x="119761" y="141473"/>
                </a:lnTo>
                <a:lnTo>
                  <a:pt x="130927" y="154332"/>
                </a:lnTo>
                <a:lnTo>
                  <a:pt x="136985" y="165441"/>
                </a:lnTo>
                <a:lnTo>
                  <a:pt x="137923" y="174802"/>
                </a:lnTo>
                <a:lnTo>
                  <a:pt x="133731" y="182418"/>
                </a:lnTo>
                <a:lnTo>
                  <a:pt x="126109" y="186576"/>
                </a:lnTo>
                <a:lnTo>
                  <a:pt x="142005" y="186576"/>
                </a:lnTo>
                <a:lnTo>
                  <a:pt x="144498" y="183413"/>
                </a:lnTo>
                <a:lnTo>
                  <a:pt x="147097" y="177309"/>
                </a:lnTo>
                <a:lnTo>
                  <a:pt x="147972" y="170962"/>
                </a:lnTo>
                <a:lnTo>
                  <a:pt x="147967" y="169883"/>
                </a:lnTo>
                <a:lnTo>
                  <a:pt x="128905" y="132304"/>
                </a:lnTo>
                <a:lnTo>
                  <a:pt x="121207" y="125400"/>
                </a:lnTo>
                <a:lnTo>
                  <a:pt x="118198" y="123296"/>
                </a:lnTo>
                <a:close/>
              </a:path>
              <a:path w="261620" h="265429">
                <a:moveTo>
                  <a:pt x="146649" y="57112"/>
                </a:moveTo>
                <a:lnTo>
                  <a:pt x="120639" y="83919"/>
                </a:lnTo>
                <a:lnTo>
                  <a:pt x="121285" y="90673"/>
                </a:lnTo>
                <a:lnTo>
                  <a:pt x="147343" y="128388"/>
                </a:lnTo>
                <a:lnTo>
                  <a:pt x="177962" y="140614"/>
                </a:lnTo>
                <a:lnTo>
                  <a:pt x="184721" y="139674"/>
                </a:lnTo>
                <a:lnTo>
                  <a:pt x="190813" y="137075"/>
                </a:lnTo>
                <a:lnTo>
                  <a:pt x="196215" y="132812"/>
                </a:lnTo>
                <a:lnTo>
                  <a:pt x="198020" y="130532"/>
                </a:lnTo>
                <a:lnTo>
                  <a:pt x="182169" y="130532"/>
                </a:lnTo>
                <a:lnTo>
                  <a:pt x="172815" y="129581"/>
                </a:lnTo>
                <a:lnTo>
                  <a:pt x="137677" y="99481"/>
                </a:lnTo>
                <a:lnTo>
                  <a:pt x="130681" y="79026"/>
                </a:lnTo>
                <a:lnTo>
                  <a:pt x="134874" y="71432"/>
                </a:lnTo>
                <a:lnTo>
                  <a:pt x="142442" y="67256"/>
                </a:lnTo>
                <a:lnTo>
                  <a:pt x="174258" y="67256"/>
                </a:lnTo>
                <a:lnTo>
                  <a:pt x="169576" y="63987"/>
                </a:lnTo>
                <a:lnTo>
                  <a:pt x="161837" y="60146"/>
                </a:lnTo>
                <a:lnTo>
                  <a:pt x="154050" y="57831"/>
                </a:lnTo>
                <a:lnTo>
                  <a:pt x="146649" y="57112"/>
                </a:lnTo>
                <a:close/>
              </a:path>
              <a:path w="261620" h="265429">
                <a:moveTo>
                  <a:pt x="174258" y="67256"/>
                </a:moveTo>
                <a:lnTo>
                  <a:pt x="142442" y="67256"/>
                </a:lnTo>
                <a:lnTo>
                  <a:pt x="151796" y="68196"/>
                </a:lnTo>
                <a:lnTo>
                  <a:pt x="162913" y="74252"/>
                </a:lnTo>
                <a:lnTo>
                  <a:pt x="175768" y="85428"/>
                </a:lnTo>
                <a:lnTo>
                  <a:pt x="186934" y="98289"/>
                </a:lnTo>
                <a:lnTo>
                  <a:pt x="192992" y="109401"/>
                </a:lnTo>
                <a:lnTo>
                  <a:pt x="193930" y="118762"/>
                </a:lnTo>
                <a:lnTo>
                  <a:pt x="189737" y="126373"/>
                </a:lnTo>
                <a:lnTo>
                  <a:pt x="182169" y="130532"/>
                </a:lnTo>
                <a:lnTo>
                  <a:pt x="198020" y="130532"/>
                </a:lnTo>
                <a:lnTo>
                  <a:pt x="200523" y="127373"/>
                </a:lnTo>
                <a:lnTo>
                  <a:pt x="203152" y="121269"/>
                </a:lnTo>
                <a:lnTo>
                  <a:pt x="204090" y="114500"/>
                </a:lnTo>
                <a:lnTo>
                  <a:pt x="203327" y="107069"/>
                </a:lnTo>
                <a:lnTo>
                  <a:pt x="177268" y="69357"/>
                </a:lnTo>
                <a:lnTo>
                  <a:pt x="174258" y="67256"/>
                </a:lnTo>
                <a:close/>
              </a:path>
              <a:path w="261620" h="265429">
                <a:moveTo>
                  <a:pt x="203799" y="0"/>
                </a:moveTo>
                <a:lnTo>
                  <a:pt x="177724" y="26122"/>
                </a:lnTo>
                <a:lnTo>
                  <a:pt x="178435" y="33561"/>
                </a:lnTo>
                <a:lnTo>
                  <a:pt x="204491" y="71276"/>
                </a:lnTo>
                <a:lnTo>
                  <a:pt x="235059" y="83495"/>
                </a:lnTo>
                <a:lnTo>
                  <a:pt x="241855" y="82556"/>
                </a:lnTo>
                <a:lnTo>
                  <a:pt x="247961" y="79957"/>
                </a:lnTo>
                <a:lnTo>
                  <a:pt x="253365" y="75700"/>
                </a:lnTo>
                <a:lnTo>
                  <a:pt x="255164" y="73419"/>
                </a:lnTo>
                <a:lnTo>
                  <a:pt x="239266" y="73419"/>
                </a:lnTo>
                <a:lnTo>
                  <a:pt x="229917" y="72463"/>
                </a:lnTo>
                <a:lnTo>
                  <a:pt x="194825" y="42358"/>
                </a:lnTo>
                <a:lnTo>
                  <a:pt x="187777" y="21912"/>
                </a:lnTo>
                <a:lnTo>
                  <a:pt x="191897" y="14321"/>
                </a:lnTo>
                <a:lnTo>
                  <a:pt x="199520" y="10144"/>
                </a:lnTo>
                <a:lnTo>
                  <a:pt x="231357" y="10144"/>
                </a:lnTo>
                <a:lnTo>
                  <a:pt x="226679" y="6875"/>
                </a:lnTo>
                <a:lnTo>
                  <a:pt x="218969" y="3034"/>
                </a:lnTo>
                <a:lnTo>
                  <a:pt x="211200" y="719"/>
                </a:lnTo>
                <a:lnTo>
                  <a:pt x="203799" y="0"/>
                </a:lnTo>
                <a:close/>
              </a:path>
              <a:path w="261620" h="265429">
                <a:moveTo>
                  <a:pt x="231357" y="10144"/>
                </a:moveTo>
                <a:lnTo>
                  <a:pt x="199520" y="10144"/>
                </a:lnTo>
                <a:lnTo>
                  <a:pt x="208883" y="11084"/>
                </a:lnTo>
                <a:lnTo>
                  <a:pt x="220007" y="17141"/>
                </a:lnTo>
                <a:lnTo>
                  <a:pt x="232918" y="28316"/>
                </a:lnTo>
                <a:lnTo>
                  <a:pt x="244084" y="41177"/>
                </a:lnTo>
                <a:lnTo>
                  <a:pt x="250142" y="52289"/>
                </a:lnTo>
                <a:lnTo>
                  <a:pt x="251080" y="61650"/>
                </a:lnTo>
                <a:lnTo>
                  <a:pt x="246887" y="69261"/>
                </a:lnTo>
                <a:lnTo>
                  <a:pt x="239266" y="73419"/>
                </a:lnTo>
                <a:lnTo>
                  <a:pt x="255164" y="73419"/>
                </a:lnTo>
                <a:lnTo>
                  <a:pt x="261124" y="56734"/>
                </a:lnTo>
                <a:lnTo>
                  <a:pt x="260477" y="49957"/>
                </a:lnTo>
                <a:lnTo>
                  <a:pt x="234364" y="12245"/>
                </a:lnTo>
                <a:lnTo>
                  <a:pt x="231357" y="10144"/>
                </a:lnTo>
                <a:close/>
              </a:path>
            </a:pathLst>
          </a:custGeom>
          <a:solidFill>
            <a:srgbClr val="000000"/>
          </a:solidFill>
        </p:spPr>
        <p:txBody>
          <a:bodyPr wrap="square" lIns="0" tIns="0" rIns="0" bIns="0" rtlCol="0"/>
          <a:lstStyle/>
          <a:p>
            <a:endParaRPr/>
          </a:p>
        </p:txBody>
      </p:sp>
      <p:sp>
        <p:nvSpPr>
          <p:cNvPr id="156" name="object 156"/>
          <p:cNvSpPr/>
          <p:nvPr/>
        </p:nvSpPr>
        <p:spPr>
          <a:xfrm>
            <a:off x="5835141" y="6055461"/>
            <a:ext cx="269875" cy="265430"/>
          </a:xfrm>
          <a:custGeom>
            <a:avLst/>
            <a:gdLst/>
            <a:ahLst/>
            <a:cxnLst/>
            <a:rect l="l" t="t" r="r" b="b"/>
            <a:pathLst>
              <a:path w="269875" h="265429">
                <a:moveTo>
                  <a:pt x="54945" y="182168"/>
                </a:moveTo>
                <a:lnTo>
                  <a:pt x="34544" y="182168"/>
                </a:lnTo>
                <a:lnTo>
                  <a:pt x="38354" y="183934"/>
                </a:lnTo>
                <a:lnTo>
                  <a:pt x="42037" y="187540"/>
                </a:lnTo>
                <a:lnTo>
                  <a:pt x="45654" y="192379"/>
                </a:lnTo>
                <a:lnTo>
                  <a:pt x="48117" y="198421"/>
                </a:lnTo>
                <a:lnTo>
                  <a:pt x="49412" y="205668"/>
                </a:lnTo>
                <a:lnTo>
                  <a:pt x="49530" y="214122"/>
                </a:lnTo>
                <a:lnTo>
                  <a:pt x="49022" y="223456"/>
                </a:lnTo>
                <a:lnTo>
                  <a:pt x="49016" y="235386"/>
                </a:lnTo>
                <a:lnTo>
                  <a:pt x="49530" y="242928"/>
                </a:lnTo>
                <a:lnTo>
                  <a:pt x="50915" y="250927"/>
                </a:lnTo>
                <a:lnTo>
                  <a:pt x="53086" y="257771"/>
                </a:lnTo>
                <a:lnTo>
                  <a:pt x="60579" y="265328"/>
                </a:lnTo>
                <a:lnTo>
                  <a:pt x="78536" y="247370"/>
                </a:lnTo>
                <a:lnTo>
                  <a:pt x="63373" y="247370"/>
                </a:lnTo>
                <a:lnTo>
                  <a:pt x="60709" y="241974"/>
                </a:lnTo>
                <a:lnTo>
                  <a:pt x="59023" y="235386"/>
                </a:lnTo>
                <a:lnTo>
                  <a:pt x="58336" y="227605"/>
                </a:lnTo>
                <a:lnTo>
                  <a:pt x="58674" y="218630"/>
                </a:lnTo>
                <a:lnTo>
                  <a:pt x="59055" y="212483"/>
                </a:lnTo>
                <a:lnTo>
                  <a:pt x="59817" y="203161"/>
                </a:lnTo>
                <a:lnTo>
                  <a:pt x="59690" y="196075"/>
                </a:lnTo>
                <a:lnTo>
                  <a:pt x="57404" y="186385"/>
                </a:lnTo>
                <a:lnTo>
                  <a:pt x="54945" y="182168"/>
                </a:lnTo>
                <a:close/>
              </a:path>
              <a:path w="269875" h="265429">
                <a:moveTo>
                  <a:pt x="91440" y="219290"/>
                </a:moveTo>
                <a:lnTo>
                  <a:pt x="63373" y="247370"/>
                </a:lnTo>
                <a:lnTo>
                  <a:pt x="78536" y="247370"/>
                </a:lnTo>
                <a:lnTo>
                  <a:pt x="99060" y="226847"/>
                </a:lnTo>
                <a:lnTo>
                  <a:pt x="91440" y="219290"/>
                </a:lnTo>
                <a:close/>
              </a:path>
              <a:path w="269875" h="265429">
                <a:moveTo>
                  <a:pt x="39497" y="170268"/>
                </a:moveTo>
                <a:lnTo>
                  <a:pt x="3048" y="193078"/>
                </a:lnTo>
                <a:lnTo>
                  <a:pt x="0" y="201510"/>
                </a:lnTo>
                <a:lnTo>
                  <a:pt x="7620" y="209067"/>
                </a:lnTo>
                <a:lnTo>
                  <a:pt x="10160" y="199555"/>
                </a:lnTo>
                <a:lnTo>
                  <a:pt x="13716" y="192582"/>
                </a:lnTo>
                <a:lnTo>
                  <a:pt x="21971" y="184327"/>
                </a:lnTo>
                <a:lnTo>
                  <a:pt x="26035" y="182372"/>
                </a:lnTo>
                <a:lnTo>
                  <a:pt x="34544" y="182168"/>
                </a:lnTo>
                <a:lnTo>
                  <a:pt x="54945" y="182168"/>
                </a:lnTo>
                <a:lnTo>
                  <a:pt x="54863" y="182029"/>
                </a:lnTo>
                <a:lnTo>
                  <a:pt x="50927" y="178155"/>
                </a:lnTo>
                <a:lnTo>
                  <a:pt x="45593" y="172758"/>
                </a:lnTo>
                <a:lnTo>
                  <a:pt x="39497" y="170268"/>
                </a:lnTo>
                <a:close/>
              </a:path>
              <a:path w="269875" h="265429">
                <a:moveTo>
                  <a:pt x="90640" y="113243"/>
                </a:moveTo>
                <a:lnTo>
                  <a:pt x="64512" y="139362"/>
                </a:lnTo>
                <a:lnTo>
                  <a:pt x="65278" y="146799"/>
                </a:lnTo>
                <a:lnTo>
                  <a:pt x="91281" y="184519"/>
                </a:lnTo>
                <a:lnTo>
                  <a:pt x="121884" y="196746"/>
                </a:lnTo>
                <a:lnTo>
                  <a:pt x="128651" y="195807"/>
                </a:lnTo>
                <a:lnTo>
                  <a:pt x="134750" y="193208"/>
                </a:lnTo>
                <a:lnTo>
                  <a:pt x="140208" y="188950"/>
                </a:lnTo>
                <a:lnTo>
                  <a:pt x="141983" y="186669"/>
                </a:lnTo>
                <a:lnTo>
                  <a:pt x="126109" y="186669"/>
                </a:lnTo>
                <a:lnTo>
                  <a:pt x="116760" y="185713"/>
                </a:lnTo>
                <a:lnTo>
                  <a:pt x="81668" y="155607"/>
                </a:lnTo>
                <a:lnTo>
                  <a:pt x="74620" y="135157"/>
                </a:lnTo>
                <a:lnTo>
                  <a:pt x="78740" y="127571"/>
                </a:lnTo>
                <a:lnTo>
                  <a:pt x="86363" y="123389"/>
                </a:lnTo>
                <a:lnTo>
                  <a:pt x="118168" y="123389"/>
                </a:lnTo>
                <a:lnTo>
                  <a:pt x="113474" y="120119"/>
                </a:lnTo>
                <a:lnTo>
                  <a:pt x="105759" y="116274"/>
                </a:lnTo>
                <a:lnTo>
                  <a:pt x="98044" y="113957"/>
                </a:lnTo>
                <a:lnTo>
                  <a:pt x="90640" y="113243"/>
                </a:lnTo>
                <a:close/>
              </a:path>
              <a:path w="269875" h="265429">
                <a:moveTo>
                  <a:pt x="118168" y="123389"/>
                </a:moveTo>
                <a:lnTo>
                  <a:pt x="86363" y="123389"/>
                </a:lnTo>
                <a:lnTo>
                  <a:pt x="95726" y="124329"/>
                </a:lnTo>
                <a:lnTo>
                  <a:pt x="106850" y="130389"/>
                </a:lnTo>
                <a:lnTo>
                  <a:pt x="119761" y="141566"/>
                </a:lnTo>
                <a:lnTo>
                  <a:pt x="130909" y="154426"/>
                </a:lnTo>
                <a:lnTo>
                  <a:pt x="136937" y="165534"/>
                </a:lnTo>
                <a:lnTo>
                  <a:pt x="137870" y="174896"/>
                </a:lnTo>
                <a:lnTo>
                  <a:pt x="133731" y="182511"/>
                </a:lnTo>
                <a:lnTo>
                  <a:pt x="126109" y="186669"/>
                </a:lnTo>
                <a:lnTo>
                  <a:pt x="141983" y="186669"/>
                </a:lnTo>
                <a:lnTo>
                  <a:pt x="144444" y="183506"/>
                </a:lnTo>
                <a:lnTo>
                  <a:pt x="147050" y="177403"/>
                </a:lnTo>
                <a:lnTo>
                  <a:pt x="147952" y="171056"/>
                </a:lnTo>
                <a:lnTo>
                  <a:pt x="147950" y="169977"/>
                </a:lnTo>
                <a:lnTo>
                  <a:pt x="128905" y="132397"/>
                </a:lnTo>
                <a:lnTo>
                  <a:pt x="121189" y="125494"/>
                </a:lnTo>
                <a:lnTo>
                  <a:pt x="118168" y="123389"/>
                </a:lnTo>
                <a:close/>
              </a:path>
              <a:path w="269875" h="265429">
                <a:moveTo>
                  <a:pt x="146649" y="57205"/>
                </a:moveTo>
                <a:lnTo>
                  <a:pt x="120574" y="83330"/>
                </a:lnTo>
                <a:lnTo>
                  <a:pt x="121285" y="90766"/>
                </a:lnTo>
                <a:lnTo>
                  <a:pt x="147343" y="128481"/>
                </a:lnTo>
                <a:lnTo>
                  <a:pt x="177962" y="140708"/>
                </a:lnTo>
                <a:lnTo>
                  <a:pt x="184721" y="139768"/>
                </a:lnTo>
                <a:lnTo>
                  <a:pt x="190813" y="137168"/>
                </a:lnTo>
                <a:lnTo>
                  <a:pt x="196215" y="132905"/>
                </a:lnTo>
                <a:lnTo>
                  <a:pt x="198012" y="130626"/>
                </a:lnTo>
                <a:lnTo>
                  <a:pt x="182116" y="130626"/>
                </a:lnTo>
                <a:lnTo>
                  <a:pt x="172767" y="129674"/>
                </a:lnTo>
                <a:lnTo>
                  <a:pt x="137675" y="99574"/>
                </a:lnTo>
                <a:lnTo>
                  <a:pt x="130627" y="79120"/>
                </a:lnTo>
                <a:lnTo>
                  <a:pt x="134747" y="71526"/>
                </a:lnTo>
                <a:lnTo>
                  <a:pt x="142388" y="67349"/>
                </a:lnTo>
                <a:lnTo>
                  <a:pt x="174258" y="67349"/>
                </a:lnTo>
                <a:lnTo>
                  <a:pt x="169576" y="64081"/>
                </a:lnTo>
                <a:lnTo>
                  <a:pt x="161837" y="60239"/>
                </a:lnTo>
                <a:lnTo>
                  <a:pt x="154050" y="57924"/>
                </a:lnTo>
                <a:lnTo>
                  <a:pt x="146649" y="57205"/>
                </a:lnTo>
                <a:close/>
              </a:path>
              <a:path w="269875" h="265429">
                <a:moveTo>
                  <a:pt x="174258" y="67349"/>
                </a:moveTo>
                <a:lnTo>
                  <a:pt x="142388" y="67349"/>
                </a:lnTo>
                <a:lnTo>
                  <a:pt x="151780" y="68289"/>
                </a:lnTo>
                <a:lnTo>
                  <a:pt x="162911" y="74346"/>
                </a:lnTo>
                <a:lnTo>
                  <a:pt x="175768" y="85521"/>
                </a:lnTo>
                <a:lnTo>
                  <a:pt x="186934" y="98382"/>
                </a:lnTo>
                <a:lnTo>
                  <a:pt x="192992" y="109494"/>
                </a:lnTo>
                <a:lnTo>
                  <a:pt x="193930" y="118856"/>
                </a:lnTo>
                <a:lnTo>
                  <a:pt x="189737" y="126466"/>
                </a:lnTo>
                <a:lnTo>
                  <a:pt x="182116" y="130626"/>
                </a:lnTo>
                <a:lnTo>
                  <a:pt x="198012" y="130626"/>
                </a:lnTo>
                <a:lnTo>
                  <a:pt x="200505" y="127466"/>
                </a:lnTo>
                <a:lnTo>
                  <a:pt x="203104" y="121362"/>
                </a:lnTo>
                <a:lnTo>
                  <a:pt x="204037" y="114594"/>
                </a:lnTo>
                <a:lnTo>
                  <a:pt x="203327" y="107162"/>
                </a:lnTo>
                <a:lnTo>
                  <a:pt x="177268" y="69451"/>
                </a:lnTo>
                <a:lnTo>
                  <a:pt x="174258" y="67349"/>
                </a:lnTo>
                <a:close/>
              </a:path>
              <a:path w="269875" h="265429">
                <a:moveTo>
                  <a:pt x="225255" y="11912"/>
                </a:moveTo>
                <a:lnTo>
                  <a:pt x="204724" y="11912"/>
                </a:lnTo>
                <a:lnTo>
                  <a:pt x="208661" y="13665"/>
                </a:lnTo>
                <a:lnTo>
                  <a:pt x="212344" y="17272"/>
                </a:lnTo>
                <a:lnTo>
                  <a:pt x="215961" y="22112"/>
                </a:lnTo>
                <a:lnTo>
                  <a:pt x="218424" y="28157"/>
                </a:lnTo>
                <a:lnTo>
                  <a:pt x="219719" y="35404"/>
                </a:lnTo>
                <a:lnTo>
                  <a:pt x="219837" y="43853"/>
                </a:lnTo>
                <a:lnTo>
                  <a:pt x="219329" y="53200"/>
                </a:lnTo>
                <a:lnTo>
                  <a:pt x="219266" y="65119"/>
                </a:lnTo>
                <a:lnTo>
                  <a:pt x="219773" y="72661"/>
                </a:lnTo>
                <a:lnTo>
                  <a:pt x="221150" y="80659"/>
                </a:lnTo>
                <a:lnTo>
                  <a:pt x="223266" y="87503"/>
                </a:lnTo>
                <a:lnTo>
                  <a:pt x="230886" y="95059"/>
                </a:lnTo>
                <a:lnTo>
                  <a:pt x="248843" y="77101"/>
                </a:lnTo>
                <a:lnTo>
                  <a:pt x="233680" y="77101"/>
                </a:lnTo>
                <a:lnTo>
                  <a:pt x="231014" y="71705"/>
                </a:lnTo>
                <a:lnTo>
                  <a:pt x="229314" y="65119"/>
                </a:lnTo>
                <a:lnTo>
                  <a:pt x="228665" y="58153"/>
                </a:lnTo>
                <a:lnTo>
                  <a:pt x="228711" y="53200"/>
                </a:lnTo>
                <a:lnTo>
                  <a:pt x="228854" y="48374"/>
                </a:lnTo>
                <a:lnTo>
                  <a:pt x="230124" y="32893"/>
                </a:lnTo>
                <a:lnTo>
                  <a:pt x="229870" y="25819"/>
                </a:lnTo>
                <a:lnTo>
                  <a:pt x="227584" y="16116"/>
                </a:lnTo>
                <a:lnTo>
                  <a:pt x="225255" y="11912"/>
                </a:lnTo>
                <a:close/>
              </a:path>
              <a:path w="269875" h="265429">
                <a:moveTo>
                  <a:pt x="261747" y="49022"/>
                </a:moveTo>
                <a:lnTo>
                  <a:pt x="233680" y="77101"/>
                </a:lnTo>
                <a:lnTo>
                  <a:pt x="248843" y="77101"/>
                </a:lnTo>
                <a:lnTo>
                  <a:pt x="269367" y="56578"/>
                </a:lnTo>
                <a:lnTo>
                  <a:pt x="261747" y="49022"/>
                </a:lnTo>
                <a:close/>
              </a:path>
              <a:path w="269875" h="265429">
                <a:moveTo>
                  <a:pt x="209677" y="0"/>
                </a:moveTo>
                <a:lnTo>
                  <a:pt x="195834" y="787"/>
                </a:lnTo>
                <a:lnTo>
                  <a:pt x="189357" y="4013"/>
                </a:lnTo>
                <a:lnTo>
                  <a:pt x="183387" y="10071"/>
                </a:lnTo>
                <a:lnTo>
                  <a:pt x="177673" y="15748"/>
                </a:lnTo>
                <a:lnTo>
                  <a:pt x="173355" y="22809"/>
                </a:lnTo>
                <a:lnTo>
                  <a:pt x="170307" y="31254"/>
                </a:lnTo>
                <a:lnTo>
                  <a:pt x="177800" y="38811"/>
                </a:lnTo>
                <a:lnTo>
                  <a:pt x="180467" y="29298"/>
                </a:lnTo>
                <a:lnTo>
                  <a:pt x="184023" y="22313"/>
                </a:lnTo>
                <a:lnTo>
                  <a:pt x="192278" y="14058"/>
                </a:lnTo>
                <a:lnTo>
                  <a:pt x="196342" y="12103"/>
                </a:lnTo>
                <a:lnTo>
                  <a:pt x="204724" y="11912"/>
                </a:lnTo>
                <a:lnTo>
                  <a:pt x="225255" y="11912"/>
                </a:lnTo>
                <a:lnTo>
                  <a:pt x="225171" y="11760"/>
                </a:lnTo>
                <a:lnTo>
                  <a:pt x="221234" y="7886"/>
                </a:lnTo>
                <a:lnTo>
                  <a:pt x="215900" y="2501"/>
                </a:lnTo>
                <a:lnTo>
                  <a:pt x="209677" y="0"/>
                </a:lnTo>
                <a:close/>
              </a:path>
            </a:pathLst>
          </a:custGeom>
          <a:solidFill>
            <a:srgbClr val="000000"/>
          </a:solidFill>
        </p:spPr>
        <p:txBody>
          <a:bodyPr wrap="square" lIns="0" tIns="0" rIns="0" bIns="0" rtlCol="0"/>
          <a:lstStyle/>
          <a:p>
            <a:endParaRPr/>
          </a:p>
        </p:txBody>
      </p:sp>
      <p:sp>
        <p:nvSpPr>
          <p:cNvPr id="157" name="object 157"/>
          <p:cNvSpPr/>
          <p:nvPr/>
        </p:nvSpPr>
        <p:spPr>
          <a:xfrm>
            <a:off x="6134353" y="6051550"/>
            <a:ext cx="265430" cy="269240"/>
          </a:xfrm>
          <a:custGeom>
            <a:avLst/>
            <a:gdLst/>
            <a:ahLst/>
            <a:cxnLst/>
            <a:rect l="l" t="t" r="r" b="b"/>
            <a:pathLst>
              <a:path w="265429" h="269239">
                <a:moveTo>
                  <a:pt x="54941" y="186080"/>
                </a:moveTo>
                <a:lnTo>
                  <a:pt x="34417" y="186080"/>
                </a:lnTo>
                <a:lnTo>
                  <a:pt x="38354" y="187845"/>
                </a:lnTo>
                <a:lnTo>
                  <a:pt x="42037" y="191452"/>
                </a:lnTo>
                <a:lnTo>
                  <a:pt x="45654" y="196291"/>
                </a:lnTo>
                <a:lnTo>
                  <a:pt x="48117" y="202333"/>
                </a:lnTo>
                <a:lnTo>
                  <a:pt x="49412" y="209579"/>
                </a:lnTo>
                <a:lnTo>
                  <a:pt x="49530" y="218033"/>
                </a:lnTo>
                <a:lnTo>
                  <a:pt x="49022" y="227368"/>
                </a:lnTo>
                <a:lnTo>
                  <a:pt x="49012" y="239298"/>
                </a:lnTo>
                <a:lnTo>
                  <a:pt x="49514" y="246840"/>
                </a:lnTo>
                <a:lnTo>
                  <a:pt x="50861" y="254839"/>
                </a:lnTo>
                <a:lnTo>
                  <a:pt x="52959" y="261683"/>
                </a:lnTo>
                <a:lnTo>
                  <a:pt x="60579" y="269240"/>
                </a:lnTo>
                <a:lnTo>
                  <a:pt x="78536" y="251282"/>
                </a:lnTo>
                <a:lnTo>
                  <a:pt x="63373" y="251282"/>
                </a:lnTo>
                <a:lnTo>
                  <a:pt x="60707" y="245886"/>
                </a:lnTo>
                <a:lnTo>
                  <a:pt x="59007" y="239298"/>
                </a:lnTo>
                <a:lnTo>
                  <a:pt x="58283" y="231517"/>
                </a:lnTo>
                <a:lnTo>
                  <a:pt x="58547" y="222542"/>
                </a:lnTo>
                <a:lnTo>
                  <a:pt x="59817" y="207073"/>
                </a:lnTo>
                <a:lnTo>
                  <a:pt x="59690" y="199986"/>
                </a:lnTo>
                <a:lnTo>
                  <a:pt x="58420" y="195148"/>
                </a:lnTo>
                <a:lnTo>
                  <a:pt x="57276" y="190296"/>
                </a:lnTo>
                <a:lnTo>
                  <a:pt x="54941" y="186080"/>
                </a:lnTo>
                <a:close/>
              </a:path>
              <a:path w="265429" h="269239">
                <a:moveTo>
                  <a:pt x="91440" y="223202"/>
                </a:moveTo>
                <a:lnTo>
                  <a:pt x="63373" y="251282"/>
                </a:lnTo>
                <a:lnTo>
                  <a:pt x="78536" y="251282"/>
                </a:lnTo>
                <a:lnTo>
                  <a:pt x="99060" y="230759"/>
                </a:lnTo>
                <a:lnTo>
                  <a:pt x="91440" y="223202"/>
                </a:lnTo>
                <a:close/>
              </a:path>
              <a:path w="265429" h="269239">
                <a:moveTo>
                  <a:pt x="39370" y="174180"/>
                </a:moveTo>
                <a:lnTo>
                  <a:pt x="25526" y="174967"/>
                </a:lnTo>
                <a:lnTo>
                  <a:pt x="19050" y="178193"/>
                </a:lnTo>
                <a:lnTo>
                  <a:pt x="13081" y="184251"/>
                </a:lnTo>
                <a:lnTo>
                  <a:pt x="7366" y="189928"/>
                </a:lnTo>
                <a:lnTo>
                  <a:pt x="3048" y="196989"/>
                </a:lnTo>
                <a:lnTo>
                  <a:pt x="0" y="205422"/>
                </a:lnTo>
                <a:lnTo>
                  <a:pt x="7493" y="212979"/>
                </a:lnTo>
                <a:lnTo>
                  <a:pt x="10160" y="203466"/>
                </a:lnTo>
                <a:lnTo>
                  <a:pt x="13716" y="196494"/>
                </a:lnTo>
                <a:lnTo>
                  <a:pt x="21971" y="188239"/>
                </a:lnTo>
                <a:lnTo>
                  <a:pt x="26035" y="186283"/>
                </a:lnTo>
                <a:lnTo>
                  <a:pt x="34417" y="186080"/>
                </a:lnTo>
                <a:lnTo>
                  <a:pt x="54941" y="186080"/>
                </a:lnTo>
                <a:lnTo>
                  <a:pt x="54863" y="185940"/>
                </a:lnTo>
                <a:lnTo>
                  <a:pt x="50926" y="182067"/>
                </a:lnTo>
                <a:lnTo>
                  <a:pt x="45593" y="176669"/>
                </a:lnTo>
                <a:lnTo>
                  <a:pt x="39370" y="174180"/>
                </a:lnTo>
                <a:close/>
              </a:path>
              <a:path w="265429" h="269239">
                <a:moveTo>
                  <a:pt x="90586" y="117154"/>
                </a:moveTo>
                <a:lnTo>
                  <a:pt x="64512" y="143274"/>
                </a:lnTo>
                <a:lnTo>
                  <a:pt x="65278" y="150710"/>
                </a:lnTo>
                <a:lnTo>
                  <a:pt x="91263" y="188431"/>
                </a:lnTo>
                <a:lnTo>
                  <a:pt x="121884" y="200657"/>
                </a:lnTo>
                <a:lnTo>
                  <a:pt x="128650" y="199718"/>
                </a:lnTo>
                <a:lnTo>
                  <a:pt x="134750" y="197119"/>
                </a:lnTo>
                <a:lnTo>
                  <a:pt x="140208" y="192862"/>
                </a:lnTo>
                <a:lnTo>
                  <a:pt x="141983" y="190581"/>
                </a:lnTo>
                <a:lnTo>
                  <a:pt x="126109" y="190581"/>
                </a:lnTo>
                <a:lnTo>
                  <a:pt x="116760" y="189625"/>
                </a:lnTo>
                <a:lnTo>
                  <a:pt x="81597" y="159518"/>
                </a:lnTo>
                <a:lnTo>
                  <a:pt x="74549" y="139069"/>
                </a:lnTo>
                <a:lnTo>
                  <a:pt x="78740" y="131483"/>
                </a:lnTo>
                <a:lnTo>
                  <a:pt x="86361" y="127301"/>
                </a:lnTo>
                <a:lnTo>
                  <a:pt x="118168" y="127301"/>
                </a:lnTo>
                <a:lnTo>
                  <a:pt x="113474" y="124031"/>
                </a:lnTo>
                <a:lnTo>
                  <a:pt x="105759" y="120185"/>
                </a:lnTo>
                <a:lnTo>
                  <a:pt x="98044" y="117868"/>
                </a:lnTo>
                <a:lnTo>
                  <a:pt x="90586" y="117154"/>
                </a:lnTo>
                <a:close/>
              </a:path>
              <a:path w="265429" h="269239">
                <a:moveTo>
                  <a:pt x="118168" y="127301"/>
                </a:moveTo>
                <a:lnTo>
                  <a:pt x="86361" y="127301"/>
                </a:lnTo>
                <a:lnTo>
                  <a:pt x="95710" y="128241"/>
                </a:lnTo>
                <a:lnTo>
                  <a:pt x="106797" y="134301"/>
                </a:lnTo>
                <a:lnTo>
                  <a:pt x="119634" y="145478"/>
                </a:lnTo>
                <a:lnTo>
                  <a:pt x="130855" y="158337"/>
                </a:lnTo>
                <a:lnTo>
                  <a:pt x="136921" y="169446"/>
                </a:lnTo>
                <a:lnTo>
                  <a:pt x="137868" y="178807"/>
                </a:lnTo>
                <a:lnTo>
                  <a:pt x="133731" y="186423"/>
                </a:lnTo>
                <a:lnTo>
                  <a:pt x="126109" y="190581"/>
                </a:lnTo>
                <a:lnTo>
                  <a:pt x="141983" y="190581"/>
                </a:lnTo>
                <a:lnTo>
                  <a:pt x="144444" y="187418"/>
                </a:lnTo>
                <a:lnTo>
                  <a:pt x="147050" y="181314"/>
                </a:lnTo>
                <a:lnTo>
                  <a:pt x="147952" y="174967"/>
                </a:lnTo>
                <a:lnTo>
                  <a:pt x="147950" y="173888"/>
                </a:lnTo>
                <a:lnTo>
                  <a:pt x="128905" y="136309"/>
                </a:lnTo>
                <a:lnTo>
                  <a:pt x="121189" y="129405"/>
                </a:lnTo>
                <a:lnTo>
                  <a:pt x="118168" y="127301"/>
                </a:lnTo>
                <a:close/>
              </a:path>
              <a:path w="265429" h="269239">
                <a:moveTo>
                  <a:pt x="146647" y="61117"/>
                </a:moveTo>
                <a:lnTo>
                  <a:pt x="120519" y="87241"/>
                </a:lnTo>
                <a:lnTo>
                  <a:pt x="121285" y="94678"/>
                </a:lnTo>
                <a:lnTo>
                  <a:pt x="147341" y="132393"/>
                </a:lnTo>
                <a:lnTo>
                  <a:pt x="177891" y="144619"/>
                </a:lnTo>
                <a:lnTo>
                  <a:pt x="184658" y="143679"/>
                </a:lnTo>
                <a:lnTo>
                  <a:pt x="190757" y="141080"/>
                </a:lnTo>
                <a:lnTo>
                  <a:pt x="196215" y="136817"/>
                </a:lnTo>
                <a:lnTo>
                  <a:pt x="198012" y="134538"/>
                </a:lnTo>
                <a:lnTo>
                  <a:pt x="182116" y="134538"/>
                </a:lnTo>
                <a:lnTo>
                  <a:pt x="172767" y="133586"/>
                </a:lnTo>
                <a:lnTo>
                  <a:pt x="137675" y="103486"/>
                </a:lnTo>
                <a:lnTo>
                  <a:pt x="130627" y="83031"/>
                </a:lnTo>
                <a:lnTo>
                  <a:pt x="134747" y="75437"/>
                </a:lnTo>
                <a:lnTo>
                  <a:pt x="142370" y="71261"/>
                </a:lnTo>
                <a:lnTo>
                  <a:pt x="174177" y="71261"/>
                </a:lnTo>
                <a:lnTo>
                  <a:pt x="169481" y="67992"/>
                </a:lnTo>
                <a:lnTo>
                  <a:pt x="161766" y="64151"/>
                </a:lnTo>
                <a:lnTo>
                  <a:pt x="154050" y="61836"/>
                </a:lnTo>
                <a:lnTo>
                  <a:pt x="146647" y="61117"/>
                </a:lnTo>
                <a:close/>
              </a:path>
              <a:path w="265429" h="269239">
                <a:moveTo>
                  <a:pt x="174177" y="71261"/>
                </a:moveTo>
                <a:lnTo>
                  <a:pt x="142370" y="71261"/>
                </a:lnTo>
                <a:lnTo>
                  <a:pt x="151733" y="72201"/>
                </a:lnTo>
                <a:lnTo>
                  <a:pt x="162857" y="78257"/>
                </a:lnTo>
                <a:lnTo>
                  <a:pt x="175768" y="89433"/>
                </a:lnTo>
                <a:lnTo>
                  <a:pt x="186934" y="102294"/>
                </a:lnTo>
                <a:lnTo>
                  <a:pt x="192992" y="113406"/>
                </a:lnTo>
                <a:lnTo>
                  <a:pt x="193930" y="122767"/>
                </a:lnTo>
                <a:lnTo>
                  <a:pt x="189737" y="130378"/>
                </a:lnTo>
                <a:lnTo>
                  <a:pt x="182116" y="134538"/>
                </a:lnTo>
                <a:lnTo>
                  <a:pt x="198012" y="134538"/>
                </a:lnTo>
                <a:lnTo>
                  <a:pt x="200505" y="131378"/>
                </a:lnTo>
                <a:lnTo>
                  <a:pt x="203104" y="125274"/>
                </a:lnTo>
                <a:lnTo>
                  <a:pt x="204037" y="118505"/>
                </a:lnTo>
                <a:lnTo>
                  <a:pt x="203326" y="111074"/>
                </a:lnTo>
                <a:lnTo>
                  <a:pt x="177196" y="73362"/>
                </a:lnTo>
                <a:lnTo>
                  <a:pt x="174177" y="71261"/>
                </a:lnTo>
                <a:close/>
              </a:path>
              <a:path w="265429" h="269239">
                <a:moveTo>
                  <a:pt x="200533" y="0"/>
                </a:moveTo>
                <a:lnTo>
                  <a:pt x="192405" y="8089"/>
                </a:lnTo>
                <a:lnTo>
                  <a:pt x="203200" y="77000"/>
                </a:lnTo>
                <a:lnTo>
                  <a:pt x="209676" y="83502"/>
                </a:lnTo>
                <a:lnTo>
                  <a:pt x="225145" y="68033"/>
                </a:lnTo>
                <a:lnTo>
                  <a:pt x="211074" y="68033"/>
                </a:lnTo>
                <a:lnTo>
                  <a:pt x="203581" y="18072"/>
                </a:lnTo>
                <a:lnTo>
                  <a:pt x="218575" y="18072"/>
                </a:lnTo>
                <a:lnTo>
                  <a:pt x="200533" y="0"/>
                </a:lnTo>
                <a:close/>
              </a:path>
              <a:path w="265429" h="269239">
                <a:moveTo>
                  <a:pt x="254959" y="54419"/>
                </a:moveTo>
                <a:lnTo>
                  <a:pt x="238760" y="54419"/>
                </a:lnTo>
                <a:lnTo>
                  <a:pt x="257048" y="72720"/>
                </a:lnTo>
                <a:lnTo>
                  <a:pt x="265175" y="64643"/>
                </a:lnTo>
                <a:lnTo>
                  <a:pt x="254959" y="54419"/>
                </a:lnTo>
                <a:close/>
              </a:path>
              <a:path w="265429" h="269239">
                <a:moveTo>
                  <a:pt x="218575" y="18072"/>
                </a:moveTo>
                <a:lnTo>
                  <a:pt x="203581" y="18072"/>
                </a:lnTo>
                <a:lnTo>
                  <a:pt x="232283" y="46824"/>
                </a:lnTo>
                <a:lnTo>
                  <a:pt x="211074" y="68033"/>
                </a:lnTo>
                <a:lnTo>
                  <a:pt x="225145" y="68033"/>
                </a:lnTo>
                <a:lnTo>
                  <a:pt x="238760" y="54419"/>
                </a:lnTo>
                <a:lnTo>
                  <a:pt x="254959" y="54419"/>
                </a:lnTo>
                <a:lnTo>
                  <a:pt x="246887" y="46342"/>
                </a:lnTo>
                <a:lnTo>
                  <a:pt x="253913" y="39306"/>
                </a:lnTo>
                <a:lnTo>
                  <a:pt x="239775" y="39306"/>
                </a:lnTo>
                <a:lnTo>
                  <a:pt x="218575" y="18072"/>
                </a:lnTo>
                <a:close/>
              </a:path>
              <a:path w="265429" h="269239">
                <a:moveTo>
                  <a:pt x="248412" y="30657"/>
                </a:moveTo>
                <a:lnTo>
                  <a:pt x="239775" y="39306"/>
                </a:lnTo>
                <a:lnTo>
                  <a:pt x="253913" y="39306"/>
                </a:lnTo>
                <a:lnTo>
                  <a:pt x="255524" y="37693"/>
                </a:lnTo>
                <a:lnTo>
                  <a:pt x="248412" y="30657"/>
                </a:lnTo>
                <a:close/>
              </a:path>
            </a:pathLst>
          </a:custGeom>
          <a:solidFill>
            <a:srgbClr val="000000"/>
          </a:solidFill>
        </p:spPr>
        <p:txBody>
          <a:bodyPr wrap="square" lIns="0" tIns="0" rIns="0" bIns="0" rtlCol="0"/>
          <a:lstStyle/>
          <a:p>
            <a:endParaRPr/>
          </a:p>
        </p:txBody>
      </p:sp>
      <p:sp>
        <p:nvSpPr>
          <p:cNvPr id="158" name="object 158"/>
          <p:cNvSpPr/>
          <p:nvPr/>
        </p:nvSpPr>
        <p:spPr>
          <a:xfrm>
            <a:off x="6433565" y="6047320"/>
            <a:ext cx="262890" cy="273685"/>
          </a:xfrm>
          <a:custGeom>
            <a:avLst/>
            <a:gdLst/>
            <a:ahLst/>
            <a:cxnLst/>
            <a:rect l="l" t="t" r="r" b="b"/>
            <a:pathLst>
              <a:path w="262890" h="273685">
                <a:moveTo>
                  <a:pt x="54818" y="190309"/>
                </a:moveTo>
                <a:lnTo>
                  <a:pt x="34417" y="190309"/>
                </a:lnTo>
                <a:lnTo>
                  <a:pt x="38354" y="192074"/>
                </a:lnTo>
                <a:lnTo>
                  <a:pt x="41910" y="195681"/>
                </a:lnTo>
                <a:lnTo>
                  <a:pt x="45600" y="200520"/>
                </a:lnTo>
                <a:lnTo>
                  <a:pt x="48101" y="206562"/>
                </a:lnTo>
                <a:lnTo>
                  <a:pt x="49410" y="213808"/>
                </a:lnTo>
                <a:lnTo>
                  <a:pt x="49530" y="222262"/>
                </a:lnTo>
                <a:lnTo>
                  <a:pt x="49022" y="231597"/>
                </a:lnTo>
                <a:lnTo>
                  <a:pt x="48959" y="243527"/>
                </a:lnTo>
                <a:lnTo>
                  <a:pt x="49466" y="251069"/>
                </a:lnTo>
                <a:lnTo>
                  <a:pt x="50843" y="259068"/>
                </a:lnTo>
                <a:lnTo>
                  <a:pt x="52959" y="265912"/>
                </a:lnTo>
                <a:lnTo>
                  <a:pt x="60579" y="273469"/>
                </a:lnTo>
                <a:lnTo>
                  <a:pt x="78536" y="255511"/>
                </a:lnTo>
                <a:lnTo>
                  <a:pt x="63373" y="255511"/>
                </a:lnTo>
                <a:lnTo>
                  <a:pt x="60654" y="250115"/>
                </a:lnTo>
                <a:lnTo>
                  <a:pt x="58959" y="243527"/>
                </a:lnTo>
                <a:lnTo>
                  <a:pt x="58265" y="235746"/>
                </a:lnTo>
                <a:lnTo>
                  <a:pt x="58547" y="226771"/>
                </a:lnTo>
                <a:lnTo>
                  <a:pt x="59817" y="211302"/>
                </a:lnTo>
                <a:lnTo>
                  <a:pt x="59551" y="204165"/>
                </a:lnTo>
                <a:lnTo>
                  <a:pt x="57276" y="194525"/>
                </a:lnTo>
                <a:lnTo>
                  <a:pt x="54818" y="190309"/>
                </a:lnTo>
                <a:close/>
              </a:path>
              <a:path w="262890" h="273685">
                <a:moveTo>
                  <a:pt x="91439" y="227431"/>
                </a:moveTo>
                <a:lnTo>
                  <a:pt x="63373" y="255511"/>
                </a:lnTo>
                <a:lnTo>
                  <a:pt x="78536" y="255511"/>
                </a:lnTo>
                <a:lnTo>
                  <a:pt x="99060" y="234988"/>
                </a:lnTo>
                <a:lnTo>
                  <a:pt x="91439" y="227431"/>
                </a:lnTo>
                <a:close/>
              </a:path>
              <a:path w="262890" h="273685">
                <a:moveTo>
                  <a:pt x="39370" y="178409"/>
                </a:moveTo>
                <a:lnTo>
                  <a:pt x="2921" y="201218"/>
                </a:lnTo>
                <a:lnTo>
                  <a:pt x="0" y="209651"/>
                </a:lnTo>
                <a:lnTo>
                  <a:pt x="7493" y="217208"/>
                </a:lnTo>
                <a:lnTo>
                  <a:pt x="10160" y="207695"/>
                </a:lnTo>
                <a:lnTo>
                  <a:pt x="13716" y="200723"/>
                </a:lnTo>
                <a:lnTo>
                  <a:pt x="21971" y="192468"/>
                </a:lnTo>
                <a:lnTo>
                  <a:pt x="25908" y="190512"/>
                </a:lnTo>
                <a:lnTo>
                  <a:pt x="34417" y="190309"/>
                </a:lnTo>
                <a:lnTo>
                  <a:pt x="54818" y="190309"/>
                </a:lnTo>
                <a:lnTo>
                  <a:pt x="54737" y="190169"/>
                </a:lnTo>
                <a:lnTo>
                  <a:pt x="45593" y="180898"/>
                </a:lnTo>
                <a:lnTo>
                  <a:pt x="39370" y="178409"/>
                </a:lnTo>
                <a:close/>
              </a:path>
              <a:path w="262890" h="273685">
                <a:moveTo>
                  <a:pt x="90586" y="121384"/>
                </a:moveTo>
                <a:lnTo>
                  <a:pt x="64583" y="148848"/>
                </a:lnTo>
                <a:lnTo>
                  <a:pt x="65150" y="154939"/>
                </a:lnTo>
                <a:lnTo>
                  <a:pt x="91209" y="192660"/>
                </a:lnTo>
                <a:lnTo>
                  <a:pt x="121882" y="204886"/>
                </a:lnTo>
                <a:lnTo>
                  <a:pt x="128635" y="203947"/>
                </a:lnTo>
                <a:lnTo>
                  <a:pt x="134697" y="201348"/>
                </a:lnTo>
                <a:lnTo>
                  <a:pt x="140081" y="197091"/>
                </a:lnTo>
                <a:lnTo>
                  <a:pt x="141886" y="194810"/>
                </a:lnTo>
                <a:lnTo>
                  <a:pt x="126053" y="194810"/>
                </a:lnTo>
                <a:lnTo>
                  <a:pt x="116728" y="193854"/>
                </a:lnTo>
                <a:lnTo>
                  <a:pt x="81543" y="163747"/>
                </a:lnTo>
                <a:lnTo>
                  <a:pt x="74547" y="143298"/>
                </a:lnTo>
                <a:lnTo>
                  <a:pt x="78739" y="135712"/>
                </a:lnTo>
                <a:lnTo>
                  <a:pt x="86308" y="131530"/>
                </a:lnTo>
                <a:lnTo>
                  <a:pt x="118129" y="131530"/>
                </a:lnTo>
                <a:lnTo>
                  <a:pt x="113458" y="128260"/>
                </a:lnTo>
                <a:lnTo>
                  <a:pt x="105757" y="124414"/>
                </a:lnTo>
                <a:lnTo>
                  <a:pt x="98043" y="122097"/>
                </a:lnTo>
                <a:lnTo>
                  <a:pt x="90586" y="121384"/>
                </a:lnTo>
                <a:close/>
              </a:path>
              <a:path w="262890" h="273685">
                <a:moveTo>
                  <a:pt x="118129" y="131530"/>
                </a:moveTo>
                <a:lnTo>
                  <a:pt x="86308" y="131530"/>
                </a:lnTo>
                <a:lnTo>
                  <a:pt x="95662" y="132470"/>
                </a:lnTo>
                <a:lnTo>
                  <a:pt x="106779" y="138530"/>
                </a:lnTo>
                <a:lnTo>
                  <a:pt x="119634" y="149707"/>
                </a:lnTo>
                <a:lnTo>
                  <a:pt x="130800" y="162566"/>
                </a:lnTo>
                <a:lnTo>
                  <a:pt x="136858" y="173675"/>
                </a:lnTo>
                <a:lnTo>
                  <a:pt x="137796" y="183036"/>
                </a:lnTo>
                <a:lnTo>
                  <a:pt x="133604" y="190652"/>
                </a:lnTo>
                <a:lnTo>
                  <a:pt x="126053" y="194810"/>
                </a:lnTo>
                <a:lnTo>
                  <a:pt x="141886" y="194810"/>
                </a:lnTo>
                <a:lnTo>
                  <a:pt x="144389" y="191647"/>
                </a:lnTo>
                <a:lnTo>
                  <a:pt x="147018" y="185543"/>
                </a:lnTo>
                <a:lnTo>
                  <a:pt x="147898" y="179196"/>
                </a:lnTo>
                <a:lnTo>
                  <a:pt x="147889" y="178117"/>
                </a:lnTo>
                <a:lnTo>
                  <a:pt x="128778" y="140538"/>
                </a:lnTo>
                <a:lnTo>
                  <a:pt x="121136" y="133634"/>
                </a:lnTo>
                <a:lnTo>
                  <a:pt x="118129" y="131530"/>
                </a:lnTo>
                <a:close/>
              </a:path>
              <a:path w="262890" h="273685">
                <a:moveTo>
                  <a:pt x="146593" y="65346"/>
                </a:moveTo>
                <a:lnTo>
                  <a:pt x="120589" y="92153"/>
                </a:lnTo>
                <a:lnTo>
                  <a:pt x="121285" y="98907"/>
                </a:lnTo>
                <a:lnTo>
                  <a:pt x="147288" y="136622"/>
                </a:lnTo>
                <a:lnTo>
                  <a:pt x="177891" y="148848"/>
                </a:lnTo>
                <a:lnTo>
                  <a:pt x="184658" y="147908"/>
                </a:lnTo>
                <a:lnTo>
                  <a:pt x="190757" y="145309"/>
                </a:lnTo>
                <a:lnTo>
                  <a:pt x="196214" y="141046"/>
                </a:lnTo>
                <a:lnTo>
                  <a:pt x="197990" y="138767"/>
                </a:lnTo>
                <a:lnTo>
                  <a:pt x="182116" y="138767"/>
                </a:lnTo>
                <a:lnTo>
                  <a:pt x="172767" y="137815"/>
                </a:lnTo>
                <a:lnTo>
                  <a:pt x="137604" y="107715"/>
                </a:lnTo>
                <a:lnTo>
                  <a:pt x="130556" y="87260"/>
                </a:lnTo>
                <a:lnTo>
                  <a:pt x="134747" y="79667"/>
                </a:lnTo>
                <a:lnTo>
                  <a:pt x="142368" y="75490"/>
                </a:lnTo>
                <a:lnTo>
                  <a:pt x="174177" y="75490"/>
                </a:lnTo>
                <a:lnTo>
                  <a:pt x="169481" y="72221"/>
                </a:lnTo>
                <a:lnTo>
                  <a:pt x="161754" y="68376"/>
                </a:lnTo>
                <a:lnTo>
                  <a:pt x="154051" y="66065"/>
                </a:lnTo>
                <a:lnTo>
                  <a:pt x="146593" y="65346"/>
                </a:lnTo>
                <a:close/>
              </a:path>
              <a:path w="262890" h="273685">
                <a:moveTo>
                  <a:pt x="174177" y="75490"/>
                </a:moveTo>
                <a:lnTo>
                  <a:pt x="142368" y="75490"/>
                </a:lnTo>
                <a:lnTo>
                  <a:pt x="151717" y="76430"/>
                </a:lnTo>
                <a:lnTo>
                  <a:pt x="162804" y="82487"/>
                </a:lnTo>
                <a:lnTo>
                  <a:pt x="175640" y="93662"/>
                </a:lnTo>
                <a:lnTo>
                  <a:pt x="186862" y="106523"/>
                </a:lnTo>
                <a:lnTo>
                  <a:pt x="192928" y="117635"/>
                </a:lnTo>
                <a:lnTo>
                  <a:pt x="193875" y="126997"/>
                </a:lnTo>
                <a:lnTo>
                  <a:pt x="189737" y="134607"/>
                </a:lnTo>
                <a:lnTo>
                  <a:pt x="182116" y="138767"/>
                </a:lnTo>
                <a:lnTo>
                  <a:pt x="197990" y="138767"/>
                </a:lnTo>
                <a:lnTo>
                  <a:pt x="200451" y="135607"/>
                </a:lnTo>
                <a:lnTo>
                  <a:pt x="203057" y="129503"/>
                </a:lnTo>
                <a:lnTo>
                  <a:pt x="204019" y="122734"/>
                </a:lnTo>
                <a:lnTo>
                  <a:pt x="203327" y="115303"/>
                </a:lnTo>
                <a:lnTo>
                  <a:pt x="177112" y="77533"/>
                </a:lnTo>
                <a:lnTo>
                  <a:pt x="174177" y="75490"/>
                </a:lnTo>
                <a:close/>
              </a:path>
              <a:path w="262890" h="273685">
                <a:moveTo>
                  <a:pt x="206375" y="0"/>
                </a:moveTo>
                <a:lnTo>
                  <a:pt x="199009" y="4127"/>
                </a:lnTo>
                <a:lnTo>
                  <a:pt x="193293" y="8153"/>
                </a:lnTo>
                <a:lnTo>
                  <a:pt x="189484" y="12052"/>
                </a:lnTo>
                <a:lnTo>
                  <a:pt x="182753" y="18783"/>
                </a:lnTo>
                <a:lnTo>
                  <a:pt x="179197" y="25806"/>
                </a:lnTo>
                <a:lnTo>
                  <a:pt x="178945" y="33172"/>
                </a:lnTo>
                <a:lnTo>
                  <a:pt x="179816" y="43272"/>
                </a:lnTo>
                <a:lnTo>
                  <a:pt x="206108" y="80632"/>
                </a:lnTo>
                <a:lnTo>
                  <a:pt x="235438" y="92073"/>
                </a:lnTo>
                <a:lnTo>
                  <a:pt x="242030" y="90887"/>
                </a:lnTo>
                <a:lnTo>
                  <a:pt x="248098" y="88043"/>
                </a:lnTo>
                <a:lnTo>
                  <a:pt x="253618" y="83540"/>
                </a:lnTo>
                <a:lnTo>
                  <a:pt x="255005" y="82181"/>
                </a:lnTo>
                <a:lnTo>
                  <a:pt x="238887" y="82181"/>
                </a:lnTo>
                <a:lnTo>
                  <a:pt x="227330" y="80632"/>
                </a:lnTo>
                <a:lnTo>
                  <a:pt x="221741" y="77533"/>
                </a:lnTo>
                <a:lnTo>
                  <a:pt x="216281" y="72123"/>
                </a:lnTo>
                <a:lnTo>
                  <a:pt x="212852" y="68694"/>
                </a:lnTo>
                <a:lnTo>
                  <a:pt x="211328" y="64452"/>
                </a:lnTo>
                <a:lnTo>
                  <a:pt x="211394" y="61785"/>
                </a:lnTo>
                <a:lnTo>
                  <a:pt x="205232" y="61785"/>
                </a:lnTo>
                <a:lnTo>
                  <a:pt x="194754" y="49241"/>
                </a:lnTo>
                <a:lnTo>
                  <a:pt x="189611" y="37934"/>
                </a:lnTo>
                <a:lnTo>
                  <a:pt x="189801" y="27866"/>
                </a:lnTo>
                <a:lnTo>
                  <a:pt x="195326" y="19037"/>
                </a:lnTo>
                <a:lnTo>
                  <a:pt x="199262" y="15112"/>
                </a:lnTo>
                <a:lnTo>
                  <a:pt x="205486" y="11277"/>
                </a:lnTo>
                <a:lnTo>
                  <a:pt x="213994" y="7556"/>
                </a:lnTo>
                <a:lnTo>
                  <a:pt x="206375" y="0"/>
                </a:lnTo>
                <a:close/>
              </a:path>
              <a:path w="262890" h="273685">
                <a:moveTo>
                  <a:pt x="253860" y="40779"/>
                </a:moveTo>
                <a:lnTo>
                  <a:pt x="225552" y="40779"/>
                </a:lnTo>
                <a:lnTo>
                  <a:pt x="235458" y="41897"/>
                </a:lnTo>
                <a:lnTo>
                  <a:pt x="240411" y="44551"/>
                </a:lnTo>
                <a:lnTo>
                  <a:pt x="245110" y="49326"/>
                </a:lnTo>
                <a:lnTo>
                  <a:pt x="249682" y="53924"/>
                </a:lnTo>
                <a:lnTo>
                  <a:pt x="252222" y="58648"/>
                </a:lnTo>
                <a:lnTo>
                  <a:pt x="252996" y="66065"/>
                </a:lnTo>
                <a:lnTo>
                  <a:pt x="253115" y="68694"/>
                </a:lnTo>
                <a:lnTo>
                  <a:pt x="251587" y="72669"/>
                </a:lnTo>
                <a:lnTo>
                  <a:pt x="243839" y="80517"/>
                </a:lnTo>
                <a:lnTo>
                  <a:pt x="238887" y="82181"/>
                </a:lnTo>
                <a:lnTo>
                  <a:pt x="255005" y="82181"/>
                </a:lnTo>
                <a:lnTo>
                  <a:pt x="259968" y="77317"/>
                </a:lnTo>
                <a:lnTo>
                  <a:pt x="262889" y="70015"/>
                </a:lnTo>
                <a:lnTo>
                  <a:pt x="262636" y="61645"/>
                </a:lnTo>
                <a:lnTo>
                  <a:pt x="262255" y="53276"/>
                </a:lnTo>
                <a:lnTo>
                  <a:pt x="258826" y="45745"/>
                </a:lnTo>
                <a:lnTo>
                  <a:pt x="253860" y="40779"/>
                </a:lnTo>
                <a:close/>
              </a:path>
              <a:path w="262890" h="273685">
                <a:moveTo>
                  <a:pt x="224916" y="29895"/>
                </a:moveTo>
                <a:lnTo>
                  <a:pt x="205154" y="58648"/>
                </a:lnTo>
                <a:lnTo>
                  <a:pt x="205232" y="61785"/>
                </a:lnTo>
                <a:lnTo>
                  <a:pt x="211394" y="61785"/>
                </a:lnTo>
                <a:lnTo>
                  <a:pt x="211582" y="54317"/>
                </a:lnTo>
                <a:lnTo>
                  <a:pt x="213613" y="49949"/>
                </a:lnTo>
                <a:lnTo>
                  <a:pt x="221107" y="42417"/>
                </a:lnTo>
                <a:lnTo>
                  <a:pt x="225552" y="40779"/>
                </a:lnTo>
                <a:lnTo>
                  <a:pt x="253860" y="40779"/>
                </a:lnTo>
                <a:lnTo>
                  <a:pt x="246253" y="33172"/>
                </a:lnTo>
                <a:lnTo>
                  <a:pt x="239649" y="30175"/>
                </a:lnTo>
                <a:lnTo>
                  <a:pt x="224916" y="29895"/>
                </a:lnTo>
                <a:close/>
              </a:path>
            </a:pathLst>
          </a:custGeom>
          <a:solidFill>
            <a:srgbClr val="000000"/>
          </a:solidFill>
        </p:spPr>
        <p:txBody>
          <a:bodyPr wrap="square" lIns="0" tIns="0" rIns="0" bIns="0" rtlCol="0"/>
          <a:lstStyle/>
          <a:p>
            <a:endParaRPr/>
          </a:p>
        </p:txBody>
      </p:sp>
      <p:sp>
        <p:nvSpPr>
          <p:cNvPr id="159" name="object 159"/>
          <p:cNvSpPr/>
          <p:nvPr/>
        </p:nvSpPr>
        <p:spPr>
          <a:xfrm>
            <a:off x="6732651" y="6051422"/>
            <a:ext cx="265430" cy="269875"/>
          </a:xfrm>
          <a:custGeom>
            <a:avLst/>
            <a:gdLst/>
            <a:ahLst/>
            <a:cxnLst/>
            <a:rect l="l" t="t" r="r" b="b"/>
            <a:pathLst>
              <a:path w="265429" h="269875">
                <a:moveTo>
                  <a:pt x="54945" y="186207"/>
                </a:moveTo>
                <a:lnTo>
                  <a:pt x="34544" y="186207"/>
                </a:lnTo>
                <a:lnTo>
                  <a:pt x="38480" y="187972"/>
                </a:lnTo>
                <a:lnTo>
                  <a:pt x="42037" y="191579"/>
                </a:lnTo>
                <a:lnTo>
                  <a:pt x="45727" y="196418"/>
                </a:lnTo>
                <a:lnTo>
                  <a:pt x="48228" y="202460"/>
                </a:lnTo>
                <a:lnTo>
                  <a:pt x="49537" y="209706"/>
                </a:lnTo>
                <a:lnTo>
                  <a:pt x="49656" y="218160"/>
                </a:lnTo>
                <a:lnTo>
                  <a:pt x="49149" y="227495"/>
                </a:lnTo>
                <a:lnTo>
                  <a:pt x="49086" y="239425"/>
                </a:lnTo>
                <a:lnTo>
                  <a:pt x="49593" y="246967"/>
                </a:lnTo>
                <a:lnTo>
                  <a:pt x="50970" y="254966"/>
                </a:lnTo>
                <a:lnTo>
                  <a:pt x="53085" y="261810"/>
                </a:lnTo>
                <a:lnTo>
                  <a:pt x="60578" y="269366"/>
                </a:lnTo>
                <a:lnTo>
                  <a:pt x="78536" y="251409"/>
                </a:lnTo>
                <a:lnTo>
                  <a:pt x="63500" y="251409"/>
                </a:lnTo>
                <a:lnTo>
                  <a:pt x="60781" y="246013"/>
                </a:lnTo>
                <a:lnTo>
                  <a:pt x="59086" y="239425"/>
                </a:lnTo>
                <a:lnTo>
                  <a:pt x="58392" y="231644"/>
                </a:lnTo>
                <a:lnTo>
                  <a:pt x="58674" y="222669"/>
                </a:lnTo>
                <a:lnTo>
                  <a:pt x="59944" y="207200"/>
                </a:lnTo>
                <a:lnTo>
                  <a:pt x="59678" y="200063"/>
                </a:lnTo>
                <a:lnTo>
                  <a:pt x="57403" y="190423"/>
                </a:lnTo>
                <a:lnTo>
                  <a:pt x="54945" y="186207"/>
                </a:lnTo>
                <a:close/>
              </a:path>
              <a:path w="265429" h="269875">
                <a:moveTo>
                  <a:pt x="91567" y="223329"/>
                </a:moveTo>
                <a:lnTo>
                  <a:pt x="63500" y="251409"/>
                </a:lnTo>
                <a:lnTo>
                  <a:pt x="78536" y="251409"/>
                </a:lnTo>
                <a:lnTo>
                  <a:pt x="99059" y="230885"/>
                </a:lnTo>
                <a:lnTo>
                  <a:pt x="91567" y="223329"/>
                </a:lnTo>
                <a:close/>
              </a:path>
              <a:path w="265429" h="269875">
                <a:moveTo>
                  <a:pt x="39497" y="174307"/>
                </a:moveTo>
                <a:lnTo>
                  <a:pt x="3048" y="197116"/>
                </a:lnTo>
                <a:lnTo>
                  <a:pt x="0" y="205549"/>
                </a:lnTo>
                <a:lnTo>
                  <a:pt x="7620" y="213105"/>
                </a:lnTo>
                <a:lnTo>
                  <a:pt x="10287" y="203593"/>
                </a:lnTo>
                <a:lnTo>
                  <a:pt x="13843" y="196621"/>
                </a:lnTo>
                <a:lnTo>
                  <a:pt x="22098" y="188366"/>
                </a:lnTo>
                <a:lnTo>
                  <a:pt x="26034" y="186410"/>
                </a:lnTo>
                <a:lnTo>
                  <a:pt x="34544" y="186207"/>
                </a:lnTo>
                <a:lnTo>
                  <a:pt x="54945" y="186207"/>
                </a:lnTo>
                <a:lnTo>
                  <a:pt x="54864" y="186067"/>
                </a:lnTo>
                <a:lnTo>
                  <a:pt x="51053" y="182194"/>
                </a:lnTo>
                <a:lnTo>
                  <a:pt x="45593" y="176796"/>
                </a:lnTo>
                <a:lnTo>
                  <a:pt x="39497" y="174307"/>
                </a:lnTo>
                <a:close/>
              </a:path>
              <a:path w="265429" h="269875">
                <a:moveTo>
                  <a:pt x="90642" y="117281"/>
                </a:moveTo>
                <a:lnTo>
                  <a:pt x="64567" y="143401"/>
                </a:lnTo>
                <a:lnTo>
                  <a:pt x="65277" y="150837"/>
                </a:lnTo>
                <a:lnTo>
                  <a:pt x="91336" y="188558"/>
                </a:lnTo>
                <a:lnTo>
                  <a:pt x="121955" y="200784"/>
                </a:lnTo>
                <a:lnTo>
                  <a:pt x="128714" y="199845"/>
                </a:lnTo>
                <a:lnTo>
                  <a:pt x="134806" y="197246"/>
                </a:lnTo>
                <a:lnTo>
                  <a:pt x="140207" y="192989"/>
                </a:lnTo>
                <a:lnTo>
                  <a:pt x="142013" y="190708"/>
                </a:lnTo>
                <a:lnTo>
                  <a:pt x="126162" y="190708"/>
                </a:lnTo>
                <a:lnTo>
                  <a:pt x="116808" y="189752"/>
                </a:lnTo>
                <a:lnTo>
                  <a:pt x="81670" y="159645"/>
                </a:lnTo>
                <a:lnTo>
                  <a:pt x="74674" y="139196"/>
                </a:lnTo>
                <a:lnTo>
                  <a:pt x="78867" y="131610"/>
                </a:lnTo>
                <a:lnTo>
                  <a:pt x="86435" y="127428"/>
                </a:lnTo>
                <a:lnTo>
                  <a:pt x="118249" y="127428"/>
                </a:lnTo>
                <a:lnTo>
                  <a:pt x="113569" y="124158"/>
                </a:lnTo>
                <a:lnTo>
                  <a:pt x="105830" y="120312"/>
                </a:lnTo>
                <a:lnTo>
                  <a:pt x="98044" y="117995"/>
                </a:lnTo>
                <a:lnTo>
                  <a:pt x="90642" y="117281"/>
                </a:lnTo>
                <a:close/>
              </a:path>
              <a:path w="265429" h="269875">
                <a:moveTo>
                  <a:pt x="118249" y="127428"/>
                </a:moveTo>
                <a:lnTo>
                  <a:pt x="86435" y="127428"/>
                </a:lnTo>
                <a:lnTo>
                  <a:pt x="95789" y="128368"/>
                </a:lnTo>
                <a:lnTo>
                  <a:pt x="106906" y="134428"/>
                </a:lnTo>
                <a:lnTo>
                  <a:pt x="119760" y="145605"/>
                </a:lnTo>
                <a:lnTo>
                  <a:pt x="130927" y="158464"/>
                </a:lnTo>
                <a:lnTo>
                  <a:pt x="136985" y="169573"/>
                </a:lnTo>
                <a:lnTo>
                  <a:pt x="137923" y="178934"/>
                </a:lnTo>
                <a:lnTo>
                  <a:pt x="133730" y="186550"/>
                </a:lnTo>
                <a:lnTo>
                  <a:pt x="126162" y="190708"/>
                </a:lnTo>
                <a:lnTo>
                  <a:pt x="142013" y="190708"/>
                </a:lnTo>
                <a:lnTo>
                  <a:pt x="144516" y="187545"/>
                </a:lnTo>
                <a:lnTo>
                  <a:pt x="147145" y="181441"/>
                </a:lnTo>
                <a:lnTo>
                  <a:pt x="148025" y="175094"/>
                </a:lnTo>
                <a:lnTo>
                  <a:pt x="148016" y="174015"/>
                </a:lnTo>
                <a:lnTo>
                  <a:pt x="128904" y="136436"/>
                </a:lnTo>
                <a:lnTo>
                  <a:pt x="121261" y="129532"/>
                </a:lnTo>
                <a:lnTo>
                  <a:pt x="118249" y="127428"/>
                </a:lnTo>
                <a:close/>
              </a:path>
              <a:path w="265429" h="269875">
                <a:moveTo>
                  <a:pt x="146720" y="61244"/>
                </a:moveTo>
                <a:lnTo>
                  <a:pt x="120592" y="87368"/>
                </a:lnTo>
                <a:lnTo>
                  <a:pt x="121284" y="94805"/>
                </a:lnTo>
                <a:lnTo>
                  <a:pt x="147343" y="132520"/>
                </a:lnTo>
                <a:lnTo>
                  <a:pt x="178016" y="144746"/>
                </a:lnTo>
                <a:lnTo>
                  <a:pt x="184769" y="143806"/>
                </a:lnTo>
                <a:lnTo>
                  <a:pt x="190831" y="141207"/>
                </a:lnTo>
                <a:lnTo>
                  <a:pt x="196215" y="136944"/>
                </a:lnTo>
                <a:lnTo>
                  <a:pt x="198020" y="134665"/>
                </a:lnTo>
                <a:lnTo>
                  <a:pt x="182187" y="134665"/>
                </a:lnTo>
                <a:lnTo>
                  <a:pt x="172862" y="133713"/>
                </a:lnTo>
                <a:lnTo>
                  <a:pt x="137677" y="103613"/>
                </a:lnTo>
                <a:lnTo>
                  <a:pt x="130681" y="83158"/>
                </a:lnTo>
                <a:lnTo>
                  <a:pt x="134874" y="75564"/>
                </a:lnTo>
                <a:lnTo>
                  <a:pt x="142495" y="71388"/>
                </a:lnTo>
                <a:lnTo>
                  <a:pt x="174266" y="71388"/>
                </a:lnTo>
                <a:lnTo>
                  <a:pt x="169592" y="68119"/>
                </a:lnTo>
                <a:lnTo>
                  <a:pt x="161891" y="64278"/>
                </a:lnTo>
                <a:lnTo>
                  <a:pt x="154177" y="61963"/>
                </a:lnTo>
                <a:lnTo>
                  <a:pt x="146720" y="61244"/>
                </a:lnTo>
                <a:close/>
              </a:path>
              <a:path w="265429" h="269875">
                <a:moveTo>
                  <a:pt x="174266" y="71388"/>
                </a:moveTo>
                <a:lnTo>
                  <a:pt x="142495" y="71388"/>
                </a:lnTo>
                <a:lnTo>
                  <a:pt x="151844" y="72328"/>
                </a:lnTo>
                <a:lnTo>
                  <a:pt x="162931" y="78384"/>
                </a:lnTo>
                <a:lnTo>
                  <a:pt x="175768" y="89560"/>
                </a:lnTo>
                <a:lnTo>
                  <a:pt x="186934" y="102421"/>
                </a:lnTo>
                <a:lnTo>
                  <a:pt x="192992" y="113533"/>
                </a:lnTo>
                <a:lnTo>
                  <a:pt x="193930" y="122894"/>
                </a:lnTo>
                <a:lnTo>
                  <a:pt x="189738" y="130505"/>
                </a:lnTo>
                <a:lnTo>
                  <a:pt x="182187" y="134665"/>
                </a:lnTo>
                <a:lnTo>
                  <a:pt x="198020" y="134665"/>
                </a:lnTo>
                <a:lnTo>
                  <a:pt x="200523" y="131505"/>
                </a:lnTo>
                <a:lnTo>
                  <a:pt x="203152" y="125401"/>
                </a:lnTo>
                <a:lnTo>
                  <a:pt x="204090" y="118632"/>
                </a:lnTo>
                <a:lnTo>
                  <a:pt x="203326" y="111201"/>
                </a:lnTo>
                <a:lnTo>
                  <a:pt x="177270" y="73489"/>
                </a:lnTo>
                <a:lnTo>
                  <a:pt x="174266" y="71388"/>
                </a:lnTo>
                <a:close/>
              </a:path>
              <a:path w="265429" h="269875">
                <a:moveTo>
                  <a:pt x="216896" y="50774"/>
                </a:moveTo>
                <a:lnTo>
                  <a:pt x="208915" y="50774"/>
                </a:lnTo>
                <a:lnTo>
                  <a:pt x="207381" y="60413"/>
                </a:lnTo>
                <a:lnTo>
                  <a:pt x="226695" y="90398"/>
                </a:lnTo>
                <a:lnTo>
                  <a:pt x="241046" y="88976"/>
                </a:lnTo>
                <a:lnTo>
                  <a:pt x="247776" y="85407"/>
                </a:lnTo>
                <a:lnTo>
                  <a:pt x="254820" y="78435"/>
                </a:lnTo>
                <a:lnTo>
                  <a:pt x="230504" y="78435"/>
                </a:lnTo>
                <a:lnTo>
                  <a:pt x="226314" y="76644"/>
                </a:lnTo>
                <a:lnTo>
                  <a:pt x="222503" y="72948"/>
                </a:lnTo>
                <a:lnTo>
                  <a:pt x="219582" y="69976"/>
                </a:lnTo>
                <a:lnTo>
                  <a:pt x="217677" y="66878"/>
                </a:lnTo>
                <a:lnTo>
                  <a:pt x="217043" y="63652"/>
                </a:lnTo>
                <a:lnTo>
                  <a:pt x="216295" y="60476"/>
                </a:lnTo>
                <a:lnTo>
                  <a:pt x="216280" y="55727"/>
                </a:lnTo>
                <a:lnTo>
                  <a:pt x="216896" y="50774"/>
                </a:lnTo>
                <a:close/>
              </a:path>
              <a:path w="265429" h="269875">
                <a:moveTo>
                  <a:pt x="263297" y="44653"/>
                </a:moveTo>
                <a:lnTo>
                  <a:pt x="238505" y="44653"/>
                </a:lnTo>
                <a:lnTo>
                  <a:pt x="244855" y="45173"/>
                </a:lnTo>
                <a:lnTo>
                  <a:pt x="247650" y="46558"/>
                </a:lnTo>
                <a:lnTo>
                  <a:pt x="253365" y="52171"/>
                </a:lnTo>
                <a:lnTo>
                  <a:pt x="254634" y="55879"/>
                </a:lnTo>
                <a:lnTo>
                  <a:pt x="253873" y="64528"/>
                </a:lnTo>
                <a:lnTo>
                  <a:pt x="230504" y="78435"/>
                </a:lnTo>
                <a:lnTo>
                  <a:pt x="254820" y="78435"/>
                </a:lnTo>
                <a:lnTo>
                  <a:pt x="260603" y="72605"/>
                </a:lnTo>
                <a:lnTo>
                  <a:pt x="264159" y="65646"/>
                </a:lnTo>
                <a:lnTo>
                  <a:pt x="265420" y="50774"/>
                </a:lnTo>
                <a:lnTo>
                  <a:pt x="265384" y="50533"/>
                </a:lnTo>
                <a:lnTo>
                  <a:pt x="263297" y="44653"/>
                </a:lnTo>
                <a:close/>
              </a:path>
              <a:path w="265429" h="269875">
                <a:moveTo>
                  <a:pt x="210439" y="0"/>
                </a:moveTo>
                <a:lnTo>
                  <a:pt x="178816" y="21755"/>
                </a:lnTo>
                <a:lnTo>
                  <a:pt x="177800" y="35026"/>
                </a:lnTo>
                <a:lnTo>
                  <a:pt x="179958" y="40779"/>
                </a:lnTo>
                <a:lnTo>
                  <a:pt x="184784" y="45669"/>
                </a:lnTo>
                <a:lnTo>
                  <a:pt x="187832" y="48666"/>
                </a:lnTo>
                <a:lnTo>
                  <a:pt x="191007" y="50533"/>
                </a:lnTo>
                <a:lnTo>
                  <a:pt x="198120" y="52019"/>
                </a:lnTo>
                <a:lnTo>
                  <a:pt x="202819" y="51854"/>
                </a:lnTo>
                <a:lnTo>
                  <a:pt x="208915" y="50774"/>
                </a:lnTo>
                <a:lnTo>
                  <a:pt x="216896" y="50774"/>
                </a:lnTo>
                <a:lnTo>
                  <a:pt x="217043" y="49593"/>
                </a:lnTo>
                <a:lnTo>
                  <a:pt x="233552" y="45377"/>
                </a:lnTo>
                <a:lnTo>
                  <a:pt x="238505" y="44653"/>
                </a:lnTo>
                <a:lnTo>
                  <a:pt x="263297" y="44653"/>
                </a:lnTo>
                <a:lnTo>
                  <a:pt x="263144" y="44221"/>
                </a:lnTo>
                <a:lnTo>
                  <a:pt x="259048" y="40182"/>
                </a:lnTo>
                <a:lnTo>
                  <a:pt x="203962" y="40182"/>
                </a:lnTo>
                <a:lnTo>
                  <a:pt x="196469" y="39916"/>
                </a:lnTo>
                <a:lnTo>
                  <a:pt x="193421" y="38633"/>
                </a:lnTo>
                <a:lnTo>
                  <a:pt x="191007" y="36220"/>
                </a:lnTo>
                <a:lnTo>
                  <a:pt x="188468" y="33743"/>
                </a:lnTo>
                <a:lnTo>
                  <a:pt x="187451" y="30733"/>
                </a:lnTo>
                <a:lnTo>
                  <a:pt x="187968" y="27114"/>
                </a:lnTo>
                <a:lnTo>
                  <a:pt x="188341" y="23647"/>
                </a:lnTo>
                <a:lnTo>
                  <a:pt x="207264" y="11137"/>
                </a:lnTo>
                <a:lnTo>
                  <a:pt x="223360" y="11137"/>
                </a:lnTo>
                <a:lnTo>
                  <a:pt x="219582" y="5841"/>
                </a:lnTo>
                <a:lnTo>
                  <a:pt x="215392" y="1714"/>
                </a:lnTo>
                <a:lnTo>
                  <a:pt x="210439" y="0"/>
                </a:lnTo>
                <a:close/>
              </a:path>
              <a:path w="265429" h="269875">
                <a:moveTo>
                  <a:pt x="223360" y="11137"/>
                </a:moveTo>
                <a:lnTo>
                  <a:pt x="207264" y="11137"/>
                </a:lnTo>
                <a:lnTo>
                  <a:pt x="210312" y="12217"/>
                </a:lnTo>
                <a:lnTo>
                  <a:pt x="212851" y="14820"/>
                </a:lnTo>
                <a:lnTo>
                  <a:pt x="217804" y="19684"/>
                </a:lnTo>
                <a:lnTo>
                  <a:pt x="219201" y="27114"/>
                </a:lnTo>
                <a:lnTo>
                  <a:pt x="217170" y="37109"/>
                </a:lnTo>
                <a:lnTo>
                  <a:pt x="209550" y="39192"/>
                </a:lnTo>
                <a:lnTo>
                  <a:pt x="203962" y="40182"/>
                </a:lnTo>
                <a:lnTo>
                  <a:pt x="259048" y="40182"/>
                </a:lnTo>
                <a:lnTo>
                  <a:pt x="257682" y="38836"/>
                </a:lnTo>
                <a:lnTo>
                  <a:pt x="252298" y="35001"/>
                </a:lnTo>
                <a:lnTo>
                  <a:pt x="224663" y="35001"/>
                </a:lnTo>
                <a:lnTo>
                  <a:pt x="225738" y="27114"/>
                </a:lnTo>
                <a:lnTo>
                  <a:pt x="225634" y="20294"/>
                </a:lnTo>
                <a:lnTo>
                  <a:pt x="225504" y="17826"/>
                </a:lnTo>
                <a:lnTo>
                  <a:pt x="223394" y="11185"/>
                </a:lnTo>
                <a:close/>
              </a:path>
              <a:path w="265429" h="269875">
                <a:moveTo>
                  <a:pt x="243792" y="32227"/>
                </a:moveTo>
                <a:lnTo>
                  <a:pt x="234876" y="32441"/>
                </a:lnTo>
                <a:lnTo>
                  <a:pt x="224663" y="35001"/>
                </a:lnTo>
                <a:lnTo>
                  <a:pt x="252298" y="35001"/>
                </a:lnTo>
                <a:lnTo>
                  <a:pt x="251398" y="34360"/>
                </a:lnTo>
                <a:lnTo>
                  <a:pt x="243792" y="32227"/>
                </a:lnTo>
                <a:close/>
              </a:path>
            </a:pathLst>
          </a:custGeom>
          <a:solidFill>
            <a:srgbClr val="000000"/>
          </a:solidFill>
        </p:spPr>
        <p:txBody>
          <a:bodyPr wrap="square" lIns="0" tIns="0" rIns="0" bIns="0" rtlCol="0"/>
          <a:lstStyle/>
          <a:p>
            <a:endParaRPr/>
          </a:p>
        </p:txBody>
      </p:sp>
      <p:sp>
        <p:nvSpPr>
          <p:cNvPr id="160" name="object 160"/>
          <p:cNvSpPr/>
          <p:nvPr/>
        </p:nvSpPr>
        <p:spPr>
          <a:xfrm>
            <a:off x="7031863" y="6055555"/>
            <a:ext cx="261620" cy="265430"/>
          </a:xfrm>
          <a:custGeom>
            <a:avLst/>
            <a:gdLst/>
            <a:ahLst/>
            <a:cxnLst/>
            <a:rect l="l" t="t" r="r" b="b"/>
            <a:pathLst>
              <a:path w="261620" h="265429">
                <a:moveTo>
                  <a:pt x="54945" y="182075"/>
                </a:moveTo>
                <a:lnTo>
                  <a:pt x="34543" y="182075"/>
                </a:lnTo>
                <a:lnTo>
                  <a:pt x="38480" y="183840"/>
                </a:lnTo>
                <a:lnTo>
                  <a:pt x="42036" y="187447"/>
                </a:lnTo>
                <a:lnTo>
                  <a:pt x="45710" y="192286"/>
                </a:lnTo>
                <a:lnTo>
                  <a:pt x="48180" y="198328"/>
                </a:lnTo>
                <a:lnTo>
                  <a:pt x="49484" y="205574"/>
                </a:lnTo>
                <a:lnTo>
                  <a:pt x="49656" y="214028"/>
                </a:lnTo>
                <a:lnTo>
                  <a:pt x="49148" y="223363"/>
                </a:lnTo>
                <a:lnTo>
                  <a:pt x="49063" y="235293"/>
                </a:lnTo>
                <a:lnTo>
                  <a:pt x="49545" y="242835"/>
                </a:lnTo>
                <a:lnTo>
                  <a:pt x="50917" y="250834"/>
                </a:lnTo>
                <a:lnTo>
                  <a:pt x="53085" y="257678"/>
                </a:lnTo>
                <a:lnTo>
                  <a:pt x="60578" y="265234"/>
                </a:lnTo>
                <a:lnTo>
                  <a:pt x="78536" y="247277"/>
                </a:lnTo>
                <a:lnTo>
                  <a:pt x="63500" y="247277"/>
                </a:lnTo>
                <a:lnTo>
                  <a:pt x="60763" y="241881"/>
                </a:lnTo>
                <a:lnTo>
                  <a:pt x="59039" y="235293"/>
                </a:lnTo>
                <a:lnTo>
                  <a:pt x="58338" y="227512"/>
                </a:lnTo>
                <a:lnTo>
                  <a:pt x="58673" y="218537"/>
                </a:lnTo>
                <a:lnTo>
                  <a:pt x="59181" y="212390"/>
                </a:lnTo>
                <a:lnTo>
                  <a:pt x="59816" y="203068"/>
                </a:lnTo>
                <a:lnTo>
                  <a:pt x="59689" y="195981"/>
                </a:lnTo>
                <a:lnTo>
                  <a:pt x="57403" y="186291"/>
                </a:lnTo>
                <a:lnTo>
                  <a:pt x="54945" y="182075"/>
                </a:lnTo>
                <a:close/>
              </a:path>
              <a:path w="261620" h="265429">
                <a:moveTo>
                  <a:pt x="91566" y="219197"/>
                </a:moveTo>
                <a:lnTo>
                  <a:pt x="63500" y="247277"/>
                </a:lnTo>
                <a:lnTo>
                  <a:pt x="78536" y="247277"/>
                </a:lnTo>
                <a:lnTo>
                  <a:pt x="99059" y="226753"/>
                </a:lnTo>
                <a:lnTo>
                  <a:pt x="91566" y="219197"/>
                </a:lnTo>
                <a:close/>
              </a:path>
              <a:path w="261620" h="265429">
                <a:moveTo>
                  <a:pt x="39496" y="170175"/>
                </a:moveTo>
                <a:lnTo>
                  <a:pt x="3047" y="192984"/>
                </a:lnTo>
                <a:lnTo>
                  <a:pt x="0" y="201417"/>
                </a:lnTo>
                <a:lnTo>
                  <a:pt x="7619" y="208973"/>
                </a:lnTo>
                <a:lnTo>
                  <a:pt x="10286" y="199461"/>
                </a:lnTo>
                <a:lnTo>
                  <a:pt x="13715" y="192489"/>
                </a:lnTo>
                <a:lnTo>
                  <a:pt x="21970" y="184234"/>
                </a:lnTo>
                <a:lnTo>
                  <a:pt x="26034" y="182278"/>
                </a:lnTo>
                <a:lnTo>
                  <a:pt x="34543" y="182075"/>
                </a:lnTo>
                <a:lnTo>
                  <a:pt x="54945" y="182075"/>
                </a:lnTo>
                <a:lnTo>
                  <a:pt x="54863" y="181935"/>
                </a:lnTo>
                <a:lnTo>
                  <a:pt x="51053" y="178062"/>
                </a:lnTo>
                <a:lnTo>
                  <a:pt x="45592" y="172664"/>
                </a:lnTo>
                <a:lnTo>
                  <a:pt x="39496" y="170175"/>
                </a:lnTo>
                <a:close/>
              </a:path>
              <a:path w="261620" h="265429">
                <a:moveTo>
                  <a:pt x="90642" y="113149"/>
                </a:moveTo>
                <a:lnTo>
                  <a:pt x="64567" y="139269"/>
                </a:lnTo>
                <a:lnTo>
                  <a:pt x="65277" y="146705"/>
                </a:lnTo>
                <a:lnTo>
                  <a:pt x="91334" y="184426"/>
                </a:lnTo>
                <a:lnTo>
                  <a:pt x="121902" y="196652"/>
                </a:lnTo>
                <a:lnTo>
                  <a:pt x="128698" y="195713"/>
                </a:lnTo>
                <a:lnTo>
                  <a:pt x="134804" y="193114"/>
                </a:lnTo>
                <a:lnTo>
                  <a:pt x="140207" y="188857"/>
                </a:lnTo>
                <a:lnTo>
                  <a:pt x="142005" y="186576"/>
                </a:lnTo>
                <a:lnTo>
                  <a:pt x="126109" y="186576"/>
                </a:lnTo>
                <a:lnTo>
                  <a:pt x="116760" y="185620"/>
                </a:lnTo>
                <a:lnTo>
                  <a:pt x="81668" y="155513"/>
                </a:lnTo>
                <a:lnTo>
                  <a:pt x="74620" y="135064"/>
                </a:lnTo>
                <a:lnTo>
                  <a:pt x="78739" y="127478"/>
                </a:lnTo>
                <a:lnTo>
                  <a:pt x="86381" y="123296"/>
                </a:lnTo>
                <a:lnTo>
                  <a:pt x="118249" y="123296"/>
                </a:lnTo>
                <a:lnTo>
                  <a:pt x="113569" y="120026"/>
                </a:lnTo>
                <a:lnTo>
                  <a:pt x="105830" y="116180"/>
                </a:lnTo>
                <a:lnTo>
                  <a:pt x="98043" y="113863"/>
                </a:lnTo>
                <a:lnTo>
                  <a:pt x="90642" y="113149"/>
                </a:lnTo>
                <a:close/>
              </a:path>
              <a:path w="261620" h="265429">
                <a:moveTo>
                  <a:pt x="118249" y="123296"/>
                </a:moveTo>
                <a:lnTo>
                  <a:pt x="86381" y="123296"/>
                </a:lnTo>
                <a:lnTo>
                  <a:pt x="95773" y="124236"/>
                </a:lnTo>
                <a:lnTo>
                  <a:pt x="106904" y="130296"/>
                </a:lnTo>
                <a:lnTo>
                  <a:pt x="119760" y="141473"/>
                </a:lnTo>
                <a:lnTo>
                  <a:pt x="130927" y="154332"/>
                </a:lnTo>
                <a:lnTo>
                  <a:pt x="136985" y="165441"/>
                </a:lnTo>
                <a:lnTo>
                  <a:pt x="137923" y="174802"/>
                </a:lnTo>
                <a:lnTo>
                  <a:pt x="133730" y="182418"/>
                </a:lnTo>
                <a:lnTo>
                  <a:pt x="126109" y="186576"/>
                </a:lnTo>
                <a:lnTo>
                  <a:pt x="142005" y="186576"/>
                </a:lnTo>
                <a:lnTo>
                  <a:pt x="144498" y="183413"/>
                </a:lnTo>
                <a:lnTo>
                  <a:pt x="147097" y="177309"/>
                </a:lnTo>
                <a:lnTo>
                  <a:pt x="147972" y="170962"/>
                </a:lnTo>
                <a:lnTo>
                  <a:pt x="147967" y="169883"/>
                </a:lnTo>
                <a:lnTo>
                  <a:pt x="128904" y="132304"/>
                </a:lnTo>
                <a:lnTo>
                  <a:pt x="121261" y="125400"/>
                </a:lnTo>
                <a:lnTo>
                  <a:pt x="118249" y="123296"/>
                </a:lnTo>
                <a:close/>
              </a:path>
              <a:path w="261620" h="265429">
                <a:moveTo>
                  <a:pt x="148747" y="77922"/>
                </a:moveTo>
                <a:lnTo>
                  <a:pt x="131571" y="77922"/>
                </a:lnTo>
                <a:lnTo>
                  <a:pt x="189737" y="136088"/>
                </a:lnTo>
                <a:lnTo>
                  <a:pt x="198373" y="127490"/>
                </a:lnTo>
                <a:lnTo>
                  <a:pt x="148747" y="77922"/>
                </a:lnTo>
                <a:close/>
              </a:path>
              <a:path w="261620" h="265429">
                <a:moveTo>
                  <a:pt x="133095" y="62288"/>
                </a:moveTo>
                <a:lnTo>
                  <a:pt x="115950" y="82774"/>
                </a:lnTo>
                <a:lnTo>
                  <a:pt x="121284" y="88184"/>
                </a:lnTo>
                <a:lnTo>
                  <a:pt x="131571" y="77922"/>
                </a:lnTo>
                <a:lnTo>
                  <a:pt x="148747" y="77922"/>
                </a:lnTo>
                <a:lnTo>
                  <a:pt x="133095" y="62288"/>
                </a:lnTo>
                <a:close/>
              </a:path>
              <a:path w="261620" h="265429">
                <a:moveTo>
                  <a:pt x="203799" y="0"/>
                </a:moveTo>
                <a:lnTo>
                  <a:pt x="177724" y="26122"/>
                </a:lnTo>
                <a:lnTo>
                  <a:pt x="178434" y="33561"/>
                </a:lnTo>
                <a:lnTo>
                  <a:pt x="204491" y="71276"/>
                </a:lnTo>
                <a:lnTo>
                  <a:pt x="235059" y="83495"/>
                </a:lnTo>
                <a:lnTo>
                  <a:pt x="241855" y="82556"/>
                </a:lnTo>
                <a:lnTo>
                  <a:pt x="247961" y="79957"/>
                </a:lnTo>
                <a:lnTo>
                  <a:pt x="253364" y="75700"/>
                </a:lnTo>
                <a:lnTo>
                  <a:pt x="255164" y="73419"/>
                </a:lnTo>
                <a:lnTo>
                  <a:pt x="239266" y="73419"/>
                </a:lnTo>
                <a:lnTo>
                  <a:pt x="229917" y="72463"/>
                </a:lnTo>
                <a:lnTo>
                  <a:pt x="194825" y="42358"/>
                </a:lnTo>
                <a:lnTo>
                  <a:pt x="187777" y="21912"/>
                </a:lnTo>
                <a:lnTo>
                  <a:pt x="191896" y="14321"/>
                </a:lnTo>
                <a:lnTo>
                  <a:pt x="199538" y="10144"/>
                </a:lnTo>
                <a:lnTo>
                  <a:pt x="231357" y="10144"/>
                </a:lnTo>
                <a:lnTo>
                  <a:pt x="226679" y="6875"/>
                </a:lnTo>
                <a:lnTo>
                  <a:pt x="218969" y="3034"/>
                </a:lnTo>
                <a:lnTo>
                  <a:pt x="211200" y="719"/>
                </a:lnTo>
                <a:lnTo>
                  <a:pt x="203799" y="0"/>
                </a:lnTo>
                <a:close/>
              </a:path>
              <a:path w="261620" h="265429">
                <a:moveTo>
                  <a:pt x="231357" y="10144"/>
                </a:moveTo>
                <a:lnTo>
                  <a:pt x="199538" y="10144"/>
                </a:lnTo>
                <a:lnTo>
                  <a:pt x="208930" y="11084"/>
                </a:lnTo>
                <a:lnTo>
                  <a:pt x="220061" y="17141"/>
                </a:lnTo>
                <a:lnTo>
                  <a:pt x="232917" y="28316"/>
                </a:lnTo>
                <a:lnTo>
                  <a:pt x="244084" y="41177"/>
                </a:lnTo>
                <a:lnTo>
                  <a:pt x="250142" y="52289"/>
                </a:lnTo>
                <a:lnTo>
                  <a:pt x="251080" y="61650"/>
                </a:lnTo>
                <a:lnTo>
                  <a:pt x="246887" y="69261"/>
                </a:lnTo>
                <a:lnTo>
                  <a:pt x="239266" y="73419"/>
                </a:lnTo>
                <a:lnTo>
                  <a:pt x="255164" y="73419"/>
                </a:lnTo>
                <a:lnTo>
                  <a:pt x="257655" y="70261"/>
                </a:lnTo>
                <a:lnTo>
                  <a:pt x="260254" y="64157"/>
                </a:lnTo>
                <a:lnTo>
                  <a:pt x="261187" y="57388"/>
                </a:lnTo>
                <a:lnTo>
                  <a:pt x="260476" y="49957"/>
                </a:lnTo>
                <a:lnTo>
                  <a:pt x="234364" y="12245"/>
                </a:lnTo>
                <a:lnTo>
                  <a:pt x="231357" y="10144"/>
                </a:lnTo>
                <a:close/>
              </a:path>
            </a:pathLst>
          </a:custGeom>
          <a:solidFill>
            <a:srgbClr val="000000"/>
          </a:solidFill>
        </p:spPr>
        <p:txBody>
          <a:bodyPr wrap="square" lIns="0" tIns="0" rIns="0" bIns="0" rtlCol="0"/>
          <a:lstStyle/>
          <a:p>
            <a:endParaRPr/>
          </a:p>
        </p:txBody>
      </p:sp>
      <p:sp>
        <p:nvSpPr>
          <p:cNvPr id="161" name="object 161"/>
          <p:cNvSpPr/>
          <p:nvPr/>
        </p:nvSpPr>
        <p:spPr>
          <a:xfrm>
            <a:off x="7331075" y="6055461"/>
            <a:ext cx="269875" cy="265430"/>
          </a:xfrm>
          <a:custGeom>
            <a:avLst/>
            <a:gdLst/>
            <a:ahLst/>
            <a:cxnLst/>
            <a:rect l="l" t="t" r="r" b="b"/>
            <a:pathLst>
              <a:path w="269875" h="265429">
                <a:moveTo>
                  <a:pt x="54945" y="182168"/>
                </a:moveTo>
                <a:lnTo>
                  <a:pt x="34544" y="182168"/>
                </a:lnTo>
                <a:lnTo>
                  <a:pt x="38353" y="183934"/>
                </a:lnTo>
                <a:lnTo>
                  <a:pt x="42036" y="187540"/>
                </a:lnTo>
                <a:lnTo>
                  <a:pt x="45654" y="192379"/>
                </a:lnTo>
                <a:lnTo>
                  <a:pt x="48117" y="198421"/>
                </a:lnTo>
                <a:lnTo>
                  <a:pt x="49412" y="205668"/>
                </a:lnTo>
                <a:lnTo>
                  <a:pt x="49529" y="214122"/>
                </a:lnTo>
                <a:lnTo>
                  <a:pt x="49022" y="223456"/>
                </a:lnTo>
                <a:lnTo>
                  <a:pt x="49016" y="235386"/>
                </a:lnTo>
                <a:lnTo>
                  <a:pt x="49529" y="242928"/>
                </a:lnTo>
                <a:lnTo>
                  <a:pt x="50915" y="250927"/>
                </a:lnTo>
                <a:lnTo>
                  <a:pt x="53085" y="257771"/>
                </a:lnTo>
                <a:lnTo>
                  <a:pt x="60578" y="265328"/>
                </a:lnTo>
                <a:lnTo>
                  <a:pt x="78536" y="247370"/>
                </a:lnTo>
                <a:lnTo>
                  <a:pt x="63373" y="247370"/>
                </a:lnTo>
                <a:lnTo>
                  <a:pt x="60709" y="241974"/>
                </a:lnTo>
                <a:lnTo>
                  <a:pt x="59023" y="235386"/>
                </a:lnTo>
                <a:lnTo>
                  <a:pt x="58336" y="227605"/>
                </a:lnTo>
                <a:lnTo>
                  <a:pt x="58674" y="218630"/>
                </a:lnTo>
                <a:lnTo>
                  <a:pt x="59054" y="212483"/>
                </a:lnTo>
                <a:lnTo>
                  <a:pt x="59817" y="203161"/>
                </a:lnTo>
                <a:lnTo>
                  <a:pt x="59690" y="196075"/>
                </a:lnTo>
                <a:lnTo>
                  <a:pt x="57403" y="186385"/>
                </a:lnTo>
                <a:lnTo>
                  <a:pt x="54945" y="182168"/>
                </a:lnTo>
                <a:close/>
              </a:path>
              <a:path w="269875" h="265429">
                <a:moveTo>
                  <a:pt x="91567" y="219290"/>
                </a:moveTo>
                <a:lnTo>
                  <a:pt x="63373" y="247370"/>
                </a:lnTo>
                <a:lnTo>
                  <a:pt x="78536" y="247370"/>
                </a:lnTo>
                <a:lnTo>
                  <a:pt x="99059" y="226847"/>
                </a:lnTo>
                <a:lnTo>
                  <a:pt x="91567" y="219290"/>
                </a:lnTo>
                <a:close/>
              </a:path>
              <a:path w="269875" h="265429">
                <a:moveTo>
                  <a:pt x="39497" y="170268"/>
                </a:moveTo>
                <a:lnTo>
                  <a:pt x="3048" y="193078"/>
                </a:lnTo>
                <a:lnTo>
                  <a:pt x="0" y="201510"/>
                </a:lnTo>
                <a:lnTo>
                  <a:pt x="7620" y="209067"/>
                </a:lnTo>
                <a:lnTo>
                  <a:pt x="10159" y="199555"/>
                </a:lnTo>
                <a:lnTo>
                  <a:pt x="13716" y="192582"/>
                </a:lnTo>
                <a:lnTo>
                  <a:pt x="21971" y="184327"/>
                </a:lnTo>
                <a:lnTo>
                  <a:pt x="26034" y="182372"/>
                </a:lnTo>
                <a:lnTo>
                  <a:pt x="34544" y="182168"/>
                </a:lnTo>
                <a:lnTo>
                  <a:pt x="54945" y="182168"/>
                </a:lnTo>
                <a:lnTo>
                  <a:pt x="54864" y="182029"/>
                </a:lnTo>
                <a:lnTo>
                  <a:pt x="50926" y="178155"/>
                </a:lnTo>
                <a:lnTo>
                  <a:pt x="45593" y="172758"/>
                </a:lnTo>
                <a:lnTo>
                  <a:pt x="39497" y="170268"/>
                </a:lnTo>
                <a:close/>
              </a:path>
              <a:path w="269875" h="265429">
                <a:moveTo>
                  <a:pt x="90640" y="113243"/>
                </a:moveTo>
                <a:lnTo>
                  <a:pt x="64512" y="139362"/>
                </a:lnTo>
                <a:lnTo>
                  <a:pt x="65277" y="146799"/>
                </a:lnTo>
                <a:lnTo>
                  <a:pt x="91334" y="184519"/>
                </a:lnTo>
                <a:lnTo>
                  <a:pt x="121884" y="196746"/>
                </a:lnTo>
                <a:lnTo>
                  <a:pt x="128650" y="195807"/>
                </a:lnTo>
                <a:lnTo>
                  <a:pt x="134750" y="193208"/>
                </a:lnTo>
                <a:lnTo>
                  <a:pt x="140207" y="188950"/>
                </a:lnTo>
                <a:lnTo>
                  <a:pt x="142005" y="186669"/>
                </a:lnTo>
                <a:lnTo>
                  <a:pt x="126109" y="186669"/>
                </a:lnTo>
                <a:lnTo>
                  <a:pt x="116760" y="185713"/>
                </a:lnTo>
                <a:lnTo>
                  <a:pt x="81668" y="155607"/>
                </a:lnTo>
                <a:lnTo>
                  <a:pt x="74620" y="135157"/>
                </a:lnTo>
                <a:lnTo>
                  <a:pt x="78740" y="127571"/>
                </a:lnTo>
                <a:lnTo>
                  <a:pt x="86363" y="123389"/>
                </a:lnTo>
                <a:lnTo>
                  <a:pt x="118168" y="123389"/>
                </a:lnTo>
                <a:lnTo>
                  <a:pt x="113474" y="120119"/>
                </a:lnTo>
                <a:lnTo>
                  <a:pt x="105759" y="116274"/>
                </a:lnTo>
                <a:lnTo>
                  <a:pt x="98044" y="113957"/>
                </a:lnTo>
                <a:lnTo>
                  <a:pt x="90640" y="113243"/>
                </a:lnTo>
                <a:close/>
              </a:path>
              <a:path w="269875" h="265429">
                <a:moveTo>
                  <a:pt x="118168" y="123389"/>
                </a:moveTo>
                <a:lnTo>
                  <a:pt x="86363" y="123389"/>
                </a:lnTo>
                <a:lnTo>
                  <a:pt x="95726" y="124329"/>
                </a:lnTo>
                <a:lnTo>
                  <a:pt x="106850" y="130389"/>
                </a:lnTo>
                <a:lnTo>
                  <a:pt x="119760" y="141566"/>
                </a:lnTo>
                <a:lnTo>
                  <a:pt x="130927" y="154426"/>
                </a:lnTo>
                <a:lnTo>
                  <a:pt x="136985" y="165534"/>
                </a:lnTo>
                <a:lnTo>
                  <a:pt x="137923" y="174896"/>
                </a:lnTo>
                <a:lnTo>
                  <a:pt x="133730" y="182511"/>
                </a:lnTo>
                <a:lnTo>
                  <a:pt x="126109" y="186669"/>
                </a:lnTo>
                <a:lnTo>
                  <a:pt x="142005" y="186669"/>
                </a:lnTo>
                <a:lnTo>
                  <a:pt x="144498" y="183506"/>
                </a:lnTo>
                <a:lnTo>
                  <a:pt x="147097" y="177403"/>
                </a:lnTo>
                <a:lnTo>
                  <a:pt x="147972" y="171056"/>
                </a:lnTo>
                <a:lnTo>
                  <a:pt x="147967" y="169977"/>
                </a:lnTo>
                <a:lnTo>
                  <a:pt x="128904" y="132397"/>
                </a:lnTo>
                <a:lnTo>
                  <a:pt x="121189" y="125494"/>
                </a:lnTo>
                <a:lnTo>
                  <a:pt x="118168" y="123389"/>
                </a:lnTo>
                <a:close/>
              </a:path>
              <a:path w="269875" h="265429">
                <a:moveTo>
                  <a:pt x="148747" y="78016"/>
                </a:moveTo>
                <a:lnTo>
                  <a:pt x="131572" y="78016"/>
                </a:lnTo>
                <a:lnTo>
                  <a:pt x="189738" y="136182"/>
                </a:lnTo>
                <a:lnTo>
                  <a:pt x="198374" y="127584"/>
                </a:lnTo>
                <a:lnTo>
                  <a:pt x="148747" y="78016"/>
                </a:lnTo>
                <a:close/>
              </a:path>
              <a:path w="269875" h="265429">
                <a:moveTo>
                  <a:pt x="225255" y="11912"/>
                </a:moveTo>
                <a:lnTo>
                  <a:pt x="204724" y="11912"/>
                </a:lnTo>
                <a:lnTo>
                  <a:pt x="208660" y="13665"/>
                </a:lnTo>
                <a:lnTo>
                  <a:pt x="212344" y="17272"/>
                </a:lnTo>
                <a:lnTo>
                  <a:pt x="215961" y="22112"/>
                </a:lnTo>
                <a:lnTo>
                  <a:pt x="218424" y="28157"/>
                </a:lnTo>
                <a:lnTo>
                  <a:pt x="219719" y="35404"/>
                </a:lnTo>
                <a:lnTo>
                  <a:pt x="219836" y="43853"/>
                </a:lnTo>
                <a:lnTo>
                  <a:pt x="219328" y="53200"/>
                </a:lnTo>
                <a:lnTo>
                  <a:pt x="219266" y="65119"/>
                </a:lnTo>
                <a:lnTo>
                  <a:pt x="219773" y="72661"/>
                </a:lnTo>
                <a:lnTo>
                  <a:pt x="221150" y="80659"/>
                </a:lnTo>
                <a:lnTo>
                  <a:pt x="223266" y="87503"/>
                </a:lnTo>
                <a:lnTo>
                  <a:pt x="230885" y="95059"/>
                </a:lnTo>
                <a:lnTo>
                  <a:pt x="248843" y="77101"/>
                </a:lnTo>
                <a:lnTo>
                  <a:pt x="233679" y="77101"/>
                </a:lnTo>
                <a:lnTo>
                  <a:pt x="231014" y="71705"/>
                </a:lnTo>
                <a:lnTo>
                  <a:pt x="229314" y="65119"/>
                </a:lnTo>
                <a:lnTo>
                  <a:pt x="228590" y="57342"/>
                </a:lnTo>
                <a:lnTo>
                  <a:pt x="228853" y="48374"/>
                </a:lnTo>
                <a:lnTo>
                  <a:pt x="230124" y="32893"/>
                </a:lnTo>
                <a:lnTo>
                  <a:pt x="229870" y="25819"/>
                </a:lnTo>
                <a:lnTo>
                  <a:pt x="227583" y="16116"/>
                </a:lnTo>
                <a:lnTo>
                  <a:pt x="225255" y="11912"/>
                </a:lnTo>
                <a:close/>
              </a:path>
              <a:path w="269875" h="265429">
                <a:moveTo>
                  <a:pt x="133096" y="62382"/>
                </a:moveTo>
                <a:lnTo>
                  <a:pt x="115824" y="82867"/>
                </a:lnTo>
                <a:lnTo>
                  <a:pt x="121284" y="88277"/>
                </a:lnTo>
                <a:lnTo>
                  <a:pt x="131572" y="78016"/>
                </a:lnTo>
                <a:lnTo>
                  <a:pt x="148747" y="78016"/>
                </a:lnTo>
                <a:lnTo>
                  <a:pt x="133096" y="62382"/>
                </a:lnTo>
                <a:close/>
              </a:path>
              <a:path w="269875" h="265429">
                <a:moveTo>
                  <a:pt x="261747" y="49022"/>
                </a:moveTo>
                <a:lnTo>
                  <a:pt x="233679" y="77101"/>
                </a:lnTo>
                <a:lnTo>
                  <a:pt x="248843" y="77101"/>
                </a:lnTo>
                <a:lnTo>
                  <a:pt x="269367" y="56578"/>
                </a:lnTo>
                <a:lnTo>
                  <a:pt x="261747" y="49022"/>
                </a:lnTo>
                <a:close/>
              </a:path>
              <a:path w="269875" h="265429">
                <a:moveTo>
                  <a:pt x="209676" y="0"/>
                </a:moveTo>
                <a:lnTo>
                  <a:pt x="195833" y="787"/>
                </a:lnTo>
                <a:lnTo>
                  <a:pt x="189356" y="4013"/>
                </a:lnTo>
                <a:lnTo>
                  <a:pt x="183388" y="10071"/>
                </a:lnTo>
                <a:lnTo>
                  <a:pt x="177673" y="15748"/>
                </a:lnTo>
                <a:lnTo>
                  <a:pt x="173354" y="22809"/>
                </a:lnTo>
                <a:lnTo>
                  <a:pt x="170306" y="31254"/>
                </a:lnTo>
                <a:lnTo>
                  <a:pt x="177800" y="38811"/>
                </a:lnTo>
                <a:lnTo>
                  <a:pt x="180467" y="29298"/>
                </a:lnTo>
                <a:lnTo>
                  <a:pt x="184023" y="22313"/>
                </a:lnTo>
                <a:lnTo>
                  <a:pt x="192277" y="14058"/>
                </a:lnTo>
                <a:lnTo>
                  <a:pt x="196342" y="12103"/>
                </a:lnTo>
                <a:lnTo>
                  <a:pt x="204724" y="11912"/>
                </a:lnTo>
                <a:lnTo>
                  <a:pt x="225255" y="11912"/>
                </a:lnTo>
                <a:lnTo>
                  <a:pt x="225171" y="11760"/>
                </a:lnTo>
                <a:lnTo>
                  <a:pt x="221233" y="7886"/>
                </a:lnTo>
                <a:lnTo>
                  <a:pt x="215900" y="2501"/>
                </a:lnTo>
                <a:lnTo>
                  <a:pt x="209676" y="0"/>
                </a:lnTo>
                <a:close/>
              </a:path>
            </a:pathLst>
          </a:custGeom>
          <a:solidFill>
            <a:srgbClr val="000000"/>
          </a:solidFill>
        </p:spPr>
        <p:txBody>
          <a:bodyPr wrap="square" lIns="0" tIns="0" rIns="0" bIns="0" rtlCol="0"/>
          <a:lstStyle/>
          <a:p>
            <a:endParaRPr/>
          </a:p>
        </p:txBody>
      </p:sp>
      <p:sp>
        <p:nvSpPr>
          <p:cNvPr id="162" name="object 162"/>
          <p:cNvSpPr/>
          <p:nvPr/>
        </p:nvSpPr>
        <p:spPr>
          <a:xfrm>
            <a:off x="7630286" y="6051550"/>
            <a:ext cx="265430" cy="269240"/>
          </a:xfrm>
          <a:custGeom>
            <a:avLst/>
            <a:gdLst/>
            <a:ahLst/>
            <a:cxnLst/>
            <a:rect l="l" t="t" r="r" b="b"/>
            <a:pathLst>
              <a:path w="265429" h="269239">
                <a:moveTo>
                  <a:pt x="54941" y="186080"/>
                </a:moveTo>
                <a:lnTo>
                  <a:pt x="34417" y="186080"/>
                </a:lnTo>
                <a:lnTo>
                  <a:pt x="38354" y="187845"/>
                </a:lnTo>
                <a:lnTo>
                  <a:pt x="42037" y="191452"/>
                </a:lnTo>
                <a:lnTo>
                  <a:pt x="45654" y="196291"/>
                </a:lnTo>
                <a:lnTo>
                  <a:pt x="48117" y="202333"/>
                </a:lnTo>
                <a:lnTo>
                  <a:pt x="49412" y="209579"/>
                </a:lnTo>
                <a:lnTo>
                  <a:pt x="49530" y="218033"/>
                </a:lnTo>
                <a:lnTo>
                  <a:pt x="49022" y="227368"/>
                </a:lnTo>
                <a:lnTo>
                  <a:pt x="49012" y="239298"/>
                </a:lnTo>
                <a:lnTo>
                  <a:pt x="49514" y="246840"/>
                </a:lnTo>
                <a:lnTo>
                  <a:pt x="50861" y="254839"/>
                </a:lnTo>
                <a:lnTo>
                  <a:pt x="52959" y="261683"/>
                </a:lnTo>
                <a:lnTo>
                  <a:pt x="60579" y="269240"/>
                </a:lnTo>
                <a:lnTo>
                  <a:pt x="78536" y="251282"/>
                </a:lnTo>
                <a:lnTo>
                  <a:pt x="63373" y="251282"/>
                </a:lnTo>
                <a:lnTo>
                  <a:pt x="60707" y="245886"/>
                </a:lnTo>
                <a:lnTo>
                  <a:pt x="59007" y="239298"/>
                </a:lnTo>
                <a:lnTo>
                  <a:pt x="58283" y="231517"/>
                </a:lnTo>
                <a:lnTo>
                  <a:pt x="58547" y="222542"/>
                </a:lnTo>
                <a:lnTo>
                  <a:pt x="59817" y="207073"/>
                </a:lnTo>
                <a:lnTo>
                  <a:pt x="59690" y="199986"/>
                </a:lnTo>
                <a:lnTo>
                  <a:pt x="58547" y="195148"/>
                </a:lnTo>
                <a:lnTo>
                  <a:pt x="57277" y="190296"/>
                </a:lnTo>
                <a:lnTo>
                  <a:pt x="54941" y="186080"/>
                </a:lnTo>
                <a:close/>
              </a:path>
              <a:path w="265429" h="269239">
                <a:moveTo>
                  <a:pt x="91440" y="223202"/>
                </a:moveTo>
                <a:lnTo>
                  <a:pt x="63373" y="251282"/>
                </a:lnTo>
                <a:lnTo>
                  <a:pt x="78536" y="251282"/>
                </a:lnTo>
                <a:lnTo>
                  <a:pt x="99060" y="230759"/>
                </a:lnTo>
                <a:lnTo>
                  <a:pt x="91440" y="223202"/>
                </a:lnTo>
                <a:close/>
              </a:path>
              <a:path w="265429" h="269239">
                <a:moveTo>
                  <a:pt x="39370" y="174180"/>
                </a:moveTo>
                <a:lnTo>
                  <a:pt x="25527" y="174967"/>
                </a:lnTo>
                <a:lnTo>
                  <a:pt x="19050" y="178193"/>
                </a:lnTo>
                <a:lnTo>
                  <a:pt x="13081" y="184251"/>
                </a:lnTo>
                <a:lnTo>
                  <a:pt x="7366" y="189928"/>
                </a:lnTo>
                <a:lnTo>
                  <a:pt x="3048" y="196989"/>
                </a:lnTo>
                <a:lnTo>
                  <a:pt x="0" y="205422"/>
                </a:lnTo>
                <a:lnTo>
                  <a:pt x="7493" y="212979"/>
                </a:lnTo>
                <a:lnTo>
                  <a:pt x="10160" y="203466"/>
                </a:lnTo>
                <a:lnTo>
                  <a:pt x="13716" y="196494"/>
                </a:lnTo>
                <a:lnTo>
                  <a:pt x="21971" y="188239"/>
                </a:lnTo>
                <a:lnTo>
                  <a:pt x="26035" y="186283"/>
                </a:lnTo>
                <a:lnTo>
                  <a:pt x="34417" y="186080"/>
                </a:lnTo>
                <a:lnTo>
                  <a:pt x="54941" y="186080"/>
                </a:lnTo>
                <a:lnTo>
                  <a:pt x="54864" y="185940"/>
                </a:lnTo>
                <a:lnTo>
                  <a:pt x="50927" y="182067"/>
                </a:lnTo>
                <a:lnTo>
                  <a:pt x="45593" y="176669"/>
                </a:lnTo>
                <a:lnTo>
                  <a:pt x="39370" y="174180"/>
                </a:lnTo>
                <a:close/>
              </a:path>
              <a:path w="265429" h="269239">
                <a:moveTo>
                  <a:pt x="90586" y="117154"/>
                </a:moveTo>
                <a:lnTo>
                  <a:pt x="64512" y="143274"/>
                </a:lnTo>
                <a:lnTo>
                  <a:pt x="65278" y="150710"/>
                </a:lnTo>
                <a:lnTo>
                  <a:pt x="91263" y="188431"/>
                </a:lnTo>
                <a:lnTo>
                  <a:pt x="121884" y="200657"/>
                </a:lnTo>
                <a:lnTo>
                  <a:pt x="128651" y="199718"/>
                </a:lnTo>
                <a:lnTo>
                  <a:pt x="134750" y="197119"/>
                </a:lnTo>
                <a:lnTo>
                  <a:pt x="140208" y="192862"/>
                </a:lnTo>
                <a:lnTo>
                  <a:pt x="141983" y="190581"/>
                </a:lnTo>
                <a:lnTo>
                  <a:pt x="126109" y="190581"/>
                </a:lnTo>
                <a:lnTo>
                  <a:pt x="116760" y="189625"/>
                </a:lnTo>
                <a:lnTo>
                  <a:pt x="81597" y="159518"/>
                </a:lnTo>
                <a:lnTo>
                  <a:pt x="74549" y="139069"/>
                </a:lnTo>
                <a:lnTo>
                  <a:pt x="78740" y="131483"/>
                </a:lnTo>
                <a:lnTo>
                  <a:pt x="86361" y="127301"/>
                </a:lnTo>
                <a:lnTo>
                  <a:pt x="118168" y="127301"/>
                </a:lnTo>
                <a:lnTo>
                  <a:pt x="113474" y="124031"/>
                </a:lnTo>
                <a:lnTo>
                  <a:pt x="105759" y="120185"/>
                </a:lnTo>
                <a:lnTo>
                  <a:pt x="98044" y="117868"/>
                </a:lnTo>
                <a:lnTo>
                  <a:pt x="90586" y="117154"/>
                </a:lnTo>
                <a:close/>
              </a:path>
              <a:path w="265429" h="269239">
                <a:moveTo>
                  <a:pt x="118168" y="127301"/>
                </a:moveTo>
                <a:lnTo>
                  <a:pt x="86361" y="127301"/>
                </a:lnTo>
                <a:lnTo>
                  <a:pt x="95710" y="128241"/>
                </a:lnTo>
                <a:lnTo>
                  <a:pt x="106797" y="134301"/>
                </a:lnTo>
                <a:lnTo>
                  <a:pt x="119634" y="145478"/>
                </a:lnTo>
                <a:lnTo>
                  <a:pt x="130855" y="158337"/>
                </a:lnTo>
                <a:lnTo>
                  <a:pt x="136921" y="169446"/>
                </a:lnTo>
                <a:lnTo>
                  <a:pt x="137868" y="178807"/>
                </a:lnTo>
                <a:lnTo>
                  <a:pt x="133731" y="186423"/>
                </a:lnTo>
                <a:lnTo>
                  <a:pt x="126109" y="190581"/>
                </a:lnTo>
                <a:lnTo>
                  <a:pt x="141983" y="190581"/>
                </a:lnTo>
                <a:lnTo>
                  <a:pt x="144444" y="187418"/>
                </a:lnTo>
                <a:lnTo>
                  <a:pt x="147050" y="181314"/>
                </a:lnTo>
                <a:lnTo>
                  <a:pt x="147952" y="174967"/>
                </a:lnTo>
                <a:lnTo>
                  <a:pt x="147950" y="173888"/>
                </a:lnTo>
                <a:lnTo>
                  <a:pt x="128905" y="136309"/>
                </a:lnTo>
                <a:lnTo>
                  <a:pt x="121189" y="129405"/>
                </a:lnTo>
                <a:lnTo>
                  <a:pt x="118168" y="127301"/>
                </a:lnTo>
                <a:close/>
              </a:path>
              <a:path w="265429" h="269239">
                <a:moveTo>
                  <a:pt x="148717" y="81927"/>
                </a:moveTo>
                <a:lnTo>
                  <a:pt x="131572" y="81927"/>
                </a:lnTo>
                <a:lnTo>
                  <a:pt x="189738" y="140093"/>
                </a:lnTo>
                <a:lnTo>
                  <a:pt x="198247" y="131495"/>
                </a:lnTo>
                <a:lnTo>
                  <a:pt x="148717" y="81927"/>
                </a:lnTo>
                <a:close/>
              </a:path>
              <a:path w="265429" h="269239">
                <a:moveTo>
                  <a:pt x="133096" y="66293"/>
                </a:moveTo>
                <a:lnTo>
                  <a:pt x="115824" y="86779"/>
                </a:lnTo>
                <a:lnTo>
                  <a:pt x="121285" y="92189"/>
                </a:lnTo>
                <a:lnTo>
                  <a:pt x="131572" y="81927"/>
                </a:lnTo>
                <a:lnTo>
                  <a:pt x="148717" y="81927"/>
                </a:lnTo>
                <a:lnTo>
                  <a:pt x="133096" y="66293"/>
                </a:lnTo>
                <a:close/>
              </a:path>
              <a:path w="265429" h="269239">
                <a:moveTo>
                  <a:pt x="200533" y="0"/>
                </a:moveTo>
                <a:lnTo>
                  <a:pt x="192405" y="8089"/>
                </a:lnTo>
                <a:lnTo>
                  <a:pt x="203200" y="77000"/>
                </a:lnTo>
                <a:lnTo>
                  <a:pt x="209677" y="83502"/>
                </a:lnTo>
                <a:lnTo>
                  <a:pt x="225145" y="68033"/>
                </a:lnTo>
                <a:lnTo>
                  <a:pt x="211074" y="68033"/>
                </a:lnTo>
                <a:lnTo>
                  <a:pt x="203581" y="18072"/>
                </a:lnTo>
                <a:lnTo>
                  <a:pt x="218575" y="18072"/>
                </a:lnTo>
                <a:lnTo>
                  <a:pt x="200533" y="0"/>
                </a:lnTo>
                <a:close/>
              </a:path>
              <a:path w="265429" h="269239">
                <a:moveTo>
                  <a:pt x="254959" y="54419"/>
                </a:moveTo>
                <a:lnTo>
                  <a:pt x="238760" y="54419"/>
                </a:lnTo>
                <a:lnTo>
                  <a:pt x="257048" y="72720"/>
                </a:lnTo>
                <a:lnTo>
                  <a:pt x="265176" y="64643"/>
                </a:lnTo>
                <a:lnTo>
                  <a:pt x="254959" y="54419"/>
                </a:lnTo>
                <a:close/>
              </a:path>
              <a:path w="265429" h="269239">
                <a:moveTo>
                  <a:pt x="218575" y="18072"/>
                </a:moveTo>
                <a:lnTo>
                  <a:pt x="203581" y="18072"/>
                </a:lnTo>
                <a:lnTo>
                  <a:pt x="232283" y="46824"/>
                </a:lnTo>
                <a:lnTo>
                  <a:pt x="211074" y="68033"/>
                </a:lnTo>
                <a:lnTo>
                  <a:pt x="225145" y="68033"/>
                </a:lnTo>
                <a:lnTo>
                  <a:pt x="238760" y="54419"/>
                </a:lnTo>
                <a:lnTo>
                  <a:pt x="254959" y="54419"/>
                </a:lnTo>
                <a:lnTo>
                  <a:pt x="246888" y="46342"/>
                </a:lnTo>
                <a:lnTo>
                  <a:pt x="253913" y="39306"/>
                </a:lnTo>
                <a:lnTo>
                  <a:pt x="239776" y="39306"/>
                </a:lnTo>
                <a:lnTo>
                  <a:pt x="218575" y="18072"/>
                </a:lnTo>
                <a:close/>
              </a:path>
              <a:path w="265429" h="269239">
                <a:moveTo>
                  <a:pt x="248412" y="30657"/>
                </a:moveTo>
                <a:lnTo>
                  <a:pt x="239776" y="39306"/>
                </a:lnTo>
                <a:lnTo>
                  <a:pt x="253913" y="39306"/>
                </a:lnTo>
                <a:lnTo>
                  <a:pt x="255524" y="37693"/>
                </a:lnTo>
                <a:lnTo>
                  <a:pt x="248412" y="30657"/>
                </a:lnTo>
                <a:close/>
              </a:path>
            </a:pathLst>
          </a:custGeom>
          <a:solidFill>
            <a:srgbClr val="000000"/>
          </a:solidFill>
        </p:spPr>
        <p:txBody>
          <a:bodyPr wrap="square" lIns="0" tIns="0" rIns="0" bIns="0" rtlCol="0"/>
          <a:lstStyle/>
          <a:p>
            <a:endParaRPr/>
          </a:p>
        </p:txBody>
      </p:sp>
      <p:sp>
        <p:nvSpPr>
          <p:cNvPr id="163" name="object 163"/>
          <p:cNvSpPr/>
          <p:nvPr/>
        </p:nvSpPr>
        <p:spPr>
          <a:xfrm>
            <a:off x="7929498" y="6047320"/>
            <a:ext cx="262890" cy="273685"/>
          </a:xfrm>
          <a:custGeom>
            <a:avLst/>
            <a:gdLst/>
            <a:ahLst/>
            <a:cxnLst/>
            <a:rect l="l" t="t" r="r" b="b"/>
            <a:pathLst>
              <a:path w="262890" h="273685">
                <a:moveTo>
                  <a:pt x="54818" y="190309"/>
                </a:moveTo>
                <a:lnTo>
                  <a:pt x="34417" y="190309"/>
                </a:lnTo>
                <a:lnTo>
                  <a:pt x="38353" y="192074"/>
                </a:lnTo>
                <a:lnTo>
                  <a:pt x="41909" y="195681"/>
                </a:lnTo>
                <a:lnTo>
                  <a:pt x="45600" y="200520"/>
                </a:lnTo>
                <a:lnTo>
                  <a:pt x="48101" y="206562"/>
                </a:lnTo>
                <a:lnTo>
                  <a:pt x="49410" y="213808"/>
                </a:lnTo>
                <a:lnTo>
                  <a:pt x="49529" y="222262"/>
                </a:lnTo>
                <a:lnTo>
                  <a:pt x="49022" y="231597"/>
                </a:lnTo>
                <a:lnTo>
                  <a:pt x="48959" y="243527"/>
                </a:lnTo>
                <a:lnTo>
                  <a:pt x="49466" y="251069"/>
                </a:lnTo>
                <a:lnTo>
                  <a:pt x="50843" y="259068"/>
                </a:lnTo>
                <a:lnTo>
                  <a:pt x="52958" y="265912"/>
                </a:lnTo>
                <a:lnTo>
                  <a:pt x="60578" y="273469"/>
                </a:lnTo>
                <a:lnTo>
                  <a:pt x="78536" y="255511"/>
                </a:lnTo>
                <a:lnTo>
                  <a:pt x="63373" y="255511"/>
                </a:lnTo>
                <a:lnTo>
                  <a:pt x="60707" y="250115"/>
                </a:lnTo>
                <a:lnTo>
                  <a:pt x="59007" y="243527"/>
                </a:lnTo>
                <a:lnTo>
                  <a:pt x="58283" y="235746"/>
                </a:lnTo>
                <a:lnTo>
                  <a:pt x="58547" y="226771"/>
                </a:lnTo>
                <a:lnTo>
                  <a:pt x="59817" y="211302"/>
                </a:lnTo>
                <a:lnTo>
                  <a:pt x="59551" y="204165"/>
                </a:lnTo>
                <a:lnTo>
                  <a:pt x="57276" y="194525"/>
                </a:lnTo>
                <a:lnTo>
                  <a:pt x="54818" y="190309"/>
                </a:lnTo>
                <a:close/>
              </a:path>
              <a:path w="262890" h="273685">
                <a:moveTo>
                  <a:pt x="91440" y="227431"/>
                </a:moveTo>
                <a:lnTo>
                  <a:pt x="63373" y="255511"/>
                </a:lnTo>
                <a:lnTo>
                  <a:pt x="78536" y="255511"/>
                </a:lnTo>
                <a:lnTo>
                  <a:pt x="99059" y="234988"/>
                </a:lnTo>
                <a:lnTo>
                  <a:pt x="91440" y="227431"/>
                </a:lnTo>
                <a:close/>
              </a:path>
              <a:path w="262890" h="273685">
                <a:moveTo>
                  <a:pt x="39370" y="178409"/>
                </a:moveTo>
                <a:lnTo>
                  <a:pt x="25526" y="179196"/>
                </a:lnTo>
                <a:lnTo>
                  <a:pt x="19050" y="182422"/>
                </a:lnTo>
                <a:lnTo>
                  <a:pt x="13080" y="188480"/>
                </a:lnTo>
                <a:lnTo>
                  <a:pt x="7366" y="194157"/>
                </a:lnTo>
                <a:lnTo>
                  <a:pt x="3048" y="201218"/>
                </a:lnTo>
                <a:lnTo>
                  <a:pt x="0" y="209651"/>
                </a:lnTo>
                <a:lnTo>
                  <a:pt x="7493" y="217208"/>
                </a:lnTo>
                <a:lnTo>
                  <a:pt x="10159" y="207695"/>
                </a:lnTo>
                <a:lnTo>
                  <a:pt x="13716" y="200723"/>
                </a:lnTo>
                <a:lnTo>
                  <a:pt x="21971" y="192468"/>
                </a:lnTo>
                <a:lnTo>
                  <a:pt x="26034" y="190512"/>
                </a:lnTo>
                <a:lnTo>
                  <a:pt x="34417" y="190309"/>
                </a:lnTo>
                <a:lnTo>
                  <a:pt x="54818" y="190309"/>
                </a:lnTo>
                <a:lnTo>
                  <a:pt x="54736" y="190169"/>
                </a:lnTo>
                <a:lnTo>
                  <a:pt x="45593" y="180898"/>
                </a:lnTo>
                <a:lnTo>
                  <a:pt x="39370" y="178409"/>
                </a:lnTo>
                <a:close/>
              </a:path>
              <a:path w="262890" h="273685">
                <a:moveTo>
                  <a:pt x="90586" y="121384"/>
                </a:moveTo>
                <a:lnTo>
                  <a:pt x="64458" y="147503"/>
                </a:lnTo>
                <a:lnTo>
                  <a:pt x="65150" y="154939"/>
                </a:lnTo>
                <a:lnTo>
                  <a:pt x="91209" y="192660"/>
                </a:lnTo>
                <a:lnTo>
                  <a:pt x="121882" y="204886"/>
                </a:lnTo>
                <a:lnTo>
                  <a:pt x="128635" y="203947"/>
                </a:lnTo>
                <a:lnTo>
                  <a:pt x="134697" y="201348"/>
                </a:lnTo>
                <a:lnTo>
                  <a:pt x="140080" y="197091"/>
                </a:lnTo>
                <a:lnTo>
                  <a:pt x="141886" y="194810"/>
                </a:lnTo>
                <a:lnTo>
                  <a:pt x="126053" y="194810"/>
                </a:lnTo>
                <a:lnTo>
                  <a:pt x="116728" y="193854"/>
                </a:lnTo>
                <a:lnTo>
                  <a:pt x="81543" y="163747"/>
                </a:lnTo>
                <a:lnTo>
                  <a:pt x="74547" y="143298"/>
                </a:lnTo>
                <a:lnTo>
                  <a:pt x="78740" y="135712"/>
                </a:lnTo>
                <a:lnTo>
                  <a:pt x="86361" y="131530"/>
                </a:lnTo>
                <a:lnTo>
                  <a:pt x="118129" y="131530"/>
                </a:lnTo>
                <a:lnTo>
                  <a:pt x="113458" y="128260"/>
                </a:lnTo>
                <a:lnTo>
                  <a:pt x="105757" y="124414"/>
                </a:lnTo>
                <a:lnTo>
                  <a:pt x="98044" y="122097"/>
                </a:lnTo>
                <a:lnTo>
                  <a:pt x="90586" y="121384"/>
                </a:lnTo>
                <a:close/>
              </a:path>
              <a:path w="262890" h="273685">
                <a:moveTo>
                  <a:pt x="118129" y="131530"/>
                </a:moveTo>
                <a:lnTo>
                  <a:pt x="86361" y="131530"/>
                </a:lnTo>
                <a:lnTo>
                  <a:pt x="95710" y="132470"/>
                </a:lnTo>
                <a:lnTo>
                  <a:pt x="106797" y="138530"/>
                </a:lnTo>
                <a:lnTo>
                  <a:pt x="119633" y="149707"/>
                </a:lnTo>
                <a:lnTo>
                  <a:pt x="130800" y="162566"/>
                </a:lnTo>
                <a:lnTo>
                  <a:pt x="136858" y="173675"/>
                </a:lnTo>
                <a:lnTo>
                  <a:pt x="137796" y="183036"/>
                </a:lnTo>
                <a:lnTo>
                  <a:pt x="133603" y="190652"/>
                </a:lnTo>
                <a:lnTo>
                  <a:pt x="126053" y="194810"/>
                </a:lnTo>
                <a:lnTo>
                  <a:pt x="141886" y="194810"/>
                </a:lnTo>
                <a:lnTo>
                  <a:pt x="144389" y="191647"/>
                </a:lnTo>
                <a:lnTo>
                  <a:pt x="147018" y="185543"/>
                </a:lnTo>
                <a:lnTo>
                  <a:pt x="147898" y="179196"/>
                </a:lnTo>
                <a:lnTo>
                  <a:pt x="147889" y="178117"/>
                </a:lnTo>
                <a:lnTo>
                  <a:pt x="128777" y="140538"/>
                </a:lnTo>
                <a:lnTo>
                  <a:pt x="121136" y="133634"/>
                </a:lnTo>
                <a:lnTo>
                  <a:pt x="118129" y="131530"/>
                </a:lnTo>
                <a:close/>
              </a:path>
              <a:path w="262890" h="273685">
                <a:moveTo>
                  <a:pt x="148717" y="86156"/>
                </a:moveTo>
                <a:lnTo>
                  <a:pt x="131445" y="86156"/>
                </a:lnTo>
                <a:lnTo>
                  <a:pt x="189610" y="144322"/>
                </a:lnTo>
                <a:lnTo>
                  <a:pt x="198247" y="135724"/>
                </a:lnTo>
                <a:lnTo>
                  <a:pt x="148717" y="86156"/>
                </a:lnTo>
                <a:close/>
              </a:path>
              <a:path w="262890" h="273685">
                <a:moveTo>
                  <a:pt x="133096" y="70523"/>
                </a:moveTo>
                <a:lnTo>
                  <a:pt x="115824" y="91008"/>
                </a:lnTo>
                <a:lnTo>
                  <a:pt x="121284" y="96418"/>
                </a:lnTo>
                <a:lnTo>
                  <a:pt x="131445" y="86156"/>
                </a:lnTo>
                <a:lnTo>
                  <a:pt x="148717" y="86156"/>
                </a:lnTo>
                <a:lnTo>
                  <a:pt x="133096" y="70523"/>
                </a:lnTo>
                <a:close/>
              </a:path>
              <a:path w="262890" h="273685">
                <a:moveTo>
                  <a:pt x="206375" y="0"/>
                </a:moveTo>
                <a:lnTo>
                  <a:pt x="199008" y="4127"/>
                </a:lnTo>
                <a:lnTo>
                  <a:pt x="193294" y="8153"/>
                </a:lnTo>
                <a:lnTo>
                  <a:pt x="189483" y="12052"/>
                </a:lnTo>
                <a:lnTo>
                  <a:pt x="182752" y="18783"/>
                </a:lnTo>
                <a:lnTo>
                  <a:pt x="179197" y="25806"/>
                </a:lnTo>
                <a:lnTo>
                  <a:pt x="178945" y="33172"/>
                </a:lnTo>
                <a:lnTo>
                  <a:pt x="179816" y="43272"/>
                </a:lnTo>
                <a:lnTo>
                  <a:pt x="206108" y="80632"/>
                </a:lnTo>
                <a:lnTo>
                  <a:pt x="235440" y="92073"/>
                </a:lnTo>
                <a:lnTo>
                  <a:pt x="242046" y="90887"/>
                </a:lnTo>
                <a:lnTo>
                  <a:pt x="248152" y="88043"/>
                </a:lnTo>
                <a:lnTo>
                  <a:pt x="253746" y="83540"/>
                </a:lnTo>
                <a:lnTo>
                  <a:pt x="255104" y="82181"/>
                </a:lnTo>
                <a:lnTo>
                  <a:pt x="238886" y="82181"/>
                </a:lnTo>
                <a:lnTo>
                  <a:pt x="227329" y="80632"/>
                </a:lnTo>
                <a:lnTo>
                  <a:pt x="221742" y="77533"/>
                </a:lnTo>
                <a:lnTo>
                  <a:pt x="212851" y="68694"/>
                </a:lnTo>
                <a:lnTo>
                  <a:pt x="211327" y="64452"/>
                </a:lnTo>
                <a:lnTo>
                  <a:pt x="211394" y="61785"/>
                </a:lnTo>
                <a:lnTo>
                  <a:pt x="205231" y="61785"/>
                </a:lnTo>
                <a:lnTo>
                  <a:pt x="194754" y="49241"/>
                </a:lnTo>
                <a:lnTo>
                  <a:pt x="189610" y="37934"/>
                </a:lnTo>
                <a:lnTo>
                  <a:pt x="189801" y="27866"/>
                </a:lnTo>
                <a:lnTo>
                  <a:pt x="195325" y="19037"/>
                </a:lnTo>
                <a:lnTo>
                  <a:pt x="199262" y="15112"/>
                </a:lnTo>
                <a:lnTo>
                  <a:pt x="205485" y="11277"/>
                </a:lnTo>
                <a:lnTo>
                  <a:pt x="213995" y="7556"/>
                </a:lnTo>
                <a:lnTo>
                  <a:pt x="206375" y="0"/>
                </a:lnTo>
                <a:close/>
              </a:path>
              <a:path w="262890" h="273685">
                <a:moveTo>
                  <a:pt x="253860" y="40779"/>
                </a:moveTo>
                <a:lnTo>
                  <a:pt x="225551" y="40779"/>
                </a:lnTo>
                <a:lnTo>
                  <a:pt x="235457" y="41897"/>
                </a:lnTo>
                <a:lnTo>
                  <a:pt x="240410" y="44551"/>
                </a:lnTo>
                <a:lnTo>
                  <a:pt x="245109" y="49326"/>
                </a:lnTo>
                <a:lnTo>
                  <a:pt x="249681" y="53924"/>
                </a:lnTo>
                <a:lnTo>
                  <a:pt x="252222" y="58648"/>
                </a:lnTo>
                <a:lnTo>
                  <a:pt x="253237" y="68376"/>
                </a:lnTo>
                <a:lnTo>
                  <a:pt x="251586" y="72669"/>
                </a:lnTo>
                <a:lnTo>
                  <a:pt x="243840" y="80517"/>
                </a:lnTo>
                <a:lnTo>
                  <a:pt x="238886" y="82181"/>
                </a:lnTo>
                <a:lnTo>
                  <a:pt x="255104" y="82181"/>
                </a:lnTo>
                <a:lnTo>
                  <a:pt x="259969" y="77317"/>
                </a:lnTo>
                <a:lnTo>
                  <a:pt x="262890" y="70015"/>
                </a:lnTo>
                <a:lnTo>
                  <a:pt x="262635" y="61645"/>
                </a:lnTo>
                <a:lnTo>
                  <a:pt x="262254" y="53276"/>
                </a:lnTo>
                <a:lnTo>
                  <a:pt x="258825" y="45745"/>
                </a:lnTo>
                <a:lnTo>
                  <a:pt x="253860" y="40779"/>
                </a:lnTo>
                <a:close/>
              </a:path>
              <a:path w="262890" h="273685">
                <a:moveTo>
                  <a:pt x="224917" y="29895"/>
                </a:moveTo>
                <a:lnTo>
                  <a:pt x="205154" y="58648"/>
                </a:lnTo>
                <a:lnTo>
                  <a:pt x="205231" y="61785"/>
                </a:lnTo>
                <a:lnTo>
                  <a:pt x="211394" y="61785"/>
                </a:lnTo>
                <a:lnTo>
                  <a:pt x="211581" y="54317"/>
                </a:lnTo>
                <a:lnTo>
                  <a:pt x="213614" y="49949"/>
                </a:lnTo>
                <a:lnTo>
                  <a:pt x="221106" y="42417"/>
                </a:lnTo>
                <a:lnTo>
                  <a:pt x="225551" y="40779"/>
                </a:lnTo>
                <a:lnTo>
                  <a:pt x="253860" y="40779"/>
                </a:lnTo>
                <a:lnTo>
                  <a:pt x="246252" y="33172"/>
                </a:lnTo>
                <a:lnTo>
                  <a:pt x="239649" y="30175"/>
                </a:lnTo>
                <a:lnTo>
                  <a:pt x="224917" y="29895"/>
                </a:lnTo>
                <a:close/>
              </a:path>
            </a:pathLst>
          </a:custGeom>
          <a:solidFill>
            <a:srgbClr val="000000"/>
          </a:solidFill>
        </p:spPr>
        <p:txBody>
          <a:bodyPr wrap="square" lIns="0" tIns="0" rIns="0" bIns="0" rtlCol="0"/>
          <a:lstStyle/>
          <a:p>
            <a:endParaRPr/>
          </a:p>
        </p:txBody>
      </p:sp>
      <p:sp>
        <p:nvSpPr>
          <p:cNvPr id="164" name="object 164"/>
          <p:cNvSpPr/>
          <p:nvPr/>
        </p:nvSpPr>
        <p:spPr>
          <a:xfrm>
            <a:off x="8178672" y="6068656"/>
            <a:ext cx="322580" cy="302260"/>
          </a:xfrm>
          <a:custGeom>
            <a:avLst/>
            <a:gdLst/>
            <a:ahLst/>
            <a:cxnLst/>
            <a:rect l="l" t="t" r="r" b="b"/>
            <a:pathLst>
              <a:path w="322579" h="302260">
                <a:moveTo>
                  <a:pt x="54825" y="218998"/>
                </a:moveTo>
                <a:lnTo>
                  <a:pt x="34417" y="218998"/>
                </a:lnTo>
                <a:lnTo>
                  <a:pt x="38353" y="220751"/>
                </a:lnTo>
                <a:lnTo>
                  <a:pt x="41909" y="224370"/>
                </a:lnTo>
                <a:lnTo>
                  <a:pt x="45600" y="229204"/>
                </a:lnTo>
                <a:lnTo>
                  <a:pt x="48101" y="235246"/>
                </a:lnTo>
                <a:lnTo>
                  <a:pt x="49410" y="242496"/>
                </a:lnTo>
                <a:lnTo>
                  <a:pt x="49529" y="250952"/>
                </a:lnTo>
                <a:lnTo>
                  <a:pt x="49022" y="260286"/>
                </a:lnTo>
                <a:lnTo>
                  <a:pt x="48959" y="272207"/>
                </a:lnTo>
                <a:lnTo>
                  <a:pt x="49466" y="279752"/>
                </a:lnTo>
                <a:lnTo>
                  <a:pt x="50843" y="287750"/>
                </a:lnTo>
                <a:lnTo>
                  <a:pt x="52958" y="294589"/>
                </a:lnTo>
                <a:lnTo>
                  <a:pt x="60578" y="302145"/>
                </a:lnTo>
                <a:lnTo>
                  <a:pt x="78530" y="284200"/>
                </a:lnTo>
                <a:lnTo>
                  <a:pt x="63373" y="284200"/>
                </a:lnTo>
                <a:lnTo>
                  <a:pt x="60654" y="278797"/>
                </a:lnTo>
                <a:lnTo>
                  <a:pt x="58959" y="272207"/>
                </a:lnTo>
                <a:lnTo>
                  <a:pt x="58265" y="264428"/>
                </a:lnTo>
                <a:lnTo>
                  <a:pt x="58547" y="255460"/>
                </a:lnTo>
                <a:lnTo>
                  <a:pt x="59817" y="239991"/>
                </a:lnTo>
                <a:lnTo>
                  <a:pt x="59551" y="232854"/>
                </a:lnTo>
                <a:lnTo>
                  <a:pt x="57276" y="223202"/>
                </a:lnTo>
                <a:lnTo>
                  <a:pt x="54825" y="218998"/>
                </a:lnTo>
                <a:close/>
              </a:path>
              <a:path w="322579" h="302260">
                <a:moveTo>
                  <a:pt x="91440" y="256120"/>
                </a:moveTo>
                <a:lnTo>
                  <a:pt x="63373" y="284200"/>
                </a:lnTo>
                <a:lnTo>
                  <a:pt x="78530" y="284200"/>
                </a:lnTo>
                <a:lnTo>
                  <a:pt x="99059" y="263677"/>
                </a:lnTo>
                <a:lnTo>
                  <a:pt x="91440" y="256120"/>
                </a:lnTo>
                <a:close/>
              </a:path>
              <a:path w="322579" h="302260">
                <a:moveTo>
                  <a:pt x="39370" y="207086"/>
                </a:moveTo>
                <a:lnTo>
                  <a:pt x="2921" y="229895"/>
                </a:lnTo>
                <a:lnTo>
                  <a:pt x="0" y="238340"/>
                </a:lnTo>
                <a:lnTo>
                  <a:pt x="7493" y="245897"/>
                </a:lnTo>
                <a:lnTo>
                  <a:pt x="10159" y="236385"/>
                </a:lnTo>
                <a:lnTo>
                  <a:pt x="13716" y="229400"/>
                </a:lnTo>
                <a:lnTo>
                  <a:pt x="21971" y="221145"/>
                </a:lnTo>
                <a:lnTo>
                  <a:pt x="25907" y="219202"/>
                </a:lnTo>
                <a:lnTo>
                  <a:pt x="34417" y="218998"/>
                </a:lnTo>
                <a:lnTo>
                  <a:pt x="54825" y="218998"/>
                </a:lnTo>
                <a:lnTo>
                  <a:pt x="54736" y="218846"/>
                </a:lnTo>
                <a:lnTo>
                  <a:pt x="45593" y="209588"/>
                </a:lnTo>
                <a:lnTo>
                  <a:pt x="39370" y="207086"/>
                </a:lnTo>
                <a:close/>
              </a:path>
              <a:path w="322579" h="302260">
                <a:moveTo>
                  <a:pt x="90586" y="150067"/>
                </a:moveTo>
                <a:lnTo>
                  <a:pt x="64458" y="176192"/>
                </a:lnTo>
                <a:lnTo>
                  <a:pt x="65150" y="183629"/>
                </a:lnTo>
                <a:lnTo>
                  <a:pt x="91209" y="221344"/>
                </a:lnTo>
                <a:lnTo>
                  <a:pt x="121828" y="233570"/>
                </a:lnTo>
                <a:lnTo>
                  <a:pt x="128587" y="232630"/>
                </a:lnTo>
                <a:lnTo>
                  <a:pt x="134679" y="230030"/>
                </a:lnTo>
                <a:lnTo>
                  <a:pt x="140080" y="225767"/>
                </a:lnTo>
                <a:lnTo>
                  <a:pt x="141886" y="223488"/>
                </a:lnTo>
                <a:lnTo>
                  <a:pt x="126053" y="223488"/>
                </a:lnTo>
                <a:lnTo>
                  <a:pt x="116728" y="222537"/>
                </a:lnTo>
                <a:lnTo>
                  <a:pt x="81543" y="192436"/>
                </a:lnTo>
                <a:lnTo>
                  <a:pt x="74547" y="171982"/>
                </a:lnTo>
                <a:lnTo>
                  <a:pt x="78740" y="164388"/>
                </a:lnTo>
                <a:lnTo>
                  <a:pt x="86308" y="160212"/>
                </a:lnTo>
                <a:lnTo>
                  <a:pt x="118132" y="160212"/>
                </a:lnTo>
                <a:lnTo>
                  <a:pt x="113458" y="156943"/>
                </a:lnTo>
                <a:lnTo>
                  <a:pt x="105757" y="153102"/>
                </a:lnTo>
                <a:lnTo>
                  <a:pt x="98044" y="150787"/>
                </a:lnTo>
                <a:lnTo>
                  <a:pt x="90586" y="150067"/>
                </a:lnTo>
                <a:close/>
              </a:path>
              <a:path w="322579" h="302260">
                <a:moveTo>
                  <a:pt x="118132" y="160212"/>
                </a:moveTo>
                <a:lnTo>
                  <a:pt x="86308" y="160212"/>
                </a:lnTo>
                <a:lnTo>
                  <a:pt x="95662" y="161151"/>
                </a:lnTo>
                <a:lnTo>
                  <a:pt x="106779" y="167208"/>
                </a:lnTo>
                <a:lnTo>
                  <a:pt x="119633" y="178384"/>
                </a:lnTo>
                <a:lnTo>
                  <a:pt x="130800" y="191245"/>
                </a:lnTo>
                <a:lnTo>
                  <a:pt x="136858" y="202357"/>
                </a:lnTo>
                <a:lnTo>
                  <a:pt x="137796" y="211718"/>
                </a:lnTo>
                <a:lnTo>
                  <a:pt x="133603" y="219329"/>
                </a:lnTo>
                <a:lnTo>
                  <a:pt x="126053" y="223488"/>
                </a:lnTo>
                <a:lnTo>
                  <a:pt x="141886" y="223488"/>
                </a:lnTo>
                <a:lnTo>
                  <a:pt x="144389" y="220329"/>
                </a:lnTo>
                <a:lnTo>
                  <a:pt x="147018" y="214225"/>
                </a:lnTo>
                <a:lnTo>
                  <a:pt x="147899" y="207873"/>
                </a:lnTo>
                <a:lnTo>
                  <a:pt x="147889" y="206801"/>
                </a:lnTo>
                <a:lnTo>
                  <a:pt x="128777" y="169214"/>
                </a:lnTo>
                <a:lnTo>
                  <a:pt x="121136" y="162313"/>
                </a:lnTo>
                <a:lnTo>
                  <a:pt x="118132" y="160212"/>
                </a:lnTo>
                <a:close/>
              </a:path>
              <a:path w="322579" h="302260">
                <a:moveTo>
                  <a:pt x="148714" y="114833"/>
                </a:moveTo>
                <a:lnTo>
                  <a:pt x="131445" y="114833"/>
                </a:lnTo>
                <a:lnTo>
                  <a:pt x="189610" y="173012"/>
                </a:lnTo>
                <a:lnTo>
                  <a:pt x="198247" y="164414"/>
                </a:lnTo>
                <a:lnTo>
                  <a:pt x="148714" y="114833"/>
                </a:lnTo>
                <a:close/>
              </a:path>
              <a:path w="322579" h="302260">
                <a:moveTo>
                  <a:pt x="133096" y="99199"/>
                </a:moveTo>
                <a:lnTo>
                  <a:pt x="115824" y="119684"/>
                </a:lnTo>
                <a:lnTo>
                  <a:pt x="121284" y="125107"/>
                </a:lnTo>
                <a:lnTo>
                  <a:pt x="131445" y="114833"/>
                </a:lnTo>
                <a:lnTo>
                  <a:pt x="148714" y="114833"/>
                </a:lnTo>
                <a:lnTo>
                  <a:pt x="133096" y="99199"/>
                </a:lnTo>
                <a:close/>
              </a:path>
              <a:path w="322579" h="302260">
                <a:moveTo>
                  <a:pt x="216769" y="83553"/>
                </a:moveTo>
                <a:lnTo>
                  <a:pt x="208787" y="83553"/>
                </a:lnTo>
                <a:lnTo>
                  <a:pt x="207263" y="93262"/>
                </a:lnTo>
                <a:lnTo>
                  <a:pt x="226695" y="123190"/>
                </a:lnTo>
                <a:lnTo>
                  <a:pt x="240919" y="121754"/>
                </a:lnTo>
                <a:lnTo>
                  <a:pt x="247650" y="118198"/>
                </a:lnTo>
                <a:lnTo>
                  <a:pt x="254692" y="111226"/>
                </a:lnTo>
                <a:lnTo>
                  <a:pt x="230377" y="111226"/>
                </a:lnTo>
                <a:lnTo>
                  <a:pt x="226186" y="109423"/>
                </a:lnTo>
                <a:lnTo>
                  <a:pt x="222503" y="105727"/>
                </a:lnTo>
                <a:lnTo>
                  <a:pt x="219455" y="102768"/>
                </a:lnTo>
                <a:lnTo>
                  <a:pt x="217677" y="99669"/>
                </a:lnTo>
                <a:lnTo>
                  <a:pt x="216167" y="93262"/>
                </a:lnTo>
                <a:lnTo>
                  <a:pt x="216153" y="88519"/>
                </a:lnTo>
                <a:lnTo>
                  <a:pt x="216769" y="83553"/>
                </a:lnTo>
                <a:close/>
              </a:path>
              <a:path w="322579" h="302260">
                <a:moveTo>
                  <a:pt x="263174" y="77431"/>
                </a:moveTo>
                <a:lnTo>
                  <a:pt x="238378" y="77431"/>
                </a:lnTo>
                <a:lnTo>
                  <a:pt x="244728" y="77952"/>
                </a:lnTo>
                <a:lnTo>
                  <a:pt x="247650" y="79336"/>
                </a:lnTo>
                <a:lnTo>
                  <a:pt x="250062" y="81838"/>
                </a:lnTo>
                <a:lnTo>
                  <a:pt x="253237" y="84950"/>
                </a:lnTo>
                <a:lnTo>
                  <a:pt x="254507" y="88671"/>
                </a:lnTo>
                <a:lnTo>
                  <a:pt x="230377" y="111226"/>
                </a:lnTo>
                <a:lnTo>
                  <a:pt x="254692" y="111226"/>
                </a:lnTo>
                <a:lnTo>
                  <a:pt x="260476" y="105384"/>
                </a:lnTo>
                <a:lnTo>
                  <a:pt x="264032" y="98437"/>
                </a:lnTo>
                <a:lnTo>
                  <a:pt x="264668" y="90944"/>
                </a:lnTo>
                <a:lnTo>
                  <a:pt x="265309" y="84632"/>
                </a:lnTo>
                <a:lnTo>
                  <a:pt x="265382" y="83324"/>
                </a:lnTo>
                <a:lnTo>
                  <a:pt x="263174" y="77431"/>
                </a:lnTo>
                <a:close/>
              </a:path>
              <a:path w="322579" h="302260">
                <a:moveTo>
                  <a:pt x="210311" y="32791"/>
                </a:moveTo>
                <a:lnTo>
                  <a:pt x="178688" y="54533"/>
                </a:lnTo>
                <a:lnTo>
                  <a:pt x="177673" y="67805"/>
                </a:lnTo>
                <a:lnTo>
                  <a:pt x="179831" y="73571"/>
                </a:lnTo>
                <a:lnTo>
                  <a:pt x="184657" y="78460"/>
                </a:lnTo>
                <a:lnTo>
                  <a:pt x="187705" y="81457"/>
                </a:lnTo>
                <a:lnTo>
                  <a:pt x="191007" y="83324"/>
                </a:lnTo>
                <a:lnTo>
                  <a:pt x="197993" y="84810"/>
                </a:lnTo>
                <a:lnTo>
                  <a:pt x="202692" y="84632"/>
                </a:lnTo>
                <a:lnTo>
                  <a:pt x="208787" y="83553"/>
                </a:lnTo>
                <a:lnTo>
                  <a:pt x="216769" y="83553"/>
                </a:lnTo>
                <a:lnTo>
                  <a:pt x="216916" y="82372"/>
                </a:lnTo>
                <a:lnTo>
                  <a:pt x="233425" y="78168"/>
                </a:lnTo>
                <a:lnTo>
                  <a:pt x="238378" y="77431"/>
                </a:lnTo>
                <a:lnTo>
                  <a:pt x="263174" y="77431"/>
                </a:lnTo>
                <a:lnTo>
                  <a:pt x="263017" y="77012"/>
                </a:lnTo>
                <a:lnTo>
                  <a:pt x="259003" y="72961"/>
                </a:lnTo>
                <a:lnTo>
                  <a:pt x="203834" y="72961"/>
                </a:lnTo>
                <a:lnTo>
                  <a:pt x="196342" y="72694"/>
                </a:lnTo>
                <a:lnTo>
                  <a:pt x="193294" y="71424"/>
                </a:lnTo>
                <a:lnTo>
                  <a:pt x="188468" y="66522"/>
                </a:lnTo>
                <a:lnTo>
                  <a:pt x="187325" y="63512"/>
                </a:lnTo>
                <a:lnTo>
                  <a:pt x="187832" y="59982"/>
                </a:lnTo>
                <a:lnTo>
                  <a:pt x="188213" y="56438"/>
                </a:lnTo>
                <a:lnTo>
                  <a:pt x="207136" y="43929"/>
                </a:lnTo>
                <a:lnTo>
                  <a:pt x="223255" y="43929"/>
                </a:lnTo>
                <a:lnTo>
                  <a:pt x="219455" y="38633"/>
                </a:lnTo>
                <a:lnTo>
                  <a:pt x="215392" y="34493"/>
                </a:lnTo>
                <a:lnTo>
                  <a:pt x="210311" y="32791"/>
                </a:lnTo>
                <a:close/>
              </a:path>
              <a:path w="322579" h="302260">
                <a:moveTo>
                  <a:pt x="223255" y="43929"/>
                </a:moveTo>
                <a:lnTo>
                  <a:pt x="207136" y="43929"/>
                </a:lnTo>
                <a:lnTo>
                  <a:pt x="210184" y="45008"/>
                </a:lnTo>
                <a:lnTo>
                  <a:pt x="212851" y="47599"/>
                </a:lnTo>
                <a:lnTo>
                  <a:pt x="217677" y="52476"/>
                </a:lnTo>
                <a:lnTo>
                  <a:pt x="218961" y="59303"/>
                </a:lnTo>
                <a:lnTo>
                  <a:pt x="219059" y="59982"/>
                </a:lnTo>
                <a:lnTo>
                  <a:pt x="217043" y="69888"/>
                </a:lnTo>
                <a:lnTo>
                  <a:pt x="209423" y="71983"/>
                </a:lnTo>
                <a:lnTo>
                  <a:pt x="203834" y="72961"/>
                </a:lnTo>
                <a:lnTo>
                  <a:pt x="259003" y="72961"/>
                </a:lnTo>
                <a:lnTo>
                  <a:pt x="257682" y="71628"/>
                </a:lnTo>
                <a:lnTo>
                  <a:pt x="252242" y="67792"/>
                </a:lnTo>
                <a:lnTo>
                  <a:pt x="224535" y="67792"/>
                </a:lnTo>
                <a:lnTo>
                  <a:pt x="225743" y="59303"/>
                </a:lnTo>
                <a:lnTo>
                  <a:pt x="225634" y="54533"/>
                </a:lnTo>
                <a:lnTo>
                  <a:pt x="225425" y="50612"/>
                </a:lnTo>
                <a:lnTo>
                  <a:pt x="223285" y="43971"/>
                </a:lnTo>
                <a:close/>
              </a:path>
              <a:path w="322579" h="302260">
                <a:moveTo>
                  <a:pt x="243681" y="65014"/>
                </a:moveTo>
                <a:lnTo>
                  <a:pt x="234751" y="65230"/>
                </a:lnTo>
                <a:lnTo>
                  <a:pt x="224535" y="67792"/>
                </a:lnTo>
                <a:lnTo>
                  <a:pt x="252242" y="67792"/>
                </a:lnTo>
                <a:lnTo>
                  <a:pt x="251325" y="67146"/>
                </a:lnTo>
                <a:lnTo>
                  <a:pt x="243681" y="65014"/>
                </a:lnTo>
                <a:close/>
              </a:path>
              <a:path w="322579" h="302260">
                <a:moveTo>
                  <a:pt x="269875" y="0"/>
                </a:moveTo>
                <a:lnTo>
                  <a:pt x="263271" y="2387"/>
                </a:lnTo>
                <a:lnTo>
                  <a:pt x="251586" y="14173"/>
                </a:lnTo>
                <a:lnTo>
                  <a:pt x="248920" y="21450"/>
                </a:lnTo>
                <a:lnTo>
                  <a:pt x="249554" y="29933"/>
                </a:lnTo>
                <a:lnTo>
                  <a:pt x="273113" y="61837"/>
                </a:lnTo>
                <a:lnTo>
                  <a:pt x="286003" y="64884"/>
                </a:lnTo>
                <a:lnTo>
                  <a:pt x="292649" y="64384"/>
                </a:lnTo>
                <a:lnTo>
                  <a:pt x="298878" y="62523"/>
                </a:lnTo>
                <a:lnTo>
                  <a:pt x="304702" y="59303"/>
                </a:lnTo>
                <a:lnTo>
                  <a:pt x="310133" y="54724"/>
                </a:lnTo>
                <a:lnTo>
                  <a:pt x="311033" y="53816"/>
                </a:lnTo>
                <a:lnTo>
                  <a:pt x="289480" y="53816"/>
                </a:lnTo>
                <a:lnTo>
                  <a:pt x="280874" y="51887"/>
                </a:lnTo>
                <a:lnTo>
                  <a:pt x="271779" y="46253"/>
                </a:lnTo>
                <a:lnTo>
                  <a:pt x="278649" y="39395"/>
                </a:lnTo>
                <a:lnTo>
                  <a:pt x="265683" y="39395"/>
                </a:lnTo>
                <a:lnTo>
                  <a:pt x="261042" y="32484"/>
                </a:lnTo>
                <a:lnTo>
                  <a:pt x="259127" y="26135"/>
                </a:lnTo>
                <a:lnTo>
                  <a:pt x="259951" y="20344"/>
                </a:lnTo>
                <a:lnTo>
                  <a:pt x="263525" y="15113"/>
                </a:lnTo>
                <a:lnTo>
                  <a:pt x="268690" y="11622"/>
                </a:lnTo>
                <a:lnTo>
                  <a:pt x="274272" y="11018"/>
                </a:lnTo>
                <a:lnTo>
                  <a:pt x="296133" y="11018"/>
                </a:lnTo>
                <a:lnTo>
                  <a:pt x="293489" y="8648"/>
                </a:lnTo>
                <a:lnTo>
                  <a:pt x="287940" y="4857"/>
                </a:lnTo>
                <a:lnTo>
                  <a:pt x="282440" y="2295"/>
                </a:lnTo>
                <a:lnTo>
                  <a:pt x="276986" y="965"/>
                </a:lnTo>
                <a:lnTo>
                  <a:pt x="269875" y="0"/>
                </a:lnTo>
                <a:close/>
              </a:path>
              <a:path w="322579" h="302260">
                <a:moveTo>
                  <a:pt x="315468" y="30441"/>
                </a:moveTo>
                <a:lnTo>
                  <a:pt x="289480" y="53816"/>
                </a:lnTo>
                <a:lnTo>
                  <a:pt x="311033" y="53816"/>
                </a:lnTo>
                <a:lnTo>
                  <a:pt x="314204" y="50612"/>
                </a:lnTo>
                <a:lnTo>
                  <a:pt x="318268" y="44792"/>
                </a:lnTo>
                <a:lnTo>
                  <a:pt x="322325" y="37299"/>
                </a:lnTo>
                <a:lnTo>
                  <a:pt x="315468" y="30441"/>
                </a:lnTo>
                <a:close/>
              </a:path>
              <a:path w="322579" h="302260">
                <a:moveTo>
                  <a:pt x="296133" y="11018"/>
                </a:moveTo>
                <a:lnTo>
                  <a:pt x="274272" y="11018"/>
                </a:lnTo>
                <a:lnTo>
                  <a:pt x="280259" y="13303"/>
                </a:lnTo>
                <a:lnTo>
                  <a:pt x="286638" y="18478"/>
                </a:lnTo>
                <a:lnTo>
                  <a:pt x="265683" y="39395"/>
                </a:lnTo>
                <a:lnTo>
                  <a:pt x="278649" y="39395"/>
                </a:lnTo>
                <a:lnTo>
                  <a:pt x="301751" y="16332"/>
                </a:lnTo>
                <a:lnTo>
                  <a:pt x="299084" y="13665"/>
                </a:lnTo>
                <a:lnTo>
                  <a:pt x="296133" y="11018"/>
                </a:lnTo>
                <a:close/>
              </a:path>
            </a:pathLst>
          </a:custGeom>
          <a:solidFill>
            <a:srgbClr val="000000"/>
          </a:solidFill>
        </p:spPr>
        <p:txBody>
          <a:bodyPr wrap="square" lIns="0" tIns="0" rIns="0" bIns="0" rtlCol="0"/>
          <a:lstStyle/>
          <a:p>
            <a:endParaRPr/>
          </a:p>
        </p:txBody>
      </p:sp>
      <p:sp>
        <p:nvSpPr>
          <p:cNvPr id="165" name="object 165"/>
          <p:cNvSpPr txBox="1"/>
          <p:nvPr/>
        </p:nvSpPr>
        <p:spPr>
          <a:xfrm>
            <a:off x="2344927" y="2598801"/>
            <a:ext cx="4448810" cy="299720"/>
          </a:xfrm>
          <a:prstGeom prst="rect">
            <a:avLst/>
          </a:prstGeom>
        </p:spPr>
        <p:txBody>
          <a:bodyPr vert="horz" wrap="square" lIns="0" tIns="12700" rIns="0" bIns="0" rtlCol="0">
            <a:spAutoFit/>
          </a:bodyPr>
          <a:lstStyle/>
          <a:p>
            <a:pPr marL="12700">
              <a:lnSpc>
                <a:spcPct val="100000"/>
              </a:lnSpc>
              <a:spcBef>
                <a:spcPts val="100"/>
              </a:spcBef>
            </a:pPr>
            <a:r>
              <a:rPr sz="1800" b="1" spc="30" dirty="0">
                <a:latin typeface="Arial"/>
                <a:cs typeface="Arial"/>
              </a:rPr>
              <a:t>Migrant </a:t>
            </a:r>
            <a:r>
              <a:rPr sz="1800" b="1" spc="10" dirty="0">
                <a:latin typeface="Arial"/>
                <a:cs typeface="Arial"/>
              </a:rPr>
              <a:t>remittences </a:t>
            </a:r>
            <a:r>
              <a:rPr sz="1800" b="1" spc="5" dirty="0">
                <a:latin typeface="Arial"/>
                <a:cs typeface="Arial"/>
              </a:rPr>
              <a:t>inflows </a:t>
            </a:r>
            <a:r>
              <a:rPr sz="1800" b="1" spc="-45" dirty="0">
                <a:latin typeface="Arial"/>
                <a:cs typeface="Arial"/>
              </a:rPr>
              <a:t>US$</a:t>
            </a:r>
            <a:r>
              <a:rPr sz="1800" b="1" spc="95" dirty="0">
                <a:latin typeface="Arial"/>
                <a:cs typeface="Arial"/>
              </a:rPr>
              <a:t> </a:t>
            </a:r>
            <a:r>
              <a:rPr sz="1800" b="1" spc="25" dirty="0">
                <a:latin typeface="Arial"/>
                <a:cs typeface="Arial"/>
              </a:rPr>
              <a:t>million</a:t>
            </a:r>
            <a:endParaRPr sz="1800" dirty="0">
              <a:latin typeface="Arial"/>
              <a:cs typeface="Arial"/>
            </a:endParaRPr>
          </a:p>
        </p:txBody>
      </p:sp>
      <p:sp>
        <p:nvSpPr>
          <p:cNvPr id="166" name="object 166"/>
          <p:cNvSpPr txBox="1">
            <a:spLocks noGrp="1"/>
          </p:cNvSpPr>
          <p:nvPr>
            <p:ph type="sldNum" sz="quarter" idx="7"/>
          </p:nvPr>
        </p:nvSpPr>
        <p:spPr>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pPr marL="25400">
                <a:lnSpc>
                  <a:spcPct val="100000"/>
                </a:lnSpc>
                <a:spcBef>
                  <a:spcPts val="85"/>
                </a:spcBef>
              </a:pPr>
              <a:t>29</a:t>
            </a:fld>
            <a:endParaRPr spc="-5" dirty="0"/>
          </a:p>
        </p:txBody>
      </p:sp>
      <p:sp>
        <p:nvSpPr>
          <p:cNvPr id="167" name="TextBox 166"/>
          <p:cNvSpPr txBox="1"/>
          <p:nvPr/>
        </p:nvSpPr>
        <p:spPr>
          <a:xfrm>
            <a:off x="228600" y="457200"/>
            <a:ext cx="4948935" cy="1200329"/>
          </a:xfrm>
          <a:prstGeom prst="rect">
            <a:avLst/>
          </a:prstGeom>
          <a:solidFill>
            <a:schemeClr val="bg1"/>
          </a:solidFill>
        </p:spPr>
        <p:txBody>
          <a:bodyPr wrap="square" rtlCol="0">
            <a:spAutoFit/>
          </a:bodyPr>
          <a:lstStyle/>
          <a:p>
            <a:r>
              <a:rPr lang="en-US" sz="3600" b="1" dirty="0">
                <a:solidFill>
                  <a:schemeClr val="tx1">
                    <a:lumMod val="65000"/>
                    <a:lumOff val="35000"/>
                  </a:schemeClr>
                </a:solidFill>
                <a:effectLst>
                  <a:outerShdw blurRad="38100" dist="38100" dir="2700000" algn="tl">
                    <a:srgbClr val="000000">
                      <a:alpha val="43137"/>
                    </a:srgbClr>
                  </a:outerShdw>
                </a:effectLst>
              </a:rPr>
              <a:t>Migration and Mobility - Transnational Migration</a:t>
            </a:r>
          </a:p>
        </p:txBody>
      </p:sp>
      <p:sp>
        <p:nvSpPr>
          <p:cNvPr id="169" name="TextBox 168"/>
          <p:cNvSpPr txBox="1"/>
          <p:nvPr/>
        </p:nvSpPr>
        <p:spPr>
          <a:xfrm rot="1480493">
            <a:off x="6125202" y="779087"/>
            <a:ext cx="2718043" cy="369332"/>
          </a:xfrm>
          <a:prstGeom prst="rect">
            <a:avLst/>
          </a:prstGeom>
          <a:solidFill>
            <a:schemeClr val="bg1"/>
          </a:solidFill>
        </p:spPr>
        <p:txBody>
          <a:bodyPr wrap="square" rtlCol="0">
            <a:spAutoFit/>
          </a:bodyPr>
          <a:lstStyle/>
          <a:p>
            <a:r>
              <a:rPr lang="en-US" b="1" dirty="0" smtClean="0">
                <a:solidFill>
                  <a:srgbClr val="FF0000"/>
                </a:solidFill>
              </a:rPr>
              <a:t>Halfway in halfway out…</a:t>
            </a:r>
            <a:endParaRPr lang="en-US"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447800"/>
            <a:ext cx="8085023" cy="628377"/>
          </a:xfrm>
          <a:prstGeom prst="rect">
            <a:avLst/>
          </a:prstGeom>
        </p:spPr>
        <p:txBody>
          <a:bodyPr vert="horz" wrap="square" lIns="0" tIns="12700" rIns="0" bIns="0" rtlCol="0">
            <a:spAutoFit/>
          </a:bodyPr>
          <a:lstStyle/>
          <a:p>
            <a:pPr marL="857885" algn="l">
              <a:lnSpc>
                <a:spcPct val="100000"/>
              </a:lnSpc>
              <a:spcBef>
                <a:spcPts val="100"/>
              </a:spcBef>
              <a:buFont typeface="Wingdings" pitchFamily="2" charset="2"/>
              <a:buChar char="Ø"/>
            </a:pPr>
            <a:r>
              <a:rPr lang="en-US" sz="2000" b="1" spc="-5" dirty="0" smtClean="0">
                <a:latin typeface="+mj-lt"/>
              </a:rPr>
              <a:t> The </a:t>
            </a:r>
            <a:r>
              <a:rPr lang="en-US" sz="2000" b="1" spc="-5" dirty="0" smtClean="0">
                <a:latin typeface="+mj-lt"/>
              </a:rPr>
              <a:t>classic distinction </a:t>
            </a:r>
            <a:r>
              <a:rPr lang="en-US" sz="2000" b="1" spc="-5" dirty="0" smtClean="0">
                <a:latin typeface="+mj-lt"/>
              </a:rPr>
              <a:t>between types of migrants </a:t>
            </a:r>
            <a:r>
              <a:rPr lang="en-US" sz="2000" b="1" spc="-5" dirty="0" smtClean="0">
                <a:latin typeface="+mj-lt"/>
              </a:rPr>
              <a:t>relies on </a:t>
            </a:r>
            <a:r>
              <a:rPr lang="en-US" sz="2000" b="1" spc="-5" dirty="0" smtClean="0">
                <a:latin typeface="+mj-lt"/>
              </a:rPr>
              <a:t>the motivation</a:t>
            </a:r>
            <a:r>
              <a:rPr lang="en-US" sz="2000" b="1" spc="-5" dirty="0" smtClean="0">
                <a:solidFill>
                  <a:srgbClr val="C00000"/>
                </a:solidFill>
                <a:latin typeface="+mj-lt"/>
              </a:rPr>
              <a:t> </a:t>
            </a:r>
            <a:r>
              <a:rPr lang="en-US" sz="2000" b="1" spc="-5" dirty="0" smtClean="0">
                <a:solidFill>
                  <a:srgbClr val="C00000"/>
                </a:solidFill>
                <a:latin typeface="+mj-lt"/>
              </a:rPr>
              <a:t>For migration</a:t>
            </a:r>
            <a:r>
              <a:rPr lang="en-US" sz="2000" b="1" spc="-5" dirty="0" smtClean="0">
                <a:solidFill>
                  <a:srgbClr val="C00000"/>
                </a:solidFill>
                <a:latin typeface="+mj-lt"/>
              </a:rPr>
              <a:t>:</a:t>
            </a:r>
            <a:endParaRPr sz="1400" dirty="0" smtClean="0">
              <a:latin typeface="+mj-lt"/>
            </a:endParaRPr>
          </a:p>
        </p:txBody>
      </p:sp>
      <p:sp>
        <p:nvSpPr>
          <p:cNvPr id="3" name="object 3"/>
          <p:cNvSpPr txBox="1"/>
          <p:nvPr/>
        </p:nvSpPr>
        <p:spPr>
          <a:xfrm>
            <a:off x="209804" y="2286127"/>
            <a:ext cx="8747125" cy="3167534"/>
          </a:xfrm>
          <a:prstGeom prst="rect">
            <a:avLst/>
          </a:prstGeom>
        </p:spPr>
        <p:txBody>
          <a:bodyPr vert="horz" wrap="square" lIns="0" tIns="12700" rIns="0" bIns="0" rtlCol="0">
            <a:spAutoFit/>
          </a:bodyPr>
          <a:lstStyle/>
          <a:p>
            <a:pPr>
              <a:lnSpc>
                <a:spcPct val="100000"/>
              </a:lnSpc>
              <a:spcBef>
                <a:spcPts val="100"/>
              </a:spcBef>
              <a:buFont typeface="Wingdings" pitchFamily="2" charset="2"/>
              <a:buChar char="Ø"/>
              <a:tabLst>
                <a:tab pos="8611235" algn="l"/>
              </a:tabLst>
            </a:pPr>
            <a:r>
              <a:rPr lang="en-US" sz="2000" b="1" spc="-5" dirty="0" smtClean="0">
                <a:latin typeface="+mj-lt"/>
                <a:cs typeface="Arial"/>
              </a:rPr>
              <a:t> Economic migrant- </a:t>
            </a:r>
            <a:r>
              <a:rPr lang="en-US" sz="2000" spc="-5" dirty="0" smtClean="0">
                <a:latin typeface="+mj-lt"/>
                <a:cs typeface="Arial"/>
              </a:rPr>
              <a:t>leaves </a:t>
            </a:r>
            <a:r>
              <a:rPr lang="en-US" sz="2000" spc="-5" dirty="0" smtClean="0">
                <a:latin typeface="+mj-lt"/>
                <a:cs typeface="Arial"/>
              </a:rPr>
              <a:t>the country of origin to the destination country</a:t>
            </a:r>
          </a:p>
          <a:p>
            <a:pPr>
              <a:lnSpc>
                <a:spcPct val="100000"/>
              </a:lnSpc>
              <a:spcBef>
                <a:spcPts val="100"/>
              </a:spcBef>
              <a:tabLst>
                <a:tab pos="8611235" algn="l"/>
              </a:tabLst>
            </a:pPr>
            <a:r>
              <a:rPr lang="en-US" sz="2000" spc="-5" dirty="0" smtClean="0">
                <a:latin typeface="+mj-lt"/>
                <a:cs typeface="Arial"/>
              </a:rPr>
              <a:t>Freely chosen to improve his quality of life and financial condition</a:t>
            </a:r>
          </a:p>
          <a:p>
            <a:pPr>
              <a:lnSpc>
                <a:spcPct val="100000"/>
              </a:lnSpc>
              <a:spcBef>
                <a:spcPts val="100"/>
              </a:spcBef>
              <a:tabLst>
                <a:tab pos="8611235" algn="l"/>
              </a:tabLst>
            </a:pPr>
            <a:r>
              <a:rPr lang="en-US" sz="2000" spc="-5" dirty="0" smtClean="0">
                <a:latin typeface="+mj-lt"/>
                <a:cs typeface="Arial"/>
              </a:rPr>
              <a:t>(May be documented / legal or not, skilled migrant worker / not).</a:t>
            </a:r>
          </a:p>
          <a:p>
            <a:pPr>
              <a:lnSpc>
                <a:spcPct val="100000"/>
              </a:lnSpc>
              <a:spcBef>
                <a:spcPts val="100"/>
              </a:spcBef>
              <a:tabLst>
                <a:tab pos="8611235" algn="l"/>
              </a:tabLst>
            </a:pPr>
            <a:endParaRPr lang="en-US" sz="2000" spc="-5" dirty="0">
              <a:latin typeface="+mj-lt"/>
              <a:cs typeface="Arial"/>
            </a:endParaRPr>
          </a:p>
          <a:p>
            <a:pPr>
              <a:lnSpc>
                <a:spcPct val="100000"/>
              </a:lnSpc>
              <a:spcBef>
                <a:spcPts val="100"/>
              </a:spcBef>
              <a:buFont typeface="Wingdings" pitchFamily="2" charset="2"/>
              <a:buChar char="Ø"/>
              <a:tabLst>
                <a:tab pos="8611235" algn="l"/>
              </a:tabLst>
            </a:pPr>
            <a:r>
              <a:rPr lang="en-US" sz="2000" dirty="0" smtClean="0">
                <a:latin typeface="+mj-lt"/>
                <a:cs typeface="Arial"/>
              </a:rPr>
              <a:t> </a:t>
            </a:r>
            <a:r>
              <a:rPr lang="en-US" sz="2000" b="1" dirty="0" smtClean="0">
                <a:latin typeface="+mj-lt"/>
                <a:cs typeface="Arial"/>
              </a:rPr>
              <a:t>Asylum </a:t>
            </a:r>
            <a:r>
              <a:rPr lang="en-US" sz="2000" b="1" dirty="0">
                <a:latin typeface="+mj-lt"/>
                <a:cs typeface="Arial"/>
              </a:rPr>
              <a:t>seeker </a:t>
            </a:r>
            <a:r>
              <a:rPr lang="en-US" sz="2000" dirty="0">
                <a:latin typeface="+mj-lt"/>
                <a:cs typeface="Arial"/>
              </a:rPr>
              <a:t>or </a:t>
            </a:r>
            <a:r>
              <a:rPr lang="en-US" sz="2000" b="1" dirty="0" smtClean="0">
                <a:latin typeface="+mj-lt"/>
                <a:cs typeface="Arial"/>
              </a:rPr>
              <a:t>Refugee-</a:t>
            </a:r>
            <a:endParaRPr lang="en-US" sz="2000" b="1" dirty="0">
              <a:latin typeface="+mj-lt"/>
              <a:cs typeface="Arial"/>
            </a:endParaRPr>
          </a:p>
          <a:p>
            <a:pPr>
              <a:lnSpc>
                <a:spcPct val="100000"/>
              </a:lnSpc>
              <a:spcBef>
                <a:spcPts val="100"/>
              </a:spcBef>
              <a:buFont typeface="Wingdings" pitchFamily="2" charset="2"/>
              <a:buChar char="Ø"/>
              <a:tabLst>
                <a:tab pos="8611235" algn="l"/>
              </a:tabLst>
            </a:pPr>
            <a:r>
              <a:rPr lang="en-US" sz="2000" dirty="0" smtClean="0">
                <a:latin typeface="+mj-lt"/>
                <a:cs typeface="Arial"/>
              </a:rPr>
              <a:t> A </a:t>
            </a:r>
            <a:r>
              <a:rPr lang="en-US" sz="2000" dirty="0">
                <a:latin typeface="+mj-lt"/>
                <a:cs typeface="Arial"/>
              </a:rPr>
              <a:t>refugee is </a:t>
            </a:r>
            <a:r>
              <a:rPr lang="en-US" sz="2000" dirty="0" smtClean="0">
                <a:latin typeface="+mj-lt"/>
                <a:cs typeface="Arial"/>
              </a:rPr>
              <a:t>an asylum seeker that </a:t>
            </a:r>
            <a:r>
              <a:rPr lang="en-US" sz="2000" dirty="0">
                <a:latin typeface="+mj-lt"/>
                <a:cs typeface="Arial"/>
              </a:rPr>
              <a:t>has proved to be </a:t>
            </a:r>
            <a:r>
              <a:rPr lang="en-US" sz="2000" dirty="0" smtClean="0">
                <a:latin typeface="+mj-lt"/>
                <a:cs typeface="Arial"/>
              </a:rPr>
              <a:t>in a life threatening situation as </a:t>
            </a:r>
            <a:r>
              <a:rPr lang="en-US" sz="2000" dirty="0">
                <a:latin typeface="+mj-lt"/>
                <a:cs typeface="Arial"/>
              </a:rPr>
              <a:t>a result of </a:t>
            </a:r>
            <a:r>
              <a:rPr lang="en-US" sz="2000" dirty="0" smtClean="0">
                <a:latin typeface="+mj-lt"/>
                <a:cs typeface="Arial"/>
              </a:rPr>
              <a:t>persecution due to </a:t>
            </a:r>
            <a:r>
              <a:rPr lang="en-US" sz="2000" dirty="0">
                <a:latin typeface="+mj-lt"/>
                <a:cs typeface="Arial"/>
              </a:rPr>
              <a:t>race, religion, nationality</a:t>
            </a:r>
            <a:r>
              <a:rPr lang="en-US" sz="2000" dirty="0" smtClean="0">
                <a:latin typeface="+mj-lt"/>
                <a:cs typeface="Arial"/>
              </a:rPr>
              <a:t>, </a:t>
            </a:r>
            <a:r>
              <a:rPr lang="en-US" sz="2000" dirty="0">
                <a:latin typeface="+mj-lt"/>
                <a:cs typeface="Arial"/>
              </a:rPr>
              <a:t>political outlook, </a:t>
            </a:r>
            <a:r>
              <a:rPr lang="en-US" sz="2000" dirty="0" smtClean="0">
                <a:latin typeface="+mj-lt"/>
                <a:cs typeface="Arial"/>
              </a:rPr>
              <a:t>affiliation </a:t>
            </a:r>
            <a:r>
              <a:rPr lang="en-US" sz="2000" dirty="0">
                <a:latin typeface="+mj-lt"/>
                <a:cs typeface="Arial"/>
              </a:rPr>
              <a:t>with a </a:t>
            </a:r>
            <a:r>
              <a:rPr lang="en-US" sz="2000" dirty="0" smtClean="0">
                <a:latin typeface="+mj-lt"/>
                <a:cs typeface="Arial"/>
              </a:rPr>
              <a:t>specific social group or </a:t>
            </a:r>
            <a:r>
              <a:rPr lang="en-US" sz="2000" dirty="0">
                <a:latin typeface="+mj-lt"/>
                <a:cs typeface="Arial"/>
              </a:rPr>
              <a:t>as a result of wars and conflicts in </a:t>
            </a:r>
            <a:r>
              <a:rPr lang="en-US" sz="2000" dirty="0" smtClean="0">
                <a:latin typeface="+mj-lt"/>
                <a:cs typeface="Arial"/>
              </a:rPr>
              <a:t>their </a:t>
            </a:r>
            <a:r>
              <a:rPr lang="en-US" sz="2000" dirty="0">
                <a:latin typeface="+mj-lt"/>
                <a:cs typeface="Arial"/>
              </a:rPr>
              <a:t>country of </a:t>
            </a:r>
            <a:r>
              <a:rPr lang="en-US" sz="2000" dirty="0" smtClean="0">
                <a:latin typeface="+mj-lt"/>
                <a:cs typeface="Arial"/>
              </a:rPr>
              <a:t>origin. </a:t>
            </a:r>
            <a:r>
              <a:rPr lang="en-US" sz="2000" dirty="0" smtClean="0">
                <a:latin typeface="+mj-lt"/>
                <a:cs typeface="Arial"/>
              </a:rPr>
              <a:t>This definition of the refugee status by the UN</a:t>
            </a:r>
            <a:r>
              <a:rPr lang="en-US" sz="2000" dirty="0">
                <a:latin typeface="+mj-lt"/>
                <a:cs typeface="Arial"/>
              </a:rPr>
              <a:t> </a:t>
            </a:r>
            <a:r>
              <a:rPr lang="en-US" sz="2000" dirty="0" smtClean="0">
                <a:latin typeface="+mj-lt"/>
                <a:cs typeface="Arial"/>
              </a:rPr>
              <a:t>does </a:t>
            </a:r>
            <a:r>
              <a:rPr lang="en-US" sz="2000" dirty="0">
                <a:latin typeface="+mj-lt"/>
                <a:cs typeface="Arial"/>
              </a:rPr>
              <a:t>not apply </a:t>
            </a:r>
            <a:r>
              <a:rPr lang="en-US" sz="2000" dirty="0" smtClean="0">
                <a:latin typeface="+mj-lt"/>
                <a:cs typeface="Arial"/>
              </a:rPr>
              <a:t>to</a:t>
            </a:r>
            <a:endParaRPr lang="en-US" sz="2000" dirty="0">
              <a:latin typeface="+mj-lt"/>
              <a:cs typeface="Arial"/>
            </a:endParaRPr>
          </a:p>
          <a:p>
            <a:pPr>
              <a:lnSpc>
                <a:spcPct val="100000"/>
              </a:lnSpc>
              <a:spcBef>
                <a:spcPts val="100"/>
              </a:spcBef>
              <a:tabLst>
                <a:tab pos="8611235" algn="l"/>
              </a:tabLst>
            </a:pPr>
            <a:r>
              <a:rPr lang="en-US" sz="2000" dirty="0">
                <a:latin typeface="+mj-lt"/>
                <a:cs typeface="Arial"/>
              </a:rPr>
              <a:t>Cases of natural disasters or economic </a:t>
            </a:r>
            <a:r>
              <a:rPr lang="en-US" sz="2000" dirty="0" smtClean="0">
                <a:latin typeface="+mj-lt"/>
                <a:cs typeface="Arial"/>
              </a:rPr>
              <a:t>crises.</a:t>
            </a:r>
            <a:endParaRPr lang="en-US" sz="2000" dirty="0" smtClean="0">
              <a:latin typeface="+mj-lt"/>
              <a:cs typeface="Arial"/>
            </a:endParaRPr>
          </a:p>
        </p:txBody>
      </p:sp>
      <p:sp>
        <p:nvSpPr>
          <p:cNvPr id="4" name="object 4"/>
          <p:cNvSpPr/>
          <p:nvPr/>
        </p:nvSpPr>
        <p:spPr>
          <a:xfrm>
            <a:off x="3174492" y="289559"/>
            <a:ext cx="5812535" cy="1335024"/>
          </a:xfrm>
          <a:prstGeom prst="rect">
            <a:avLst/>
          </a:prstGeom>
          <a:blipFill>
            <a:blip r:embed="rId2" cstate="print"/>
            <a:stretch>
              <a:fillRect/>
            </a:stretch>
          </a:blipFill>
        </p:spPr>
        <p:txBody>
          <a:bodyPr wrap="square" lIns="0" tIns="0" rIns="0" bIns="0" rtlCol="0"/>
          <a:lstStyle/>
          <a:p>
            <a:endParaRPr>
              <a:latin typeface="+mj-lt"/>
            </a:endParaRPr>
          </a:p>
        </p:txBody>
      </p:sp>
      <p:sp>
        <p:nvSpPr>
          <p:cNvPr id="5" name="object 5"/>
          <p:cNvSpPr/>
          <p:nvPr/>
        </p:nvSpPr>
        <p:spPr>
          <a:xfrm>
            <a:off x="7271767" y="5589190"/>
            <a:ext cx="1872233" cy="1268810"/>
          </a:xfrm>
          <a:prstGeom prst="rect">
            <a:avLst/>
          </a:prstGeom>
          <a:blipFill>
            <a:blip r:embed="rId3" cstate="print"/>
            <a:stretch>
              <a:fillRect/>
            </a:stretch>
          </a:blipFill>
        </p:spPr>
        <p:txBody>
          <a:bodyPr wrap="square" lIns="0" tIns="0" rIns="0" bIns="0" rtlCol="0"/>
          <a:lstStyle/>
          <a:p>
            <a:endParaRPr>
              <a:latin typeface="+mj-lt"/>
            </a:endParaRPr>
          </a:p>
        </p:txBody>
      </p:sp>
      <p:sp>
        <p:nvSpPr>
          <p:cNvPr id="6" name="object 6"/>
          <p:cNvSpPr/>
          <p:nvPr/>
        </p:nvSpPr>
        <p:spPr>
          <a:xfrm>
            <a:off x="7010400" y="3048000"/>
            <a:ext cx="912545" cy="685800"/>
          </a:xfrm>
          <a:prstGeom prst="rect">
            <a:avLst/>
          </a:prstGeom>
          <a:blipFill>
            <a:blip r:embed="rId4" cstate="print"/>
            <a:stretch>
              <a:fillRect/>
            </a:stretch>
          </a:blipFill>
        </p:spPr>
        <p:txBody>
          <a:bodyPr wrap="square" lIns="0" tIns="0" rIns="0" bIns="0" rtlCol="0"/>
          <a:lstStyle/>
          <a:p>
            <a:endParaRPr>
              <a:latin typeface="+mj-lt"/>
            </a:endParaRPr>
          </a:p>
        </p:txBody>
      </p:sp>
      <p:sp>
        <p:nvSpPr>
          <p:cNvPr id="7" name="object 7"/>
          <p:cNvSpPr/>
          <p:nvPr/>
        </p:nvSpPr>
        <p:spPr>
          <a:xfrm>
            <a:off x="8161427" y="2743200"/>
            <a:ext cx="982573" cy="913079"/>
          </a:xfrm>
          <a:prstGeom prst="rect">
            <a:avLst/>
          </a:prstGeom>
          <a:blipFill>
            <a:blip r:embed="rId5" cstate="print"/>
            <a:stretch>
              <a:fillRect/>
            </a:stretch>
          </a:blipFill>
        </p:spPr>
        <p:txBody>
          <a:bodyPr wrap="square" lIns="0" tIns="0" rIns="0" bIns="0" rtlCol="0"/>
          <a:lstStyle/>
          <a:p>
            <a:endParaRPr>
              <a:latin typeface="+mj-lt"/>
            </a:endParaRPr>
          </a:p>
        </p:txBody>
      </p:sp>
      <p:sp>
        <p:nvSpPr>
          <p:cNvPr id="8" name="object 8"/>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3</a:t>
            </a:fld>
            <a:endParaRPr spc="-5" dirty="0">
              <a:latin typeface="+mj-lt"/>
            </a:endParaRPr>
          </a:p>
        </p:txBody>
      </p:sp>
      <p:sp>
        <p:nvSpPr>
          <p:cNvPr id="9" name="TextBox 8"/>
          <p:cNvSpPr txBox="1"/>
          <p:nvPr/>
        </p:nvSpPr>
        <p:spPr>
          <a:xfrm>
            <a:off x="3433065" y="381000"/>
            <a:ext cx="5710935" cy="954107"/>
          </a:xfrm>
          <a:prstGeom prst="rect">
            <a:avLst/>
          </a:prstGeom>
          <a:solidFill>
            <a:schemeClr val="bg1"/>
          </a:solidFill>
        </p:spPr>
        <p:txBody>
          <a:bodyPr wrap="square" rtlCol="0">
            <a:spAutoFit/>
          </a:bodyPr>
          <a:lstStyle/>
          <a:p>
            <a:endParaRPr lang="en-US" sz="2800" dirty="0" smtClean="0">
              <a:latin typeface="+mj-lt"/>
            </a:endParaRPr>
          </a:p>
          <a:p>
            <a:endParaRPr lang="en-US" sz="2800" dirty="0">
              <a:latin typeface="+mj-lt"/>
            </a:endParaRPr>
          </a:p>
        </p:txBody>
      </p:sp>
      <p:sp>
        <p:nvSpPr>
          <p:cNvPr id="10" name="TextBox 9"/>
          <p:cNvSpPr txBox="1"/>
          <p:nvPr/>
        </p:nvSpPr>
        <p:spPr>
          <a:xfrm>
            <a:off x="152400" y="457200"/>
            <a:ext cx="4495800" cy="584775"/>
          </a:xfrm>
          <a:prstGeom prst="rect">
            <a:avLst/>
          </a:prstGeom>
          <a:solidFill>
            <a:schemeClr val="bg1"/>
          </a:solidFill>
          <a:ln>
            <a:solidFill>
              <a:schemeClr val="bg1"/>
            </a:solidFill>
          </a:ln>
        </p:spPr>
        <p:txBody>
          <a:bodyPr wrap="square" rtlCol="0">
            <a:spAutoFit/>
          </a:bodyPr>
          <a:lstStyle/>
          <a:p>
            <a:pPr algn="ct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Definitions of Migrants</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524000"/>
            <a:ext cx="7922895" cy="4103688"/>
          </a:xfrm>
          <a:prstGeom prst="rect">
            <a:avLst/>
          </a:prstGeom>
        </p:spPr>
        <p:txBody>
          <a:bodyPr vert="horz" wrap="square" lIns="0" tIns="12700" rIns="0" bIns="0" rtlCol="0">
            <a:spAutoFit/>
          </a:bodyPr>
          <a:lstStyle/>
          <a:p>
            <a:pPr>
              <a:spcBef>
                <a:spcPts val="50"/>
              </a:spcBef>
              <a:buFont typeface="Wingdings" pitchFamily="2" charset="2"/>
              <a:buChar char="Ø"/>
            </a:pPr>
            <a:r>
              <a:rPr lang="en-US" sz="2800" dirty="0">
                <a:latin typeface="+mj-lt"/>
                <a:cs typeface="Times New Roman"/>
              </a:rPr>
              <a:t>According </a:t>
            </a:r>
            <a:r>
              <a:rPr lang="en-US" sz="2800" dirty="0" smtClean="0">
                <a:latin typeface="+mj-lt"/>
                <a:cs typeface="Times New Roman"/>
              </a:rPr>
              <a:t>to data from the </a:t>
            </a:r>
            <a:r>
              <a:rPr lang="en-US" sz="2800" dirty="0">
                <a:latin typeface="+mj-lt"/>
                <a:cs typeface="Times New Roman"/>
              </a:rPr>
              <a:t>World </a:t>
            </a:r>
            <a:r>
              <a:rPr lang="en-US" sz="2800" dirty="0" smtClean="0">
                <a:latin typeface="+mj-lt"/>
                <a:cs typeface="Times New Roman"/>
              </a:rPr>
              <a:t>Bank, there were </a:t>
            </a:r>
            <a:r>
              <a:rPr lang="en-US" sz="2800" dirty="0" smtClean="0">
                <a:solidFill>
                  <a:schemeClr val="accent5">
                    <a:lumMod val="75000"/>
                  </a:schemeClr>
                </a:solidFill>
                <a:latin typeface="+mj-lt"/>
                <a:cs typeface="Times New Roman"/>
              </a:rPr>
              <a:t>690 </a:t>
            </a:r>
            <a:r>
              <a:rPr lang="en-US" sz="2800" dirty="0">
                <a:solidFill>
                  <a:schemeClr val="accent5">
                    <a:lumMod val="75000"/>
                  </a:schemeClr>
                </a:solidFill>
                <a:latin typeface="+mj-lt"/>
                <a:cs typeface="Times New Roman"/>
              </a:rPr>
              <a:t>$ billion </a:t>
            </a:r>
            <a:r>
              <a:rPr lang="en-US" sz="2800" dirty="0" smtClean="0">
                <a:latin typeface="+mj-lt"/>
                <a:cs typeface="Times New Roman"/>
              </a:rPr>
              <a:t>migrant </a:t>
            </a:r>
            <a:r>
              <a:rPr lang="en-US" sz="2800" dirty="0">
                <a:latin typeface="+mj-lt"/>
                <a:cs typeface="Times New Roman"/>
              </a:rPr>
              <a:t>money transfers in </a:t>
            </a:r>
            <a:r>
              <a:rPr lang="en-US" sz="2800" dirty="0" smtClean="0">
                <a:latin typeface="+mj-lt"/>
                <a:cs typeface="Times New Roman"/>
              </a:rPr>
              <a:t>2018</a:t>
            </a:r>
          </a:p>
          <a:p>
            <a:pPr>
              <a:spcBef>
                <a:spcPts val="50"/>
              </a:spcBef>
              <a:buFont typeface="Wingdings" pitchFamily="2" charset="2"/>
              <a:buChar char="Ø"/>
            </a:pPr>
            <a:endParaRPr lang="en-US" sz="2800" dirty="0">
              <a:latin typeface="+mj-lt"/>
              <a:cs typeface="Times New Roman"/>
            </a:endParaRPr>
          </a:p>
          <a:p>
            <a:pPr>
              <a:spcBef>
                <a:spcPts val="50"/>
              </a:spcBef>
              <a:buFont typeface="Wingdings" pitchFamily="2" charset="2"/>
              <a:buChar char="Ø"/>
            </a:pPr>
            <a:r>
              <a:rPr lang="en-US" sz="2800" dirty="0" smtClean="0">
                <a:latin typeface="+mj-lt"/>
                <a:cs typeface="Times New Roman"/>
              </a:rPr>
              <a:t> </a:t>
            </a:r>
            <a:r>
              <a:rPr lang="en-US" sz="2800" dirty="0" smtClean="0">
                <a:latin typeface="+mj-lt"/>
                <a:cs typeface="Times New Roman"/>
              </a:rPr>
              <a:t>For </a:t>
            </a:r>
            <a:r>
              <a:rPr lang="en-US" sz="2800" dirty="0">
                <a:latin typeface="+mj-lt"/>
                <a:cs typeface="Times New Roman"/>
              </a:rPr>
              <a:t>developing countries </a:t>
            </a:r>
            <a:r>
              <a:rPr lang="en-US" sz="2800" dirty="0" smtClean="0">
                <a:latin typeface="+mj-lt"/>
                <a:cs typeface="Times New Roman"/>
              </a:rPr>
              <a:t> these funds account </a:t>
            </a:r>
            <a:r>
              <a:rPr lang="en-US" sz="2800" dirty="0">
                <a:latin typeface="+mj-lt"/>
                <a:cs typeface="Times New Roman"/>
              </a:rPr>
              <a:t>for a significant percentage </a:t>
            </a:r>
            <a:r>
              <a:rPr lang="en-US" sz="2800" dirty="0" smtClean="0">
                <a:latin typeface="+mj-lt"/>
                <a:cs typeface="Times New Roman"/>
              </a:rPr>
              <a:t>of their GDP (India, China, Philippines, Mexico etc.)</a:t>
            </a:r>
          </a:p>
          <a:p>
            <a:pPr>
              <a:spcBef>
                <a:spcPts val="50"/>
              </a:spcBef>
              <a:buFont typeface="Wingdings" pitchFamily="2" charset="2"/>
              <a:buChar char="Ø"/>
            </a:pPr>
            <a:endParaRPr lang="en-US" sz="2800" dirty="0">
              <a:latin typeface="+mj-lt"/>
              <a:cs typeface="Times New Roman"/>
            </a:endParaRPr>
          </a:p>
          <a:p>
            <a:pPr>
              <a:spcBef>
                <a:spcPts val="50"/>
              </a:spcBef>
              <a:buFont typeface="Wingdings" pitchFamily="2" charset="2"/>
              <a:buChar char="Ø"/>
            </a:pPr>
            <a:r>
              <a:rPr lang="en-US" sz="2800" dirty="0" smtClean="0">
                <a:latin typeface="+mj-lt"/>
                <a:cs typeface="Times New Roman"/>
              </a:rPr>
              <a:t>World </a:t>
            </a:r>
            <a:r>
              <a:rPr lang="en-US" sz="2800" dirty="0">
                <a:latin typeface="+mj-lt"/>
                <a:cs typeface="Times New Roman"/>
              </a:rPr>
              <a:t>Bank calculators:</a:t>
            </a:r>
            <a:endParaRPr sz="2800" dirty="0" smtClean="0">
              <a:latin typeface="+mj-lt"/>
              <a:cs typeface="Times New Roman"/>
            </a:endParaRPr>
          </a:p>
          <a:p>
            <a:pPr marL="12700">
              <a:spcBef>
                <a:spcPts val="190"/>
              </a:spcBef>
              <a:buFont typeface="Wingdings" pitchFamily="2" charset="2"/>
              <a:buChar char="Ø"/>
              <a:tabLst>
                <a:tab pos="7818120" algn="l"/>
              </a:tabLst>
            </a:pPr>
            <a:r>
              <a:rPr u="sng" spc="190" dirty="0" smtClean="0">
                <a:solidFill>
                  <a:srgbClr val="FF8118"/>
                </a:solidFill>
                <a:uFill>
                  <a:solidFill>
                    <a:srgbClr val="FF8118"/>
                  </a:solidFill>
                </a:uFill>
                <a:latin typeface="+mj-lt"/>
                <a:cs typeface="Arial"/>
                <a:hlinkClick r:id="rId2"/>
              </a:rPr>
              <a:t>ht</a:t>
            </a:r>
            <a:r>
              <a:rPr u="sng" spc="114" dirty="0" smtClean="0">
                <a:solidFill>
                  <a:srgbClr val="FF8118"/>
                </a:solidFill>
                <a:uFill>
                  <a:solidFill>
                    <a:srgbClr val="FF8118"/>
                  </a:solidFill>
                </a:uFill>
                <a:latin typeface="+mj-lt"/>
                <a:cs typeface="Arial"/>
                <a:hlinkClick r:id="rId2"/>
              </a:rPr>
              <a:t>t</a:t>
            </a:r>
            <a:r>
              <a:rPr u="sng" spc="265" dirty="0" smtClean="0">
                <a:solidFill>
                  <a:srgbClr val="FF8118"/>
                </a:solidFill>
                <a:uFill>
                  <a:solidFill>
                    <a:srgbClr val="FF8118"/>
                  </a:solidFill>
                </a:uFill>
                <a:latin typeface="+mj-lt"/>
                <a:cs typeface="Arial"/>
                <a:hlinkClick r:id="rId2"/>
              </a:rPr>
              <a:t>p</a:t>
            </a:r>
            <a:r>
              <a:rPr u="sng" spc="265" dirty="0">
                <a:solidFill>
                  <a:srgbClr val="FF8118"/>
                </a:solidFill>
                <a:uFill>
                  <a:solidFill>
                    <a:srgbClr val="FF8118"/>
                  </a:solidFill>
                </a:uFill>
                <a:latin typeface="+mj-lt"/>
                <a:cs typeface="Arial"/>
                <a:hlinkClick r:id="rId2"/>
              </a:rPr>
              <a:t>:</a:t>
            </a:r>
            <a:r>
              <a:rPr u="sng" spc="185" dirty="0">
                <a:solidFill>
                  <a:srgbClr val="FF8118"/>
                </a:solidFill>
                <a:uFill>
                  <a:solidFill>
                    <a:srgbClr val="FF8118"/>
                  </a:solidFill>
                </a:uFill>
                <a:latin typeface="+mj-lt"/>
                <a:cs typeface="Arial"/>
                <a:hlinkClick r:id="rId2"/>
              </a:rPr>
              <a:t>/</a:t>
            </a:r>
            <a:r>
              <a:rPr u="sng" spc="500" dirty="0">
                <a:solidFill>
                  <a:srgbClr val="FF8118"/>
                </a:solidFill>
                <a:uFill>
                  <a:solidFill>
                    <a:srgbClr val="FF8118"/>
                  </a:solidFill>
                </a:uFill>
                <a:latin typeface="+mj-lt"/>
                <a:cs typeface="Arial"/>
                <a:hlinkClick r:id="rId2"/>
              </a:rPr>
              <a:t>/</a:t>
            </a:r>
            <a:r>
              <a:rPr u="sng" spc="95" dirty="0">
                <a:solidFill>
                  <a:srgbClr val="FF8118"/>
                </a:solidFill>
                <a:uFill>
                  <a:solidFill>
                    <a:srgbClr val="FF8118"/>
                  </a:solidFill>
                </a:uFill>
                <a:latin typeface="+mj-lt"/>
                <a:cs typeface="Arial"/>
                <a:hlinkClick r:id="rId2"/>
              </a:rPr>
              <a:t>ww</a:t>
            </a:r>
            <a:r>
              <a:rPr u="sng" spc="100" dirty="0">
                <a:solidFill>
                  <a:srgbClr val="FF8118"/>
                </a:solidFill>
                <a:uFill>
                  <a:solidFill>
                    <a:srgbClr val="FF8118"/>
                  </a:solidFill>
                </a:uFill>
                <a:latin typeface="+mj-lt"/>
                <a:cs typeface="Arial"/>
                <a:hlinkClick r:id="rId2"/>
              </a:rPr>
              <a:t>w</a:t>
            </a:r>
            <a:r>
              <a:rPr u="sng" spc="40" dirty="0">
                <a:solidFill>
                  <a:srgbClr val="FF8118"/>
                </a:solidFill>
                <a:uFill>
                  <a:solidFill>
                    <a:srgbClr val="FF8118"/>
                  </a:solidFill>
                </a:uFill>
                <a:latin typeface="+mj-lt"/>
                <a:cs typeface="Arial"/>
                <a:hlinkClick r:id="rId2"/>
              </a:rPr>
              <a:t>.</a:t>
            </a:r>
            <a:r>
              <a:rPr u="sng" spc="114" dirty="0">
                <a:solidFill>
                  <a:srgbClr val="FF8118"/>
                </a:solidFill>
                <a:uFill>
                  <a:solidFill>
                    <a:srgbClr val="FF8118"/>
                  </a:solidFill>
                </a:uFill>
                <a:latin typeface="+mj-lt"/>
                <a:cs typeface="Arial"/>
                <a:hlinkClick r:id="rId2"/>
              </a:rPr>
              <a:t>w</a:t>
            </a:r>
            <a:r>
              <a:rPr u="sng" spc="105" dirty="0">
                <a:solidFill>
                  <a:srgbClr val="FF8118"/>
                </a:solidFill>
                <a:uFill>
                  <a:solidFill>
                    <a:srgbClr val="FF8118"/>
                  </a:solidFill>
                </a:uFill>
                <a:latin typeface="+mj-lt"/>
                <a:cs typeface="Arial"/>
                <a:hlinkClick r:id="rId2"/>
              </a:rPr>
              <a:t>o</a:t>
            </a:r>
            <a:r>
              <a:rPr u="sng" spc="165" dirty="0">
                <a:solidFill>
                  <a:srgbClr val="FF8118"/>
                </a:solidFill>
                <a:uFill>
                  <a:solidFill>
                    <a:srgbClr val="FF8118"/>
                  </a:solidFill>
                </a:uFill>
                <a:latin typeface="+mj-lt"/>
                <a:cs typeface="Arial"/>
                <a:hlinkClick r:id="rId2"/>
              </a:rPr>
              <a:t>r</a:t>
            </a:r>
            <a:r>
              <a:rPr u="sng" spc="105" dirty="0">
                <a:solidFill>
                  <a:srgbClr val="FF8118"/>
                </a:solidFill>
                <a:uFill>
                  <a:solidFill>
                    <a:srgbClr val="FF8118"/>
                  </a:solidFill>
                </a:uFill>
                <a:latin typeface="+mj-lt"/>
                <a:cs typeface="Arial"/>
                <a:hlinkClick r:id="rId2"/>
              </a:rPr>
              <a:t>l</a:t>
            </a:r>
            <a:r>
              <a:rPr u="sng" spc="100" dirty="0">
                <a:solidFill>
                  <a:srgbClr val="FF8118"/>
                </a:solidFill>
                <a:uFill>
                  <a:solidFill>
                    <a:srgbClr val="FF8118"/>
                  </a:solidFill>
                </a:uFill>
                <a:latin typeface="+mj-lt"/>
                <a:cs typeface="Arial"/>
                <a:hlinkClick r:id="rId2"/>
              </a:rPr>
              <a:t>dba</a:t>
            </a:r>
            <a:r>
              <a:rPr u="sng" spc="90" dirty="0">
                <a:solidFill>
                  <a:srgbClr val="FF8118"/>
                </a:solidFill>
                <a:uFill>
                  <a:solidFill>
                    <a:srgbClr val="FF8118"/>
                  </a:solidFill>
                </a:uFill>
                <a:latin typeface="+mj-lt"/>
                <a:cs typeface="Arial"/>
                <a:hlinkClick r:id="rId2"/>
              </a:rPr>
              <a:t>n</a:t>
            </a:r>
            <a:r>
              <a:rPr u="sng" spc="155" dirty="0">
                <a:solidFill>
                  <a:srgbClr val="FF8118"/>
                </a:solidFill>
                <a:uFill>
                  <a:solidFill>
                    <a:srgbClr val="FF8118"/>
                  </a:solidFill>
                </a:uFill>
                <a:latin typeface="+mj-lt"/>
                <a:cs typeface="Arial"/>
                <a:hlinkClick r:id="rId2"/>
              </a:rPr>
              <a:t>k</a:t>
            </a:r>
            <a:r>
              <a:rPr u="sng" spc="90" dirty="0">
                <a:solidFill>
                  <a:srgbClr val="FF8118"/>
                </a:solidFill>
                <a:uFill>
                  <a:solidFill>
                    <a:srgbClr val="FF8118"/>
                  </a:solidFill>
                </a:uFill>
                <a:latin typeface="+mj-lt"/>
                <a:cs typeface="Arial"/>
                <a:hlinkClick r:id="rId2"/>
              </a:rPr>
              <a:t>.</a:t>
            </a:r>
            <a:r>
              <a:rPr u="sng" spc="105" dirty="0">
                <a:solidFill>
                  <a:srgbClr val="FF8118"/>
                </a:solidFill>
                <a:uFill>
                  <a:solidFill>
                    <a:srgbClr val="FF8118"/>
                  </a:solidFill>
                </a:uFill>
                <a:latin typeface="+mj-lt"/>
                <a:cs typeface="Arial"/>
                <a:hlinkClick r:id="rId2"/>
              </a:rPr>
              <a:t>o</a:t>
            </a:r>
            <a:r>
              <a:rPr u="sng" spc="100" dirty="0">
                <a:solidFill>
                  <a:srgbClr val="FF8118"/>
                </a:solidFill>
                <a:uFill>
                  <a:solidFill>
                    <a:srgbClr val="FF8118"/>
                  </a:solidFill>
                </a:uFill>
                <a:latin typeface="+mj-lt"/>
                <a:cs typeface="Arial"/>
                <a:hlinkClick r:id="rId2"/>
              </a:rPr>
              <a:t>r</a:t>
            </a:r>
            <a:r>
              <a:rPr u="sng" spc="170" dirty="0">
                <a:solidFill>
                  <a:srgbClr val="FF8118"/>
                </a:solidFill>
                <a:uFill>
                  <a:solidFill>
                    <a:srgbClr val="FF8118"/>
                  </a:solidFill>
                </a:uFill>
                <a:latin typeface="+mj-lt"/>
                <a:cs typeface="Arial"/>
                <a:hlinkClick r:id="rId2"/>
              </a:rPr>
              <a:t>g</a:t>
            </a:r>
            <a:r>
              <a:rPr u="sng" spc="160" dirty="0">
                <a:solidFill>
                  <a:srgbClr val="FF8118"/>
                </a:solidFill>
                <a:uFill>
                  <a:solidFill>
                    <a:srgbClr val="FF8118"/>
                  </a:solidFill>
                </a:uFill>
                <a:latin typeface="+mj-lt"/>
                <a:cs typeface="Arial"/>
                <a:hlinkClick r:id="rId2"/>
              </a:rPr>
              <a:t>/</a:t>
            </a:r>
            <a:r>
              <a:rPr u="sng" spc="320" dirty="0">
                <a:solidFill>
                  <a:srgbClr val="FF8118"/>
                </a:solidFill>
                <a:uFill>
                  <a:solidFill>
                    <a:srgbClr val="FF8118"/>
                  </a:solidFill>
                </a:uFill>
                <a:latin typeface="+mj-lt"/>
                <a:cs typeface="Arial"/>
                <a:hlinkClick r:id="rId2"/>
              </a:rPr>
              <a:t>e</a:t>
            </a:r>
            <a:r>
              <a:rPr u="sng" spc="120" dirty="0">
                <a:solidFill>
                  <a:srgbClr val="FF8118"/>
                </a:solidFill>
                <a:uFill>
                  <a:solidFill>
                    <a:srgbClr val="FF8118"/>
                  </a:solidFill>
                </a:uFill>
                <a:latin typeface="+mj-lt"/>
                <a:cs typeface="Arial"/>
                <a:hlinkClick r:id="rId2"/>
              </a:rPr>
              <a:t>n</a:t>
            </a:r>
            <a:r>
              <a:rPr u="sng" spc="195" dirty="0">
                <a:solidFill>
                  <a:srgbClr val="FF8118"/>
                </a:solidFill>
                <a:uFill>
                  <a:solidFill>
                    <a:srgbClr val="FF8118"/>
                  </a:solidFill>
                </a:uFill>
                <a:latin typeface="+mj-lt"/>
                <a:cs typeface="Arial"/>
                <a:hlinkClick r:id="rId2"/>
              </a:rPr>
              <a:t>/t</a:t>
            </a:r>
            <a:r>
              <a:rPr u="sng" spc="390" dirty="0">
                <a:solidFill>
                  <a:srgbClr val="FF8118"/>
                </a:solidFill>
                <a:uFill>
                  <a:solidFill>
                    <a:srgbClr val="FF8118"/>
                  </a:solidFill>
                </a:uFill>
                <a:latin typeface="+mj-lt"/>
                <a:cs typeface="Arial"/>
                <a:hlinkClick r:id="rId2"/>
              </a:rPr>
              <a:t>o</a:t>
            </a:r>
            <a:r>
              <a:rPr u="sng" spc="200" dirty="0">
                <a:solidFill>
                  <a:srgbClr val="FF8118"/>
                </a:solidFill>
                <a:uFill>
                  <a:solidFill>
                    <a:srgbClr val="FF8118"/>
                  </a:solidFill>
                </a:uFill>
                <a:latin typeface="+mj-lt"/>
                <a:cs typeface="Arial"/>
                <a:hlinkClick r:id="rId2"/>
              </a:rPr>
              <a:t>pic/m</a:t>
            </a:r>
            <a:r>
              <a:rPr u="sng" spc="85" dirty="0">
                <a:solidFill>
                  <a:srgbClr val="FF8118"/>
                </a:solidFill>
                <a:uFill>
                  <a:solidFill>
                    <a:srgbClr val="FF8118"/>
                  </a:solidFill>
                </a:uFill>
                <a:latin typeface="+mj-lt"/>
                <a:cs typeface="Arial"/>
                <a:hlinkClick r:id="rId2"/>
              </a:rPr>
              <a:t>i</a:t>
            </a:r>
            <a:r>
              <a:rPr u="sng" spc="180" dirty="0">
                <a:solidFill>
                  <a:srgbClr val="FF8118"/>
                </a:solidFill>
                <a:uFill>
                  <a:solidFill>
                    <a:srgbClr val="FF8118"/>
                  </a:solidFill>
                </a:uFill>
                <a:latin typeface="+mj-lt"/>
                <a:cs typeface="Arial"/>
                <a:hlinkClick r:id="rId2"/>
              </a:rPr>
              <a:t>g</a:t>
            </a:r>
            <a:r>
              <a:rPr u="sng" spc="85" dirty="0">
                <a:solidFill>
                  <a:srgbClr val="FF8118"/>
                </a:solidFill>
                <a:uFill>
                  <a:solidFill>
                    <a:srgbClr val="FF8118"/>
                  </a:solidFill>
                </a:uFill>
                <a:latin typeface="+mj-lt"/>
                <a:cs typeface="Arial"/>
                <a:hlinkClick r:id="rId2"/>
              </a:rPr>
              <a:t>r</a:t>
            </a:r>
            <a:r>
              <a:rPr u="sng" spc="120" dirty="0">
                <a:solidFill>
                  <a:srgbClr val="FF8118"/>
                </a:solidFill>
                <a:uFill>
                  <a:solidFill>
                    <a:srgbClr val="FF8118"/>
                  </a:solidFill>
                </a:uFill>
                <a:latin typeface="+mj-lt"/>
                <a:cs typeface="Arial"/>
                <a:hlinkClick r:id="rId2"/>
              </a:rPr>
              <a:t>a</a:t>
            </a:r>
            <a:r>
              <a:rPr u="sng" spc="50" dirty="0">
                <a:solidFill>
                  <a:srgbClr val="FF8118"/>
                </a:solidFill>
                <a:uFill>
                  <a:solidFill>
                    <a:srgbClr val="FF8118"/>
                  </a:solidFill>
                </a:uFill>
                <a:latin typeface="+mj-lt"/>
                <a:cs typeface="Arial"/>
                <a:hlinkClick r:id="rId2"/>
              </a:rPr>
              <a:t>t</a:t>
            </a:r>
            <a:r>
              <a:rPr u="sng" spc="105" dirty="0">
                <a:solidFill>
                  <a:srgbClr val="FF8118"/>
                </a:solidFill>
                <a:uFill>
                  <a:solidFill>
                    <a:srgbClr val="FF8118"/>
                  </a:solidFill>
                </a:uFill>
                <a:latin typeface="+mj-lt"/>
                <a:cs typeface="Arial"/>
                <a:hlinkClick r:id="rId2"/>
              </a:rPr>
              <a:t>io</a:t>
            </a:r>
            <a:r>
              <a:rPr u="sng" spc="150" dirty="0">
                <a:solidFill>
                  <a:srgbClr val="FF8118"/>
                </a:solidFill>
                <a:uFill>
                  <a:solidFill>
                    <a:srgbClr val="FF8118"/>
                  </a:solidFill>
                </a:uFill>
                <a:latin typeface="+mj-lt"/>
                <a:cs typeface="Arial"/>
                <a:hlinkClick r:id="rId2"/>
              </a:rPr>
              <a:t>n</a:t>
            </a:r>
            <a:r>
              <a:rPr u="sng" spc="130" dirty="0">
                <a:solidFill>
                  <a:srgbClr val="FF8118"/>
                </a:solidFill>
                <a:uFill>
                  <a:solidFill>
                    <a:srgbClr val="FF8118"/>
                  </a:solidFill>
                </a:uFill>
                <a:latin typeface="+mj-lt"/>
                <a:cs typeface="Arial"/>
                <a:hlinkClick r:id="rId2"/>
              </a:rPr>
              <a:t>r</a:t>
            </a:r>
            <a:r>
              <a:rPr u="sng" spc="75" dirty="0">
                <a:solidFill>
                  <a:srgbClr val="FF8118"/>
                </a:solidFill>
                <a:uFill>
                  <a:solidFill>
                    <a:srgbClr val="FF8118"/>
                  </a:solidFill>
                </a:uFill>
                <a:latin typeface="+mj-lt"/>
                <a:cs typeface="Arial"/>
                <a:hlinkClick r:id="rId2"/>
              </a:rPr>
              <a:t>e</a:t>
            </a:r>
            <a:r>
              <a:rPr u="sng" spc="110" dirty="0">
                <a:solidFill>
                  <a:srgbClr val="FF8118"/>
                </a:solidFill>
                <a:uFill>
                  <a:solidFill>
                    <a:srgbClr val="FF8118"/>
                  </a:solidFill>
                </a:uFill>
                <a:latin typeface="+mj-lt"/>
                <a:cs typeface="Arial"/>
                <a:hlinkClick r:id="rId2"/>
              </a:rPr>
              <a:t>m</a:t>
            </a:r>
            <a:r>
              <a:rPr u="sng" spc="140" dirty="0">
                <a:solidFill>
                  <a:srgbClr val="FF8118"/>
                </a:solidFill>
                <a:uFill>
                  <a:solidFill>
                    <a:srgbClr val="FF8118"/>
                  </a:solidFill>
                </a:uFill>
                <a:latin typeface="+mj-lt"/>
                <a:cs typeface="Arial"/>
                <a:hlinkClick r:id="rId2"/>
              </a:rPr>
              <a:t>i</a:t>
            </a:r>
            <a:r>
              <a:rPr u="sng" spc="170" dirty="0">
                <a:solidFill>
                  <a:srgbClr val="FF8118"/>
                </a:solidFill>
                <a:uFill>
                  <a:solidFill>
                    <a:srgbClr val="FF8118"/>
                  </a:solidFill>
                </a:uFill>
                <a:latin typeface="+mj-lt"/>
                <a:cs typeface="Arial"/>
                <a:hlinkClick r:id="rId2"/>
              </a:rPr>
              <a:t>t</a:t>
            </a:r>
            <a:r>
              <a:rPr u="sng" spc="60" dirty="0">
                <a:solidFill>
                  <a:srgbClr val="FF8118"/>
                </a:solidFill>
                <a:uFill>
                  <a:solidFill>
                    <a:srgbClr val="FF8118"/>
                  </a:solidFill>
                </a:uFill>
                <a:latin typeface="+mj-lt"/>
                <a:cs typeface="Arial"/>
                <a:hlinkClick r:id="rId2"/>
              </a:rPr>
              <a:t>t</a:t>
            </a:r>
            <a:r>
              <a:rPr u="sng" spc="114" dirty="0">
                <a:solidFill>
                  <a:srgbClr val="FF8118"/>
                </a:solidFill>
                <a:uFill>
                  <a:solidFill>
                    <a:srgbClr val="FF8118"/>
                  </a:solidFill>
                </a:uFill>
                <a:latin typeface="+mj-lt"/>
                <a:cs typeface="Arial"/>
                <a:hlinkClick r:id="rId2"/>
              </a:rPr>
              <a:t>a</a:t>
            </a:r>
            <a:r>
              <a:rPr u="sng" spc="80" dirty="0">
                <a:solidFill>
                  <a:srgbClr val="FF8118"/>
                </a:solidFill>
                <a:uFill>
                  <a:solidFill>
                    <a:srgbClr val="FF8118"/>
                  </a:solidFill>
                </a:uFill>
                <a:latin typeface="+mj-lt"/>
                <a:cs typeface="Arial"/>
                <a:hlinkClick r:id="rId2"/>
              </a:rPr>
              <a:t>n</a:t>
            </a:r>
            <a:r>
              <a:rPr u="sng" spc="75" dirty="0">
                <a:solidFill>
                  <a:srgbClr val="FF8118"/>
                </a:solidFill>
                <a:uFill>
                  <a:solidFill>
                    <a:srgbClr val="FF8118"/>
                  </a:solidFill>
                </a:uFill>
                <a:latin typeface="+mj-lt"/>
                <a:cs typeface="Arial"/>
                <a:hlinkClick r:id="rId2"/>
              </a:rPr>
              <a:t>c</a:t>
            </a:r>
            <a:r>
              <a:rPr u="sng" spc="-15" dirty="0">
                <a:solidFill>
                  <a:srgbClr val="FF8118"/>
                </a:solidFill>
                <a:uFill>
                  <a:solidFill>
                    <a:srgbClr val="FF8118"/>
                  </a:solidFill>
                </a:uFill>
                <a:latin typeface="+mj-lt"/>
                <a:cs typeface="Arial"/>
                <a:hlinkClick r:id="rId2"/>
              </a:rPr>
              <a:t>e</a:t>
            </a:r>
            <a:r>
              <a:rPr u="sng" spc="75" dirty="0">
                <a:solidFill>
                  <a:srgbClr val="FF8118"/>
                </a:solidFill>
                <a:uFill>
                  <a:solidFill>
                    <a:srgbClr val="FF8118"/>
                  </a:solidFill>
                </a:uFill>
                <a:latin typeface="+mj-lt"/>
                <a:cs typeface="Arial"/>
                <a:hlinkClick r:id="rId2"/>
              </a:rPr>
              <a:t>sdia</a:t>
            </a:r>
            <a:r>
              <a:rPr dirty="0">
                <a:solidFill>
                  <a:srgbClr val="FF8118"/>
                </a:solidFill>
                <a:latin typeface="+mj-lt"/>
                <a:cs typeface="Arial"/>
              </a:rPr>
              <a:t>	</a:t>
            </a:r>
            <a:r>
              <a:rPr sz="1200" spc="-580" dirty="0">
                <a:solidFill>
                  <a:srgbClr val="2CA1BE"/>
                </a:solidFill>
                <a:latin typeface="+mj-lt"/>
                <a:cs typeface="Arial"/>
              </a:rPr>
              <a:t></a:t>
            </a:r>
            <a:endParaRPr sz="1200" dirty="0">
              <a:latin typeface="+mj-lt"/>
              <a:cs typeface="Arial"/>
            </a:endParaRPr>
          </a:p>
          <a:p>
            <a:pPr marL="1893570">
              <a:spcBef>
                <a:spcPts val="60"/>
              </a:spcBef>
              <a:buFont typeface="Wingdings" pitchFamily="2" charset="2"/>
              <a:buChar char="Ø"/>
            </a:pPr>
            <a:r>
              <a:rPr u="sng" spc="130" dirty="0">
                <a:solidFill>
                  <a:srgbClr val="FF8118"/>
                </a:solidFill>
                <a:uFill>
                  <a:solidFill>
                    <a:srgbClr val="FF8118"/>
                  </a:solidFill>
                </a:uFill>
                <a:latin typeface="+mj-lt"/>
                <a:cs typeface="Arial"/>
                <a:hlinkClick r:id="rId2"/>
              </a:rPr>
              <a:t>sporaissues/brief/migration-remittances-data</a:t>
            </a:r>
            <a:endParaRPr dirty="0">
              <a:latin typeface="+mj-lt"/>
              <a:cs typeface="Arial"/>
            </a:endParaRPr>
          </a:p>
        </p:txBody>
      </p:sp>
      <p:sp>
        <p:nvSpPr>
          <p:cNvPr id="4" name="object 4"/>
          <p:cNvSpPr/>
          <p:nvPr/>
        </p:nvSpPr>
        <p:spPr>
          <a:xfrm>
            <a:off x="1024127" y="100584"/>
            <a:ext cx="7834883" cy="1676399"/>
          </a:xfrm>
          <a:prstGeom prst="rect">
            <a:avLst/>
          </a:prstGeom>
          <a:blipFill>
            <a:blip r:embed="rId3" cstate="print"/>
            <a:stretch>
              <a:fillRect/>
            </a:stretch>
          </a:blipFill>
        </p:spPr>
        <p:txBody>
          <a:bodyPr wrap="square" lIns="0" tIns="0" rIns="0" bIns="0" rtlCol="0"/>
          <a:lstStyle/>
          <a:p>
            <a:endParaRPr>
              <a:latin typeface="+mj-lt"/>
            </a:endParaRPr>
          </a:p>
        </p:txBody>
      </p:sp>
      <p:sp>
        <p:nvSpPr>
          <p:cNvPr id="2" name="TextBox 1"/>
          <p:cNvSpPr txBox="1"/>
          <p:nvPr/>
        </p:nvSpPr>
        <p:spPr>
          <a:xfrm>
            <a:off x="381000" y="304800"/>
            <a:ext cx="8763000" cy="1077218"/>
          </a:xfrm>
          <a:prstGeom prst="rect">
            <a:avLst/>
          </a:prstGeom>
          <a:solidFill>
            <a:schemeClr val="bg1"/>
          </a:solidFill>
        </p:spPr>
        <p:txBody>
          <a:bodyPr wrap="square" rtlCol="0">
            <a:spAutoFit/>
          </a:bodyPr>
          <a:lstStyle/>
          <a:p>
            <a:r>
              <a:rPr lang="en-US" sz="3200" b="1" dirty="0" smtClean="0">
                <a:solidFill>
                  <a:schemeClr val="tx1">
                    <a:lumMod val="65000"/>
                    <a:lumOff val="35000"/>
                  </a:schemeClr>
                </a:solidFill>
                <a:effectLst>
                  <a:outerShdw blurRad="38100" dist="38100" dir="2700000" algn="tl">
                    <a:srgbClr val="000000">
                      <a:alpha val="43137"/>
                    </a:srgbClr>
                  </a:outerShdw>
                </a:effectLst>
              </a:rPr>
              <a:t>Transferring </a:t>
            </a:r>
            <a:r>
              <a:rPr lang="en-US" sz="3200" b="1" dirty="0">
                <a:solidFill>
                  <a:schemeClr val="tx1">
                    <a:lumMod val="65000"/>
                    <a:lumOff val="35000"/>
                  </a:schemeClr>
                </a:solidFill>
                <a:effectLst>
                  <a:outerShdw blurRad="38100" dist="38100" dir="2700000" algn="tl">
                    <a:srgbClr val="000000">
                      <a:alpha val="43137"/>
                    </a:srgbClr>
                  </a:outerShdw>
                </a:effectLst>
              </a:rPr>
              <a:t>F</a:t>
            </a:r>
            <a:r>
              <a:rPr lang="en-US" sz="3200" b="1" dirty="0" smtClean="0">
                <a:solidFill>
                  <a:schemeClr val="tx1">
                    <a:lumMod val="65000"/>
                    <a:lumOff val="35000"/>
                  </a:schemeClr>
                </a:solidFill>
                <a:effectLst>
                  <a:outerShdw blurRad="38100" dist="38100" dir="2700000" algn="tl">
                    <a:srgbClr val="000000">
                      <a:alpha val="43137"/>
                    </a:srgbClr>
                  </a:outerShdw>
                </a:effectLst>
              </a:rPr>
              <a:t>unds </a:t>
            </a:r>
            <a:r>
              <a:rPr lang="en-US" sz="3200" b="1" dirty="0">
                <a:solidFill>
                  <a:schemeClr val="tx1">
                    <a:lumMod val="65000"/>
                    <a:lumOff val="35000"/>
                  </a:schemeClr>
                </a:solidFill>
                <a:effectLst>
                  <a:outerShdw blurRad="38100" dist="38100" dir="2700000" algn="tl">
                    <a:srgbClr val="000000">
                      <a:alpha val="43137"/>
                    </a:srgbClr>
                  </a:outerShdw>
                </a:effectLst>
              </a:rPr>
              <a:t>from the </a:t>
            </a:r>
            <a:r>
              <a:rPr lang="en-US" sz="3200" b="1" dirty="0" smtClean="0">
                <a:solidFill>
                  <a:schemeClr val="tx1">
                    <a:lumMod val="65000"/>
                    <a:lumOff val="35000"/>
                  </a:schemeClr>
                </a:solidFill>
                <a:effectLst>
                  <a:outerShdw blurRad="38100" dist="38100" dir="2700000" algn="tl">
                    <a:srgbClr val="000000">
                      <a:alpha val="43137"/>
                    </a:srgbClr>
                  </a:outerShdw>
                </a:effectLst>
              </a:rPr>
              <a:t>Receiving Country </a:t>
            </a:r>
            <a:r>
              <a:rPr lang="en-US" sz="3200" b="1" dirty="0">
                <a:solidFill>
                  <a:schemeClr val="tx1">
                    <a:lumMod val="65000"/>
                    <a:lumOff val="35000"/>
                  </a:schemeClr>
                </a:solidFill>
                <a:effectLst>
                  <a:outerShdw blurRad="38100" dist="38100" dir="2700000" algn="tl">
                    <a:srgbClr val="000000">
                      <a:alpha val="43137"/>
                    </a:srgbClr>
                  </a:outerShdw>
                </a:effectLst>
              </a:rPr>
              <a:t>to the </a:t>
            </a:r>
            <a:r>
              <a:rPr lang="en-US" sz="3200" b="1" dirty="0" smtClean="0">
                <a:solidFill>
                  <a:schemeClr val="tx1">
                    <a:lumMod val="65000"/>
                    <a:lumOff val="35000"/>
                  </a:schemeClr>
                </a:solidFill>
                <a:effectLst>
                  <a:outerShdw blurRad="38100" dist="38100" dir="2700000" algn="tl">
                    <a:srgbClr val="000000">
                      <a:alpha val="43137"/>
                    </a:srgbClr>
                  </a:outerShdw>
                </a:effectLst>
              </a:rPr>
              <a:t>Country </a:t>
            </a:r>
            <a:r>
              <a:rPr lang="en-US" sz="3200" b="1" dirty="0">
                <a:solidFill>
                  <a:schemeClr val="tx1">
                    <a:lumMod val="65000"/>
                    <a:lumOff val="35000"/>
                  </a:schemeClr>
                </a:solidFill>
                <a:effectLst>
                  <a:outerShdw blurRad="38100" dist="38100" dir="2700000" algn="tl">
                    <a:srgbClr val="000000">
                      <a:alpha val="43137"/>
                    </a:srgbClr>
                  </a:outerShdw>
                </a:effectLst>
              </a:rPr>
              <a:t>of </a:t>
            </a:r>
            <a:r>
              <a:rPr lang="en-US" sz="3200" b="1" dirty="0" smtClean="0">
                <a:solidFill>
                  <a:schemeClr val="tx1">
                    <a:lumMod val="65000"/>
                    <a:lumOff val="35000"/>
                  </a:schemeClr>
                </a:solidFill>
                <a:effectLst>
                  <a:outerShdw blurRad="38100" dist="38100" dir="2700000" algn="tl">
                    <a:srgbClr val="000000">
                      <a:alpha val="43137"/>
                    </a:srgbClr>
                  </a:outerShdw>
                </a:effectLst>
              </a:rPr>
              <a:t>Origin- </a:t>
            </a:r>
            <a:r>
              <a:rPr lang="en-US" sz="3200" b="1" dirty="0">
                <a:solidFill>
                  <a:schemeClr val="tx1">
                    <a:lumMod val="65000"/>
                    <a:lumOff val="35000"/>
                  </a:schemeClr>
                </a:solidFill>
                <a:effectLst>
                  <a:outerShdw blurRad="38100" dist="38100" dir="2700000" algn="tl">
                    <a:srgbClr val="000000">
                      <a:alpha val="43137"/>
                    </a:srgbClr>
                  </a:outerShdw>
                </a:effectLst>
              </a:rPr>
              <a:t>Remittances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296884"/>
            <a:ext cx="8107830" cy="1859483"/>
          </a:xfrm>
          <a:prstGeom prst="rect">
            <a:avLst/>
          </a:prstGeom>
        </p:spPr>
        <p:txBody>
          <a:bodyPr vert="horz" wrap="square" lIns="0" tIns="12700" rIns="0" bIns="0" rtlCol="0">
            <a:spAutoFit/>
          </a:bodyPr>
          <a:lstStyle/>
          <a:p>
            <a:pPr marL="146685">
              <a:lnSpc>
                <a:spcPct val="100000"/>
              </a:lnSpc>
              <a:spcBef>
                <a:spcPts val="100"/>
              </a:spcBef>
              <a:buFont typeface="Wingdings" pitchFamily="2" charset="2"/>
              <a:buChar char="Ø"/>
            </a:pPr>
            <a:r>
              <a:rPr lang="en-US" dirty="0" smtClean="0">
                <a:latin typeface="+mj-lt"/>
              </a:rPr>
              <a:t>The </a:t>
            </a:r>
            <a:r>
              <a:rPr lang="en-US" dirty="0">
                <a:latin typeface="+mj-lt"/>
              </a:rPr>
              <a:t>many expressions of </a:t>
            </a:r>
            <a:r>
              <a:rPr lang="en-US" dirty="0" smtClean="0">
                <a:latin typeface="+mj-lt"/>
              </a:rPr>
              <a:t>trans-national migration </a:t>
            </a:r>
            <a:r>
              <a:rPr lang="en-US" dirty="0">
                <a:latin typeface="+mj-lt"/>
              </a:rPr>
              <a:t>and the vast amount of information that the public is exposed to regarding immigration worldwide - </a:t>
            </a:r>
            <a:r>
              <a:rPr lang="en-US" dirty="0" smtClean="0">
                <a:latin typeface="+mj-lt"/>
              </a:rPr>
              <a:t>challenges </a:t>
            </a:r>
            <a:r>
              <a:rPr lang="en-US" dirty="0">
                <a:latin typeface="+mj-lt"/>
              </a:rPr>
              <a:t>the basic discussion of questions that many immigration scholars have </a:t>
            </a:r>
            <a:r>
              <a:rPr lang="en-US" dirty="0" smtClean="0">
                <a:latin typeface="+mj-lt"/>
              </a:rPr>
              <a:t>dealt with:</a:t>
            </a:r>
            <a:endParaRPr dirty="0">
              <a:latin typeface="+mj-lt"/>
            </a:endParaRPr>
          </a:p>
        </p:txBody>
      </p:sp>
      <p:sp>
        <p:nvSpPr>
          <p:cNvPr id="3" name="object 3"/>
          <p:cNvSpPr txBox="1"/>
          <p:nvPr/>
        </p:nvSpPr>
        <p:spPr>
          <a:xfrm>
            <a:off x="381000" y="3200400"/>
            <a:ext cx="8446666" cy="2228815"/>
          </a:xfrm>
          <a:prstGeom prst="rect">
            <a:avLst/>
          </a:prstGeom>
        </p:spPr>
        <p:txBody>
          <a:bodyPr vert="horz" wrap="square" lIns="0" tIns="12700" rIns="0" bIns="0" rtlCol="0">
            <a:spAutoFit/>
          </a:bodyPr>
          <a:lstStyle/>
          <a:p>
            <a:pPr>
              <a:lnSpc>
                <a:spcPct val="100000"/>
              </a:lnSpc>
              <a:spcBef>
                <a:spcPts val="5"/>
              </a:spcBef>
              <a:buFont typeface="Wingdings" pitchFamily="2" charset="2"/>
              <a:buChar char="Ø"/>
            </a:pPr>
            <a:r>
              <a:rPr lang="en-US" sz="2400" dirty="0" smtClean="0">
                <a:solidFill>
                  <a:schemeClr val="accent5">
                    <a:lumMod val="75000"/>
                  </a:schemeClr>
                </a:solidFill>
                <a:latin typeface="+mj-lt"/>
                <a:cs typeface="Times New Roman"/>
              </a:rPr>
              <a:t> </a:t>
            </a:r>
            <a:r>
              <a:rPr lang="en-US" sz="2400" dirty="0" smtClean="0">
                <a:solidFill>
                  <a:schemeClr val="accent5">
                    <a:lumMod val="75000"/>
                  </a:schemeClr>
                </a:solidFill>
                <a:latin typeface="+mj-lt"/>
                <a:cs typeface="Times New Roman"/>
              </a:rPr>
              <a:t>What is the right way of defining a “migrant” today?</a:t>
            </a:r>
            <a:endParaRPr lang="en-US" sz="2400" dirty="0" smtClean="0">
              <a:solidFill>
                <a:schemeClr val="accent5">
                  <a:lumMod val="75000"/>
                </a:schemeClr>
              </a:solidFill>
              <a:latin typeface="+mj-lt"/>
              <a:cs typeface="Times New Roman"/>
            </a:endParaRPr>
          </a:p>
          <a:p>
            <a:pPr>
              <a:lnSpc>
                <a:spcPct val="100000"/>
              </a:lnSpc>
              <a:spcBef>
                <a:spcPts val="5"/>
              </a:spcBef>
              <a:buFont typeface="Wingdings" pitchFamily="2" charset="2"/>
              <a:buChar char="Ø"/>
            </a:pPr>
            <a:endParaRPr lang="en-US" sz="2400" dirty="0">
              <a:solidFill>
                <a:schemeClr val="accent5"/>
              </a:solidFill>
              <a:latin typeface="+mj-lt"/>
              <a:cs typeface="Times New Roman"/>
            </a:endParaRPr>
          </a:p>
          <a:p>
            <a:pPr>
              <a:lnSpc>
                <a:spcPct val="100000"/>
              </a:lnSpc>
              <a:spcBef>
                <a:spcPts val="5"/>
              </a:spcBef>
              <a:buFont typeface="Wingdings" pitchFamily="2" charset="2"/>
              <a:buChar char="Ø"/>
            </a:pPr>
            <a:r>
              <a:rPr lang="en-US" sz="2400" dirty="0" smtClean="0">
                <a:solidFill>
                  <a:schemeClr val="accent5">
                    <a:lumMod val="75000"/>
                  </a:schemeClr>
                </a:solidFill>
                <a:latin typeface="+mj-lt"/>
                <a:cs typeface="Times New Roman"/>
              </a:rPr>
              <a:t> </a:t>
            </a:r>
            <a:r>
              <a:rPr lang="en-US" sz="2400" dirty="0">
                <a:solidFill>
                  <a:schemeClr val="accent5">
                    <a:lumMod val="75000"/>
                  </a:schemeClr>
                </a:solidFill>
                <a:latin typeface="+mj-lt"/>
                <a:cs typeface="Times New Roman"/>
              </a:rPr>
              <a:t>Are in the current period created from different </a:t>
            </a:r>
            <a:r>
              <a:rPr lang="en-US" sz="2400" dirty="0" smtClean="0">
                <a:solidFill>
                  <a:schemeClr val="accent5">
                    <a:lumMod val="75000"/>
                  </a:schemeClr>
                </a:solidFill>
                <a:latin typeface="+mj-lt"/>
                <a:cs typeface="Times New Roman"/>
              </a:rPr>
              <a:t>migration </a:t>
            </a:r>
            <a:r>
              <a:rPr lang="en-US" sz="2400" dirty="0" smtClean="0">
                <a:solidFill>
                  <a:schemeClr val="accent5">
                    <a:lumMod val="75000"/>
                  </a:schemeClr>
                </a:solidFill>
                <a:latin typeface="+mj-lt"/>
                <a:cs typeface="Times New Roman"/>
              </a:rPr>
              <a:t>positions (More </a:t>
            </a:r>
            <a:r>
              <a:rPr lang="en-US" sz="2400" dirty="0">
                <a:solidFill>
                  <a:schemeClr val="accent5">
                    <a:lumMod val="75000"/>
                  </a:schemeClr>
                </a:solidFill>
                <a:latin typeface="+mj-lt"/>
                <a:cs typeface="Times New Roman"/>
              </a:rPr>
              <a:t>desirable and less</a:t>
            </a:r>
            <a:r>
              <a:rPr lang="en-US" sz="2400" dirty="0" smtClean="0">
                <a:solidFill>
                  <a:schemeClr val="accent5">
                    <a:lumMod val="75000"/>
                  </a:schemeClr>
                </a:solidFill>
                <a:latin typeface="+mj-lt"/>
                <a:cs typeface="Times New Roman"/>
              </a:rPr>
              <a:t>)? </a:t>
            </a:r>
            <a:endParaRPr lang="en-US" sz="2400" dirty="0" smtClean="0">
              <a:solidFill>
                <a:schemeClr val="accent5">
                  <a:lumMod val="75000"/>
                </a:schemeClr>
              </a:solidFill>
              <a:latin typeface="+mj-lt"/>
              <a:cs typeface="Times New Roman"/>
            </a:endParaRPr>
          </a:p>
          <a:p>
            <a:pPr>
              <a:lnSpc>
                <a:spcPct val="100000"/>
              </a:lnSpc>
              <a:spcBef>
                <a:spcPts val="5"/>
              </a:spcBef>
              <a:buFont typeface="Wingdings" pitchFamily="2" charset="2"/>
              <a:buChar char="Ø"/>
            </a:pPr>
            <a:endParaRPr lang="en-US" sz="2400" dirty="0">
              <a:solidFill>
                <a:schemeClr val="accent5"/>
              </a:solidFill>
              <a:latin typeface="+mj-lt"/>
              <a:cs typeface="Times New Roman"/>
            </a:endParaRPr>
          </a:p>
          <a:p>
            <a:pPr>
              <a:lnSpc>
                <a:spcPct val="100000"/>
              </a:lnSpc>
              <a:spcBef>
                <a:spcPts val="5"/>
              </a:spcBef>
              <a:buFont typeface="Wingdings" pitchFamily="2" charset="2"/>
              <a:buChar char="Ø"/>
            </a:pPr>
            <a:r>
              <a:rPr lang="en-US" sz="2400" dirty="0" smtClean="0">
                <a:solidFill>
                  <a:schemeClr val="accent5">
                    <a:lumMod val="75000"/>
                  </a:schemeClr>
                </a:solidFill>
                <a:latin typeface="+mj-lt"/>
                <a:cs typeface="Times New Roman"/>
              </a:rPr>
              <a:t> </a:t>
            </a:r>
            <a:r>
              <a:rPr lang="en-US" sz="2400" dirty="0">
                <a:solidFill>
                  <a:schemeClr val="accent5">
                    <a:lumMod val="75000"/>
                  </a:schemeClr>
                </a:solidFill>
                <a:latin typeface="+mj-lt"/>
                <a:cs typeface="Times New Roman"/>
              </a:rPr>
              <a:t>How to measure </a:t>
            </a:r>
            <a:r>
              <a:rPr lang="en-US" sz="2400" dirty="0" smtClean="0">
                <a:solidFill>
                  <a:schemeClr val="accent5">
                    <a:lumMod val="75000"/>
                  </a:schemeClr>
                </a:solidFill>
                <a:latin typeface="+mj-lt"/>
                <a:cs typeface="Times New Roman"/>
              </a:rPr>
              <a:t>migrants mobility </a:t>
            </a:r>
            <a:r>
              <a:rPr lang="en-US" sz="2400" dirty="0">
                <a:solidFill>
                  <a:schemeClr val="accent5">
                    <a:lumMod val="75000"/>
                  </a:schemeClr>
                </a:solidFill>
                <a:latin typeface="+mj-lt"/>
                <a:cs typeface="Times New Roman"/>
              </a:rPr>
              <a:t>correctly?</a:t>
            </a:r>
            <a:endParaRPr sz="2400" dirty="0">
              <a:solidFill>
                <a:schemeClr val="accent5">
                  <a:lumMod val="75000"/>
                </a:schemeClr>
              </a:solidFill>
              <a:latin typeface="+mj-lt"/>
              <a:cs typeface="Times New Roman"/>
            </a:endParaRPr>
          </a:p>
        </p:txBody>
      </p:sp>
      <p:sp>
        <p:nvSpPr>
          <p:cNvPr id="4" name="object 4"/>
          <p:cNvSpPr txBox="1"/>
          <p:nvPr/>
        </p:nvSpPr>
        <p:spPr>
          <a:xfrm>
            <a:off x="8771635" y="6560616"/>
            <a:ext cx="165735" cy="150682"/>
          </a:xfrm>
          <a:prstGeom prst="rect">
            <a:avLst/>
          </a:prstGeom>
        </p:spPr>
        <p:txBody>
          <a:bodyPr vert="horz" wrap="square" lIns="0" tIns="12065" rIns="0" bIns="0" rtlCol="0">
            <a:spAutoFit/>
          </a:bodyPr>
          <a:lstStyle/>
          <a:p>
            <a:pPr marL="12700">
              <a:lnSpc>
                <a:spcPct val="100000"/>
              </a:lnSpc>
              <a:spcBef>
                <a:spcPts val="95"/>
              </a:spcBef>
            </a:pPr>
            <a:r>
              <a:rPr sz="900" spc="-10" dirty="0">
                <a:latin typeface="+mj-lt"/>
                <a:cs typeface="Arial"/>
              </a:rPr>
              <a:t>31</a:t>
            </a:r>
            <a:endParaRPr sz="900">
              <a:latin typeface="+mj-lt"/>
              <a:cs typeface="Arial"/>
            </a:endParaRPr>
          </a:p>
        </p:txBody>
      </p:sp>
      <p:sp>
        <p:nvSpPr>
          <p:cNvPr id="5" name="object 5"/>
          <p:cNvSpPr/>
          <p:nvPr/>
        </p:nvSpPr>
        <p:spPr>
          <a:xfrm>
            <a:off x="2076611" y="0"/>
            <a:ext cx="6678168" cy="1523999"/>
          </a:xfrm>
          <a:prstGeom prst="rect">
            <a:avLst/>
          </a:prstGeom>
          <a:blipFill>
            <a:blip r:embed="rId2" cstate="print"/>
            <a:stretch>
              <a:fillRect/>
            </a:stretch>
          </a:blipFill>
        </p:spPr>
        <p:txBody>
          <a:bodyPr wrap="square" lIns="0" tIns="0" rIns="0" bIns="0" rtlCol="0"/>
          <a:lstStyle/>
          <a:p>
            <a:endParaRPr sz="1600">
              <a:latin typeface="+mj-lt"/>
            </a:endParaRPr>
          </a:p>
        </p:txBody>
      </p:sp>
      <p:sp>
        <p:nvSpPr>
          <p:cNvPr id="6" name="TextBox 5"/>
          <p:cNvSpPr txBox="1"/>
          <p:nvPr/>
        </p:nvSpPr>
        <p:spPr>
          <a:xfrm>
            <a:off x="457200" y="0"/>
            <a:ext cx="8001000" cy="1077218"/>
          </a:xfrm>
          <a:prstGeom prst="rect">
            <a:avLst/>
          </a:prstGeom>
          <a:solidFill>
            <a:schemeClr val="bg1"/>
          </a:solidFill>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rPr>
              <a:t>Immigration and Mobility in the Global and </a:t>
            </a:r>
            <a:r>
              <a:rPr lang="en-US" sz="3200" b="1" dirty="0" smtClean="0">
                <a:solidFill>
                  <a:schemeClr val="tx1">
                    <a:lumMod val="65000"/>
                    <a:lumOff val="35000"/>
                  </a:schemeClr>
                </a:solidFill>
                <a:effectLst>
                  <a:outerShdw blurRad="38100" dist="38100" dir="2700000" algn="tl">
                    <a:srgbClr val="000000">
                      <a:alpha val="43137"/>
                    </a:srgbClr>
                  </a:outerShdw>
                </a:effectLst>
              </a:rPr>
              <a:t>Trans-national </a:t>
            </a:r>
            <a:r>
              <a:rPr lang="en-US" sz="3200" b="1" dirty="0">
                <a:solidFill>
                  <a:schemeClr val="tx1">
                    <a:lumMod val="65000"/>
                    <a:lumOff val="35000"/>
                  </a:schemeClr>
                </a:solidFill>
                <a:effectLst>
                  <a:outerShdw blurRad="38100" dist="38100" dir="2700000" algn="tl">
                    <a:srgbClr val="000000">
                      <a:alpha val="43137"/>
                    </a:srgbClr>
                  </a:outerShdw>
                </a:effectLst>
              </a:rPr>
              <a:t>Era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6416" y="0"/>
            <a:ext cx="6010254" cy="551726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517260"/>
            <a:ext cx="9130991" cy="134073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362200"/>
            <a:ext cx="8594090" cy="3164969"/>
          </a:xfrm>
          <a:prstGeom prst="rect">
            <a:avLst/>
          </a:prstGeom>
        </p:spPr>
        <p:txBody>
          <a:bodyPr vert="horz" wrap="square" lIns="0" tIns="12700" rIns="0" bIns="0" rtlCol="0">
            <a:spAutoFit/>
          </a:bodyPr>
          <a:lstStyle/>
          <a:p>
            <a:pPr marL="12700" algn="just">
              <a:lnSpc>
                <a:spcPct val="100000"/>
              </a:lnSpc>
              <a:spcBef>
                <a:spcPts val="100"/>
              </a:spcBef>
              <a:tabLst>
                <a:tab pos="7616825" algn="l"/>
              </a:tabLst>
            </a:pPr>
            <a:r>
              <a:rPr lang="en-US" sz="2400" spc="-5" dirty="0">
                <a:latin typeface="+mj-lt"/>
                <a:cs typeface="Arial"/>
              </a:rPr>
              <a:t>According to Castles &amp; Miller (2013</a:t>
            </a:r>
            <a:r>
              <a:rPr lang="en-US" sz="2400" spc="-5" dirty="0" smtClean="0">
                <a:latin typeface="+mj-lt"/>
                <a:cs typeface="Arial"/>
              </a:rPr>
              <a:t>), </a:t>
            </a:r>
            <a:r>
              <a:rPr lang="en-US" sz="2400" spc="-5" dirty="0">
                <a:latin typeface="+mj-lt"/>
                <a:cs typeface="Arial"/>
              </a:rPr>
              <a:t>in their book "Age of Migration" we are in the midst of a new era - the era of </a:t>
            </a:r>
            <a:r>
              <a:rPr lang="en-US" sz="2400" spc="-5" dirty="0" smtClean="0">
                <a:latin typeface="+mj-lt"/>
                <a:cs typeface="Arial"/>
              </a:rPr>
              <a:t>migration</a:t>
            </a:r>
            <a:r>
              <a:rPr lang="en-US" sz="2400" spc="-5" dirty="0" smtClean="0">
                <a:latin typeface="+mj-lt"/>
                <a:cs typeface="Arial"/>
              </a:rPr>
              <a:t>.</a:t>
            </a:r>
          </a:p>
          <a:p>
            <a:pPr marL="12700" algn="just">
              <a:lnSpc>
                <a:spcPct val="100000"/>
              </a:lnSpc>
              <a:spcBef>
                <a:spcPts val="100"/>
              </a:spcBef>
              <a:tabLst>
                <a:tab pos="7616825" algn="l"/>
              </a:tabLst>
            </a:pPr>
            <a:endParaRPr sz="3600" dirty="0">
              <a:latin typeface="+mj-lt"/>
              <a:cs typeface="Times New Roman"/>
            </a:endParaRPr>
          </a:p>
          <a:p>
            <a:pPr marL="280670" marR="5080" indent="-227329" algn="just">
              <a:lnSpc>
                <a:spcPct val="100000"/>
              </a:lnSpc>
            </a:pPr>
            <a:r>
              <a:rPr lang="en-US" sz="2400" dirty="0" smtClean="0">
                <a:latin typeface="+mj-lt"/>
                <a:cs typeface="Arial"/>
              </a:rPr>
              <a:t>    It </a:t>
            </a:r>
            <a:r>
              <a:rPr lang="en-US" sz="2400" dirty="0">
                <a:latin typeface="+mj-lt"/>
                <a:cs typeface="Arial"/>
              </a:rPr>
              <a:t>could be said that this era began after World War II </a:t>
            </a:r>
            <a:r>
              <a:rPr lang="en-US" sz="2400" dirty="0" smtClean="0">
                <a:latin typeface="+mj-lt"/>
                <a:cs typeface="Arial"/>
              </a:rPr>
              <a:t>came to an end, with industrialization </a:t>
            </a:r>
            <a:r>
              <a:rPr lang="en-US" sz="2400" dirty="0">
                <a:latin typeface="+mj-lt"/>
                <a:cs typeface="Arial"/>
              </a:rPr>
              <a:t>increasing in the Western world and increasing capital - which led </a:t>
            </a:r>
            <a:r>
              <a:rPr lang="en-US" sz="2400" dirty="0">
                <a:solidFill>
                  <a:srgbClr val="C00000"/>
                </a:solidFill>
                <a:latin typeface="+mj-lt"/>
                <a:cs typeface="Arial"/>
              </a:rPr>
              <a:t>migrant workers and refugees </a:t>
            </a:r>
            <a:r>
              <a:rPr lang="en-US" sz="2400" dirty="0">
                <a:latin typeface="+mj-lt"/>
                <a:cs typeface="Arial"/>
              </a:rPr>
              <a:t>to move from less developed countries to </a:t>
            </a:r>
            <a:r>
              <a:rPr lang="en-US" sz="2400" dirty="0">
                <a:solidFill>
                  <a:srgbClr val="C00000"/>
                </a:solidFill>
                <a:latin typeface="+mj-lt"/>
                <a:cs typeface="Arial"/>
              </a:rPr>
              <a:t>d</a:t>
            </a:r>
            <a:r>
              <a:rPr lang="en-US" sz="2400" dirty="0" smtClean="0">
                <a:solidFill>
                  <a:srgbClr val="C00000"/>
                </a:solidFill>
                <a:latin typeface="+mj-lt"/>
                <a:cs typeface="Arial"/>
              </a:rPr>
              <a:t>eveloped </a:t>
            </a:r>
            <a:r>
              <a:rPr lang="en-US" sz="2400" dirty="0" smtClean="0">
                <a:solidFill>
                  <a:srgbClr val="C00000"/>
                </a:solidFill>
                <a:latin typeface="+mj-lt"/>
                <a:cs typeface="Arial"/>
              </a:rPr>
              <a:t>countries</a:t>
            </a:r>
            <a:r>
              <a:rPr lang="en-US" sz="2400" dirty="0" smtClean="0">
                <a:latin typeface="+mj-lt"/>
                <a:cs typeface="Arial"/>
              </a:rPr>
              <a:t>:</a:t>
            </a:r>
            <a:endParaRPr lang="en-US" sz="2400" dirty="0">
              <a:latin typeface="+mj-lt"/>
              <a:cs typeface="Arial"/>
            </a:endParaRPr>
          </a:p>
          <a:p>
            <a:pPr marL="280670" marR="5080" indent="-227329" algn="just">
              <a:lnSpc>
                <a:spcPct val="100000"/>
              </a:lnSpc>
            </a:pPr>
            <a:r>
              <a:rPr lang="en-US" sz="2400" dirty="0" smtClean="0">
                <a:latin typeface="+mj-lt"/>
                <a:cs typeface="Arial"/>
              </a:rPr>
              <a:t>    USA</a:t>
            </a:r>
            <a:r>
              <a:rPr lang="en-US" sz="2400" dirty="0">
                <a:latin typeface="+mj-lt"/>
                <a:cs typeface="Arial"/>
              </a:rPr>
              <a:t>, Canada, Australia and European countries.</a:t>
            </a:r>
            <a:endParaRPr sz="2400" dirty="0">
              <a:latin typeface="+mj-lt"/>
              <a:cs typeface="Arial"/>
            </a:endParaRPr>
          </a:p>
        </p:txBody>
      </p:sp>
      <p:sp>
        <p:nvSpPr>
          <p:cNvPr id="3" name="object 3"/>
          <p:cNvSpPr/>
          <p:nvPr/>
        </p:nvSpPr>
        <p:spPr>
          <a:xfrm>
            <a:off x="3816096" y="289559"/>
            <a:ext cx="5170932" cy="1335024"/>
          </a:xfrm>
          <a:prstGeom prst="rect">
            <a:avLst/>
          </a:prstGeom>
          <a:blipFill>
            <a:blip r:embed="rId2" cstate="print"/>
            <a:stretch>
              <a:fillRect/>
            </a:stretch>
          </a:blipFill>
        </p:spPr>
        <p:txBody>
          <a:bodyPr wrap="square" lIns="0" tIns="0" rIns="0" bIns="0" rtlCol="0"/>
          <a:lstStyle/>
          <a:p>
            <a:endParaRPr>
              <a:latin typeface="+mj-lt"/>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4</a:t>
            </a:fld>
            <a:endParaRPr spc="-5" dirty="0">
              <a:latin typeface="+mj-lt"/>
            </a:endParaRPr>
          </a:p>
        </p:txBody>
      </p:sp>
      <p:sp>
        <p:nvSpPr>
          <p:cNvPr id="6" name="TextBox 5"/>
          <p:cNvSpPr txBox="1"/>
          <p:nvPr/>
        </p:nvSpPr>
        <p:spPr>
          <a:xfrm>
            <a:off x="4038600" y="533400"/>
            <a:ext cx="4720335" cy="584775"/>
          </a:xfrm>
          <a:prstGeom prst="rect">
            <a:avLst/>
          </a:prstGeom>
          <a:solidFill>
            <a:schemeClr val="bg1"/>
          </a:solidFill>
        </p:spPr>
        <p:txBody>
          <a:bodyPr wrap="square" rtlCol="0">
            <a:spAutoFit/>
          </a:bodyPr>
          <a:lstStyle/>
          <a:p>
            <a:endParaRPr lang="en-US" sz="3200" dirty="0">
              <a:latin typeface="+mj-lt"/>
            </a:endParaRPr>
          </a:p>
        </p:txBody>
      </p:sp>
      <p:sp>
        <p:nvSpPr>
          <p:cNvPr id="7" name="TextBox 6"/>
          <p:cNvSpPr txBox="1"/>
          <p:nvPr/>
        </p:nvSpPr>
        <p:spPr>
          <a:xfrm>
            <a:off x="228600" y="838200"/>
            <a:ext cx="4720335" cy="584775"/>
          </a:xfrm>
          <a:prstGeom prst="rect">
            <a:avLst/>
          </a:prstGeom>
          <a:solidFill>
            <a:schemeClr val="bg1"/>
          </a:solidFill>
          <a:ln>
            <a:solidFill>
              <a:schemeClr val="bg1"/>
            </a:solidFill>
          </a:ln>
        </p:spPr>
        <p:txBody>
          <a:bodyPr wrap="square" rtlCol="0">
            <a:spAutoFit/>
          </a:bodyPr>
          <a:lstStyle/>
          <a:p>
            <a:pPr algn="ctr"/>
            <a:r>
              <a:rPr lang="en-US" sz="3200" b="1" dirty="0">
                <a:solidFill>
                  <a:schemeClr val="tx1">
                    <a:lumMod val="65000"/>
                    <a:lumOff val="35000"/>
                  </a:schemeClr>
                </a:solidFill>
                <a:effectLst>
                  <a:outerShdw blurRad="38100" dist="38100" dir="2700000" algn="tl">
                    <a:srgbClr val="000000">
                      <a:alpha val="43137"/>
                    </a:srgbClr>
                  </a:outerShdw>
                </a:effectLst>
                <a:latin typeface="+mj-lt"/>
              </a:rPr>
              <a:t>International Migration</a:t>
            </a:r>
          </a:p>
        </p:txBody>
      </p:sp>
      <p:sp>
        <p:nvSpPr>
          <p:cNvPr id="4" name="object 4"/>
          <p:cNvSpPr/>
          <p:nvPr/>
        </p:nvSpPr>
        <p:spPr>
          <a:xfrm>
            <a:off x="7162800" y="228600"/>
            <a:ext cx="1393825" cy="1871599"/>
          </a:xfrm>
          <a:prstGeom prst="rect">
            <a:avLst/>
          </a:prstGeom>
          <a:blipFill>
            <a:blip r:embed="rId3" cstate="print"/>
            <a:stretch>
              <a:fillRect/>
            </a:stretch>
          </a:blipFill>
        </p:spPr>
        <p:txBody>
          <a:bodyPr wrap="square" lIns="0" tIns="0" rIns="0" bIns="0" rtlCol="0"/>
          <a:lstStyle/>
          <a:p>
            <a:endParaRPr>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990600"/>
            <a:ext cx="8729116" cy="750847"/>
          </a:xfrm>
          <a:prstGeom prst="rect">
            <a:avLst/>
          </a:prstGeom>
        </p:spPr>
        <p:txBody>
          <a:bodyPr vert="horz" wrap="square" lIns="0" tIns="12065" rIns="0" bIns="0" rtlCol="0">
            <a:spAutoFit/>
          </a:bodyPr>
          <a:lstStyle/>
          <a:p>
            <a:pPr marL="12700">
              <a:lnSpc>
                <a:spcPct val="100000"/>
              </a:lnSpc>
              <a:spcBef>
                <a:spcPts val="95"/>
              </a:spcBef>
              <a:buFont typeface="Wingdings" pitchFamily="2" charset="2"/>
              <a:buChar char="Ø"/>
            </a:pPr>
            <a:r>
              <a:rPr lang="en-US" b="1" spc="-5" dirty="0" smtClean="0">
                <a:latin typeface="+mj-lt"/>
              </a:rPr>
              <a:t> The </a:t>
            </a:r>
            <a:r>
              <a:rPr lang="en-US" b="1" spc="-5" dirty="0">
                <a:latin typeface="+mj-lt"/>
              </a:rPr>
              <a:t>basic models for understanding the phenomenon of </a:t>
            </a:r>
            <a:r>
              <a:rPr lang="en-US" b="1" spc="-5" dirty="0" smtClean="0">
                <a:latin typeface="+mj-lt"/>
              </a:rPr>
              <a:t>migration </a:t>
            </a:r>
            <a:r>
              <a:rPr lang="en-US" b="1" spc="-5" dirty="0">
                <a:latin typeface="+mj-lt"/>
              </a:rPr>
              <a:t>were </a:t>
            </a:r>
            <a:r>
              <a:rPr lang="en-US" b="1" spc="-5" dirty="0">
                <a:solidFill>
                  <a:srgbClr val="21798F"/>
                </a:solidFill>
                <a:latin typeface="+mj-lt"/>
              </a:rPr>
              <a:t>economic models </a:t>
            </a:r>
            <a:r>
              <a:rPr lang="en-US" b="1" spc="-5" dirty="0">
                <a:latin typeface="+mj-lt"/>
              </a:rPr>
              <a:t>developed in </a:t>
            </a:r>
            <a:r>
              <a:rPr lang="en-US" b="1" spc="-5" dirty="0">
                <a:solidFill>
                  <a:srgbClr val="C00000"/>
                </a:solidFill>
                <a:latin typeface="+mj-lt"/>
              </a:rPr>
              <a:t>the US</a:t>
            </a:r>
            <a:r>
              <a:rPr lang="en-US" b="1" spc="-5" dirty="0">
                <a:solidFill>
                  <a:srgbClr val="21798F"/>
                </a:solidFill>
                <a:latin typeface="+mj-lt"/>
              </a:rPr>
              <a:t>.</a:t>
            </a:r>
            <a:endParaRPr sz="1800" dirty="0">
              <a:latin typeface="+mj-lt"/>
            </a:endParaRPr>
          </a:p>
        </p:txBody>
      </p:sp>
      <p:sp>
        <p:nvSpPr>
          <p:cNvPr id="3" name="object 3"/>
          <p:cNvSpPr txBox="1"/>
          <p:nvPr/>
        </p:nvSpPr>
        <p:spPr>
          <a:xfrm>
            <a:off x="152400" y="1791453"/>
            <a:ext cx="8991600" cy="4198585"/>
          </a:xfrm>
          <a:prstGeom prst="rect">
            <a:avLst/>
          </a:prstGeom>
        </p:spPr>
        <p:txBody>
          <a:bodyPr vert="horz" wrap="square" lIns="0" tIns="12700" rIns="0" bIns="0" rtlCol="0">
            <a:spAutoFit/>
          </a:bodyPr>
          <a:lstStyle/>
          <a:p>
            <a:pPr marL="102870">
              <a:lnSpc>
                <a:spcPct val="100000"/>
              </a:lnSpc>
              <a:buFont typeface="Wingdings" pitchFamily="2" charset="2"/>
              <a:buChar char="Ø"/>
            </a:pPr>
            <a:r>
              <a:rPr lang="en-US" sz="2400" dirty="0" smtClean="0">
                <a:latin typeface="+mj-lt"/>
                <a:cs typeface="Arial"/>
              </a:rPr>
              <a:t> The </a:t>
            </a:r>
            <a:r>
              <a:rPr lang="en-US" sz="2400" dirty="0">
                <a:latin typeface="+mj-lt"/>
                <a:cs typeface="Arial"/>
              </a:rPr>
              <a:t>focus of the models was </a:t>
            </a:r>
            <a:r>
              <a:rPr lang="en-US" sz="2400" dirty="0">
                <a:solidFill>
                  <a:srgbClr val="C00000"/>
                </a:solidFill>
                <a:latin typeface="+mj-lt"/>
                <a:cs typeface="Arial"/>
              </a:rPr>
              <a:t>"economic migrants" </a:t>
            </a:r>
            <a:r>
              <a:rPr lang="en-US" sz="2400" dirty="0">
                <a:latin typeface="+mj-lt"/>
                <a:cs typeface="Arial"/>
              </a:rPr>
              <a:t>and their integration test was</a:t>
            </a:r>
          </a:p>
          <a:p>
            <a:pPr marL="102870">
              <a:lnSpc>
                <a:spcPct val="100000"/>
              </a:lnSpc>
            </a:pPr>
            <a:r>
              <a:rPr lang="en-US" sz="2400" dirty="0">
                <a:latin typeface="+mj-lt"/>
                <a:cs typeface="Arial"/>
              </a:rPr>
              <a:t>In economic terms and with emphasis on the labor market. The questions examined in this regard</a:t>
            </a:r>
            <a:r>
              <a:rPr lang="en-US" sz="2400" dirty="0" smtClean="0">
                <a:latin typeface="+mj-lt"/>
                <a:cs typeface="Arial"/>
              </a:rPr>
              <a:t>:</a:t>
            </a:r>
          </a:p>
          <a:p>
            <a:pPr marL="102870">
              <a:lnSpc>
                <a:spcPct val="100000"/>
              </a:lnSpc>
            </a:pPr>
            <a:endParaRPr sz="3200" dirty="0">
              <a:latin typeface="+mj-lt"/>
              <a:cs typeface="Times New Roman"/>
            </a:endParaRPr>
          </a:p>
          <a:p>
            <a:pPr marR="5080">
              <a:lnSpc>
                <a:spcPct val="100000"/>
              </a:lnSpc>
              <a:buFont typeface="Wingdings" pitchFamily="2" charset="2"/>
              <a:buChar char="Ø"/>
            </a:pPr>
            <a:r>
              <a:rPr lang="en-US" sz="2400" spc="-10" dirty="0" smtClean="0">
                <a:latin typeface="+mj-lt"/>
                <a:cs typeface="Arial"/>
              </a:rPr>
              <a:t> </a:t>
            </a:r>
            <a:r>
              <a:rPr lang="en-US" sz="2400" spc="-10" dirty="0" smtClean="0">
                <a:solidFill>
                  <a:srgbClr val="C00000"/>
                </a:solidFill>
                <a:latin typeface="+mj-lt"/>
                <a:cs typeface="Arial"/>
              </a:rPr>
              <a:t>At </a:t>
            </a:r>
            <a:r>
              <a:rPr lang="en-US" sz="2400" spc="-10" dirty="0">
                <a:solidFill>
                  <a:srgbClr val="C00000"/>
                </a:solidFill>
                <a:latin typeface="+mj-lt"/>
                <a:cs typeface="Arial"/>
              </a:rPr>
              <a:t>the micro level</a:t>
            </a:r>
            <a:r>
              <a:rPr lang="en-US" sz="2400" spc="-10" dirty="0" smtClean="0">
                <a:solidFill>
                  <a:srgbClr val="C00000"/>
                </a:solidFill>
                <a:latin typeface="+mj-lt"/>
                <a:cs typeface="Arial"/>
              </a:rPr>
              <a:t>:</a:t>
            </a:r>
          </a:p>
          <a:p>
            <a:pPr marR="5080">
              <a:lnSpc>
                <a:spcPct val="100000"/>
              </a:lnSpc>
            </a:pPr>
            <a:r>
              <a:rPr lang="en-US" sz="2400" spc="-5" dirty="0">
                <a:solidFill>
                  <a:srgbClr val="353535"/>
                </a:solidFill>
                <a:latin typeface="+mj-lt"/>
                <a:cs typeface="Arial"/>
              </a:rPr>
              <a:t>How many years since </a:t>
            </a:r>
            <a:r>
              <a:rPr lang="en-US" sz="2400" spc="-5" dirty="0" smtClean="0">
                <a:solidFill>
                  <a:srgbClr val="353535"/>
                </a:solidFill>
                <a:latin typeface="+mj-lt"/>
                <a:cs typeface="Arial"/>
              </a:rPr>
              <a:t>migration </a:t>
            </a:r>
            <a:r>
              <a:rPr lang="en-US" sz="2400" spc="-5" dirty="0">
                <a:solidFill>
                  <a:srgbClr val="353535"/>
                </a:solidFill>
                <a:latin typeface="+mj-lt"/>
                <a:cs typeface="Arial"/>
              </a:rPr>
              <a:t>(YSM) </a:t>
            </a:r>
            <a:r>
              <a:rPr lang="en-US" sz="2400" spc="-5" dirty="0" smtClean="0">
                <a:solidFill>
                  <a:srgbClr val="353535"/>
                </a:solidFill>
                <a:latin typeface="+mj-lt"/>
                <a:cs typeface="Arial"/>
              </a:rPr>
              <a:t>are required </a:t>
            </a:r>
            <a:r>
              <a:rPr lang="en-US" sz="2400" spc="-5" dirty="0">
                <a:solidFill>
                  <a:srgbClr val="353535"/>
                </a:solidFill>
                <a:latin typeface="+mj-lt"/>
                <a:cs typeface="Arial"/>
              </a:rPr>
              <a:t>for </a:t>
            </a:r>
            <a:r>
              <a:rPr lang="en-US" sz="2400" spc="-5" dirty="0" smtClean="0">
                <a:solidFill>
                  <a:srgbClr val="353535"/>
                </a:solidFill>
                <a:latin typeface="+mj-lt"/>
                <a:cs typeface="Arial"/>
              </a:rPr>
              <a:t>a migrant </a:t>
            </a:r>
            <a:r>
              <a:rPr lang="en-US" sz="2400" spc="-5" dirty="0">
                <a:solidFill>
                  <a:srgbClr val="353535"/>
                </a:solidFill>
                <a:latin typeface="+mj-lt"/>
                <a:cs typeface="Arial"/>
              </a:rPr>
              <a:t>to reach the same salary as the </a:t>
            </a:r>
            <a:r>
              <a:rPr lang="en-US" sz="2400" spc="-5" dirty="0" smtClean="0">
                <a:solidFill>
                  <a:srgbClr val="353535"/>
                </a:solidFill>
                <a:latin typeface="+mj-lt"/>
                <a:cs typeface="Arial"/>
              </a:rPr>
              <a:t>wage of a native </a:t>
            </a:r>
            <a:r>
              <a:rPr lang="en-US" sz="2400" spc="-5" dirty="0">
                <a:solidFill>
                  <a:srgbClr val="353535"/>
                </a:solidFill>
                <a:latin typeface="+mj-lt"/>
                <a:cs typeface="Arial"/>
              </a:rPr>
              <a:t>with the same qualifications</a:t>
            </a:r>
            <a:r>
              <a:rPr lang="en-US" sz="2400" spc="-5" dirty="0" smtClean="0">
                <a:solidFill>
                  <a:srgbClr val="353535"/>
                </a:solidFill>
                <a:latin typeface="+mj-lt"/>
                <a:cs typeface="Arial"/>
              </a:rPr>
              <a:t>?</a:t>
            </a:r>
          </a:p>
          <a:p>
            <a:pPr marR="5080">
              <a:lnSpc>
                <a:spcPct val="100000"/>
              </a:lnSpc>
              <a:buFont typeface="Wingdings" pitchFamily="2" charset="2"/>
              <a:buChar char="Ø"/>
            </a:pPr>
            <a:r>
              <a:rPr lang="en-US" sz="2400" spc="-5" dirty="0" smtClean="0">
                <a:solidFill>
                  <a:srgbClr val="353535"/>
                </a:solidFill>
                <a:latin typeface="+mj-lt"/>
                <a:cs typeface="Arial"/>
              </a:rPr>
              <a:t> What </a:t>
            </a:r>
            <a:r>
              <a:rPr lang="en-US" sz="2400" spc="-5" dirty="0">
                <a:solidFill>
                  <a:srgbClr val="353535"/>
                </a:solidFill>
                <a:latin typeface="+mj-lt"/>
                <a:cs typeface="Arial"/>
              </a:rPr>
              <a:t>variables contribute to reducing the labor market gap between the migrant and the native? Language, education, relevant skills, etc.</a:t>
            </a:r>
            <a:endParaRPr sz="2400" spc="-5" dirty="0">
              <a:solidFill>
                <a:srgbClr val="353535"/>
              </a:solidFill>
              <a:latin typeface="+mj-lt"/>
              <a:cs typeface="Arial"/>
            </a:endParaRPr>
          </a:p>
        </p:txBody>
      </p:sp>
      <p:sp>
        <p:nvSpPr>
          <p:cNvPr id="5" name="object 5"/>
          <p:cNvSpPr txBox="1">
            <a:spLocks noGrp="1"/>
          </p:cNvSpPr>
          <p:nvPr>
            <p:ph type="sldNum" sz="quarter" idx="7"/>
          </p:nvPr>
        </p:nvSpPr>
        <p:spPr>
          <a:xfrm>
            <a:off x="8758935" y="6448384"/>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5</a:t>
            </a:fld>
            <a:endParaRPr spc="-5" dirty="0">
              <a:latin typeface="+mj-lt"/>
            </a:endParaRPr>
          </a:p>
        </p:txBody>
      </p:sp>
      <p:sp>
        <p:nvSpPr>
          <p:cNvPr id="6" name="TextBox 5"/>
          <p:cNvSpPr txBox="1"/>
          <p:nvPr/>
        </p:nvSpPr>
        <p:spPr>
          <a:xfrm>
            <a:off x="152400" y="228600"/>
            <a:ext cx="8382000"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Economic Mobility</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045" y="1472420"/>
            <a:ext cx="4004183" cy="443070"/>
          </a:xfrm>
          <a:prstGeom prst="rect">
            <a:avLst/>
          </a:prstGeom>
        </p:spPr>
        <p:txBody>
          <a:bodyPr vert="horz" wrap="square" lIns="0" tIns="12065" rIns="0" bIns="0" rtlCol="0">
            <a:spAutoFit/>
          </a:bodyPr>
          <a:lstStyle/>
          <a:p>
            <a:pPr marL="12700" rtl="0">
              <a:lnSpc>
                <a:spcPct val="100000"/>
              </a:lnSpc>
              <a:spcBef>
                <a:spcPts val="95"/>
              </a:spcBef>
              <a:buFont typeface="Wingdings" pitchFamily="2" charset="2"/>
              <a:buChar char="Ø"/>
            </a:pPr>
            <a:r>
              <a:rPr lang="en-US" sz="2800" spc="-10" dirty="0" smtClean="0">
                <a:latin typeface="+mj-lt"/>
              </a:rPr>
              <a:t> </a:t>
            </a:r>
            <a:r>
              <a:rPr lang="en-US" sz="2800" spc="-10" dirty="0" smtClean="0">
                <a:solidFill>
                  <a:srgbClr val="C00000"/>
                </a:solidFill>
                <a:latin typeface="+mj-lt"/>
              </a:rPr>
              <a:t>At </a:t>
            </a:r>
            <a:r>
              <a:rPr lang="en-US" sz="2800" spc="-10" dirty="0">
                <a:solidFill>
                  <a:srgbClr val="C00000"/>
                </a:solidFill>
                <a:latin typeface="+mj-lt"/>
              </a:rPr>
              <a:t>the macro level:</a:t>
            </a:r>
            <a:endParaRPr sz="1900" dirty="0">
              <a:solidFill>
                <a:srgbClr val="C00000"/>
              </a:solidFill>
              <a:latin typeface="+mj-lt"/>
            </a:endParaRPr>
          </a:p>
        </p:txBody>
      </p:sp>
      <p:sp>
        <p:nvSpPr>
          <p:cNvPr id="3" name="object 3"/>
          <p:cNvSpPr txBox="1"/>
          <p:nvPr/>
        </p:nvSpPr>
        <p:spPr>
          <a:xfrm>
            <a:off x="258045" y="1915490"/>
            <a:ext cx="8699500" cy="2623795"/>
          </a:xfrm>
          <a:prstGeom prst="rect">
            <a:avLst/>
          </a:prstGeom>
        </p:spPr>
        <p:txBody>
          <a:bodyPr vert="horz" wrap="square" lIns="0" tIns="12700" rIns="0" bIns="0" rtlCol="0">
            <a:spAutoFit/>
          </a:bodyPr>
          <a:lstStyle/>
          <a:p>
            <a:pPr marL="12700">
              <a:spcBef>
                <a:spcPts val="100"/>
              </a:spcBef>
              <a:buFont typeface="Wingdings" pitchFamily="2" charset="2"/>
              <a:buChar char="Ø"/>
              <a:tabLst>
                <a:tab pos="8575675" algn="l"/>
              </a:tabLst>
            </a:pPr>
            <a:r>
              <a:rPr lang="en-US" sz="2400" spc="-5" dirty="0" smtClean="0">
                <a:solidFill>
                  <a:srgbClr val="353535"/>
                </a:solidFill>
                <a:latin typeface="+mj-lt"/>
                <a:cs typeface="Arial"/>
              </a:rPr>
              <a:t> To </a:t>
            </a:r>
            <a:r>
              <a:rPr lang="en-US" sz="2400" spc="-5" dirty="0">
                <a:solidFill>
                  <a:srgbClr val="353535"/>
                </a:solidFill>
                <a:latin typeface="+mj-lt"/>
                <a:cs typeface="Arial"/>
              </a:rPr>
              <a:t>what extent do </a:t>
            </a:r>
            <a:r>
              <a:rPr lang="en-US" sz="2400" spc="-5" dirty="0" smtClean="0">
                <a:solidFill>
                  <a:srgbClr val="353535"/>
                </a:solidFill>
                <a:latin typeface="+mj-lt"/>
                <a:cs typeface="Arial"/>
              </a:rPr>
              <a:t>migrants </a:t>
            </a:r>
            <a:r>
              <a:rPr lang="en-US" sz="2400" spc="-5" dirty="0">
                <a:solidFill>
                  <a:srgbClr val="353535"/>
                </a:solidFill>
                <a:latin typeface="+mj-lt"/>
                <a:cs typeface="Arial"/>
              </a:rPr>
              <a:t>(from different </a:t>
            </a:r>
            <a:r>
              <a:rPr lang="en-US" sz="2400" spc="-5" dirty="0" smtClean="0">
                <a:solidFill>
                  <a:srgbClr val="353535"/>
                </a:solidFill>
                <a:latin typeface="+mj-lt"/>
                <a:cs typeface="Arial"/>
              </a:rPr>
              <a:t>groups) </a:t>
            </a:r>
            <a:r>
              <a:rPr lang="en-US" sz="2400" spc="-5" dirty="0" smtClean="0">
                <a:solidFill>
                  <a:srgbClr val="353535"/>
                </a:solidFill>
                <a:cs typeface="Arial"/>
              </a:rPr>
              <a:t>contribute </a:t>
            </a:r>
            <a:r>
              <a:rPr lang="en-US" sz="2400" spc="-5" dirty="0" smtClean="0">
                <a:solidFill>
                  <a:srgbClr val="353535"/>
                </a:solidFill>
                <a:latin typeface="+mj-lt"/>
                <a:cs typeface="Arial"/>
              </a:rPr>
              <a:t>to </a:t>
            </a:r>
            <a:r>
              <a:rPr lang="en-US" sz="2400" spc="-5" dirty="0">
                <a:solidFill>
                  <a:srgbClr val="353535"/>
                </a:solidFill>
                <a:latin typeface="+mj-lt"/>
                <a:cs typeface="Arial"/>
              </a:rPr>
              <a:t>the destination country's </a:t>
            </a:r>
            <a:r>
              <a:rPr lang="en-US" sz="2400" spc="-5" dirty="0" smtClean="0">
                <a:solidFill>
                  <a:srgbClr val="353535"/>
                </a:solidFill>
                <a:latin typeface="+mj-lt"/>
                <a:cs typeface="Arial"/>
              </a:rPr>
              <a:t>economy (economic </a:t>
            </a:r>
            <a:r>
              <a:rPr lang="en-US" sz="2400" spc="-5" dirty="0">
                <a:solidFill>
                  <a:srgbClr val="353535"/>
                </a:solidFill>
                <a:latin typeface="+mj-lt"/>
                <a:cs typeface="Arial"/>
              </a:rPr>
              <a:t>growth, </a:t>
            </a:r>
            <a:r>
              <a:rPr lang="en-US" sz="2400" spc="-5" dirty="0" smtClean="0">
                <a:solidFill>
                  <a:srgbClr val="353535"/>
                </a:solidFill>
                <a:latin typeface="+mj-lt"/>
                <a:cs typeface="Arial"/>
              </a:rPr>
              <a:t>at the level of specific </a:t>
            </a:r>
            <a:r>
              <a:rPr lang="en-US" sz="2400" spc="-5" dirty="0" smtClean="0">
                <a:solidFill>
                  <a:srgbClr val="353535"/>
                </a:solidFill>
                <a:latin typeface="+mj-lt"/>
                <a:cs typeface="Arial"/>
              </a:rPr>
              <a:t>occupations </a:t>
            </a:r>
            <a:r>
              <a:rPr lang="en-US" sz="2400" spc="-5" dirty="0">
                <a:solidFill>
                  <a:srgbClr val="353535"/>
                </a:solidFill>
                <a:latin typeface="+mj-lt"/>
                <a:cs typeface="Arial"/>
              </a:rPr>
              <a:t>/ branches</a:t>
            </a:r>
            <a:r>
              <a:rPr lang="en-US" sz="2400" spc="-5" dirty="0" smtClean="0">
                <a:solidFill>
                  <a:srgbClr val="353535"/>
                </a:solidFill>
                <a:latin typeface="+mj-lt"/>
                <a:cs typeface="Arial"/>
              </a:rPr>
              <a:t>)?</a:t>
            </a:r>
          </a:p>
          <a:p>
            <a:pPr marL="12700" algn="l">
              <a:lnSpc>
                <a:spcPct val="100000"/>
              </a:lnSpc>
              <a:spcBef>
                <a:spcPts val="100"/>
              </a:spcBef>
              <a:tabLst>
                <a:tab pos="8575675" algn="l"/>
              </a:tabLst>
            </a:pPr>
            <a:endParaRPr lang="en-US" sz="2400" b="1" spc="-5" dirty="0">
              <a:solidFill>
                <a:srgbClr val="353535"/>
              </a:solidFill>
              <a:latin typeface="+mj-lt"/>
              <a:cs typeface="Arial"/>
            </a:endParaRPr>
          </a:p>
          <a:p>
            <a:pPr marL="12700">
              <a:spcBef>
                <a:spcPts val="100"/>
              </a:spcBef>
              <a:buFont typeface="Wingdings" pitchFamily="2" charset="2"/>
              <a:buChar char="Ø"/>
              <a:tabLst>
                <a:tab pos="8575675" algn="l"/>
              </a:tabLst>
            </a:pPr>
            <a:r>
              <a:rPr lang="en-US" sz="2400" spc="5" dirty="0" smtClean="0">
                <a:solidFill>
                  <a:srgbClr val="353535"/>
                </a:solidFill>
                <a:latin typeface="+mj-lt"/>
                <a:cs typeface="Arial"/>
              </a:rPr>
              <a:t> </a:t>
            </a:r>
            <a:r>
              <a:rPr lang="en-US" sz="2400" spc="-5" dirty="0" smtClean="0">
                <a:solidFill>
                  <a:srgbClr val="353535"/>
                </a:solidFill>
                <a:cs typeface="Arial"/>
              </a:rPr>
              <a:t>To what extent do migrants (from different groups) contribute to the </a:t>
            </a:r>
            <a:r>
              <a:rPr lang="en-US" sz="2400" spc="-5" dirty="0" smtClean="0">
                <a:solidFill>
                  <a:srgbClr val="353535"/>
                </a:solidFill>
                <a:cs typeface="Arial"/>
              </a:rPr>
              <a:t>origin country's </a:t>
            </a:r>
            <a:r>
              <a:rPr lang="en-US" sz="2400" spc="-5" dirty="0" smtClean="0">
                <a:solidFill>
                  <a:srgbClr val="353535"/>
                </a:solidFill>
                <a:cs typeface="Arial"/>
              </a:rPr>
              <a:t>economy </a:t>
            </a:r>
            <a:r>
              <a:rPr lang="en-US" sz="2400" spc="-5" dirty="0" smtClean="0">
                <a:solidFill>
                  <a:srgbClr val="353535"/>
                </a:solidFill>
                <a:cs typeface="Arial"/>
              </a:rPr>
              <a:t>(</a:t>
            </a:r>
            <a:r>
              <a:rPr lang="en-US" sz="2400" spc="5" dirty="0" smtClean="0">
                <a:solidFill>
                  <a:srgbClr val="353535"/>
                </a:solidFill>
                <a:latin typeface="+mj-lt"/>
                <a:cs typeface="Arial"/>
              </a:rPr>
              <a:t>sending </a:t>
            </a:r>
            <a:r>
              <a:rPr lang="en-US" sz="2400" spc="5" dirty="0">
                <a:solidFill>
                  <a:srgbClr val="353535"/>
                </a:solidFill>
                <a:latin typeface="+mj-lt"/>
                <a:cs typeface="Arial"/>
              </a:rPr>
              <a:t>funds - remittances, international business </a:t>
            </a:r>
            <a:r>
              <a:rPr lang="en-US" sz="2400" spc="5" dirty="0" smtClean="0">
                <a:solidFill>
                  <a:srgbClr val="353535"/>
                </a:solidFill>
                <a:latin typeface="+mj-lt"/>
                <a:cs typeface="Arial"/>
              </a:rPr>
              <a:t>relationships)?</a:t>
            </a:r>
            <a:endParaRPr sz="1600" dirty="0">
              <a:latin typeface="+mj-lt"/>
              <a:cs typeface="Arial"/>
            </a:endParaRPr>
          </a:p>
        </p:txBody>
      </p:sp>
      <p:sp>
        <p:nvSpPr>
          <p:cNvPr id="4" name="object 4"/>
          <p:cNvSpPr/>
          <p:nvPr/>
        </p:nvSpPr>
        <p:spPr>
          <a:xfrm>
            <a:off x="1828800" y="304800"/>
            <a:ext cx="7040880" cy="1335024"/>
          </a:xfrm>
          <a:prstGeom prst="rect">
            <a:avLst/>
          </a:prstGeom>
          <a:blipFill>
            <a:blip r:embed="rId2" cstate="print"/>
            <a:stretch>
              <a:fillRect/>
            </a:stretch>
          </a:blipFill>
        </p:spPr>
        <p:txBody>
          <a:bodyPr wrap="square" lIns="0" tIns="0" rIns="0" bIns="0" rtlCol="0"/>
          <a:lstStyle/>
          <a:p>
            <a:endParaRPr dirty="0">
              <a:latin typeface="+mj-lt"/>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6</a:t>
            </a:fld>
            <a:endParaRPr spc="-5" dirty="0">
              <a:latin typeface="+mj-lt"/>
            </a:endParaRPr>
          </a:p>
        </p:txBody>
      </p:sp>
      <p:sp>
        <p:nvSpPr>
          <p:cNvPr id="6" name="Rectangle 5"/>
          <p:cNvSpPr/>
          <p:nvPr/>
        </p:nvSpPr>
        <p:spPr>
          <a:xfrm>
            <a:off x="228600" y="533400"/>
            <a:ext cx="8382000"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Economic Mobility</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276600"/>
            <a:ext cx="8612505" cy="1648336"/>
          </a:xfrm>
          <a:prstGeom prst="rect">
            <a:avLst/>
          </a:prstGeom>
        </p:spPr>
        <p:txBody>
          <a:bodyPr vert="horz" wrap="square" lIns="0" tIns="27940" rIns="0" bIns="0" rtlCol="0">
            <a:spAutoFit/>
          </a:bodyPr>
          <a:lstStyle/>
          <a:p>
            <a:pPr marL="242570" marR="5080" indent="671830">
              <a:lnSpc>
                <a:spcPct val="103600"/>
              </a:lnSpc>
              <a:spcBef>
                <a:spcPts val="220"/>
              </a:spcBef>
            </a:pPr>
            <a:endParaRPr sz="3200" dirty="0" smtClean="0">
              <a:latin typeface="+mj-lt"/>
              <a:cs typeface="Times New Roman"/>
            </a:endParaRPr>
          </a:p>
          <a:p>
            <a:pPr marL="12700">
              <a:lnSpc>
                <a:spcPct val="100000"/>
              </a:lnSpc>
              <a:buFont typeface="Wingdings" pitchFamily="2" charset="2"/>
              <a:buChar char="Ø"/>
            </a:pPr>
            <a:r>
              <a:rPr lang="en-US" sz="2400" spc="-15" dirty="0" smtClean="0">
                <a:latin typeface="+mj-lt"/>
                <a:cs typeface="Arial"/>
              </a:rPr>
              <a:t> Findings </a:t>
            </a:r>
            <a:r>
              <a:rPr lang="en-US" sz="2400" spc="-15" dirty="0">
                <a:latin typeface="+mj-lt"/>
                <a:cs typeface="Arial"/>
              </a:rPr>
              <a:t>from studies up to the late 1970s reinforced these claims and led to a </a:t>
            </a:r>
            <a:r>
              <a:rPr lang="en-US" sz="2400" spc="-15" dirty="0">
                <a:solidFill>
                  <a:schemeClr val="accent5">
                    <a:lumMod val="75000"/>
                  </a:schemeClr>
                </a:solidFill>
                <a:latin typeface="+mj-lt"/>
                <a:cs typeface="Arial"/>
              </a:rPr>
              <a:t>very optimistic view </a:t>
            </a:r>
            <a:r>
              <a:rPr lang="en-US" sz="2400" spc="-15" dirty="0">
                <a:latin typeface="+mj-lt"/>
                <a:cs typeface="Arial"/>
              </a:rPr>
              <a:t>of the economic integration of </a:t>
            </a:r>
            <a:r>
              <a:rPr lang="en-US" sz="2400" spc="-15" dirty="0" smtClean="0">
                <a:latin typeface="+mj-lt"/>
                <a:cs typeface="Arial"/>
              </a:rPr>
              <a:t>international migrants in the US and the entire world </a:t>
            </a:r>
            <a:r>
              <a:rPr lang="en-US" sz="2400" spc="-15" dirty="0">
                <a:latin typeface="+mj-lt"/>
                <a:cs typeface="Arial"/>
              </a:rPr>
              <a:t>(</a:t>
            </a:r>
            <a:r>
              <a:rPr lang="en-US" sz="2400" spc="-15" dirty="0" err="1">
                <a:latin typeface="+mj-lt"/>
                <a:cs typeface="Arial"/>
              </a:rPr>
              <a:t>Chiswick</a:t>
            </a:r>
            <a:r>
              <a:rPr lang="en-US" sz="2400" spc="-15" dirty="0">
                <a:latin typeface="+mj-lt"/>
                <a:cs typeface="Arial"/>
              </a:rPr>
              <a:t>, 1979).</a:t>
            </a:r>
            <a:endParaRPr sz="2400" dirty="0">
              <a:latin typeface="+mj-lt"/>
              <a:cs typeface="Arial"/>
            </a:endParaRPr>
          </a:p>
        </p:txBody>
      </p:sp>
      <p:sp>
        <p:nvSpPr>
          <p:cNvPr id="3" name="object 3"/>
          <p:cNvSpPr/>
          <p:nvPr/>
        </p:nvSpPr>
        <p:spPr>
          <a:xfrm>
            <a:off x="2119883" y="289559"/>
            <a:ext cx="6867144" cy="1335024"/>
          </a:xfrm>
          <a:prstGeom prst="rect">
            <a:avLst/>
          </a:prstGeom>
          <a:blipFill>
            <a:blip r:embed="rId2" cstate="print"/>
            <a:stretch>
              <a:fillRect/>
            </a:stretch>
          </a:blipFill>
        </p:spPr>
        <p:txBody>
          <a:bodyPr wrap="square" lIns="0" tIns="0" rIns="0" bIns="0" rtlCol="0"/>
          <a:lstStyle/>
          <a:p>
            <a:endParaRPr>
              <a:latin typeface="+mj-lt"/>
            </a:endParaRPr>
          </a:p>
        </p:txBody>
      </p:sp>
      <p:sp>
        <p:nvSpPr>
          <p:cNvPr id="4" name="object 4"/>
          <p:cNvSpPr/>
          <p:nvPr/>
        </p:nvSpPr>
        <p:spPr>
          <a:xfrm>
            <a:off x="6821655" y="4869175"/>
            <a:ext cx="1907794" cy="1988825"/>
          </a:xfrm>
          <a:prstGeom prst="rect">
            <a:avLst/>
          </a:prstGeom>
          <a:blipFill>
            <a:blip r:embed="rId3" cstate="print"/>
            <a:stretch>
              <a:fillRect/>
            </a:stretch>
          </a:blipFill>
        </p:spPr>
        <p:txBody>
          <a:bodyPr wrap="square" lIns="0" tIns="0" rIns="0" bIns="0" rtlCol="0"/>
          <a:lstStyle/>
          <a:p>
            <a:endParaRPr>
              <a:latin typeface="+mj-lt"/>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7</a:t>
            </a:fld>
            <a:endParaRPr spc="-5" dirty="0">
              <a:latin typeface="+mj-lt"/>
            </a:endParaRPr>
          </a:p>
        </p:txBody>
      </p:sp>
      <p:sp>
        <p:nvSpPr>
          <p:cNvPr id="7" name="Rectangle 5"/>
          <p:cNvSpPr/>
          <p:nvPr/>
        </p:nvSpPr>
        <p:spPr>
          <a:xfrm>
            <a:off x="228600" y="228600"/>
            <a:ext cx="8382000" cy="1077218"/>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Economic Mobility</a:t>
            </a:r>
          </a:p>
          <a:p>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9" name="TextBox 8"/>
          <p:cNvSpPr txBox="1"/>
          <p:nvPr/>
        </p:nvSpPr>
        <p:spPr>
          <a:xfrm>
            <a:off x="152400" y="1143000"/>
            <a:ext cx="8534400" cy="2585323"/>
          </a:xfrm>
          <a:prstGeom prst="rect">
            <a:avLst/>
          </a:prstGeom>
          <a:noFill/>
        </p:spPr>
        <p:txBody>
          <a:bodyPr wrap="square" rtlCol="0">
            <a:spAutoFit/>
          </a:bodyPr>
          <a:lstStyle/>
          <a:p>
            <a:pPr>
              <a:buFont typeface="Wingdings" pitchFamily="2" charset="2"/>
              <a:buChar char="Ø"/>
            </a:pPr>
            <a:r>
              <a:rPr lang="en-US" sz="2400" spc="-15" dirty="0" smtClean="0">
                <a:latin typeface="+mj-lt"/>
                <a:cs typeface="Arial"/>
              </a:rPr>
              <a:t> The </a:t>
            </a:r>
            <a:r>
              <a:rPr lang="en-US" sz="2400" spc="-15" dirty="0" smtClean="0">
                <a:latin typeface="+mj-lt"/>
                <a:cs typeface="Arial"/>
              </a:rPr>
              <a:t>assumption in these models </a:t>
            </a:r>
            <a:r>
              <a:rPr lang="en-US" sz="2400" spc="-15" dirty="0" smtClean="0">
                <a:latin typeface="+mj-lt"/>
                <a:cs typeface="Arial"/>
              </a:rPr>
              <a:t>is that </a:t>
            </a:r>
            <a:r>
              <a:rPr lang="en-US" sz="2400" spc="-15" dirty="0" smtClean="0">
                <a:latin typeface="+mj-lt"/>
                <a:cs typeface="Arial"/>
              </a:rPr>
              <a:t>the economic </a:t>
            </a:r>
            <a:r>
              <a:rPr lang="en-US" sz="2400" spc="-15" dirty="0" smtClean="0">
                <a:latin typeface="+mj-lt"/>
                <a:cs typeface="Arial"/>
              </a:rPr>
              <a:t>migrant </a:t>
            </a:r>
            <a:r>
              <a:rPr lang="en-US" sz="2400" spc="-15" dirty="0" smtClean="0">
                <a:latin typeface="+mj-lt"/>
                <a:cs typeface="Arial"/>
              </a:rPr>
              <a:t>pays </a:t>
            </a:r>
            <a:r>
              <a:rPr lang="en-US" sz="2400" spc="-15" dirty="0" smtClean="0">
                <a:latin typeface="+mj-lt"/>
                <a:cs typeface="Arial"/>
              </a:rPr>
              <a:t>an economic </a:t>
            </a:r>
            <a:r>
              <a:rPr lang="en-US" sz="2400" spc="-15" dirty="0" smtClean="0">
                <a:latin typeface="+mj-lt"/>
                <a:cs typeface="Arial"/>
              </a:rPr>
              <a:t>and social </a:t>
            </a:r>
            <a:r>
              <a:rPr lang="en-US" sz="2400" spc="-15" dirty="0" smtClean="0">
                <a:latin typeface="+mj-lt"/>
                <a:cs typeface="Arial"/>
              </a:rPr>
              <a:t>price </a:t>
            </a:r>
            <a:r>
              <a:rPr lang="en-US" sz="2400" spc="-15" dirty="0" smtClean="0">
                <a:latin typeface="+mj-lt"/>
                <a:cs typeface="Arial"/>
              </a:rPr>
              <a:t>upon arrival in the destination country (USA), which is expressed at relatively low levels of salary upon </a:t>
            </a:r>
            <a:r>
              <a:rPr lang="en-US" sz="2400" spc="-15" dirty="0" smtClean="0">
                <a:latin typeface="+mj-lt"/>
                <a:cs typeface="Arial"/>
              </a:rPr>
              <a:t>arrival. The migrant believes it will pay off and has the motivation to succeed– every year in the destination country improves their status…</a:t>
            </a:r>
            <a:endParaRPr lang="en-US" sz="2400" spc="-15" dirty="0" smtClean="0">
              <a:latin typeface="+mj-lt"/>
              <a:cs typeface="Arial"/>
            </a:endParaRPr>
          </a:p>
          <a:p>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04416" y="484631"/>
            <a:ext cx="7120128" cy="2063496"/>
          </a:xfrm>
          <a:prstGeom prst="rect">
            <a:avLst/>
          </a:prstGeom>
          <a:blipFill>
            <a:blip r:embed="rId2" cstate="print"/>
            <a:stretch>
              <a:fillRect/>
            </a:stretch>
          </a:blipFill>
        </p:spPr>
        <p:txBody>
          <a:bodyPr wrap="square" lIns="0" tIns="0" rIns="0" bIns="0" rtlCol="0"/>
          <a:lstStyle/>
          <a:p>
            <a:endParaRPr>
              <a:latin typeface="+mj-lt"/>
            </a:endParaRPr>
          </a:p>
        </p:txBody>
      </p:sp>
      <p:sp>
        <p:nvSpPr>
          <p:cNvPr id="3" name="object 3"/>
          <p:cNvSpPr txBox="1"/>
          <p:nvPr/>
        </p:nvSpPr>
        <p:spPr>
          <a:xfrm>
            <a:off x="304800" y="1447800"/>
            <a:ext cx="8195348" cy="3054682"/>
          </a:xfrm>
          <a:prstGeom prst="rect">
            <a:avLst/>
          </a:prstGeom>
        </p:spPr>
        <p:txBody>
          <a:bodyPr vert="horz" wrap="square" lIns="0" tIns="12700" rIns="0" bIns="0" rtlCol="0">
            <a:spAutoFit/>
          </a:bodyPr>
          <a:lstStyle/>
          <a:p>
            <a:pPr marL="12700" algn="l">
              <a:lnSpc>
                <a:spcPct val="100000"/>
              </a:lnSpc>
              <a:spcBef>
                <a:spcPts val="100"/>
              </a:spcBef>
            </a:pPr>
            <a:r>
              <a:rPr lang="en-US" sz="2700" dirty="0">
                <a:solidFill>
                  <a:schemeClr val="accent5">
                    <a:lumMod val="75000"/>
                  </a:schemeClr>
                </a:solidFill>
                <a:latin typeface="+mj-lt"/>
                <a:cs typeface="Arial"/>
              </a:rPr>
              <a:t>Sociological models </a:t>
            </a:r>
            <a:r>
              <a:rPr lang="en-US" sz="2700" dirty="0">
                <a:latin typeface="+mj-lt"/>
                <a:cs typeface="Arial"/>
              </a:rPr>
              <a:t>dealing with understanding the social mobility of migrants through the </a:t>
            </a:r>
            <a:r>
              <a:rPr lang="en-US" sz="2700" dirty="0">
                <a:solidFill>
                  <a:srgbClr val="C00000"/>
                </a:solidFill>
                <a:latin typeface="+mj-lt"/>
                <a:cs typeface="Arial"/>
              </a:rPr>
              <a:t>migration</a:t>
            </a:r>
            <a:r>
              <a:rPr lang="en-US" sz="2700" dirty="0">
                <a:latin typeface="+mj-lt"/>
                <a:cs typeface="Arial"/>
              </a:rPr>
              <a:t> </a:t>
            </a:r>
            <a:r>
              <a:rPr lang="en-US" sz="2700" dirty="0">
                <a:solidFill>
                  <a:srgbClr val="C00000"/>
                </a:solidFill>
                <a:latin typeface="+mj-lt"/>
                <a:cs typeface="Arial"/>
              </a:rPr>
              <a:t>time </a:t>
            </a:r>
            <a:r>
              <a:rPr lang="en-US" sz="2700" dirty="0" smtClean="0">
                <a:solidFill>
                  <a:srgbClr val="C00000"/>
                </a:solidFill>
                <a:latin typeface="+mj-lt"/>
                <a:cs typeface="Arial"/>
              </a:rPr>
              <a:t>variable</a:t>
            </a:r>
            <a:r>
              <a:rPr lang="en-US" sz="2700" dirty="0" smtClean="0">
                <a:latin typeface="+mj-lt"/>
                <a:cs typeface="Arial"/>
              </a:rPr>
              <a:t>:</a:t>
            </a:r>
          </a:p>
          <a:p>
            <a:pPr marL="12700" algn="l">
              <a:lnSpc>
                <a:spcPct val="100000"/>
              </a:lnSpc>
              <a:spcBef>
                <a:spcPts val="100"/>
              </a:spcBef>
            </a:pPr>
            <a:endParaRPr lang="en-US" sz="3150" dirty="0">
              <a:latin typeface="+mj-lt"/>
              <a:cs typeface="Times New Roman"/>
            </a:endParaRPr>
          </a:p>
          <a:p>
            <a:pPr marL="527050" indent="-514350" algn="l">
              <a:lnSpc>
                <a:spcPct val="100000"/>
              </a:lnSpc>
              <a:spcBef>
                <a:spcPts val="100"/>
              </a:spcBef>
              <a:buAutoNum type="arabicPeriod"/>
            </a:pPr>
            <a:r>
              <a:rPr lang="en-US" sz="2700" spc="-5" dirty="0" smtClean="0">
                <a:latin typeface="+mj-lt"/>
                <a:cs typeface="Arial"/>
              </a:rPr>
              <a:t>The </a:t>
            </a:r>
            <a:r>
              <a:rPr lang="en-US" sz="2700" spc="-5" dirty="0" smtClean="0">
                <a:latin typeface="+mj-lt"/>
                <a:cs typeface="Arial"/>
              </a:rPr>
              <a:t>melting pot </a:t>
            </a:r>
            <a:r>
              <a:rPr lang="en-US" sz="2700" spc="-5" dirty="0" smtClean="0">
                <a:latin typeface="+mj-lt"/>
                <a:cs typeface="Arial"/>
              </a:rPr>
              <a:t>model</a:t>
            </a:r>
          </a:p>
          <a:p>
            <a:pPr marL="527050" indent="-514350" algn="l">
              <a:lnSpc>
                <a:spcPct val="100000"/>
              </a:lnSpc>
              <a:spcBef>
                <a:spcPts val="100"/>
              </a:spcBef>
              <a:buAutoNum type="arabicPeriod"/>
            </a:pPr>
            <a:r>
              <a:rPr lang="en-US" sz="2700" spc="-5" dirty="0" smtClean="0">
                <a:latin typeface="+mj-lt"/>
                <a:cs typeface="Arial"/>
              </a:rPr>
              <a:t>The </a:t>
            </a:r>
            <a:r>
              <a:rPr lang="en-US" sz="2700" spc="-5" dirty="0">
                <a:latin typeface="+mj-lt"/>
                <a:cs typeface="Arial"/>
              </a:rPr>
              <a:t>ethnic continuum </a:t>
            </a:r>
            <a:r>
              <a:rPr lang="en-US" sz="2700" spc="-5" dirty="0" smtClean="0">
                <a:latin typeface="+mj-lt"/>
                <a:cs typeface="Arial"/>
              </a:rPr>
              <a:t>model</a:t>
            </a:r>
          </a:p>
          <a:p>
            <a:pPr marL="527050" indent="-514350" algn="l">
              <a:lnSpc>
                <a:spcPct val="100000"/>
              </a:lnSpc>
              <a:spcBef>
                <a:spcPts val="100"/>
              </a:spcBef>
              <a:buAutoNum type="arabicPeriod"/>
            </a:pPr>
            <a:r>
              <a:rPr lang="en-US" sz="2700" spc="-5" dirty="0" smtClean="0">
                <a:latin typeface="+mj-lt"/>
                <a:cs typeface="Arial"/>
              </a:rPr>
              <a:t>Standing In line model</a:t>
            </a:r>
            <a:endParaRPr lang="en-US" sz="2700" spc="-5" dirty="0" smtClean="0">
              <a:latin typeface="+mj-lt"/>
              <a:cs typeface="Arial"/>
            </a:endParaRPr>
          </a:p>
          <a:p>
            <a:pPr marL="527050" indent="-514350" algn="l">
              <a:lnSpc>
                <a:spcPct val="100000"/>
              </a:lnSpc>
              <a:spcBef>
                <a:spcPts val="100"/>
              </a:spcBef>
              <a:buAutoNum type="arabicPeriod"/>
            </a:pPr>
            <a:r>
              <a:rPr lang="en-US" sz="2700" spc="-5" dirty="0" smtClean="0">
                <a:latin typeface="+mj-lt"/>
                <a:cs typeface="Arial"/>
              </a:rPr>
              <a:t>The </a:t>
            </a:r>
            <a:r>
              <a:rPr lang="en-US" sz="2700" spc="-5" dirty="0">
                <a:latin typeface="+mj-lt"/>
                <a:cs typeface="Arial"/>
              </a:rPr>
              <a:t>flood model</a:t>
            </a:r>
            <a:endParaRPr sz="1800" dirty="0">
              <a:latin typeface="+mj-lt"/>
              <a:cs typeface="Arial"/>
            </a:endParaRPr>
          </a:p>
        </p:txBody>
      </p:sp>
      <p:sp>
        <p:nvSpPr>
          <p:cNvPr id="4" name="object 4"/>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8</a:t>
            </a:fld>
            <a:endParaRPr spc="-5" dirty="0">
              <a:latin typeface="+mj-lt"/>
            </a:endParaRPr>
          </a:p>
        </p:txBody>
      </p:sp>
      <p:sp>
        <p:nvSpPr>
          <p:cNvPr id="6" name="Rectangle 5"/>
          <p:cNvSpPr/>
          <p:nvPr/>
        </p:nvSpPr>
        <p:spPr>
          <a:xfrm>
            <a:off x="228600" y="228600"/>
            <a:ext cx="8382000" cy="1077218"/>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Migration and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Economic Mobility</a:t>
            </a:r>
          </a:p>
          <a:p>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8935" y="295656"/>
            <a:ext cx="5100827" cy="1400556"/>
          </a:xfrm>
          <a:prstGeom prst="rect">
            <a:avLst/>
          </a:prstGeom>
          <a:blipFill>
            <a:blip r:embed="rId2" cstate="print"/>
            <a:stretch>
              <a:fillRect/>
            </a:stretch>
          </a:blipFill>
        </p:spPr>
        <p:txBody>
          <a:bodyPr wrap="square" lIns="0" tIns="0" rIns="0" bIns="0" rtlCol="0"/>
          <a:lstStyle/>
          <a:p>
            <a:endParaRPr>
              <a:latin typeface="+mj-lt"/>
            </a:endParaRPr>
          </a:p>
        </p:txBody>
      </p:sp>
      <p:sp>
        <p:nvSpPr>
          <p:cNvPr id="3" name="object 3"/>
          <p:cNvSpPr txBox="1"/>
          <p:nvPr/>
        </p:nvSpPr>
        <p:spPr>
          <a:xfrm>
            <a:off x="533400" y="2513531"/>
            <a:ext cx="7821295" cy="3481722"/>
          </a:xfrm>
          <a:prstGeom prst="rect">
            <a:avLst/>
          </a:prstGeom>
        </p:spPr>
        <p:txBody>
          <a:bodyPr vert="horz" wrap="square" lIns="0" tIns="41910" rIns="0" bIns="0" rtlCol="0">
            <a:spAutoFit/>
          </a:bodyPr>
          <a:lstStyle/>
          <a:p>
            <a:pPr marL="66040">
              <a:lnSpc>
                <a:spcPct val="100000"/>
              </a:lnSpc>
              <a:spcBef>
                <a:spcPts val="330"/>
              </a:spcBef>
              <a:buFont typeface="Wingdings" pitchFamily="2" charset="2"/>
              <a:buChar char="Ø"/>
            </a:pPr>
            <a:r>
              <a:rPr lang="en-US" sz="2400" dirty="0" smtClean="0">
                <a:latin typeface="+mj-lt"/>
                <a:cs typeface="Arial"/>
              </a:rPr>
              <a:t> American </a:t>
            </a:r>
            <a:r>
              <a:rPr lang="en-US" sz="2400" dirty="0">
                <a:latin typeface="+mj-lt"/>
                <a:cs typeface="Arial"/>
              </a:rPr>
              <a:t>model "The Melting Pot" - the melting pot, also called </a:t>
            </a:r>
            <a:r>
              <a:rPr lang="en-US" sz="2400" dirty="0">
                <a:solidFill>
                  <a:srgbClr val="C00000"/>
                </a:solidFill>
                <a:latin typeface="+mj-lt"/>
                <a:cs typeface="Arial"/>
              </a:rPr>
              <a:t>the assimilation model </a:t>
            </a:r>
            <a:r>
              <a:rPr lang="en-US" sz="2400" dirty="0">
                <a:latin typeface="+mj-lt"/>
                <a:cs typeface="Arial"/>
              </a:rPr>
              <a:t>in </a:t>
            </a:r>
            <a:r>
              <a:rPr lang="en-US" sz="2400" dirty="0" smtClean="0">
                <a:latin typeface="+mj-lt"/>
                <a:cs typeface="Arial"/>
              </a:rPr>
              <a:t>the professional </a:t>
            </a:r>
            <a:r>
              <a:rPr lang="en-US" sz="2400" dirty="0">
                <a:latin typeface="+mj-lt"/>
                <a:cs typeface="Arial"/>
              </a:rPr>
              <a:t>literature</a:t>
            </a:r>
            <a:r>
              <a:rPr lang="en-US" sz="2400" dirty="0" smtClean="0">
                <a:latin typeface="+mj-lt"/>
                <a:cs typeface="Arial"/>
              </a:rPr>
              <a:t>.</a:t>
            </a:r>
          </a:p>
          <a:p>
            <a:pPr marL="66040">
              <a:lnSpc>
                <a:spcPct val="100000"/>
              </a:lnSpc>
              <a:spcBef>
                <a:spcPts val="330"/>
              </a:spcBef>
              <a:buFont typeface="Wingdings" pitchFamily="2" charset="2"/>
              <a:buChar char="Ø"/>
            </a:pPr>
            <a:endParaRPr lang="en-US" sz="2400" dirty="0" smtClean="0">
              <a:latin typeface="+mj-lt"/>
              <a:cs typeface="Arial"/>
            </a:endParaRPr>
          </a:p>
          <a:p>
            <a:pPr marL="66040">
              <a:spcBef>
                <a:spcPts val="330"/>
              </a:spcBef>
              <a:buFont typeface="Wingdings" pitchFamily="2" charset="2"/>
              <a:buChar char="Ø"/>
            </a:pPr>
            <a:r>
              <a:rPr lang="en-US" sz="2400" dirty="0" smtClean="0">
                <a:latin typeface="+mj-lt"/>
                <a:cs typeface="Arial"/>
              </a:rPr>
              <a:t> This </a:t>
            </a:r>
            <a:r>
              <a:rPr lang="en-US" sz="2400" dirty="0">
                <a:latin typeface="+mj-lt"/>
                <a:cs typeface="Arial"/>
              </a:rPr>
              <a:t>model expresses a thinking that migrants are expected to assimilate during their life in the new country and no differences should be found between them and the natives within a generation (up to 25 years) in the labor market or society.</a:t>
            </a:r>
          </a:p>
          <a:p>
            <a:pPr marL="66040">
              <a:lnSpc>
                <a:spcPct val="100000"/>
              </a:lnSpc>
              <a:spcBef>
                <a:spcPts val="330"/>
              </a:spcBef>
            </a:pPr>
            <a:endParaRPr sz="2400" dirty="0">
              <a:latin typeface="+mj-lt"/>
              <a:cs typeface="Times New Roman"/>
            </a:endParaRPr>
          </a:p>
        </p:txBody>
      </p:sp>
      <p:sp>
        <p:nvSpPr>
          <p:cNvPr id="5" name="object 5"/>
          <p:cNvSpPr txBox="1">
            <a:spLocks noGrp="1"/>
          </p:cNvSpPr>
          <p:nvPr>
            <p:ph type="sldNum" sz="quarter" idx="7"/>
          </p:nvPr>
        </p:nvSpPr>
        <p:spPr>
          <a:xfrm>
            <a:off x="8758935" y="6561931"/>
            <a:ext cx="191770" cy="164789"/>
          </a:xfrm>
          <a:prstGeom prst="rect">
            <a:avLst/>
          </a:prstGeom>
        </p:spPr>
        <p:txBody>
          <a:bodyPr vert="horz" wrap="square" lIns="0" tIns="10795" rIns="0" bIns="0" rtlCol="0">
            <a:spAutoFit/>
          </a:bodyPr>
          <a:lstStyle/>
          <a:p>
            <a:pPr marL="25400">
              <a:lnSpc>
                <a:spcPct val="100000"/>
              </a:lnSpc>
              <a:spcBef>
                <a:spcPts val="85"/>
              </a:spcBef>
            </a:pPr>
            <a:fld id="{81D60167-4931-47E6-BA6A-407CBD079E47}" type="slidenum">
              <a:rPr spc="-5" dirty="0">
                <a:latin typeface="+mj-lt"/>
              </a:rPr>
              <a:pPr marL="25400">
                <a:lnSpc>
                  <a:spcPct val="100000"/>
                </a:lnSpc>
                <a:spcBef>
                  <a:spcPts val="85"/>
                </a:spcBef>
              </a:pPr>
              <a:t>9</a:t>
            </a:fld>
            <a:endParaRPr spc="-5" dirty="0">
              <a:latin typeface="+mj-lt"/>
            </a:endParaRPr>
          </a:p>
        </p:txBody>
      </p:sp>
      <p:sp>
        <p:nvSpPr>
          <p:cNvPr id="6" name="TextBox 5"/>
          <p:cNvSpPr txBox="1"/>
          <p:nvPr/>
        </p:nvSpPr>
        <p:spPr>
          <a:xfrm>
            <a:off x="533400" y="609600"/>
            <a:ext cx="7791448" cy="584775"/>
          </a:xfrm>
          <a:prstGeom prst="rect">
            <a:avLst/>
          </a:prstGeom>
          <a:solidFill>
            <a:schemeClr val="bg1"/>
          </a:solidFill>
          <a:ln>
            <a:solidFill>
              <a:schemeClr val="bg1"/>
            </a:solidFill>
          </a:ln>
        </p:spPr>
        <p:txBody>
          <a:bodyPr wrap="square" rtlCol="0">
            <a:spAutoFit/>
          </a:bodyPr>
          <a:lstStyle/>
          <a:p>
            <a:r>
              <a:rPr lang="en-US" sz="3200" b="1" dirty="0">
                <a:solidFill>
                  <a:schemeClr val="tx1">
                    <a:lumMod val="65000"/>
                    <a:lumOff val="35000"/>
                  </a:schemeClr>
                </a:solidFill>
                <a:effectLst>
                  <a:outerShdw blurRad="38100" dist="38100" dir="2700000" algn="tl">
                    <a:srgbClr val="000000">
                      <a:alpha val="43137"/>
                    </a:srgbClr>
                  </a:outerShdw>
                </a:effectLst>
                <a:latin typeface="+mj-lt"/>
              </a:rPr>
              <a:t>The </a:t>
            </a:r>
            <a:r>
              <a:rPr lang="en-US" sz="3200" b="1" dirty="0" smtClean="0">
                <a:solidFill>
                  <a:schemeClr val="tx1">
                    <a:lumMod val="65000"/>
                    <a:lumOff val="35000"/>
                  </a:schemeClr>
                </a:solidFill>
                <a:effectLst>
                  <a:outerShdw blurRad="38100" dist="38100" dir="2700000" algn="tl">
                    <a:srgbClr val="000000">
                      <a:alpha val="43137"/>
                    </a:srgbClr>
                  </a:outerShdw>
                </a:effectLst>
                <a:latin typeface="+mj-lt"/>
              </a:rPr>
              <a:t>Melting Pot Model</a:t>
            </a:r>
            <a:endParaRPr lang="en-US" sz="3200" b="1"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object 4"/>
          <p:cNvSpPr/>
          <p:nvPr/>
        </p:nvSpPr>
        <p:spPr>
          <a:xfrm>
            <a:off x="6553200" y="304800"/>
            <a:ext cx="2017649" cy="2073275"/>
          </a:xfrm>
          <a:prstGeom prst="rect">
            <a:avLst/>
          </a:prstGeom>
          <a:blipFill>
            <a:blip r:embed="rId3" cstate="print"/>
            <a:stretch>
              <a:fillRect/>
            </a:stretch>
          </a:blipFill>
        </p:spPr>
        <p:txBody>
          <a:bodyPr wrap="square" lIns="0" tIns="0" rIns="0" bIns="0" rtlCol="0"/>
          <a:lstStyle/>
          <a:p>
            <a:endParaRPr>
              <a:latin typeface="+mj-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1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TotalTime>
  <Words>2703</Words>
  <Application>Microsoft Office PowerPoint</Application>
  <PresentationFormat>‫הצגה על המסך (4:3)</PresentationFormat>
  <Paragraphs>237</Paragraphs>
  <Slides>32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Office Theme</vt:lpstr>
      <vt:lpstr>שקופית 1</vt:lpstr>
      <vt:lpstr>שקופית 2</vt:lpstr>
      <vt:lpstr> The classic distinction between types of migrants relies on the motivation For migration:</vt:lpstr>
      <vt:lpstr>שקופית 4</vt:lpstr>
      <vt:lpstr> The basic models for understanding the phenomenon of migration were economic models developed in the US.</vt:lpstr>
      <vt:lpstr> At the macro level:</vt:lpstr>
      <vt:lpstr>שקופית 7</vt:lpstr>
      <vt:lpstr>שקופית 8</vt:lpstr>
      <vt:lpstr>שקופית 9</vt:lpstr>
      <vt:lpstr>שקופית 10</vt:lpstr>
      <vt:lpstr>שקופית 11</vt:lpstr>
      <vt:lpstr>שקופית 12</vt:lpstr>
      <vt:lpstr>שקופית 13</vt:lpstr>
      <vt:lpstr> In 1990, the United States adds a policy based on qualifications.</vt:lpstr>
      <vt:lpstr>שקופית 15</vt:lpstr>
      <vt:lpstr>שקופית 16</vt:lpstr>
      <vt:lpstr>שקופית 17</vt:lpstr>
      <vt:lpstr>שקופית 18</vt:lpstr>
      <vt:lpstr>Western European countries become target countries for migrants with the end of the Second World War (1945):  </vt:lpstr>
      <vt:lpstr>שקופית 20</vt:lpstr>
      <vt:lpstr>שקופית 21</vt:lpstr>
      <vt:lpstr> Over the past decade, and in an accelerated manner in the last six months, as a result of wars / conflicts / economic difficulties in the Middle East and Africa</vt:lpstr>
      <vt:lpstr> Although most European countries are members of the "EU" And signed on various treaties (the Schengen Treaty for Free Movement, the United Nations Refugee Convention, the Dublin Charter for the Responsibility of the First Safe State to which the Asylum Seeker Arrives, etc ..)</vt:lpstr>
      <vt:lpstr> In 2015, there was a peak in immigration to Europe (flooding migration) following the crisis in Syria.</vt:lpstr>
      <vt:lpstr>שקופית 25</vt:lpstr>
      <vt:lpstr>שקופית 26</vt:lpstr>
      <vt:lpstr>שקופית 27</vt:lpstr>
      <vt:lpstr> Transnational Migrants- and Ethnic Economics:</vt:lpstr>
      <vt:lpstr>Sending money to the country of origin (remittances) World Bank data</vt:lpstr>
      <vt:lpstr>שקופית 30</vt:lpstr>
      <vt:lpstr>The many expressions of trans-national migration and the vast amount of information that the public is exposed to regarding immigration worldwide - challenges the basic discussion of questions that many immigration scholars have dealt with:</vt:lpstr>
      <vt:lpstr>שקופית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מושגי יסוד בהגירה בינלאומית</dc:title>
  <dc:creator>karina</dc:creator>
  <cp:lastModifiedBy>u45414</cp:lastModifiedBy>
  <cp:revision>68</cp:revision>
  <dcterms:created xsi:type="dcterms:W3CDTF">2019-09-15T11:28:41Z</dcterms:created>
  <dcterms:modified xsi:type="dcterms:W3CDTF">2019-09-18T12:15:08Z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2019-09-04T00:00:00Z</vt:filetime>
  </property>
  <property fmtid="{D5CDD505-2E9C-101B-9397-08002B2CF9AE}" pid="3" name="Creator">
    <vt:lpwstr>Microsoft® PowerPoint® 2010</vt:lpwstr>
  </property>
  <property fmtid="{D5CDD505-2E9C-101B-9397-08002B2CF9AE}" pid="4" name="LastSaved">
    <vt:filetime>2019-09-15T00:00:00Z</vt:filetime>
  </property>
</Properties>
</file>