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59" r:id="rId4"/>
    <p:sldId id="286" r:id="rId5"/>
    <p:sldId id="261" r:id="rId6"/>
    <p:sldId id="264" r:id="rId7"/>
    <p:sldId id="268" r:id="rId8"/>
    <p:sldId id="265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68" autoAdjust="0"/>
    <p:restoredTop sz="94660" autoAdjust="0"/>
  </p:normalViewPr>
  <p:slideViewPr>
    <p:cSldViewPr snapToGrid="0" showGuides="1">
      <p:cViewPr varScale="1">
        <p:scale>
          <a:sx n="108" d="100"/>
          <a:sy n="108" d="100"/>
        </p:scale>
        <p:origin x="5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8265569172422E-2"/>
          <c:y val="3.4528342366033485E-2"/>
          <c:w val="0.94899173443082763"/>
          <c:h val="0.70410783296284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גיליון1!$B$3</c:f>
              <c:strCache>
                <c:ptCount val="1"/>
                <c:pt idx="0">
                  <c:v>נתח משה"ח מתקציב המדינה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02-4F4A-86B1-75726FC52D55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02-4F4A-86B1-75726FC52D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גיליון1!$C$4:$C$21</c:f>
              <c:strCache>
                <c:ptCount val="18"/>
                <c:pt idx="0">
                  <c:v>הולנד</c:v>
                </c:pt>
                <c:pt idx="1">
                  <c:v>שוויץ</c:v>
                </c:pt>
                <c:pt idx="2">
                  <c:v>שבדיה</c:v>
                </c:pt>
                <c:pt idx="3">
                  <c:v>הונגריה</c:v>
                </c:pt>
                <c:pt idx="4">
                  <c:v>בלגיה</c:v>
                </c:pt>
                <c:pt idx="5">
                  <c:v>אירלנד</c:v>
                </c:pt>
                <c:pt idx="6">
                  <c:v>רומניה</c:v>
                </c:pt>
                <c:pt idx="7">
                  <c:v>ניו-זילנד</c:v>
                </c:pt>
                <c:pt idx="8">
                  <c:v>צ'ילה</c:v>
                </c:pt>
                <c:pt idx="9">
                  <c:v>טורקיה</c:v>
                </c:pt>
                <c:pt idx="10">
                  <c:v>פורטוגל</c:v>
                </c:pt>
                <c:pt idx="11">
                  <c:v>סלובקיה</c:v>
                </c:pt>
                <c:pt idx="12">
                  <c:v>ירדן</c:v>
                </c:pt>
                <c:pt idx="13">
                  <c:v>פולין</c:v>
                </c:pt>
                <c:pt idx="14">
                  <c:v>צ'כיה</c:v>
                </c:pt>
                <c:pt idx="15">
                  <c:v>איראן</c:v>
                </c:pt>
                <c:pt idx="16">
                  <c:v>ישראל</c:v>
                </c:pt>
                <c:pt idx="17">
                  <c:v>ברזיל</c:v>
                </c:pt>
              </c:strCache>
            </c:strRef>
          </c:cat>
          <c:val>
            <c:numRef>
              <c:f>גיליון1!$B$4:$B$21</c:f>
              <c:numCache>
                <c:formatCode>0.0%</c:formatCode>
                <c:ptCount val="18"/>
                <c:pt idx="0">
                  <c:v>5.2699999999999997E-2</c:v>
                </c:pt>
                <c:pt idx="1">
                  <c:v>4.5600000000000002E-2</c:v>
                </c:pt>
                <c:pt idx="2">
                  <c:v>0.04</c:v>
                </c:pt>
                <c:pt idx="3">
                  <c:v>2.2499999999999999E-2</c:v>
                </c:pt>
                <c:pt idx="4">
                  <c:v>0.02</c:v>
                </c:pt>
                <c:pt idx="5">
                  <c:v>1.38E-2</c:v>
                </c:pt>
                <c:pt idx="6">
                  <c:v>1.29E-2</c:v>
                </c:pt>
                <c:pt idx="7">
                  <c:v>1.0500000000000001E-2</c:v>
                </c:pt>
                <c:pt idx="8">
                  <c:v>0.01</c:v>
                </c:pt>
                <c:pt idx="9">
                  <c:v>8.9999999999999993E-3</c:v>
                </c:pt>
                <c:pt idx="10">
                  <c:v>7.0000000000000001E-3</c:v>
                </c:pt>
                <c:pt idx="11">
                  <c:v>6.6E-3</c:v>
                </c:pt>
                <c:pt idx="12">
                  <c:v>6.4999999999999997E-3</c:v>
                </c:pt>
                <c:pt idx="13">
                  <c:v>6.3E-3</c:v>
                </c:pt>
                <c:pt idx="14">
                  <c:v>5.4000000000000003E-3</c:v>
                </c:pt>
                <c:pt idx="15">
                  <c:v>4.0000000000000001E-3</c:v>
                </c:pt>
                <c:pt idx="16">
                  <c:v>3.6545936395759719E-3</c:v>
                </c:pt>
                <c:pt idx="17">
                  <c:v>1.6000000000000001E-3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B-40A5-BCFA-95389BF05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9627792"/>
        <c:axId val="389387040"/>
      </c:barChart>
      <c:catAx>
        <c:axId val="34962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87040"/>
        <c:crosses val="autoZero"/>
        <c:auto val="1"/>
        <c:lblAlgn val="ctr"/>
        <c:lblOffset val="100"/>
        <c:noMultiLvlLbl val="0"/>
      </c:catAx>
      <c:valAx>
        <c:axId val="389387040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62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9610AB-9552-48E4-AEDD-A6DEE03B39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13" cy="458051"/>
          </a:xfrm>
          <a:prstGeom prst="rect">
            <a:avLst/>
          </a:prstGeom>
        </p:spPr>
        <p:txBody>
          <a:bodyPr vert="horz" lIns="84363" tIns="42182" rIns="84363" bIns="4218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457B0-97AC-4819-8516-E0CB728EE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56" y="1"/>
            <a:ext cx="2972413" cy="458051"/>
          </a:xfrm>
          <a:prstGeom prst="rect">
            <a:avLst/>
          </a:prstGeom>
        </p:spPr>
        <p:txBody>
          <a:bodyPr vert="horz" lIns="84363" tIns="42182" rIns="84363" bIns="42182" rtlCol="0"/>
          <a:lstStyle>
            <a:lvl1pPr algn="r">
              <a:defRPr sz="1100"/>
            </a:lvl1pPr>
          </a:lstStyle>
          <a:p>
            <a:fld id="{64AE2977-4EAE-4B2E-8EFB-0B259F73558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D73EA-A849-4FF8-8DCE-3839F3FE39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685950"/>
            <a:ext cx="2972413" cy="458050"/>
          </a:xfrm>
          <a:prstGeom prst="rect">
            <a:avLst/>
          </a:prstGeom>
        </p:spPr>
        <p:txBody>
          <a:bodyPr vert="horz" lIns="84363" tIns="42182" rIns="84363" bIns="4218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3A2CA-92B3-4E82-8C84-82B0CE70AE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56" y="8685950"/>
            <a:ext cx="2972413" cy="458050"/>
          </a:xfrm>
          <a:prstGeom prst="rect">
            <a:avLst/>
          </a:prstGeom>
        </p:spPr>
        <p:txBody>
          <a:bodyPr vert="horz" lIns="84363" tIns="42182" rIns="84363" bIns="42182" rtlCol="0" anchor="b"/>
          <a:lstStyle>
            <a:lvl1pPr algn="r">
              <a:defRPr sz="1100"/>
            </a:lvl1pPr>
          </a:lstStyle>
          <a:p>
            <a:fld id="{57A658E9-6EFA-47B6-B2CB-A54399083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60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1" y="0"/>
            <a:ext cx="2971800" cy="458788"/>
          </a:xfrm>
          <a:prstGeom prst="rect">
            <a:avLst/>
          </a:prstGeom>
        </p:spPr>
        <p:txBody>
          <a:bodyPr vert="horz" lIns="91425" tIns="45712" rIns="91425" bIns="4571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71800" cy="458788"/>
          </a:xfrm>
          <a:prstGeom prst="rect">
            <a:avLst/>
          </a:prstGeom>
        </p:spPr>
        <p:txBody>
          <a:bodyPr vert="horz" lIns="91425" tIns="45712" rIns="91425" bIns="45712" rtlCol="1"/>
          <a:lstStyle>
            <a:lvl1pPr algn="l">
              <a:defRPr sz="1200"/>
            </a:lvl1pPr>
          </a:lstStyle>
          <a:p>
            <a:fld id="{E82A53F7-FF6F-4B6F-96E5-3AF6D02EAF01}" type="datetimeFigureOut">
              <a:rPr lang="he-IL" smtClean="0"/>
              <a:t>ד'/כסלו/תשע"ח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5" tIns="45712" rIns="91425" bIns="45712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1" y="8685215"/>
            <a:ext cx="2971800" cy="458787"/>
          </a:xfrm>
          <a:prstGeom prst="rect">
            <a:avLst/>
          </a:prstGeom>
        </p:spPr>
        <p:txBody>
          <a:bodyPr vert="horz" lIns="91425" tIns="45712" rIns="91425" bIns="4571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8685215"/>
            <a:ext cx="2971800" cy="458787"/>
          </a:xfrm>
          <a:prstGeom prst="rect">
            <a:avLst/>
          </a:prstGeom>
        </p:spPr>
        <p:txBody>
          <a:bodyPr vert="horz" lIns="91425" tIns="45712" rIns="91425" bIns="45712" rtlCol="1" anchor="b"/>
          <a:lstStyle>
            <a:lvl1pPr algn="l">
              <a:defRPr sz="1200"/>
            </a:lvl1pPr>
          </a:lstStyle>
          <a:p>
            <a:fld id="{A6ECCCF1-BD89-40EB-B771-03723F544A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983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48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084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2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78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35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07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CF202-F8D6-4A90-8882-40B188CD480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1826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59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169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dirty="0"/>
              <a:t>פריסה עולמית: המשרד פרוס על פני 103 נציגויות תושבות ב-77 מדינות.</a:t>
            </a:r>
          </a:p>
          <a:p>
            <a:pPr lvl="0"/>
            <a:r>
              <a:rPr lang="he-IL" dirty="0"/>
              <a:t> 		-</a:t>
            </a:r>
            <a:r>
              <a:rPr lang="he-IL" baseline="0" dirty="0"/>
              <a:t> 77 שגרירויות</a:t>
            </a:r>
          </a:p>
          <a:p>
            <a:pPr lvl="0"/>
            <a:r>
              <a:rPr lang="he-IL" baseline="0" dirty="0"/>
              <a:t>		- 20 קונסוליות</a:t>
            </a:r>
          </a:p>
          <a:p>
            <a:pPr lvl="0"/>
            <a:r>
              <a:rPr lang="he-IL" baseline="0" dirty="0"/>
              <a:t>		- 5 משלחות, ומשרד אינטרסים אחד</a:t>
            </a:r>
            <a:endParaRPr lang="he-IL" dirty="0"/>
          </a:p>
          <a:p>
            <a:pPr lvl="0"/>
            <a:endParaRPr lang="he-IL" dirty="0"/>
          </a:p>
          <a:p>
            <a:pPr lvl="0"/>
            <a:r>
              <a:rPr lang="he-IL" dirty="0"/>
              <a:t>לישראל יחסים דיפלומטים עם כ-160 מדינות, כאשר במדינות שבהן אין נציגות פעילה ראש נציגות במדינה סמוכה מואמן בנוסף כראש נציגות לא תושב.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9980A-03BA-4F48-A634-5544402D1DD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409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הנתונים התקבלו ב-2016 (מעבר לנתון של ישראל שהוא מעודכן)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39">
              <a:defRPr/>
            </a:pPr>
            <a:fld id="{521CF202-F8D6-4A90-8882-40B188CD480A}" type="slidenum">
              <a:rPr lang="he-IL" sz="130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14239">
                <a:defRPr/>
              </a:pPr>
              <a:t>7</a:t>
            </a:fld>
            <a:endParaRPr lang="he-IL" sz="130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6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311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CCF1-BD89-40EB-B771-03723F544A8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71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DA5607E-72CE-4EF5-9540-51D44A454CF7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0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0F700F-B963-420D-9D7F-2E00101F9F8C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20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A0D4B8-C8A4-4056-80A9-6DF541C1AB77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31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D39247-C8C9-496C-A035-6EEF3759DA11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717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2A4852-BCA6-492C-9DBD-9EE07654508B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53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3EF414-C596-4151-9CAA-92FC150539D2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32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A93B46-6593-4D81-A1D0-E24722FBC482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21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93DBE7-02F9-46FC-8848-F0C897FC74F9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93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C4DF409-8F5A-4A0D-AC18-B9D59B735BC0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43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E83124-69BD-4622-87A9-BD233A5BEA07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19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012E02-589C-47A3-8C7F-BF51722DE51C}" type="datetime8">
              <a:rPr lang="he-IL" smtClean="0"/>
              <a:t>22 נובמבר 17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125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43" y="6356351"/>
            <a:ext cx="508856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3712" y="63761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D33F-1815-41A3-BB3A-81B91157BF63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1685" y="6376120"/>
            <a:ext cx="266785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ln>
            <a:noFill/>
          </a:ln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n-cs"/>
        </a:defRPr>
      </a:lvl1pPr>
    </p:titleStyle>
    <p:bodyStyle>
      <a:lvl1pPr marL="342900" indent="-342900" algn="r" defTabSz="914400" rtl="1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E0C4-E6D9-4C03-9221-9A75A31A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משרד החוץ- מבנה, יעדים והממשק המדיני-בטחוני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1CB5-3108-48DC-89E1-CF5370C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4000" dirty="0"/>
              <a:t>הרצאה לפו"מ</a:t>
            </a:r>
            <a:r>
              <a:rPr lang="en-US" sz="4000" dirty="0"/>
              <a:t> </a:t>
            </a:r>
            <a:r>
              <a:rPr lang="he-IL" sz="4000" dirty="0"/>
              <a:t>אפק</a:t>
            </a:r>
          </a:p>
          <a:p>
            <a:pPr marL="0" indent="0" algn="ctr">
              <a:buNone/>
            </a:pPr>
            <a:r>
              <a:rPr lang="he-IL" sz="4000" dirty="0"/>
              <a:t>23 נובמבר 2017</a:t>
            </a:r>
          </a:p>
          <a:p>
            <a:pPr marL="0" indent="0" algn="l">
              <a:lnSpc>
                <a:spcPct val="100000"/>
              </a:lnSpc>
              <a:buNone/>
            </a:pPr>
            <a:endParaRPr lang="he-IL" dirty="0"/>
          </a:p>
          <a:p>
            <a:pPr marL="0" indent="0" algn="l">
              <a:lnSpc>
                <a:spcPct val="100000"/>
              </a:lnSpc>
              <a:buNone/>
            </a:pPr>
            <a:endParaRPr lang="en-US" dirty="0"/>
          </a:p>
          <a:p>
            <a:pPr marL="0" indent="0" algn="l">
              <a:lnSpc>
                <a:spcPct val="100000"/>
              </a:lnSpc>
              <a:buNone/>
            </a:pPr>
            <a:r>
              <a:rPr lang="he-IL" dirty="0"/>
              <a:t>תמי רחמימוב-הוניג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dirty="0"/>
              <a:t>tamarrh@mfa.gov.il</a:t>
            </a:r>
          </a:p>
          <a:p>
            <a:pPr marL="0" indent="0" algn="l">
              <a:buNone/>
            </a:pPr>
            <a:endParaRPr lang="he-IL" dirty="0"/>
          </a:p>
          <a:p>
            <a:pPr marL="0" indent="0" algn="l">
              <a:buNone/>
            </a:pPr>
            <a:endParaRPr lang="he-IL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A2E35-6E64-4509-838D-E8BE7337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360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מחלקת פירוק ובקרת נשק- ייעוד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526959"/>
            <a:ext cx="8503920" cy="4572089"/>
          </a:xfrm>
          <a:ln w="571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e-IL" dirty="0"/>
              <a:t> </a:t>
            </a:r>
          </a:p>
          <a:p>
            <a:pPr marL="0" indent="0">
              <a:buNone/>
            </a:pPr>
            <a:r>
              <a:rPr lang="he-IL" sz="3800" u="sng" dirty="0"/>
              <a:t>אחריות, בשת"פ עם גורמים נוספים במערכת הבין-</a:t>
            </a:r>
            <a:r>
              <a:rPr lang="he-IL" sz="3800" u="sng" dirty="0" err="1"/>
              <a:t>סוכנותית</a:t>
            </a:r>
            <a:r>
              <a:rPr lang="he-IL" sz="3800" u="sng" dirty="0"/>
              <a:t>, על </a:t>
            </a:r>
            <a:r>
              <a:rPr lang="he-IL" sz="3800" u="sng" dirty="0">
                <a:solidFill>
                  <a:schemeClr val="tx1"/>
                </a:solidFill>
              </a:rPr>
              <a:t>גיבוש המדיניות הישראלית בכל הנוגע לאמנות פירוק ובקרת נשק</a:t>
            </a:r>
            <a:r>
              <a:rPr lang="he-IL" sz="3800" u="sng" dirty="0"/>
              <a:t>, תוך </a:t>
            </a:r>
            <a:r>
              <a:rPr lang="he-IL" sz="3800" u="sng" dirty="0">
                <a:solidFill>
                  <a:schemeClr val="tx1"/>
                </a:solidFill>
              </a:rPr>
              <a:t>שמירה על האינטרסים הישראליים</a:t>
            </a:r>
            <a:r>
              <a:rPr lang="he-IL" sz="3800" u="sng" dirty="0"/>
              <a:t> המדיניים-</a:t>
            </a:r>
            <a:r>
              <a:rPr lang="he-IL" sz="3800" u="sng" dirty="0" err="1"/>
              <a:t>בטחוניים</a:t>
            </a:r>
            <a:r>
              <a:rPr lang="he-IL" sz="3800" u="sng" dirty="0"/>
              <a:t>.</a:t>
            </a:r>
          </a:p>
          <a:p>
            <a:pPr marL="0" indent="0">
              <a:buNone/>
            </a:pPr>
            <a:endParaRPr lang="he-IL" sz="3800" dirty="0"/>
          </a:p>
          <a:p>
            <a:pPr marL="0" indent="0">
              <a:buNone/>
            </a:pPr>
            <a:r>
              <a:rPr lang="he-IL" sz="3800" u="sng" dirty="0">
                <a:solidFill>
                  <a:schemeClr val="tx1"/>
                </a:solidFill>
              </a:rPr>
              <a:t>ייצוג</a:t>
            </a:r>
            <a:r>
              <a:rPr lang="he-IL" sz="3800" dirty="0">
                <a:solidFill>
                  <a:schemeClr val="tx1"/>
                </a:solidFill>
              </a:rPr>
              <a:t> </a:t>
            </a:r>
            <a:r>
              <a:rPr lang="he-IL" sz="3800" dirty="0"/>
              <a:t>ישראל בפורומים </a:t>
            </a:r>
            <a:r>
              <a:rPr lang="he-IL" sz="3800" dirty="0" err="1"/>
              <a:t>בק"ניים</a:t>
            </a:r>
            <a:r>
              <a:rPr lang="he-IL" sz="3800" dirty="0"/>
              <a:t>/</a:t>
            </a:r>
            <a:r>
              <a:rPr lang="he-IL" sz="3800" dirty="0" err="1"/>
              <a:t>פר"ניים</a:t>
            </a:r>
            <a:r>
              <a:rPr lang="he-IL" sz="3800" dirty="0"/>
              <a:t> בינלאומיים (מולטילטרליים, בילטרליים) תוך </a:t>
            </a:r>
            <a:r>
              <a:rPr lang="he-IL" sz="3800" u="sng" dirty="0">
                <a:solidFill>
                  <a:schemeClr val="tx1"/>
                </a:solidFill>
              </a:rPr>
              <a:t>השגת תמיכה/הבנה לאינטרסים </a:t>
            </a:r>
            <a:r>
              <a:rPr lang="he-IL" sz="3800" u="sng" dirty="0" err="1">
                <a:solidFill>
                  <a:schemeClr val="tx1"/>
                </a:solidFill>
              </a:rPr>
              <a:t>הבטחוניים</a:t>
            </a:r>
            <a:r>
              <a:rPr lang="he-IL" sz="3800" u="sng" dirty="0">
                <a:solidFill>
                  <a:schemeClr val="tx1"/>
                </a:solidFill>
              </a:rPr>
              <a:t> הייחודיים </a:t>
            </a:r>
            <a:r>
              <a:rPr lang="he-IL" sz="3800" dirty="0"/>
              <a:t>של ישראל, </a:t>
            </a:r>
            <a:r>
              <a:rPr lang="he-IL" sz="3800" u="sng" dirty="0">
                <a:solidFill>
                  <a:schemeClr val="tx1"/>
                </a:solidFill>
              </a:rPr>
              <a:t>מזעור מגבלות על חופש הפעולה</a:t>
            </a:r>
            <a:r>
              <a:rPr lang="he-IL" sz="3800" dirty="0">
                <a:solidFill>
                  <a:schemeClr val="tx1"/>
                </a:solidFill>
              </a:rPr>
              <a:t> </a:t>
            </a:r>
            <a:r>
              <a:rPr lang="he-IL" sz="3800" dirty="0"/>
              <a:t>האסטרטגי של ישראל </a:t>
            </a:r>
            <a:r>
              <a:rPr lang="he-IL" sz="3800" u="sng" dirty="0">
                <a:solidFill>
                  <a:schemeClr val="tx1"/>
                </a:solidFill>
              </a:rPr>
              <a:t>וסיכול החלטות אנטי ישראליות</a:t>
            </a:r>
            <a:r>
              <a:rPr lang="he-IL" sz="3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9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62C2-8819-4A34-ADDB-B882A1E8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תחומי טיפול עיקריים- דוגמאות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8DD2-921A-4300-A5F7-1D8D4071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8690-6B51-41AC-A8ED-56EEA732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45C499FA-93DA-44B5-AC77-860C2E881020}"/>
              </a:ext>
            </a:extLst>
          </p:cNvPr>
          <p:cNvSpPr/>
          <p:nvPr/>
        </p:nvSpPr>
        <p:spPr>
          <a:xfrm>
            <a:off x="7182034" y="1935332"/>
            <a:ext cx="3027286" cy="1597980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נשק קונבציונאלי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84073358-8DBC-4993-94C6-A4D585857711}"/>
              </a:ext>
            </a:extLst>
          </p:cNvPr>
          <p:cNvSpPr/>
          <p:nvPr/>
        </p:nvSpPr>
        <p:spPr>
          <a:xfrm>
            <a:off x="2086253" y="1948079"/>
            <a:ext cx="3124940" cy="159798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>
                <a:solidFill>
                  <a:schemeClr val="tx1"/>
                </a:solidFill>
              </a:rPr>
              <a:t>נשק בלתי קונבנציונאלי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30A559-E52E-4B5F-8EAD-799F5A5A065B}"/>
              </a:ext>
            </a:extLst>
          </p:cNvPr>
          <p:cNvSpPr/>
          <p:nvPr/>
        </p:nvSpPr>
        <p:spPr>
          <a:xfrm>
            <a:off x="7182034" y="3715876"/>
            <a:ext cx="3098308" cy="20812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מוקשים, מצרר</a:t>
            </a:r>
          </a:p>
          <a:p>
            <a:pPr algn="ctr"/>
            <a:r>
              <a:rPr lang="he-IL" dirty="0"/>
              <a:t>זרחן לבן, כטב"מים תוקפים</a:t>
            </a:r>
          </a:p>
          <a:p>
            <a:pPr algn="ctr"/>
            <a:r>
              <a:rPr lang="he-IL" dirty="0"/>
              <a:t> טילי כתף, נשק אוטונומי קטלני,</a:t>
            </a:r>
            <a:endParaRPr lang="en-US" dirty="0"/>
          </a:p>
          <a:p>
            <a:pPr algn="ctr"/>
            <a:r>
              <a:rPr lang="he-IL" dirty="0"/>
              <a:t>מטענים מאולתרים</a:t>
            </a:r>
          </a:p>
          <a:p>
            <a:pPr algn="ctr"/>
            <a:r>
              <a:rPr lang="he-IL" dirty="0"/>
              <a:t>נשק מתפוצץ באיזורים מאוכלסים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4F4508-490B-45AD-9FEC-EB4D9F45B29A}"/>
              </a:ext>
            </a:extLst>
          </p:cNvPr>
          <p:cNvSpPr/>
          <p:nvPr/>
        </p:nvSpPr>
        <p:spPr>
          <a:xfrm>
            <a:off x="2086253" y="3728622"/>
            <a:ext cx="3124940" cy="20684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נשק כימי</a:t>
            </a:r>
          </a:p>
          <a:p>
            <a:pPr algn="ctr"/>
            <a:r>
              <a:rPr lang="he-IL" dirty="0"/>
              <a:t>נשק ביולוגי</a:t>
            </a:r>
          </a:p>
          <a:p>
            <a:pPr algn="ctr"/>
            <a:r>
              <a:rPr lang="he-IL" dirty="0"/>
              <a:t>נשק גרעיני</a:t>
            </a:r>
          </a:p>
          <a:p>
            <a:pPr algn="ctr"/>
            <a:r>
              <a:rPr lang="he-IL" dirty="0"/>
              <a:t>פירוז המזה"ת מנה"ה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1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D06C-14D2-4894-BA3B-E5F18270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מצרר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09AF-BFAD-42B8-BD12-85A61C05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339091" cy="4525963"/>
          </a:xfrm>
        </p:spPr>
        <p:txBody>
          <a:bodyPr>
            <a:normAutofit/>
          </a:bodyPr>
          <a:lstStyle/>
          <a:p>
            <a:r>
              <a:rPr lang="he-IL" sz="2800" dirty="0"/>
              <a:t>מלחמת לבנון השניה 2006- שימוש ישראלי נרחב במצרר</a:t>
            </a:r>
          </a:p>
          <a:p>
            <a:r>
              <a:rPr lang="he-IL" sz="2800" dirty="0"/>
              <a:t>לאחר תום המלחמה, נותרו על פי ההערכות כמליון פצצונות מצרר (תתי חימוש) בשטח</a:t>
            </a:r>
          </a:p>
          <a:p>
            <a:r>
              <a:rPr lang="he-IL" sz="2800" dirty="0"/>
              <a:t>ביקורת בין-לאומית נרחבת על ישראל מזינה את דעת הקהל ונפתחים שני משאים ומתנים בין-לאומים בתחום: פרוטוקול באמנת ה- </a:t>
            </a:r>
            <a:r>
              <a:rPr lang="en-US" sz="2800" dirty="0"/>
              <a:t>CCW</a:t>
            </a:r>
            <a:r>
              <a:rPr lang="he-IL" sz="2800" dirty="0"/>
              <a:t>, אמנת אוסלו</a:t>
            </a:r>
          </a:p>
          <a:p>
            <a:pPr marL="0" indent="0">
              <a:buNone/>
            </a:pPr>
            <a:endParaRPr lang="he-IL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DB860-5B3B-4CA2-8D40-F88C3C06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12</a:t>
            </a:fld>
            <a:endParaRPr lang="he-IL"/>
          </a:p>
        </p:txBody>
      </p:sp>
      <p:pic>
        <p:nvPicPr>
          <p:cNvPr id="2050" name="Picture 2" descr="תוצאת תמונה עבור ‪npa cluster munitions m85 analysis of‬‏">
            <a:extLst>
              <a:ext uri="{FF2B5EF4-FFF2-40B4-BE49-F238E27FC236}">
                <a16:creationId xmlns:a16="http://schemas.microsoft.com/office/drawing/2014/main" id="{43CF314C-5F27-4F59-B57D-C3D62FBF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91" y="1893353"/>
            <a:ext cx="3053919" cy="435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21EF40-5BC3-405E-89F9-50E735312D6E}"/>
              </a:ext>
            </a:extLst>
          </p:cNvPr>
          <p:cNvSpPr/>
          <p:nvPr/>
        </p:nvSpPr>
        <p:spPr>
          <a:xfrm>
            <a:off x="10333607" y="1710791"/>
            <a:ext cx="1837677" cy="91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2A20-3E7A-4245-8FAA-4B97DA82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אמנת אוסלו (</a:t>
            </a:r>
            <a:r>
              <a:rPr lang="en-US" dirty="0"/>
              <a:t>CCM</a:t>
            </a:r>
            <a:r>
              <a:rPr lang="he-IL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9D382-71A0-4EE4-A63F-3BE73CF2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FFF0B2-E95D-4EE0-9514-2836C8DC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512" y="1600201"/>
            <a:ext cx="5233888" cy="4525963"/>
          </a:xfrm>
        </p:spPr>
        <p:txBody>
          <a:bodyPr>
            <a:normAutofit fontScale="92500" lnSpcReduction="10000"/>
          </a:bodyPr>
          <a:lstStyle/>
          <a:p>
            <a:r>
              <a:rPr lang="he-IL" sz="2800" dirty="0"/>
              <a:t>האמנה אומצה מאי 2008, נכנסה לתוקף אוגוסט 2010</a:t>
            </a:r>
          </a:p>
          <a:p>
            <a:pPr marL="0" indent="0">
              <a:buNone/>
            </a:pPr>
            <a:endParaRPr lang="he-IL" sz="2800" dirty="0"/>
          </a:p>
          <a:p>
            <a:r>
              <a:rPr lang="he-IL" sz="2800" dirty="0"/>
              <a:t>102 מדינות חברות, 19 חתומות</a:t>
            </a:r>
          </a:p>
          <a:p>
            <a:pPr marL="0" indent="0">
              <a:buNone/>
            </a:pPr>
            <a:endParaRPr lang="he-IL" sz="2800" dirty="0"/>
          </a:p>
          <a:p>
            <a:r>
              <a:rPr lang="he-IL" sz="2800" dirty="0"/>
              <a:t>איסור גורף על השימוש במצרר, אחזקתו, העברתו, ייצורו ועוד</a:t>
            </a:r>
            <a:endParaRPr lang="en-US" sz="2800" dirty="0"/>
          </a:p>
        </p:txBody>
      </p:sp>
      <p:pic>
        <p:nvPicPr>
          <p:cNvPr id="7" name="Picture 2" descr="http://i2.wp.com/www.clusterconvention.org/wp-content/uploads/2016/09/States-parties-to-CCM-map1_12Oct2017.png">
            <a:extLst>
              <a:ext uri="{FF2B5EF4-FFF2-40B4-BE49-F238E27FC236}">
                <a16:creationId xmlns:a16="http://schemas.microsoft.com/office/drawing/2014/main" id="{D663D69F-CBFC-4898-9B0B-BBDAF727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" y="1600200"/>
            <a:ext cx="57172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0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6A5A-D67A-48FE-9086-ACE6FB08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אמנת הנשק הקונבנציונאלי (</a:t>
            </a:r>
            <a:r>
              <a:rPr lang="en-US" dirty="0"/>
              <a:t>CCW</a:t>
            </a:r>
            <a:r>
              <a:rPr lang="he-IL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194B0-9BBA-4544-8292-A95E800F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4715"/>
            <a:ext cx="10972800" cy="4581449"/>
          </a:xfrm>
        </p:spPr>
        <p:txBody>
          <a:bodyPr/>
          <a:lstStyle/>
          <a:p>
            <a:r>
              <a:rPr lang="he-IL" sz="2800" dirty="0"/>
              <a:t>חמש שנות מו"מ על פרוטוקול שישי בנושא מצרר</a:t>
            </a:r>
          </a:p>
          <a:p>
            <a:r>
              <a:rPr lang="he-IL" sz="2800" dirty="0"/>
              <a:t>מסגרת נוחה יותר למשתמשות וליצרניות: איזון בין שיקולים הומניטאריים וצרכים בטחוניים, מתנהל בקונצנזוס</a:t>
            </a:r>
          </a:p>
          <a:p>
            <a:r>
              <a:rPr lang="he-IL" sz="2800" dirty="0"/>
              <a:t>עיקרי הפרוטוקול: איסור שימוש במצרר שלו יותר מ- 1% נפל, מגבלות שימוש ליד ריכוזי אוכלוסיה אזרחית</a:t>
            </a:r>
          </a:p>
          <a:p>
            <a:r>
              <a:rPr lang="he-IL" sz="2800" dirty="0"/>
              <a:t>נחסם על ידי יוזמות אמנת אוסלו: נורבגיה, אוסטריה, מכסיקו ואח'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7D22F-1317-4E1A-8145-FC82F24F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5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6141" y="1589104"/>
            <a:ext cx="10138298" cy="4527611"/>
          </a:xfrm>
        </p:spPr>
        <p:txBody>
          <a:bodyPr>
            <a:noAutofit/>
          </a:bodyPr>
          <a:lstStyle/>
          <a:p>
            <a:r>
              <a:rPr lang="he-IL" sz="2400" dirty="0"/>
              <a:t>אבן היסוד בתחום הנשק הגרעיני. שלוש רגלי האמנה: </a:t>
            </a:r>
            <a:r>
              <a:rPr lang="he-IL" sz="2400" dirty="0" err="1"/>
              <a:t>פר"ן</a:t>
            </a:r>
            <a:r>
              <a:rPr lang="he-IL" sz="2400" dirty="0"/>
              <a:t> גרעיני, מניעת תפוצת </a:t>
            </a:r>
            <a:r>
              <a:rPr lang="he-IL" sz="2400" dirty="0" err="1"/>
              <a:t>נש"ג</a:t>
            </a:r>
            <a:r>
              <a:rPr lang="he-IL" sz="2400" dirty="0"/>
              <a:t>, שת"פ בגרעין אזרחי</a:t>
            </a:r>
          </a:p>
          <a:p>
            <a:pPr marL="0" indent="0">
              <a:buNone/>
            </a:pPr>
            <a:endParaRPr lang="he-IL" sz="2400" dirty="0"/>
          </a:p>
          <a:p>
            <a:r>
              <a:rPr lang="he-IL" sz="2400" dirty="0"/>
              <a:t>נכנסה לתוקף ב- 1970, במקור ל- 25 שנה. ב- 1995 הוארכה ללא הגבלה.</a:t>
            </a:r>
          </a:p>
          <a:p>
            <a:endParaRPr lang="he-IL" sz="2400" dirty="0"/>
          </a:p>
          <a:p>
            <a:r>
              <a:rPr lang="he-IL" sz="2400" dirty="0"/>
              <a:t>צד לאמנה: כל מדינות העולם, למעט </a:t>
            </a:r>
            <a:r>
              <a:rPr lang="he-IL" sz="2400" dirty="0">
                <a:solidFill>
                  <a:schemeClr val="tx1"/>
                </a:solidFill>
              </a:rPr>
              <a:t>הודו</a:t>
            </a:r>
            <a:r>
              <a:rPr lang="he-IL" sz="2400" dirty="0"/>
              <a:t>, </a:t>
            </a:r>
            <a:r>
              <a:rPr lang="he-IL" sz="2400" dirty="0">
                <a:solidFill>
                  <a:schemeClr val="tx1"/>
                </a:solidFill>
              </a:rPr>
              <a:t>פקיסטן</a:t>
            </a:r>
            <a:r>
              <a:rPr lang="he-IL" sz="2400" dirty="0"/>
              <a:t> ו</a:t>
            </a:r>
            <a:r>
              <a:rPr lang="he-IL" sz="2400" dirty="0">
                <a:solidFill>
                  <a:schemeClr val="tx1"/>
                </a:solidFill>
              </a:rPr>
              <a:t>ישראל</a:t>
            </a:r>
            <a:r>
              <a:rPr lang="he-IL" sz="2400" dirty="0"/>
              <a:t> שמעולם לא הצטרפו, </a:t>
            </a:r>
            <a:r>
              <a:rPr lang="he-IL" sz="2400" dirty="0">
                <a:solidFill>
                  <a:schemeClr val="tx1"/>
                </a:solidFill>
              </a:rPr>
              <a:t>צפון קוריאה </a:t>
            </a:r>
            <a:r>
              <a:rPr lang="he-IL" sz="2400" dirty="0"/>
              <a:t>שפרשה בשנת 2003, </a:t>
            </a:r>
            <a:r>
              <a:rPr lang="he-IL" sz="2400" dirty="0">
                <a:solidFill>
                  <a:schemeClr val="tx1"/>
                </a:solidFill>
              </a:rPr>
              <a:t>דר' סודאן </a:t>
            </a:r>
            <a:r>
              <a:rPr lang="he-IL" sz="2400" dirty="0"/>
              <a:t>(טרם הצטרפה).</a:t>
            </a:r>
          </a:p>
          <a:p>
            <a:endParaRPr lang="he-IL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יוזמות לפירוז המזה"ת מנה"ה</a:t>
            </a:r>
            <a:br>
              <a:rPr lang="he-IL" dirty="0"/>
            </a:br>
            <a:r>
              <a:rPr lang="he-IL" dirty="0"/>
              <a:t>אמנת ה- </a:t>
            </a:r>
            <a:r>
              <a:rPr lang="en-US" dirty="0"/>
              <a:t>NPT</a:t>
            </a:r>
            <a:r>
              <a:rPr lang="he-IL" dirty="0"/>
              <a:t> (מניעת תפוצת גרעין)</a:t>
            </a:r>
          </a:p>
        </p:txBody>
      </p:sp>
    </p:spTree>
    <p:extLst>
      <p:ext uri="{BB962C8B-B14F-4D97-AF65-F5344CB8AC3E}">
        <p14:creationId xmlns:p14="http://schemas.microsoft.com/office/powerpoint/2010/main" val="40215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ה- </a:t>
            </a:r>
            <a:r>
              <a:rPr lang="en-US" dirty="0"/>
              <a:t>NPT </a:t>
            </a:r>
            <a:r>
              <a:rPr lang="he-IL" dirty="0"/>
              <a:t> והמז"ת- איפה זה נוגע בנו?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57095" y="1509205"/>
            <a:ext cx="7448365" cy="4815396"/>
          </a:xfrm>
        </p:spPr>
        <p:txBody>
          <a:bodyPr>
            <a:noAutofit/>
          </a:bodyPr>
          <a:lstStyle/>
          <a:p>
            <a:r>
              <a:rPr lang="he-IL" sz="2000" dirty="0"/>
              <a:t>למרות שישראל אינה צד לאמנה, איננה מחויבת בהחלטותיה, היא מקבלת את היותו של ה- </a:t>
            </a:r>
            <a:r>
              <a:rPr lang="en-US" sz="2000" dirty="0"/>
              <a:t>NPT</a:t>
            </a:r>
            <a:r>
              <a:rPr lang="he-IL" sz="2000" dirty="0"/>
              <a:t> מסמך יסודי במשטר מניעת  התפוצה בעולם.</a:t>
            </a:r>
          </a:p>
          <a:p>
            <a:pPr marL="0" indent="0">
              <a:buNone/>
            </a:pPr>
            <a:endParaRPr lang="he-IL" sz="2000" dirty="0"/>
          </a:p>
          <a:p>
            <a:pPr algn="just"/>
            <a:r>
              <a:rPr lang="he-IL" sz="2000" dirty="0"/>
              <a:t>לצד זאת, האמנה איננה מספקת מענה לאתגרים המיוחדים במז"ת:    </a:t>
            </a:r>
            <a:r>
              <a:rPr lang="he-IL" sz="2000" dirty="0">
                <a:solidFill>
                  <a:schemeClr val="tx1"/>
                </a:solidFill>
              </a:rPr>
              <a:t>עיראק</a:t>
            </a:r>
            <a:r>
              <a:rPr lang="he-IL" sz="2000" dirty="0"/>
              <a:t>,   </a:t>
            </a:r>
            <a:r>
              <a:rPr lang="he-IL" sz="2000" dirty="0">
                <a:solidFill>
                  <a:schemeClr val="tx1"/>
                </a:solidFill>
              </a:rPr>
              <a:t>לוב</a:t>
            </a:r>
            <a:r>
              <a:rPr lang="he-IL" sz="2000" dirty="0"/>
              <a:t>,    </a:t>
            </a:r>
            <a:r>
              <a:rPr lang="he-IL" sz="2000" dirty="0">
                <a:solidFill>
                  <a:schemeClr val="tx1"/>
                </a:solidFill>
              </a:rPr>
              <a:t>איראן</a:t>
            </a:r>
            <a:r>
              <a:rPr lang="he-IL" sz="2000" dirty="0"/>
              <a:t>    </a:t>
            </a:r>
            <a:r>
              <a:rPr lang="he-IL" sz="2000" dirty="0">
                <a:solidFill>
                  <a:schemeClr val="tx1"/>
                </a:solidFill>
              </a:rPr>
              <a:t>וסוריה</a:t>
            </a:r>
            <a:r>
              <a:rPr lang="he-IL" sz="2000" dirty="0"/>
              <a:t>. </a:t>
            </a:r>
            <a:r>
              <a:rPr lang="he-IL" sz="2000" dirty="0">
                <a:solidFill>
                  <a:schemeClr val="tx1"/>
                </a:solidFill>
              </a:rPr>
              <a:t>   </a:t>
            </a:r>
            <a:r>
              <a:rPr lang="he-IL" sz="2000" dirty="0" err="1">
                <a:solidFill>
                  <a:schemeClr val="tx1"/>
                </a:solidFill>
              </a:rPr>
              <a:t>צפ"ק</a:t>
            </a:r>
            <a:r>
              <a:rPr lang="he-IL" sz="2000" dirty="0"/>
              <a:t>- פרוליפרציה למז"ת.</a:t>
            </a:r>
          </a:p>
          <a:p>
            <a:pPr marL="0" indent="0">
              <a:buNone/>
            </a:pPr>
            <a:endParaRPr lang="he-IL" sz="2000" dirty="0"/>
          </a:p>
          <a:p>
            <a:r>
              <a:rPr lang="he-IL" sz="2000" dirty="0"/>
              <a:t>עיסוק נרחב של האמנה בסוגיית פירוז המז"ת, החל משנת 1995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7" y="1801018"/>
            <a:ext cx="29511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1904" y="1961965"/>
            <a:ext cx="6350496" cy="4347355"/>
          </a:xfrm>
        </p:spPr>
        <p:txBody>
          <a:bodyPr>
            <a:normAutofit fontScale="70000" lnSpcReduction="20000"/>
          </a:bodyPr>
          <a:lstStyle/>
          <a:p>
            <a:r>
              <a:rPr lang="he-IL" dirty="0"/>
              <a:t>בשנת </a:t>
            </a:r>
            <a:r>
              <a:rPr lang="he-IL" dirty="0">
                <a:hlinkClick r:id="" action="ppaction://noaction"/>
              </a:rPr>
              <a:t>1995</a:t>
            </a:r>
            <a:r>
              <a:rPr lang="he-IL" dirty="0"/>
              <a:t>, במסגרת עסקה להארכת האמנה ללא קץ, התקבלה החלטה ב- </a:t>
            </a:r>
            <a:r>
              <a:rPr lang="en-US" dirty="0"/>
              <a:t>NPT</a:t>
            </a:r>
            <a:r>
              <a:rPr lang="he-IL" dirty="0"/>
              <a:t> כי על כל המדינות החברות לנקוט </a:t>
            </a:r>
            <a:r>
              <a:rPr lang="he-IL" dirty="0">
                <a:solidFill>
                  <a:schemeClr val="tx1"/>
                </a:solidFill>
              </a:rPr>
              <a:t>בצעדים פרקטיים </a:t>
            </a:r>
            <a:r>
              <a:rPr lang="he-IL" dirty="0"/>
              <a:t>כדי לקדם את פירוז המזרח התיכון מנשק גרעיני ונשק השמדה המונית אחר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בשנת </a:t>
            </a:r>
            <a:r>
              <a:rPr lang="he-IL" dirty="0">
                <a:hlinkClick r:id="" action="ppaction://noaction"/>
              </a:rPr>
              <a:t>2010 </a:t>
            </a:r>
            <a:r>
              <a:rPr lang="he-IL" dirty="0"/>
              <a:t>התקבלה החלטה באמנה לפיה יש לכנס </a:t>
            </a:r>
            <a:r>
              <a:rPr lang="he-IL" dirty="0">
                <a:solidFill>
                  <a:schemeClr val="tx1"/>
                </a:solidFill>
              </a:rPr>
              <a:t>ועידה לפירוז </a:t>
            </a:r>
            <a:r>
              <a:rPr lang="he-IL" dirty="0" err="1">
                <a:solidFill>
                  <a:schemeClr val="tx1"/>
                </a:solidFill>
              </a:rPr>
              <a:t>המז"ת</a:t>
            </a:r>
            <a:r>
              <a:rPr lang="he-IL" dirty="0">
                <a:solidFill>
                  <a:schemeClr val="tx1"/>
                </a:solidFill>
              </a:rPr>
              <a:t> עד לשנת 2012</a:t>
            </a:r>
            <a:r>
              <a:rPr lang="he-IL" dirty="0"/>
              <a:t>, בהשתתפות כל מדינות </a:t>
            </a:r>
            <a:r>
              <a:rPr lang="he-IL" dirty="0" err="1"/>
              <a:t>האיזור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ה- </a:t>
            </a:r>
            <a:r>
              <a:rPr lang="en-US" dirty="0"/>
              <a:t>NPT</a:t>
            </a:r>
            <a:r>
              <a:rPr lang="he-IL" dirty="0"/>
              <a:t> והמזרח התיכון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82" y="1870472"/>
            <a:ext cx="321973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6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e-IL" dirty="0"/>
              <a:t>תגובתה הראשונה של ישראל להחלטת 2010 (29.5.10, ניר חפץ):</a:t>
            </a:r>
          </a:p>
          <a:p>
            <a:pPr marL="0" indent="0" algn="just">
              <a:buNone/>
            </a:pPr>
            <a:endParaRPr lang="he-IL" dirty="0"/>
          </a:p>
          <a:p>
            <a:pPr marL="0" indent="0" algn="just">
              <a:buNone/>
            </a:pPr>
            <a:r>
              <a:rPr lang="he-IL" dirty="0"/>
              <a:t>"החלטה זו פגומה מיסודה ונגועה בצביעות. היא מתעלמת מהמציאות </a:t>
            </a:r>
            <a:r>
              <a:rPr lang="he-IL" dirty="0" err="1"/>
              <a:t>במז"ת</a:t>
            </a:r>
            <a:r>
              <a:rPr lang="he-IL" dirty="0"/>
              <a:t> ומהאיומים </a:t>
            </a:r>
            <a:r>
              <a:rPr lang="he-IL" dirty="0" err="1"/>
              <a:t>האמיתיים</a:t>
            </a:r>
            <a:r>
              <a:rPr lang="he-IL" dirty="0"/>
              <a:t> הנשקפים לאזור ולעולם כולו. החלטה זו מתמקדת דווקא בישראל, הדמוקרטיה היחידה </a:t>
            </a:r>
            <a:r>
              <a:rPr lang="he-IL" dirty="0" err="1"/>
              <a:t>במז"ת</a:t>
            </a:r>
            <a:r>
              <a:rPr lang="he-IL" dirty="0"/>
              <a:t>, שהיא המדינה היחידה בעולם שיש עליה איומי השמדה.... </a:t>
            </a:r>
            <a:r>
              <a:rPr lang="he-IL" u="sng" dirty="0"/>
              <a:t>כמדינה שאינה חתומה על האמנה, ישראל איננה מחויבת להחלטת ועידת הסקר, והועידה אינה מהווה כל מקור סמכות עבור ישראל. לאור אופייה המעוות של ההחלטה, ישראל לא תיטול חלק ביישומה</a:t>
            </a:r>
            <a:r>
              <a:rPr lang="he-IL" dirty="0"/>
              <a:t>".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תגובת ישראל</a:t>
            </a:r>
          </a:p>
        </p:txBody>
      </p:sp>
    </p:spTree>
    <p:extLst>
      <p:ext uri="{BB962C8B-B14F-4D97-AF65-F5344CB8AC3E}">
        <p14:creationId xmlns:p14="http://schemas.microsoft.com/office/powerpoint/2010/main" val="101125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0215" y="1580226"/>
            <a:ext cx="7936636" cy="4855355"/>
          </a:xfrm>
        </p:spPr>
        <p:txBody>
          <a:bodyPr>
            <a:normAutofit fontScale="77500" lnSpcReduction="20000"/>
          </a:bodyPr>
          <a:lstStyle/>
          <a:p>
            <a:r>
              <a:rPr lang="he-IL" dirty="0"/>
              <a:t>בהמשך (דצמבר 2011), הסכימה ישראל לקבל את תת מזכיר המדינה הפיני, </a:t>
            </a:r>
            <a:r>
              <a:rPr lang="he-IL" dirty="0" err="1"/>
              <a:t>יאקו</a:t>
            </a:r>
            <a:r>
              <a:rPr lang="he-IL" dirty="0"/>
              <a:t> </a:t>
            </a:r>
            <a:r>
              <a:rPr lang="he-IL" dirty="0" err="1"/>
              <a:t>ליאווה</a:t>
            </a:r>
            <a:r>
              <a:rPr lang="he-IL" dirty="0"/>
              <a:t>, אשר מונה כמתאם (</a:t>
            </a:r>
            <a:r>
              <a:rPr lang="en-US" dirty="0"/>
              <a:t>facilitator</a:t>
            </a:r>
            <a:r>
              <a:rPr lang="he-IL" dirty="0"/>
              <a:t>) לתהליך על בסיס היחסים הבילטרליים הידידותיים עם פינלנד (6 ביקורים בארץ בסה"כ).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בשנים 2013-2014 השתתפה ישראל בחמישה מפגשי רב-צד, כהכנה </a:t>
            </a:r>
            <a:r>
              <a:rPr lang="he-IL" dirty="0" err="1"/>
              <a:t>לועדה</a:t>
            </a:r>
            <a:r>
              <a:rPr lang="he-IL" dirty="0"/>
              <a:t> (מפגשי </a:t>
            </a:r>
            <a:r>
              <a:rPr lang="he-IL" dirty="0" err="1"/>
              <a:t>גליון</a:t>
            </a:r>
            <a:r>
              <a:rPr lang="he-IL" dirty="0"/>
              <a:t>/ ג'נבה) עם משלחת רמת דרג. הביעה נכונות גם להשתתף במפגש שישי בנושא- שמעולם לא כונס.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ישראל </a:t>
            </a:r>
            <a:r>
              <a:rPr lang="he-IL" dirty="0" err="1"/>
              <a:t>וה</a:t>
            </a:r>
            <a:r>
              <a:rPr lang="en-US" dirty="0"/>
              <a:t>NPT </a:t>
            </a:r>
            <a:r>
              <a:rPr lang="he-IL" dirty="0"/>
              <a:t> (2)</a:t>
            </a:r>
          </a:p>
        </p:txBody>
      </p:sp>
      <p:pic>
        <p:nvPicPr>
          <p:cNvPr id="3074" name="Picture 2" descr="תוצאת תמונה עבור ‪jaakko laajava‬‏">
            <a:extLst>
              <a:ext uri="{FF2B5EF4-FFF2-40B4-BE49-F238E27FC236}">
                <a16:creationId xmlns:a16="http://schemas.microsoft.com/office/drawing/2014/main" id="{747BCD10-37F6-4F84-8F1E-CDDEAA86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650" y="2645545"/>
            <a:ext cx="2963142" cy="24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7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A87A-A6FE-4361-9F7F-015DE111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ההרצאה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B4D7-852D-4F89-AA5D-963587204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5258539" cy="4525963"/>
          </a:xfrm>
        </p:spPr>
        <p:txBody>
          <a:bodyPr/>
          <a:lstStyle/>
          <a:p>
            <a:endParaRPr lang="he-IL" dirty="0"/>
          </a:p>
          <a:p>
            <a:r>
              <a:rPr lang="he-IL" dirty="0"/>
              <a:t>משרד החוץ- ייעוד, יעדים ומבנה</a:t>
            </a:r>
          </a:p>
          <a:p>
            <a:r>
              <a:rPr lang="he-IL" dirty="0"/>
              <a:t>הממשק המדיני-בטחוני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20AC-95BE-4148-8F07-0F4B4DB9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2</a:t>
            </a:fld>
            <a:endParaRPr lang="he-IL"/>
          </a:p>
        </p:txBody>
      </p:sp>
      <p:pic>
        <p:nvPicPr>
          <p:cNvPr id="4098" name="Picture 2" descr="תוצאת תמונה עבור משרד החוץ">
            <a:extLst>
              <a:ext uri="{FF2B5EF4-FFF2-40B4-BE49-F238E27FC236}">
                <a16:creationId xmlns:a16="http://schemas.microsoft.com/office/drawing/2014/main" id="{10D6486A-75EC-427F-95CD-0FC93D179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37" y="2091246"/>
            <a:ext cx="47053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37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ישראל וה- </a:t>
            </a:r>
            <a:r>
              <a:rPr lang="en-US" dirty="0"/>
              <a:t>NPT</a:t>
            </a:r>
            <a:r>
              <a:rPr lang="he-IL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31293" y="1695635"/>
            <a:ext cx="6451107" cy="4685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- </a:t>
            </a:r>
            <a:r>
              <a:rPr lang="he-IL" sz="2600" dirty="0"/>
              <a:t>עמדת ישראל בתהליך הרב-צד:</a:t>
            </a:r>
          </a:p>
          <a:p>
            <a:r>
              <a:rPr lang="he-IL" sz="2600" dirty="0"/>
              <a:t>קבלת החלטות </a:t>
            </a:r>
            <a:r>
              <a:rPr lang="he-IL" u="sng" dirty="0"/>
              <a:t>בקונצנזוס</a:t>
            </a:r>
          </a:p>
          <a:p>
            <a:r>
              <a:rPr lang="he-IL" u="sng" dirty="0"/>
              <a:t>הידברות ישירה</a:t>
            </a:r>
            <a:r>
              <a:rPr lang="he-IL" dirty="0"/>
              <a:t>  </a:t>
            </a:r>
            <a:r>
              <a:rPr lang="he-IL" sz="2600" dirty="0"/>
              <a:t>בין מדינות האיזור</a:t>
            </a:r>
          </a:p>
          <a:p>
            <a:r>
              <a:rPr lang="he-IL" sz="2600" dirty="0"/>
              <a:t>עיסוק </a:t>
            </a:r>
            <a:r>
              <a:rPr lang="he-IL" u="sng" dirty="0"/>
              <a:t>במכלול אתגרי </a:t>
            </a:r>
            <a:r>
              <a:rPr lang="he-IL" u="sng" dirty="0" err="1"/>
              <a:t>הבטחון</a:t>
            </a:r>
            <a:r>
              <a:rPr lang="he-IL" u="sng" dirty="0"/>
              <a:t> </a:t>
            </a:r>
            <a:r>
              <a:rPr lang="he-IL" u="sng" dirty="0" err="1"/>
              <a:t>האיזורי</a:t>
            </a:r>
            <a:r>
              <a:rPr lang="he-IL" dirty="0"/>
              <a:t> </a:t>
            </a:r>
            <a:r>
              <a:rPr lang="he-IL" sz="2600" dirty="0"/>
              <a:t>ולא רק בפירוז </a:t>
            </a:r>
            <a:r>
              <a:rPr lang="he-IL" sz="2600" dirty="0" err="1"/>
              <a:t>האיזור</a:t>
            </a:r>
            <a:r>
              <a:rPr lang="he-IL" sz="2600" dirty="0"/>
              <a:t> </a:t>
            </a:r>
            <a:r>
              <a:rPr lang="he-IL" sz="2600" dirty="0" err="1"/>
              <a:t>מנה"ה</a:t>
            </a:r>
            <a:endParaRPr lang="he-IL" sz="2600" u="sng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07" y="1868498"/>
            <a:ext cx="3528392" cy="32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5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2"/>
            <a:ext cx="8552155" cy="4063752"/>
          </a:xfrm>
        </p:spPr>
        <p:txBody>
          <a:bodyPr>
            <a:normAutofit fontScale="62500" lnSpcReduction="20000"/>
          </a:bodyPr>
          <a:lstStyle/>
          <a:p>
            <a:r>
              <a:rPr lang="he-IL" dirty="0"/>
              <a:t>השתתפות ישראל בתהליך נתפסה </a:t>
            </a:r>
            <a:r>
              <a:rPr lang="he-IL" dirty="0">
                <a:solidFill>
                  <a:schemeClr val="tx1"/>
                </a:solidFill>
              </a:rPr>
              <a:t>כחיובית וקונסטרוקטיבית </a:t>
            </a:r>
            <a:r>
              <a:rPr lang="he-IL" dirty="0"/>
              <a:t>- דיבידנדים ברורים</a:t>
            </a:r>
            <a:r>
              <a:rPr lang="en-US" dirty="0"/>
              <a:t> </a:t>
            </a:r>
            <a:r>
              <a:rPr lang="he-IL" dirty="0"/>
              <a:t> (סיוע בסיכול החלטת "יכולות הגרעין של ישראל" בסבא"א)</a:t>
            </a:r>
          </a:p>
          <a:p>
            <a:endParaRPr lang="he-IL" dirty="0"/>
          </a:p>
          <a:p>
            <a:r>
              <a:rPr lang="he-IL" dirty="0"/>
              <a:t>מהלך אנטי ישראלי התהפך כנגד הערביות: המדינות </a:t>
            </a:r>
            <a:r>
              <a:rPr lang="he-IL" dirty="0">
                <a:solidFill>
                  <a:schemeClr val="tx1"/>
                </a:solidFill>
              </a:rPr>
              <a:t>הערביות נתפסו כמשרכות רגליים</a:t>
            </a:r>
            <a:r>
              <a:rPr lang="he-IL" dirty="0"/>
              <a:t>, מעמיסות דרישות בירוקרטיות המקשות על התהליך, העלאת טענות לא סבירות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ישראל השתתפה בועידת הסקר של ה- </a:t>
            </a:r>
            <a:r>
              <a:rPr lang="en-US" dirty="0"/>
              <a:t>NPT</a:t>
            </a:r>
            <a:r>
              <a:rPr lang="he-IL" dirty="0"/>
              <a:t> 2015 והצליחה לסכל יוזמות לכינוס ועידת הפירוז האיזורית בניגוד לעמדתה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ישראל וה- </a:t>
            </a:r>
            <a:r>
              <a:rPr lang="en-US" dirty="0"/>
              <a:t>NPT</a:t>
            </a:r>
            <a:r>
              <a:rPr lang="he-IL" dirty="0"/>
              <a:t> (4)</a:t>
            </a:r>
          </a:p>
        </p:txBody>
      </p:sp>
      <p:pic>
        <p:nvPicPr>
          <p:cNvPr id="4" name="Picture 3" descr="C:\Users\tamara\AppData\Local\Microsoft\Windows\Temporary Internet Files\Content.Outlook\IOMROJMP\photo.JPG">
            <a:extLst>
              <a:ext uri="{FF2B5EF4-FFF2-40B4-BE49-F238E27FC236}">
                <a16:creationId xmlns:a16="http://schemas.microsoft.com/office/drawing/2014/main" id="{A1ADD151-344A-49BE-ACF1-374F3223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55" y="1998422"/>
            <a:ext cx="2589752" cy="34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6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1AC8-0EFD-4B95-A595-DE344879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שאלות?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EF108-99F2-4A9C-807D-317D8906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sz="4000" dirty="0"/>
              <a:t>תודה רבה על ההקשבה!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C08A9-7453-432E-B5E8-1D3E11D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03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r>
              <a:rPr lang="he-IL" dirty="0"/>
              <a:t>משרד החוץ- ייעוד</a:t>
            </a:r>
          </a:p>
        </p:txBody>
      </p:sp>
      <p:sp>
        <p:nvSpPr>
          <p:cNvPr id="4" name="מלבן מעוגל 3"/>
          <p:cNvSpPr/>
          <p:nvPr/>
        </p:nvSpPr>
        <p:spPr>
          <a:xfrm>
            <a:off x="609600" y="1888257"/>
            <a:ext cx="10843098" cy="4487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3200" dirty="0">
                <a:solidFill>
                  <a:schemeClr val="tx1"/>
                </a:solidFill>
              </a:rPr>
              <a:t>משרד החוץ הוא הגוף הממשלתי העיקרי המגבש ומעצב את </a:t>
            </a:r>
            <a:r>
              <a:rPr lang="he-IL" sz="3200" b="1" dirty="0">
                <a:solidFill>
                  <a:schemeClr val="tx1"/>
                </a:solidFill>
              </a:rPr>
              <a:t>מדיניות החוץ</a:t>
            </a:r>
            <a:r>
              <a:rPr lang="he-IL" sz="3200" dirty="0">
                <a:solidFill>
                  <a:schemeClr val="tx1"/>
                </a:solidFill>
              </a:rPr>
              <a:t> של ממשלת ישראל, מיישם אותה ומסביר אותה, בשגרה ובחירום.</a:t>
            </a:r>
          </a:p>
          <a:p>
            <a:endParaRPr lang="he-IL" sz="3200" dirty="0">
              <a:solidFill>
                <a:schemeClr val="tx1"/>
              </a:solidFill>
            </a:endParaRPr>
          </a:p>
          <a:p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3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92A9-5E48-4583-A471-47C38FDE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יעדי העל של משרד החוץ בשנת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6A0C-1BD7-45ED-AAAD-CAE97ED19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b="1" dirty="0"/>
              <a:t>משה"ח ימקד את מאמציו בשנת 2018 בקידום היעדים הבאים: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he-IL" dirty="0"/>
              <a:t>בלימת איראן, טרור וחתירה ליציבות אזורית והסדרים</a:t>
            </a:r>
            <a:endParaRPr lang="en-US" dirty="0"/>
          </a:p>
          <a:p>
            <a:pPr lvl="0"/>
            <a:r>
              <a:rPr lang="he-IL" dirty="0"/>
              <a:t>הבטחת תפקיד ארה"ב כמשענת אסטרטגית ארוכת טווח</a:t>
            </a:r>
            <a:endParaRPr lang="en-US" dirty="0"/>
          </a:p>
          <a:p>
            <a:pPr lvl="0"/>
            <a:r>
              <a:rPr lang="he-IL" dirty="0"/>
              <a:t>ניצול מרחבי ההזדמנויות והשותפויות האזוריות </a:t>
            </a:r>
            <a:endParaRPr lang="en-US" dirty="0"/>
          </a:p>
          <a:p>
            <a:pPr lvl="0"/>
            <a:r>
              <a:rPr lang="he-IL" dirty="0"/>
              <a:t>חיזוק מעמדה, מיצובה והלגיטימציה של מדינת ישראל </a:t>
            </a:r>
            <a:endParaRPr lang="en-US" dirty="0"/>
          </a:p>
          <a:p>
            <a:pPr lvl="0"/>
            <a:r>
              <a:rPr lang="he-IL" dirty="0"/>
              <a:t>מיצוי עוצמות רכות – כלכלה, חדשנות, מש"ב, תרבות, דיפלומטיה ציבורית וסייבר</a:t>
            </a:r>
            <a:endParaRPr lang="en-US" dirty="0"/>
          </a:p>
          <a:p>
            <a:pPr lvl="0"/>
            <a:r>
              <a:rPr lang="he-IL" dirty="0"/>
              <a:t>מתן שירות לאזרח ומיצוב המשרד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7B9BE-342A-48BD-9453-10BF9193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059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txBody>
          <a:bodyPr/>
          <a:lstStyle/>
          <a:p>
            <a:r>
              <a:rPr lang="he-IL" dirty="0"/>
              <a:t>מבנה ארגוני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5</a:t>
            </a:fld>
            <a:endParaRPr lang="he-IL" dirty="0"/>
          </a:p>
        </p:txBody>
      </p:sp>
      <p:sp>
        <p:nvSpPr>
          <p:cNvPr id="8" name="מלבן: פינות מעוגלות 7"/>
          <p:cNvSpPr/>
          <p:nvPr/>
        </p:nvSpPr>
        <p:spPr>
          <a:xfrm>
            <a:off x="4799856" y="1865311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מנכ"ל</a:t>
            </a:r>
          </a:p>
        </p:txBody>
      </p:sp>
      <p:sp>
        <p:nvSpPr>
          <p:cNvPr id="18" name="מלבן: פינות מעוגלות 17"/>
          <p:cNvSpPr/>
          <p:nvPr/>
        </p:nvSpPr>
        <p:spPr>
          <a:xfrm>
            <a:off x="4079776" y="2780928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ר' מערך </a:t>
            </a:r>
            <a:r>
              <a:rPr lang="he-IL" sz="2400" b="1" dirty="0" err="1"/>
              <a:t>דפ"צ</a:t>
            </a:r>
            <a:endParaRPr lang="he-IL" sz="2400" b="1" dirty="0"/>
          </a:p>
        </p:txBody>
      </p:sp>
      <p:sp>
        <p:nvSpPr>
          <p:cNvPr id="23" name="מלבן: פינות מעוגלות 22"/>
          <p:cNvSpPr/>
          <p:nvPr/>
        </p:nvSpPr>
        <p:spPr>
          <a:xfrm>
            <a:off x="1981200" y="2780928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ר' מערך מדיני</a:t>
            </a:r>
          </a:p>
        </p:txBody>
      </p:sp>
      <p:sp>
        <p:nvSpPr>
          <p:cNvPr id="24" name="מלבן: פינות מעוגלות 23"/>
          <p:cNvSpPr/>
          <p:nvPr/>
        </p:nvSpPr>
        <p:spPr>
          <a:xfrm>
            <a:off x="6168008" y="2780928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ר' מערך מולטילטרלי</a:t>
            </a:r>
          </a:p>
        </p:txBody>
      </p:sp>
      <p:sp>
        <p:nvSpPr>
          <p:cNvPr id="28" name="מלבן: פינות מעוגלות 27"/>
          <p:cNvSpPr/>
          <p:nvPr/>
        </p:nvSpPr>
        <p:spPr>
          <a:xfrm>
            <a:off x="1991544" y="3789040"/>
            <a:ext cx="1728192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/>
              <a:t>צפ"א</a:t>
            </a:r>
            <a:r>
              <a:rPr lang="he-IL" b="1" dirty="0"/>
              <a:t>, אירופה, </a:t>
            </a:r>
            <a:r>
              <a:rPr lang="he-IL" b="1" dirty="0" err="1"/>
              <a:t>אס"פ</a:t>
            </a:r>
            <a:r>
              <a:rPr lang="he-IL" b="1" dirty="0"/>
              <a:t>, </a:t>
            </a:r>
            <a:r>
              <a:rPr lang="he-IL" b="1" dirty="0" err="1"/>
              <a:t>אמל"ט</a:t>
            </a:r>
            <a:r>
              <a:rPr lang="he-IL" b="1" dirty="0"/>
              <a:t>, </a:t>
            </a:r>
            <a:r>
              <a:rPr lang="he-IL" b="1" dirty="0" err="1"/>
              <a:t>מז"ת</a:t>
            </a:r>
            <a:r>
              <a:rPr lang="he-IL" b="1" dirty="0"/>
              <a:t>,</a:t>
            </a:r>
          </a:p>
          <a:p>
            <a:pPr algn="ctr"/>
            <a:r>
              <a:rPr lang="he-IL" b="1" dirty="0"/>
              <a:t>אפריקה, </a:t>
            </a:r>
          </a:p>
          <a:p>
            <a:pPr algn="ctr"/>
            <a:r>
              <a:rPr lang="he-IL" b="1" dirty="0"/>
              <a:t>אירו-אסיה</a:t>
            </a:r>
          </a:p>
        </p:txBody>
      </p:sp>
      <p:sp>
        <p:nvSpPr>
          <p:cNvPr id="29" name="מלבן: פינות מעוגלות 28"/>
          <p:cNvSpPr/>
          <p:nvPr/>
        </p:nvSpPr>
        <p:spPr>
          <a:xfrm>
            <a:off x="4079776" y="3789040"/>
            <a:ext cx="1728192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תקשורת, </a:t>
            </a:r>
            <a:r>
              <a:rPr lang="he-IL" b="1" dirty="0" err="1"/>
              <a:t>קשתו"מ</a:t>
            </a:r>
            <a:r>
              <a:rPr lang="he-IL" b="1" dirty="0"/>
              <a:t>, תפוצות</a:t>
            </a:r>
          </a:p>
        </p:txBody>
      </p:sp>
      <p:sp>
        <p:nvSpPr>
          <p:cNvPr id="30" name="מלבן: פינות מעוגלות 29"/>
          <p:cNvSpPr/>
          <p:nvPr/>
        </p:nvSpPr>
        <p:spPr>
          <a:xfrm>
            <a:off x="6168008" y="3789040"/>
            <a:ext cx="1728192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אסטרטגיה, מש"ב, </a:t>
            </a:r>
            <a:r>
              <a:rPr lang="he-IL" b="1" dirty="0" err="1"/>
              <a:t>ארב"ל</a:t>
            </a:r>
            <a:r>
              <a:rPr lang="he-IL" b="1" dirty="0"/>
              <a:t>, כלכלה</a:t>
            </a:r>
          </a:p>
        </p:txBody>
      </p:sp>
      <p:sp>
        <p:nvSpPr>
          <p:cNvPr id="31" name="מלבן: פינות מעוגלות 30"/>
          <p:cNvSpPr/>
          <p:nvPr/>
        </p:nvSpPr>
        <p:spPr>
          <a:xfrm>
            <a:off x="8184232" y="3133296"/>
            <a:ext cx="1728192" cy="5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ממ"ד</a:t>
            </a:r>
          </a:p>
        </p:txBody>
      </p:sp>
      <p:sp>
        <p:nvSpPr>
          <p:cNvPr id="32" name="מלבן: פינות מעוגלות 31"/>
          <p:cNvSpPr/>
          <p:nvPr/>
        </p:nvSpPr>
        <p:spPr>
          <a:xfrm>
            <a:off x="8184232" y="3853376"/>
            <a:ext cx="1728192" cy="5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משפט</a:t>
            </a:r>
          </a:p>
        </p:txBody>
      </p:sp>
      <p:sp>
        <p:nvSpPr>
          <p:cNvPr id="33" name="מלבן: פינות מעוגלות 32"/>
          <p:cNvSpPr/>
          <p:nvPr/>
        </p:nvSpPr>
        <p:spPr>
          <a:xfrm>
            <a:off x="8184232" y="4573456"/>
            <a:ext cx="1728192" cy="5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/>
              <a:t>חשבות</a:t>
            </a:r>
            <a:endParaRPr lang="he-IL" b="1" dirty="0"/>
          </a:p>
        </p:txBody>
      </p:sp>
      <p:sp>
        <p:nvSpPr>
          <p:cNvPr id="34" name="מלבן: פינות מעוגלות 33"/>
          <p:cNvSpPr/>
          <p:nvPr/>
        </p:nvSpPr>
        <p:spPr>
          <a:xfrm>
            <a:off x="8184232" y="5293536"/>
            <a:ext cx="1728192" cy="5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אגפי מינהל</a:t>
            </a:r>
          </a:p>
        </p:txBody>
      </p:sp>
      <p:sp>
        <p:nvSpPr>
          <p:cNvPr id="35" name="מלבן: פינות מעוגלות 34"/>
          <p:cNvSpPr/>
          <p:nvPr/>
        </p:nvSpPr>
        <p:spPr>
          <a:xfrm>
            <a:off x="8184232" y="6013616"/>
            <a:ext cx="1728192" cy="5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אגף קונסולרי</a:t>
            </a:r>
          </a:p>
        </p:txBody>
      </p:sp>
      <p:sp>
        <p:nvSpPr>
          <p:cNvPr id="43" name="מלבן: פינות מעוגלות 42"/>
          <p:cNvSpPr/>
          <p:nvPr/>
        </p:nvSpPr>
        <p:spPr>
          <a:xfrm>
            <a:off x="1991544" y="5630107"/>
            <a:ext cx="5904656" cy="583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נציגויות</a:t>
            </a:r>
          </a:p>
        </p:txBody>
      </p:sp>
      <p:cxnSp>
        <p:nvCxnSpPr>
          <p:cNvPr id="11" name="מחבר ישר 10"/>
          <p:cNvCxnSpPr>
            <a:cxnSpLocks/>
          </p:cNvCxnSpPr>
          <p:nvPr/>
        </p:nvCxnSpPr>
        <p:spPr>
          <a:xfrm>
            <a:off x="2855640" y="2564904"/>
            <a:ext cx="74168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>
            <a:cxnSpLocks/>
          </p:cNvCxnSpPr>
          <p:nvPr/>
        </p:nvCxnSpPr>
        <p:spPr>
          <a:xfrm flipV="1">
            <a:off x="10272464" y="2564904"/>
            <a:ext cx="0" cy="37405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>
            <a:cxnSpLocks/>
          </p:cNvCxnSpPr>
          <p:nvPr/>
        </p:nvCxnSpPr>
        <p:spPr>
          <a:xfrm>
            <a:off x="9912424" y="3396747"/>
            <a:ext cx="36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>
            <a:cxnSpLocks/>
          </p:cNvCxnSpPr>
          <p:nvPr/>
        </p:nvCxnSpPr>
        <p:spPr>
          <a:xfrm>
            <a:off x="9912424" y="4132729"/>
            <a:ext cx="36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>
            <a:cxnSpLocks/>
          </p:cNvCxnSpPr>
          <p:nvPr/>
        </p:nvCxnSpPr>
        <p:spPr>
          <a:xfrm>
            <a:off x="9912424" y="4845307"/>
            <a:ext cx="36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>
            <a:cxnSpLocks/>
          </p:cNvCxnSpPr>
          <p:nvPr/>
        </p:nvCxnSpPr>
        <p:spPr>
          <a:xfrm>
            <a:off x="9904513" y="5589240"/>
            <a:ext cx="36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>
            <a:cxnSpLocks/>
          </p:cNvCxnSpPr>
          <p:nvPr/>
        </p:nvCxnSpPr>
        <p:spPr>
          <a:xfrm>
            <a:off x="9912424" y="6309320"/>
            <a:ext cx="36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>
            <a:cxnSpLocks/>
          </p:cNvCxnSpPr>
          <p:nvPr/>
        </p:nvCxnSpPr>
        <p:spPr>
          <a:xfrm rot="5400000">
            <a:off x="6942104" y="2670806"/>
            <a:ext cx="18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>
            <a:cxnSpLocks/>
          </p:cNvCxnSpPr>
          <p:nvPr/>
        </p:nvCxnSpPr>
        <p:spPr>
          <a:xfrm rot="5400000">
            <a:off x="4853872" y="2675026"/>
            <a:ext cx="18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/>
          <p:cNvCxnSpPr>
            <a:cxnSpLocks/>
          </p:cNvCxnSpPr>
          <p:nvPr/>
        </p:nvCxnSpPr>
        <p:spPr>
          <a:xfrm rot="5400000">
            <a:off x="2781542" y="2662855"/>
            <a:ext cx="18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>
            <a:cxnSpLocks/>
          </p:cNvCxnSpPr>
          <p:nvPr/>
        </p:nvCxnSpPr>
        <p:spPr>
          <a:xfrm rot="5400000">
            <a:off x="6006000" y="2510888"/>
            <a:ext cx="18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1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משרד החוץ מסביב לעולם</a:t>
            </a:r>
            <a:r>
              <a:rPr lang="he-IL" sz="3200" dirty="0"/>
              <a:t> </a:t>
            </a:r>
            <a:br>
              <a:rPr lang="he-IL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he-IL" sz="3200" dirty="0"/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7865616" y="2805344"/>
            <a:ext cx="3565452" cy="178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200" b="1" dirty="0"/>
              <a:t>103</a:t>
            </a:r>
            <a:r>
              <a:rPr lang="he-IL" sz="2200" dirty="0"/>
              <a:t> נציגויות ב-</a:t>
            </a:r>
            <a:r>
              <a:rPr lang="he-IL" sz="2200" b="1" dirty="0"/>
              <a:t>77</a:t>
            </a:r>
            <a:r>
              <a:rPr lang="he-IL" sz="2200" dirty="0"/>
              <a:t> מדינות</a:t>
            </a:r>
          </a:p>
          <a:p>
            <a:r>
              <a:rPr lang="he-IL" sz="2200" b="1" dirty="0"/>
              <a:t>160</a:t>
            </a:r>
            <a:r>
              <a:rPr lang="he-IL" sz="2200" dirty="0"/>
              <a:t> מדינות – יחסים דיפלומטיים</a:t>
            </a:r>
          </a:p>
          <a:p>
            <a:pPr marL="0" indent="0">
              <a:buFont typeface="Wingdings 3" charset="2"/>
              <a:buNone/>
            </a:pPr>
            <a:endParaRPr lang="he-IL" sz="2200" dirty="0"/>
          </a:p>
          <a:p>
            <a:endParaRPr lang="he-IL" sz="2200" dirty="0"/>
          </a:p>
        </p:txBody>
      </p:sp>
      <p:pic>
        <p:nvPicPr>
          <p:cNvPr id="5" name="תמונה 2" descr="תמונה שמכילה טקסט, מפה&#10;&#10;תיאור שנוצר ברמת מהימנות גבוהה מאוד">
            <a:extLst>
              <a:ext uri="{FF2B5EF4-FFF2-40B4-BE49-F238E27FC236}">
                <a16:creationId xmlns:a16="http://schemas.microsoft.com/office/drawing/2014/main" id="{5D0574AB-17E2-415E-9F16-FA7260645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5901"/>
          <a:stretch/>
        </p:blipFill>
        <p:spPr>
          <a:xfrm>
            <a:off x="609600" y="1926454"/>
            <a:ext cx="7346307" cy="38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5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C50024-8234-4133-87BD-3206C3F5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60648"/>
            <a:ext cx="10959008" cy="1152128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/>
          <a:p>
            <a:r>
              <a:rPr lang="he-IL" dirty="0"/>
              <a:t> תקציב </a:t>
            </a:r>
            <a:r>
              <a:rPr lang="he-IL" dirty="0" err="1"/>
              <a:t>משה"ח</a:t>
            </a:r>
            <a:r>
              <a:rPr lang="he-IL" dirty="0"/>
              <a:t> מתקציב המדינה: בינלאומית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407368" y="1556792"/>
          <a:ext cx="111750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חץ למטה 2"/>
          <p:cNvSpPr/>
          <p:nvPr/>
        </p:nvSpPr>
        <p:spPr>
          <a:xfrm>
            <a:off x="10558823" y="400506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6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1F43-D1B9-4D61-8818-50775FA8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A9C8-FC40-4992-A104-371A4C20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העבודה המדינית – בטחונית במשרד החוץ</a:t>
            </a:r>
          </a:p>
          <a:p>
            <a:pPr marL="0" indent="0" algn="ctr">
              <a:buNone/>
            </a:pPr>
            <a:r>
              <a:rPr lang="he-IL" dirty="0"/>
              <a:t>דוגמאות מהנסיון האישי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63253-B2E8-4565-A837-CFE3B9CC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33F-1815-41A3-BB3A-81B91157BF63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262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1" y="1731146"/>
            <a:ext cx="6010196" cy="429014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e-IL" sz="2800" u="sng" dirty="0">
                <a:solidFill>
                  <a:schemeClr val="tx1"/>
                </a:solidFill>
              </a:rPr>
              <a:t>פירוק נשק (</a:t>
            </a:r>
            <a:r>
              <a:rPr lang="en-US" sz="2800" u="sng" dirty="0">
                <a:solidFill>
                  <a:schemeClr val="tx1"/>
                </a:solidFill>
              </a:rPr>
              <a:t>disarmament</a:t>
            </a:r>
            <a:r>
              <a:rPr lang="he-IL" sz="2800" u="sng" dirty="0">
                <a:solidFill>
                  <a:schemeClr val="tx1"/>
                </a:solidFill>
              </a:rPr>
              <a:t>)</a:t>
            </a:r>
            <a:r>
              <a:rPr lang="he-IL" sz="2800" dirty="0"/>
              <a:t>- הטלת איסור גורף על קטגוריה שלמה של נשק. </a:t>
            </a:r>
            <a:r>
              <a:rPr lang="he-IL" sz="2800" dirty="0" err="1"/>
              <a:t>בדר"כ</a:t>
            </a:r>
            <a:r>
              <a:rPr lang="he-IL" sz="2800" dirty="0"/>
              <a:t> האיסור כולל שימוש, ייצור, העברה, מכירה ופיתוח</a:t>
            </a:r>
          </a:p>
          <a:p>
            <a:pPr marL="0" indent="0" algn="just">
              <a:buNone/>
            </a:pPr>
            <a:endParaRPr lang="he-IL" sz="2800" dirty="0"/>
          </a:p>
          <a:p>
            <a:pPr algn="just"/>
            <a:r>
              <a:rPr lang="he-IL" sz="2800" u="sng" dirty="0">
                <a:solidFill>
                  <a:schemeClr val="tx1"/>
                </a:solidFill>
              </a:rPr>
              <a:t>בקרת נשק (</a:t>
            </a:r>
            <a:r>
              <a:rPr lang="en-US" sz="2800" u="sng" dirty="0">
                <a:solidFill>
                  <a:schemeClr val="tx1"/>
                </a:solidFill>
              </a:rPr>
              <a:t>arms control</a:t>
            </a:r>
            <a:r>
              <a:rPr lang="he-IL" sz="2800" u="sng" dirty="0">
                <a:solidFill>
                  <a:schemeClr val="tx1"/>
                </a:solidFill>
              </a:rPr>
              <a:t>)</a:t>
            </a:r>
            <a:r>
              <a:rPr lang="he-IL" sz="2800" dirty="0"/>
              <a:t>- הטלת מגבלות על נשק מסוג מסוים מבלי לאסור את השימוש בו לגמרי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פר"ן ובק"ן- מה זה הדבר הזה?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098" y="1844824"/>
            <a:ext cx="221476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45" y="3856186"/>
            <a:ext cx="216894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5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ing">
      <a:dk1>
        <a:srgbClr val="282829"/>
      </a:dk1>
      <a:lt1>
        <a:sysClr val="window" lastClr="FFFFFF"/>
      </a:lt1>
      <a:dk2>
        <a:srgbClr val="14467C"/>
      </a:dk2>
      <a:lt2>
        <a:srgbClr val="FDB913"/>
      </a:lt2>
      <a:accent1>
        <a:srgbClr val="1268B3"/>
      </a:accent1>
      <a:accent2>
        <a:srgbClr val="ED1B2F"/>
      </a:accent2>
      <a:accent3>
        <a:srgbClr val="8DC63F"/>
      </a:accent3>
      <a:accent4>
        <a:srgbClr val="623F99"/>
      </a:accent4>
      <a:accent5>
        <a:srgbClr val="4BACC6"/>
      </a:accent5>
      <a:accent6>
        <a:srgbClr val="F79428"/>
      </a:accent6>
      <a:hlink>
        <a:srgbClr val="14467C"/>
      </a:hlink>
      <a:folHlink>
        <a:srgbClr val="5C63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1007</Words>
  <Application>Microsoft Office PowerPoint</Application>
  <PresentationFormat>Widescreen</PresentationFormat>
  <Paragraphs>151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 3</vt:lpstr>
      <vt:lpstr>Office Theme</vt:lpstr>
      <vt:lpstr>משרד החוץ- מבנה, יעדים והממשק המדיני-בטחוני</vt:lpstr>
      <vt:lpstr>מבנה ההרצאה</vt:lpstr>
      <vt:lpstr>משרד החוץ- ייעוד</vt:lpstr>
      <vt:lpstr>יעדי העל של משרד החוץ בשנת 2018</vt:lpstr>
      <vt:lpstr>מבנה ארגוני</vt:lpstr>
      <vt:lpstr>משרד החוץ מסביב לעולם  </vt:lpstr>
      <vt:lpstr> תקציב משה"ח מתקציב המדינה: בינלאומית</vt:lpstr>
      <vt:lpstr>PowerPoint Presentation</vt:lpstr>
      <vt:lpstr>פר"ן ובק"ן- מה זה הדבר הזה?</vt:lpstr>
      <vt:lpstr>מחלקת פירוק ובקרת נשק- ייעוד</vt:lpstr>
      <vt:lpstr>תחומי טיפול עיקריים- דוגמאות</vt:lpstr>
      <vt:lpstr>מצרר</vt:lpstr>
      <vt:lpstr>אמנת אוסלו (CCM)</vt:lpstr>
      <vt:lpstr>אמנת הנשק הקונבנציונאלי (CCW)</vt:lpstr>
      <vt:lpstr>יוזמות לפירוז המזה"ת מנה"ה אמנת ה- NPT (מניעת תפוצת גרעין)</vt:lpstr>
      <vt:lpstr>ה- NPT  והמז"ת- איפה זה נוגע בנו?</vt:lpstr>
      <vt:lpstr>ה- NPT והמזרח התיכון</vt:lpstr>
      <vt:lpstr>תגובת ישראל</vt:lpstr>
      <vt:lpstr>ישראל והNPT  (2)</vt:lpstr>
      <vt:lpstr>ישראל וה- NPT (3)</vt:lpstr>
      <vt:lpstr>ישראל וה- NPT (4)</vt:lpstr>
      <vt:lpstr>שאלות?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ייעוד</dc:title>
  <dc:creator>youval p</dc:creator>
  <cp:lastModifiedBy>Honig Rahamimoff</cp:lastModifiedBy>
  <cp:revision>54</cp:revision>
  <cp:lastPrinted>2017-11-22T17:26:54Z</cp:lastPrinted>
  <dcterms:created xsi:type="dcterms:W3CDTF">2017-11-14T20:17:55Z</dcterms:created>
  <dcterms:modified xsi:type="dcterms:W3CDTF">2017-11-22T17:30:04Z</dcterms:modified>
</cp:coreProperties>
</file>