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81" r:id="rId2"/>
    <p:sldId id="301" r:id="rId3"/>
    <p:sldId id="282" r:id="rId4"/>
    <p:sldId id="297" r:id="rId5"/>
    <p:sldId id="298" r:id="rId6"/>
    <p:sldId id="299" r:id="rId7"/>
    <p:sldId id="300" r:id="rId8"/>
    <p:sldId id="302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85" autoAdjust="0"/>
    <p:restoredTop sz="94660"/>
  </p:normalViewPr>
  <p:slideViewPr>
    <p:cSldViewPr snapToGrid="0">
      <p:cViewPr>
        <p:scale>
          <a:sx n="70" d="100"/>
          <a:sy n="70" d="100"/>
        </p:scale>
        <p:origin x="822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57D27BC-AFC4-4AE9-95A4-46D4C65B40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50161C2-58AC-4347-83EE-E0F1240E07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294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161C2-58AC-4347-83EE-E0F1240E07FF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255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161C2-58AC-4347-83EE-E0F1240E07FF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5228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161C2-58AC-4347-83EE-E0F1240E07FF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0883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161C2-58AC-4347-83EE-E0F1240E07FF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8633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707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39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392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982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25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910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97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658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833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440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80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E61D7-8D72-43EE-88A2-3E856D8FF10C}" type="datetimeFigureOut">
              <a:rPr lang="he-IL" smtClean="0"/>
              <a:t>י"ז/שבט/תש"פ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855A7-7872-48A8-B4F9-F0DF3BE94D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683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תוצאת תמונה עבור ירדן דג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2044">
            <a:off x="116832" y="-218798"/>
            <a:ext cx="2816797" cy="289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-106576" y="2104674"/>
            <a:ext cx="305525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השגנו את </a:t>
            </a: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שאיפותינו,</a:t>
            </a:r>
            <a:b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ביום שבו קראת לנו,</a:t>
            </a:r>
            <a:b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מוּנַעים </a:t>
            </a:r>
            <a:r>
              <a:rPr lang="he-IL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בקוממיות</a:t>
            </a: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he-IL" sz="3200" dirty="0">
                <a:latin typeface="Aharoni" panose="02010803020104030203" pitchFamily="2" charset="-79"/>
                <a:cs typeface="Aharoni" panose="02010803020104030203" pitchFamily="2" charset="-79"/>
              </a:rPr>
              <a:t>השואפת אל מעל כוכבי השביט</a:t>
            </a:r>
          </a:p>
        </p:txBody>
      </p:sp>
      <p:sp>
        <p:nvSpPr>
          <p:cNvPr id="5" name="מלבן 4"/>
          <p:cNvSpPr/>
          <p:nvPr/>
        </p:nvSpPr>
        <p:spPr>
          <a:xfrm>
            <a:off x="9274628" y="2678618"/>
            <a:ext cx="27722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4000" b="1" dirty="0"/>
              <a:t>نحن أحرزنا المنى</a:t>
            </a:r>
            <a:br>
              <a:rPr lang="ar-AE" sz="4000" b="1" dirty="0"/>
            </a:br>
            <a:r>
              <a:rPr lang="ar-AE" sz="4000" b="1" dirty="0"/>
              <a:t>يوم أحييت لنا</a:t>
            </a:r>
            <a:br>
              <a:rPr lang="ar-AE" sz="4000" b="1" dirty="0"/>
            </a:br>
            <a:r>
              <a:rPr lang="ar-AE" sz="4000" b="1" dirty="0"/>
              <a:t>نهضة تحفزنا</a:t>
            </a:r>
            <a:br>
              <a:rPr lang="ar-AE" sz="4000" b="1" dirty="0"/>
            </a:br>
            <a:r>
              <a:rPr lang="ar-AE" sz="4000" b="1" dirty="0"/>
              <a:t>تتسامى فوق هامِ الشهب</a:t>
            </a:r>
            <a:endParaRPr lang="he-IL" sz="4000" b="1" dirty="0"/>
          </a:p>
        </p:txBody>
      </p:sp>
      <p:pic>
        <p:nvPicPr>
          <p:cNvPr id="8" name="Picture 5" descr="תוצאת תמונה עבור ירדן דג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0773">
            <a:off x="9252346" y="-245114"/>
            <a:ext cx="2816797" cy="2895527"/>
          </a:xfrm>
          <a:prstGeom prst="rect">
            <a:avLst/>
          </a:prstGeom>
          <a:noFill/>
          <a:scene3d>
            <a:camera prst="orthographicFront">
              <a:rot lat="10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תמונה 9" descr="תוצאת תמונה עבור הממלכה ההאשמית של ירדן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888" y="0"/>
            <a:ext cx="1417968" cy="17024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מלבן 10"/>
          <p:cNvSpPr/>
          <p:nvPr/>
        </p:nvSpPr>
        <p:spPr>
          <a:xfrm rot="1466598">
            <a:off x="7334491" y="527615"/>
            <a:ext cx="18639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הממלכה</a:t>
            </a:r>
            <a:endParaRPr lang="he-IL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מלבן 11"/>
          <p:cNvSpPr/>
          <p:nvPr/>
        </p:nvSpPr>
        <p:spPr>
          <a:xfrm rot="19854820">
            <a:off x="2927934" y="624328"/>
            <a:ext cx="216794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ההאשמית</a:t>
            </a:r>
            <a:endParaRPr lang="he-IL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761" y="2085907"/>
            <a:ext cx="6562869" cy="448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4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20824"/>
            <a:ext cx="12191999" cy="5337176"/>
          </a:xfrm>
          <a:solidFill>
            <a:schemeClr val="bg1"/>
          </a:solidFill>
          <a:ln w="57150"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he-IL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e-IL" sz="4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245311"/>
          </a:xfrm>
          <a:prstGeom prst="rect">
            <a:avLst/>
          </a:prstGeom>
          <a:solidFill>
            <a:srgbClr val="FF0000">
              <a:alpha val="84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ירדן – יתרונות וחסרונות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  <p:pic>
        <p:nvPicPr>
          <p:cNvPr id="6" name="תמונה 9" descr="תוצאת תמונה עבור הממלכה ההאשמית של ירדן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20" y="69275"/>
            <a:ext cx="1103035" cy="10780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6810232" y="1561768"/>
            <a:ext cx="5313528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בלעדיות על המקומות הקדושים</a:t>
            </a:r>
          </a:p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מדינת תווך ועומק אסטרטגי</a:t>
            </a:r>
          </a:p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קשר מיוחד ארוך שנים עם ארה"ב וישראל</a:t>
            </a:r>
            <a:endParaRPr lang="he-IL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27" y="1536744"/>
            <a:ext cx="53135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מצב פנימי שברירי</a:t>
            </a:r>
          </a:p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כלכלה במצוקה</a:t>
            </a:r>
          </a:p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איומים מבית ומבחוץ</a:t>
            </a:r>
          </a:p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פליטים</a:t>
            </a:r>
          </a:p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6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ללא משאבים וללא מים</a:t>
            </a:r>
          </a:p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3600" dirty="0" smtClean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685800" indent="-6858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3600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79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245311"/>
            <a:ext cx="12192000" cy="385895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e-IL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בעוד </a:t>
            </a:r>
            <a:r>
              <a:rPr lang="he-IL" sz="4000" dirty="0">
                <a:latin typeface="Aharoni" panose="02010803020104030203" pitchFamily="2" charset="-79"/>
                <a:cs typeface="Aharoni" panose="02010803020104030203" pitchFamily="2" charset="-79"/>
              </a:rPr>
              <a:t>ירדן מהווה גורם מייצב </a:t>
            </a:r>
            <a:r>
              <a:rPr lang="he-IL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אזורי </a:t>
            </a:r>
            <a:r>
              <a:rPr lang="he-IL" sz="4000" dirty="0">
                <a:latin typeface="Aharoni" panose="02010803020104030203" pitchFamily="2" charset="-79"/>
                <a:cs typeface="Aharoni" panose="02010803020104030203" pitchFamily="2" charset="-79"/>
              </a:rPr>
              <a:t>(קליטת פליטים, אזור חיץ, </a:t>
            </a:r>
            <a:r>
              <a:rPr lang="he-IL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חליף </a:t>
            </a:r>
            <a:r>
              <a:rPr lang="he-IL" sz="4000" dirty="0">
                <a:latin typeface="Aharoni" panose="02010803020104030203" pitchFamily="2" charset="-79"/>
                <a:cs typeface="Aharoni" panose="02010803020104030203" pitchFamily="2" charset="-79"/>
              </a:rPr>
              <a:t>לטורקיה</a:t>
            </a:r>
            <a:r>
              <a:rPr lang="he-IL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) ורואה עצמה כפטרון לפלסטינים ובעלת מעמד מיוחד במקומות הקדושים, מעמדה </a:t>
            </a:r>
            <a:r>
              <a:rPr lang="he-IL" sz="4000" dirty="0">
                <a:latin typeface="Aharoni" panose="02010803020104030203" pitchFamily="2" charset="-79"/>
                <a:cs typeface="Aharoni" panose="02010803020104030203" pitchFamily="2" charset="-79"/>
              </a:rPr>
              <a:t>הבינלאומי נשחק והיא אינה מהווה שחקן משמעותי ביישוב </a:t>
            </a:r>
            <a:r>
              <a:rPr lang="he-IL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הסכסוך. </a:t>
            </a:r>
            <a:endParaRPr lang="he-IL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e-IL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e-IL" sz="4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245311"/>
          </a:xfrm>
          <a:prstGeom prst="rect">
            <a:avLst/>
          </a:prstGeom>
          <a:solidFill>
            <a:srgbClr val="FF0000">
              <a:alpha val="84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היסט לאור המערכת המתהווה בתרחיש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  <p:pic>
        <p:nvPicPr>
          <p:cNvPr id="6" name="תמונה 9" descr="תוצאת תמונה עבור הממלכה ההאשמית של ירדן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21" y="69275"/>
            <a:ext cx="920858" cy="9406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5104263"/>
            <a:ext cx="12192000" cy="1753737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הגדלת </a:t>
            </a:r>
            <a:r>
              <a:rPr kumimoji="0" lang="he-IL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נכסיות ירדן כשחקן אזורי בעל משמעות ייחודית </a:t>
            </a:r>
            <a:r>
              <a:rPr lang="he-IL" sz="4000" dirty="0">
                <a:solidFill>
                  <a:schemeClr val="tx1"/>
                </a:solidFill>
                <a:latin typeface="Guttman Haim"/>
                <a:cs typeface="Guttman Haim"/>
              </a:rPr>
              <a:t>בסוגיה</a:t>
            </a:r>
            <a:r>
              <a:rPr kumimoji="0" lang="he-IL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 </a:t>
            </a:r>
            <a:r>
              <a:rPr kumimoji="0" lang="he-IL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הפלסטינית כמכשיר לאינטרס העל – </a:t>
            </a:r>
            <a:r>
              <a:rPr kumimoji="0" lang="he-IL" sz="40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שרידות השלטון</a:t>
            </a:r>
            <a:endParaRPr kumimoji="0" lang="he-IL" sz="40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</p:spTree>
    <p:extLst>
      <p:ext uri="{BB962C8B-B14F-4D97-AF65-F5344CB8AC3E}">
        <p14:creationId xmlns:p14="http://schemas.microsoft.com/office/powerpoint/2010/main" val="39912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17133"/>
            <a:ext cx="12192000" cy="1245311"/>
          </a:xfrm>
          <a:prstGeom prst="rect">
            <a:avLst/>
          </a:prstGeom>
          <a:solidFill>
            <a:srgbClr val="FF0000">
              <a:alpha val="84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מעיצוב לפעולה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1443376"/>
            <a:ext cx="12192000" cy="1245311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 fontScale="85000" lnSpcReduction="100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פעולה חכמה ושקטה,</a:t>
            </a:r>
            <a:r>
              <a:rPr kumimoji="0" lang="he-IL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 ככל שניתן, על מנת למקסם יעדים ולמזער נזקים, תוך ערנות יתר להגעה לקווים אדומים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2869619"/>
            <a:ext cx="12192000" cy="1245311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פטרון ולא</a:t>
            </a:r>
            <a:r>
              <a:rPr kumimoji="0" lang="he-IL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 פיתרון 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4241154"/>
            <a:ext cx="12192000" cy="1245311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0" normalizeH="0" baseline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/>
              <a:t>הר הבית בידינו </a:t>
            </a:r>
            <a:endParaRPr lang="he-IL" dirty="0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5612689"/>
            <a:ext cx="12192000" cy="1245311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0" normalizeH="0" baseline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/>
              <a:t>עוצמתנו בחולשתנו ובחביבותינו</a:t>
            </a:r>
            <a:endParaRPr lang="he-IL" dirty="0"/>
          </a:p>
        </p:txBody>
      </p:sp>
      <p:pic>
        <p:nvPicPr>
          <p:cNvPr id="8" name="תמונה 9" descr="תוצאת תמונה עבור הממלכה ההאשמית של ירדן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3" y="44843"/>
            <a:ext cx="909070" cy="1075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37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17133"/>
            <a:ext cx="12192000" cy="897267"/>
          </a:xfrm>
          <a:prstGeom prst="rect">
            <a:avLst/>
          </a:prstGeom>
          <a:solidFill>
            <a:srgbClr val="FF0000">
              <a:alpha val="84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סיכום שלב א'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  <p:pic>
        <p:nvPicPr>
          <p:cNvPr id="8" name="תמונה 9" descr="תוצאת תמונה עבור הממלכה ההאשמית של ירדן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48" y="17133"/>
            <a:ext cx="756671" cy="791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1157908"/>
            <a:ext cx="3466531" cy="779463"/>
          </a:xfrm>
          <a:prstGeom prst="rect">
            <a:avLst/>
          </a:prstGeom>
          <a:solidFill>
            <a:schemeClr val="tx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marR="0" lvl="0" indent="0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sz="2800" dirty="0" smtClean="0"/>
              <a:t>אסטרטגיה ביטחונית</a:t>
            </a:r>
            <a:endParaRPr lang="he-IL" sz="2800" dirty="0"/>
          </a:p>
        </p:txBody>
      </p:sp>
      <p:sp>
        <p:nvSpPr>
          <p:cNvPr id="14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3634853" y="1157908"/>
            <a:ext cx="4494663" cy="779463"/>
          </a:xfrm>
          <a:prstGeom prst="rect">
            <a:avLst/>
          </a:prstGeom>
          <a:solidFill>
            <a:schemeClr val="tx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 fontScale="85000" lnSpcReduction="10000"/>
          </a:bodyPr>
          <a:lstStyle>
            <a:defPPr>
              <a:defRPr lang="he-IL"/>
            </a:defPPr>
            <a:lvl1pPr marR="0" lvl="0" indent="0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/>
              <a:t>אסטרטגיה כלכלית</a:t>
            </a:r>
            <a:endParaRPr lang="he-IL" dirty="0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8297839" y="1157908"/>
            <a:ext cx="3894161" cy="779463"/>
          </a:xfrm>
          <a:prstGeom prst="rect">
            <a:avLst/>
          </a:prstGeom>
          <a:solidFill>
            <a:schemeClr val="tx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 fontScale="85000" lnSpcReduction="10000"/>
          </a:bodyPr>
          <a:lstStyle>
            <a:defPPr>
              <a:defRPr lang="he-IL"/>
            </a:defPPr>
            <a:lvl1pPr marR="0" lvl="0" indent="0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/>
              <a:t>אסטרטגיה מדינית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8297838" y="1937371"/>
            <a:ext cx="3283527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342900" indent="-342900">
              <a:buAutoNum type="arabicPeriod"/>
              <a:defRPr sz="28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he-IL" sz="2400" dirty="0"/>
              <a:t>מעמד מתווך בערוץ מרובע – ארה"ב ירדן – ישראל פלסטינים</a:t>
            </a:r>
          </a:p>
          <a:p>
            <a:r>
              <a:rPr lang="he-IL" sz="2400" dirty="0"/>
              <a:t>הפגנת עוצמה מול הציבור הירדני (יציבות השלטון)</a:t>
            </a:r>
          </a:p>
          <a:p>
            <a:r>
              <a:rPr lang="he-IL" sz="2400" dirty="0"/>
              <a:t>בלעדיות ירדן בהר הבית</a:t>
            </a:r>
          </a:p>
          <a:p>
            <a:r>
              <a:rPr lang="he-IL" sz="2400" dirty="0"/>
              <a:t>גבול בינלאומי עם ישראל</a:t>
            </a:r>
          </a:p>
          <a:p>
            <a:r>
              <a:rPr lang="he-IL" sz="2400" dirty="0"/>
              <a:t>ללא החלפת אוכלוסייה ושטחים בירדן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0100" y="1940470"/>
            <a:ext cx="3962398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342900" indent="-342900">
              <a:buAutoNum type="arabicPeriod"/>
              <a:defRPr sz="28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he-IL" sz="2400" dirty="0"/>
              <a:t>פיצוי מלא על קליטת הפלסטינים מ 48' ואילך- 15 </a:t>
            </a:r>
            <a:r>
              <a:rPr lang="he-IL" sz="2400" dirty="0"/>
              <a:t>מיליארד </a:t>
            </a:r>
            <a:r>
              <a:rPr lang="he-IL" sz="2400" dirty="0"/>
              <a:t>דולר.</a:t>
            </a:r>
          </a:p>
          <a:p>
            <a:r>
              <a:rPr lang="he-IL" sz="2400" dirty="0"/>
              <a:t>הכפלת תקציב הסיוע האמריקאי.</a:t>
            </a:r>
          </a:p>
          <a:p>
            <a:r>
              <a:rPr lang="he-IL" sz="2400" dirty="0"/>
              <a:t>אספקת מים קבועה שתספק את כל צרכי ירדן, </a:t>
            </a:r>
            <a:r>
              <a:rPr lang="he-IL" sz="2400" dirty="0"/>
              <a:t>בעלות </a:t>
            </a:r>
            <a:r>
              <a:rPr lang="he-IL" sz="2400" dirty="0"/>
              <a:t>נמוכה.</a:t>
            </a:r>
          </a:p>
          <a:p>
            <a:r>
              <a:rPr lang="he-IL" sz="2400" dirty="0"/>
              <a:t>השקעה מאסיבית בתשתיות, </a:t>
            </a:r>
            <a:r>
              <a:rPr lang="he-IL" sz="2400" dirty="0"/>
              <a:t>אנרגיה, תעשייה</a:t>
            </a:r>
            <a:r>
              <a:rPr lang="he-IL" sz="2400" dirty="0"/>
              <a:t>, סחר ותיירות. </a:t>
            </a:r>
          </a:p>
          <a:p>
            <a:r>
              <a:rPr lang="he-IL" sz="2400" dirty="0"/>
              <a:t>מימון סוגיית הפליטים מסוריה, עיראק ולבנון</a:t>
            </a:r>
            <a:r>
              <a:rPr lang="he-IL" sz="2400" dirty="0"/>
              <a:t>.</a:t>
            </a:r>
            <a:endParaRPr lang="he-IL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" y="1957218"/>
            <a:ext cx="3064957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marL="342900" indent="-342900">
              <a:buAutoNum type="arabicPeriod"/>
              <a:defRPr sz="28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he-IL" sz="2400" dirty="0"/>
              <a:t>שמירה על יציבות פנימית.</a:t>
            </a:r>
          </a:p>
          <a:p>
            <a:r>
              <a:rPr lang="he-IL" sz="2400" dirty="0"/>
              <a:t>מטריית הגנה ישראלית ואמריקאית מעוגנת בהסכמים.</a:t>
            </a:r>
          </a:p>
          <a:p>
            <a:r>
              <a:rPr lang="he-IL" sz="2400" dirty="0"/>
              <a:t>בלימת איראן (פנים וחוץ).</a:t>
            </a:r>
          </a:p>
          <a:p>
            <a:r>
              <a:rPr lang="he-IL" sz="2400" dirty="0"/>
              <a:t>המשך בניין כוח צבאי מערבי ומודרני</a:t>
            </a:r>
            <a:endParaRPr lang="he-IL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1626028" y="3005238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26028" y="1957218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X</a:t>
            </a:r>
            <a:endParaRPr lang="he-IL" sz="28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666557" y="3665378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639880" y="4124353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654768" y="4522883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06656" y="2628062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06656" y="3005238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34371" y="4520701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X</a:t>
            </a:r>
            <a:endParaRPr lang="he-IL" sz="28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34371" y="3762969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33113" y="1957218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61345" y="2630767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X</a:t>
            </a:r>
            <a:endParaRPr lang="he-IL" sz="2800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61345" y="3762969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X</a:t>
            </a:r>
            <a:endParaRPr lang="he-IL" sz="2800" b="1" dirty="0">
              <a:solidFill>
                <a:srgbClr val="C00000"/>
              </a:solidFill>
            </a:endParaRPr>
          </a:p>
        </p:txBody>
      </p:sp>
      <p:sp>
        <p:nvSpPr>
          <p:cNvPr id="37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5875032"/>
            <a:ext cx="12192000" cy="1021793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he-IL" sz="3200" dirty="0">
                <a:solidFill>
                  <a:schemeClr val="tx1"/>
                </a:solidFill>
                <a:latin typeface="Guttman Haim"/>
                <a:cs typeface="Guttman Haim"/>
              </a:rPr>
              <a:t>הפכנו להיות נכסיים בעיני ארצות הברית, ישראל וסעודיה. </a:t>
            </a:r>
            <a:r>
              <a:rPr lang="he-IL" sz="3200" dirty="0" smtClean="0">
                <a:solidFill>
                  <a:schemeClr val="tx1"/>
                </a:solidFill>
                <a:latin typeface="Guttman Haim"/>
                <a:cs typeface="Guttman Haim"/>
              </a:rPr>
              <a:t>   בפועל </a:t>
            </a:r>
            <a:r>
              <a:rPr lang="he-IL" sz="3200" dirty="0">
                <a:solidFill>
                  <a:schemeClr val="tx1"/>
                </a:solidFill>
                <a:latin typeface="Guttman Haim"/>
                <a:cs typeface="Guttman Haim"/>
              </a:rPr>
              <a:t>אנחנו לא שחקן </a:t>
            </a:r>
            <a:r>
              <a:rPr lang="he-IL" sz="3200" dirty="0" smtClean="0">
                <a:solidFill>
                  <a:schemeClr val="tx1"/>
                </a:solidFill>
                <a:latin typeface="Guttman Haim"/>
                <a:cs typeface="Guttman Haim"/>
              </a:rPr>
              <a:t>משמעותי בסוגיה </a:t>
            </a:r>
            <a:r>
              <a:rPr lang="he-IL" sz="3200" dirty="0">
                <a:solidFill>
                  <a:schemeClr val="tx1"/>
                </a:solidFill>
                <a:latin typeface="Guttman Haim"/>
                <a:cs typeface="Guttman Haim"/>
              </a:rPr>
              <a:t>הפלסטינית. </a:t>
            </a: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cs typeface="Guttman Haim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08929" y="1934296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9033" y="4511627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8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17133"/>
            <a:ext cx="12192000" cy="1245311"/>
          </a:xfrm>
          <a:prstGeom prst="rect">
            <a:avLst/>
          </a:prstGeom>
          <a:solidFill>
            <a:srgbClr val="FF0000">
              <a:alpha val="84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ניתוח אסטרטגי לקראת</a:t>
            </a:r>
            <a:r>
              <a:rPr kumimoji="0" lang="he-IL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 שלב ב' בתרחיש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1443376"/>
            <a:ext cx="12192000" cy="1542712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z="3600" dirty="0">
                <a:solidFill>
                  <a:schemeClr val="tx1"/>
                </a:solidFill>
                <a:latin typeface="Guttman Haim"/>
                <a:cs typeface="Guttman Haim"/>
              </a:rPr>
              <a:t>ירדן נכסית במסגרת עסקת המאה (לא "קו ראשון"). </a:t>
            </a:r>
            <a:r>
              <a:rPr lang="he-IL" sz="3600" dirty="0" smtClean="0">
                <a:solidFill>
                  <a:schemeClr val="tx1"/>
                </a:solidFill>
                <a:latin typeface="Guttman Haim"/>
                <a:cs typeface="Guttman Haim"/>
              </a:rPr>
              <a:t>  הסוגיה </a:t>
            </a:r>
            <a:r>
              <a:rPr lang="he-IL" sz="3600" dirty="0">
                <a:solidFill>
                  <a:schemeClr val="tx1"/>
                </a:solidFill>
                <a:latin typeface="Guttman Haim"/>
                <a:cs typeface="Guttman Haim"/>
              </a:rPr>
              <a:t>הפלסטינית </a:t>
            </a:r>
            <a:r>
              <a:rPr lang="he-IL" sz="3600" dirty="0" smtClean="0">
                <a:solidFill>
                  <a:schemeClr val="tx1"/>
                </a:solidFill>
                <a:latin typeface="Guttman Haim"/>
                <a:cs typeface="Guttman Haim"/>
              </a:rPr>
              <a:t>אינה במוקד.                                   רוב </a:t>
            </a:r>
            <a:r>
              <a:rPr lang="he-IL" sz="3600" dirty="0">
                <a:solidFill>
                  <a:schemeClr val="tx1"/>
                </a:solidFill>
                <a:latin typeface="Guttman Haim"/>
                <a:cs typeface="Guttman Haim"/>
              </a:rPr>
              <a:t>היעדים שלנו הושגו עד כה (מדיני, ביטחוני, כלכלי).</a:t>
            </a:r>
            <a:endParaRPr lang="en-US" sz="3600" dirty="0">
              <a:solidFill>
                <a:schemeClr val="tx1"/>
              </a:solidFill>
              <a:latin typeface="Guttman Haim"/>
              <a:cs typeface="Guttman Haim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3100385"/>
            <a:ext cx="12192000" cy="1085980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 algn="just">
              <a:defRPr/>
            </a:pPr>
            <a:r>
              <a:rPr lang="he-IL" sz="2400" dirty="0" smtClean="0">
                <a:solidFill>
                  <a:schemeClr val="tx1"/>
                </a:solidFill>
                <a:latin typeface="Guttman Haim"/>
                <a:cs typeface="Guttman Haim"/>
              </a:rPr>
              <a:t>היסט אפשרי - מתהווה </a:t>
            </a:r>
            <a:r>
              <a:rPr lang="he-IL" sz="2400" dirty="0">
                <a:solidFill>
                  <a:schemeClr val="tx1"/>
                </a:solidFill>
                <a:latin typeface="Guttman Haim"/>
                <a:cs typeface="Guttman Haim"/>
              </a:rPr>
              <a:t>מערכת </a:t>
            </a:r>
            <a:r>
              <a:rPr lang="he-IL" sz="2400" dirty="0" smtClean="0">
                <a:solidFill>
                  <a:schemeClr val="tx1"/>
                </a:solidFill>
                <a:latin typeface="Guttman Haim"/>
                <a:cs typeface="Guttman Haim"/>
              </a:rPr>
              <a:t>שונה </a:t>
            </a:r>
            <a:r>
              <a:rPr lang="he-IL" sz="2400" dirty="0">
                <a:solidFill>
                  <a:schemeClr val="tx1"/>
                </a:solidFill>
                <a:latin typeface="Guttman Haim"/>
                <a:cs typeface="Guttman Haim"/>
              </a:rPr>
              <a:t>מתמונת הפתיחה – </a:t>
            </a:r>
            <a:r>
              <a:rPr lang="he-IL" sz="2400" dirty="0" smtClean="0">
                <a:solidFill>
                  <a:schemeClr val="tx1"/>
                </a:solidFill>
                <a:latin typeface="Guttman Haim"/>
                <a:cs typeface="Guttman Haim"/>
              </a:rPr>
              <a:t>גוש </a:t>
            </a:r>
            <a:r>
              <a:rPr lang="he-IL" sz="2400" dirty="0">
                <a:solidFill>
                  <a:schemeClr val="tx1"/>
                </a:solidFill>
                <a:latin typeface="Guttman Haim"/>
                <a:cs typeface="Guttman Haim"/>
              </a:rPr>
              <a:t>ארה"ב וגוש סין. במסגרת זו, ייתכנו אינטרסים שהינם חיצוניים לירדן, אך בעקבותם, יידרסו ההבנות </a:t>
            </a:r>
            <a:r>
              <a:rPr lang="he-IL" sz="2400" dirty="0" smtClean="0">
                <a:solidFill>
                  <a:schemeClr val="tx1"/>
                </a:solidFill>
                <a:latin typeface="Guttman Haim"/>
                <a:cs typeface="Guttman Haim"/>
              </a:rPr>
              <a:t>וההישגים </a:t>
            </a:r>
            <a:r>
              <a:rPr lang="he-IL" sz="2400" dirty="0">
                <a:solidFill>
                  <a:schemeClr val="tx1"/>
                </a:solidFill>
                <a:latin typeface="Guttman Haim"/>
                <a:cs typeface="Guttman Haim"/>
              </a:rPr>
              <a:t>שהבאנו עד </a:t>
            </a:r>
            <a:r>
              <a:rPr lang="he-IL" sz="2400" dirty="0" smtClean="0">
                <a:solidFill>
                  <a:schemeClr val="tx1"/>
                </a:solidFill>
                <a:latin typeface="Guttman Haim"/>
                <a:cs typeface="Guttman Haim"/>
              </a:rPr>
              <a:t>כאן. </a:t>
            </a:r>
            <a:endParaRPr kumimoji="0" lang="he-IL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cs typeface="Guttman Haim"/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4312316"/>
            <a:ext cx="12192000" cy="1031272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Autofit/>
          </a:bodyPr>
          <a:lstStyle>
            <a:defPPr>
              <a:defRPr lang="he-IL"/>
            </a:defPPr>
            <a:lvl1pPr lvl="0" algn="just">
              <a:lnSpc>
                <a:spcPct val="90000"/>
              </a:lnSpc>
              <a:spcBef>
                <a:spcPct val="0"/>
              </a:spcBef>
              <a:buNone/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/>
              <a:t>תכנון </a:t>
            </a:r>
            <a:r>
              <a:rPr lang="he-IL" dirty="0" smtClean="0"/>
              <a:t>– להוות שחקן </a:t>
            </a:r>
            <a:r>
              <a:rPr lang="he-IL" dirty="0"/>
              <a:t>נכסי באזור (חליף </a:t>
            </a:r>
            <a:r>
              <a:rPr lang="he-IL" dirty="0" smtClean="0"/>
              <a:t>לתורכיה, אטרקטיבי מדינית וביטחונית)         וכן </a:t>
            </a:r>
            <a:r>
              <a:rPr lang="he-IL" u="sng" dirty="0" smtClean="0"/>
              <a:t>לשמר </a:t>
            </a:r>
            <a:r>
              <a:rPr lang="he-IL" u="sng" dirty="0"/>
              <a:t>את ההישגים הכלכליים שהבאנו עד כאן</a:t>
            </a:r>
            <a:r>
              <a:rPr lang="he-IL" dirty="0"/>
              <a:t>.</a:t>
            </a:r>
            <a:endParaRPr lang="he-IL" dirty="0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5468894"/>
            <a:ext cx="12192000" cy="1402753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Autofit/>
          </a:bodyPr>
          <a:lstStyle>
            <a:defPPr>
              <a:defRPr lang="he-IL"/>
            </a:defPPr>
            <a:lvl1pPr lvl="0" algn="just">
              <a:lnSpc>
                <a:spcPct val="90000"/>
              </a:lnSpc>
              <a:spcBef>
                <a:spcPct val="0"/>
              </a:spcBef>
              <a:buNone/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/>
              <a:t>1. </a:t>
            </a:r>
            <a:r>
              <a:rPr lang="he-IL" dirty="0" smtClean="0"/>
              <a:t>העברת </a:t>
            </a:r>
            <a:r>
              <a:rPr lang="he-IL" dirty="0"/>
              <a:t>בסיסי ארצות הברית מתורכיה לצפון מזרח ירדן. </a:t>
            </a:r>
          </a:p>
          <a:p>
            <a:r>
              <a:rPr lang="he-IL" dirty="0"/>
              <a:t>2. ברית הגנה ביטחונית ירדן-ארה"ב.</a:t>
            </a:r>
          </a:p>
          <a:p>
            <a:r>
              <a:rPr lang="he-IL" dirty="0"/>
              <a:t>3. </a:t>
            </a:r>
            <a:r>
              <a:rPr lang="he-IL" dirty="0"/>
              <a:t>תיקוף ההבנות הכלכליות משלב ראשון </a:t>
            </a:r>
            <a:r>
              <a:rPr lang="he-IL" dirty="0" smtClean="0"/>
              <a:t>(עקבה-חאקל, </a:t>
            </a:r>
            <a:r>
              <a:rPr lang="he-IL" dirty="0"/>
              <a:t>מים, </a:t>
            </a:r>
            <a:r>
              <a:rPr lang="he-IL" dirty="0" smtClean="0"/>
              <a:t>סיוע, פיצויים).</a:t>
            </a:r>
            <a:endParaRPr lang="he-IL" dirty="0"/>
          </a:p>
          <a:p>
            <a:r>
              <a:rPr lang="he-IL" dirty="0"/>
              <a:t>4. </a:t>
            </a:r>
            <a:r>
              <a:rPr lang="he-IL" dirty="0"/>
              <a:t>החלשת </a:t>
            </a:r>
            <a:r>
              <a:rPr lang="he-IL" dirty="0" smtClean="0"/>
              <a:t>מצרים על מנת להחליפה כמתווך</a:t>
            </a:r>
            <a:endParaRPr lang="he-IL" dirty="0"/>
          </a:p>
        </p:txBody>
      </p:sp>
      <p:pic>
        <p:nvPicPr>
          <p:cNvPr id="8" name="תמונה 9" descr="תוצאת תמונה עבור הממלכה ההאשמית של ירדן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4" y="71725"/>
            <a:ext cx="810848" cy="970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1458029" y="6026444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V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96264" y="5391566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X</a:t>
            </a:r>
            <a:endParaRPr lang="he-IL" sz="28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2970" y="5764834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X</a:t>
            </a:r>
            <a:endParaRPr lang="he-IL" sz="28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9286" y="6401757"/>
            <a:ext cx="4987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X</a:t>
            </a:r>
            <a:endParaRPr lang="he-IL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9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17133"/>
            <a:ext cx="12192000" cy="1245311"/>
          </a:xfrm>
          <a:prstGeom prst="rect">
            <a:avLst/>
          </a:prstGeom>
          <a:solidFill>
            <a:srgbClr val="FF0000">
              <a:alpha val="84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uttman Haim"/>
                <a:ea typeface="+mj-ea"/>
                <a:cs typeface="Guttman Haim"/>
              </a:rPr>
              <a:t>תוצאה סופית ומה למדנו</a:t>
            </a: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uttman Haim"/>
              <a:ea typeface="+mj-ea"/>
              <a:cs typeface="Guttman Haim"/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1443376"/>
            <a:ext cx="12192000" cy="1245311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rmAutofit fontScale="77500" lnSpcReduction="200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he-IL" sz="3600" dirty="0" smtClean="0">
                <a:solidFill>
                  <a:schemeClr val="tx1"/>
                </a:solidFill>
                <a:latin typeface="Guttman Haim"/>
                <a:cs typeface="Guttman Haim"/>
              </a:rPr>
              <a:t>השלטון יציב, הר הבית בידינו, הישגים כלכליים משמעותיים, מעמדנו המדיני נשאר כמו שהוא (עוצמתנו בחולשתנו), הברית עם ישראל וארה"ב איתנה, גילינו שחקנים (סעודיה), לא חטפנו גול מהעסקה (גבול, פליטים) </a:t>
            </a:r>
            <a:endParaRPr lang="he-IL" sz="3600" dirty="0">
              <a:solidFill>
                <a:schemeClr val="tx1"/>
              </a:solidFill>
              <a:latin typeface="Guttman Haim"/>
              <a:cs typeface="Guttman Haim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2869619"/>
            <a:ext cx="12192000" cy="1245311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Autofit/>
          </a:bodyPr>
          <a:lstStyle>
            <a:defPPr>
              <a:defRPr lang="he-IL"/>
            </a:defPPr>
            <a:lvl1pPr lvl="0" algn="just">
              <a:lnSpc>
                <a:spcPct val="90000"/>
              </a:lnSpc>
              <a:spcBef>
                <a:spcPct val="0"/>
              </a:spcBef>
              <a:buNone/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 smtClean="0"/>
              <a:t>סדרי העדיפות של ירדן – שרידות השלטון תחילה. הכלכלה – המפתח להכל.</a:t>
            </a:r>
          </a:p>
          <a:p>
            <a:r>
              <a:rPr lang="he-IL" dirty="0" smtClean="0"/>
              <a:t>הדומיננטיות בתחום הדתי של הר הבית – לא ניתן להפריז בחשיבות</a:t>
            </a:r>
          </a:p>
          <a:p>
            <a:endParaRPr lang="he-IL" dirty="0"/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4241154"/>
            <a:ext cx="12192000" cy="1245311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Autofit/>
          </a:bodyPr>
          <a:lstStyle>
            <a:defPPr>
              <a:defRPr lang="he-IL"/>
            </a:defPPr>
            <a:lvl1pPr lvl="0" algn="just">
              <a:lnSpc>
                <a:spcPct val="90000"/>
              </a:lnSpc>
              <a:spcBef>
                <a:spcPct val="0"/>
              </a:spcBef>
              <a:buNone/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 smtClean="0"/>
              <a:t>בהינתן שינויים אסטרטגיים (בוודאי גלובאליים), אין לירדן הרבה מה להציע</a:t>
            </a:r>
          </a:p>
          <a:p>
            <a:r>
              <a:rPr lang="he-IL" dirty="0" smtClean="0"/>
              <a:t>התהוותה תחרות בין ירדן ומצרים על ליבה של ארצות הברית</a:t>
            </a:r>
          </a:p>
          <a:p>
            <a:r>
              <a:rPr lang="he-IL" dirty="0" smtClean="0"/>
              <a:t>בלטה הרגישות האמריקאית לסין</a:t>
            </a:r>
            <a:endParaRPr lang="he-IL" dirty="0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50E57509-B692-4E89-A0E4-34C2C648E3BB}"/>
              </a:ext>
            </a:extLst>
          </p:cNvPr>
          <p:cNvSpPr txBox="1">
            <a:spLocks/>
          </p:cNvSpPr>
          <p:nvPr/>
        </p:nvSpPr>
        <p:spPr>
          <a:xfrm>
            <a:off x="0" y="5612689"/>
            <a:ext cx="12192000" cy="1245311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1" anchor="ctr">
            <a:noAutofit/>
          </a:bodyPr>
          <a:lstStyle>
            <a:defPPr>
              <a:defRPr lang="he-IL"/>
            </a:defPPr>
            <a:lvl1pPr lvl="0" algn="just">
              <a:lnSpc>
                <a:spcPct val="90000"/>
              </a:lnSpc>
              <a:spcBef>
                <a:spcPct val="0"/>
              </a:spcBef>
              <a:buNone/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im"/>
                <a:ea typeface="+mj-ea"/>
                <a:cs typeface="Guttman Haim"/>
              </a:defRPr>
            </a:lvl1pPr>
          </a:lstStyle>
          <a:p>
            <a:r>
              <a:rPr lang="he-IL" dirty="0" smtClean="0"/>
              <a:t>לתרגיל – </a:t>
            </a:r>
          </a:p>
          <a:p>
            <a:r>
              <a:rPr lang="he-IL" dirty="0" smtClean="0"/>
              <a:t>צוות קטן (אך איכותי) מדי וממוקם פיזית רחוק מההתרחשויות, פגע בקצב של הדינמיקה</a:t>
            </a:r>
          </a:p>
          <a:p>
            <a:r>
              <a:rPr lang="he-IL" dirty="0" smtClean="0"/>
              <a:t>מערכת ממוכנת מצוינת ועונה לצורך</a:t>
            </a:r>
          </a:p>
          <a:p>
            <a:endParaRPr lang="he-IL" dirty="0"/>
          </a:p>
        </p:txBody>
      </p:sp>
      <p:pic>
        <p:nvPicPr>
          <p:cNvPr id="8" name="תמונה 9" descr="תוצאת תמונה עבור הממלכה ההאשמית של ירדן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39" y="72553"/>
            <a:ext cx="853652" cy="1089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32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תוצאת תמונה עבור ירדן דג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2044">
            <a:off x="116832" y="-218798"/>
            <a:ext cx="2816797" cy="289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תוצאת תמונה עבור ירדן דג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0773">
            <a:off x="9252346" y="-245114"/>
            <a:ext cx="2816797" cy="2895527"/>
          </a:xfrm>
          <a:prstGeom prst="rect">
            <a:avLst/>
          </a:prstGeom>
          <a:noFill/>
          <a:scene3d>
            <a:camera prst="orthographicFront">
              <a:rot lat="10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מלבן 10"/>
          <p:cNvSpPr/>
          <p:nvPr/>
        </p:nvSpPr>
        <p:spPr>
          <a:xfrm>
            <a:off x="2538484" y="-259904"/>
            <a:ext cx="7438029" cy="1488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6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עד כאן מעמאן</a:t>
            </a:r>
            <a:endParaRPr lang="he-IL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מלבן 10"/>
          <p:cNvSpPr/>
          <p:nvPr/>
        </p:nvSpPr>
        <p:spPr>
          <a:xfrm>
            <a:off x="5418726" y="5396358"/>
            <a:ext cx="203579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בני הקלדן</a:t>
            </a:r>
            <a:endParaRPr lang="he-IL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מלבן 10"/>
          <p:cNvSpPr/>
          <p:nvPr/>
        </p:nvSpPr>
        <p:spPr>
          <a:xfrm>
            <a:off x="6877406" y="5383325"/>
            <a:ext cx="203579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ענת הנסיכה</a:t>
            </a:r>
            <a:endParaRPr lang="he-IL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מלבן 10"/>
          <p:cNvSpPr/>
          <p:nvPr/>
        </p:nvSpPr>
        <p:spPr>
          <a:xfrm>
            <a:off x="2683941" y="5441004"/>
            <a:ext cx="2803838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אברהים בן קינן </a:t>
            </a:r>
          </a:p>
          <a:p>
            <a:pPr algn="ctr">
              <a:lnSpc>
                <a:spcPct val="150000"/>
              </a:lnSpc>
            </a:pPr>
            <a:r>
              <a:rPr lang="he-IL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אללה ירחמו </a:t>
            </a:r>
            <a:endParaRPr lang="he-IL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076" y="1228965"/>
            <a:ext cx="7679676" cy="4319818"/>
          </a:xfrm>
          <a:prstGeom prst="rect">
            <a:avLst/>
          </a:prstGeom>
        </p:spPr>
      </p:pic>
      <p:sp>
        <p:nvSpPr>
          <p:cNvPr id="14" name="מלבן 10"/>
          <p:cNvSpPr/>
          <p:nvPr/>
        </p:nvSpPr>
        <p:spPr>
          <a:xfrm>
            <a:off x="4361685" y="5406408"/>
            <a:ext cx="203579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מיכל </a:t>
            </a:r>
          </a:p>
          <a:p>
            <a:pPr algn="ctr">
              <a:lnSpc>
                <a:spcPct val="150000"/>
              </a:lnSpc>
            </a:pPr>
            <a:r>
              <a:rPr lang="he-IL" sz="2400" dirty="0">
                <a:latin typeface="Aharoni" panose="02010803020104030203" pitchFamily="2" charset="-79"/>
                <a:cs typeface="Aharoni" panose="02010803020104030203" pitchFamily="2" charset="-79"/>
              </a:rPr>
              <a:t>המלכה</a:t>
            </a:r>
            <a:endParaRPr lang="he-IL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678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5952</TotalTime>
  <Words>551</Words>
  <Application>Microsoft Office PowerPoint</Application>
  <PresentationFormat>Widescreen</PresentationFormat>
  <Paragraphs>87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Guttman Haim</vt:lpstr>
      <vt:lpstr>Times New Roman</vt:lpstr>
      <vt:lpstr>ערכת נושא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u26642</cp:lastModifiedBy>
  <cp:revision>370</cp:revision>
  <dcterms:created xsi:type="dcterms:W3CDTF">2020-02-02T09:10:58Z</dcterms:created>
  <dcterms:modified xsi:type="dcterms:W3CDTF">2020-02-12T15:15:47Z</dcterms:modified>
</cp:coreProperties>
</file>