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5" r:id="rId3"/>
    <p:sldId id="276" r:id="rId4"/>
    <p:sldId id="274" r:id="rId5"/>
    <p:sldId id="278" r:id="rId6"/>
    <p:sldId id="279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כ"ג/אלול/תשע"ט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714590" y="2863632"/>
            <a:ext cx="476284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מזרח - הצעה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3231112" y="5060871"/>
            <a:ext cx="2108269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</a:t>
            </a:r>
            <a:endParaRPr 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315621" y="375383"/>
            <a:ext cx="137569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930537" y="1282899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מזרח הוא חלק מרכזי בתחום  האסטרטגי.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מדובר בהתנסות שלישית, הנשענת על מרכיבים שנלמדו קודם לכן :  כמו מושגים, חשיבה, תרבות אסטרטגית והיסט.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בהתנסות הזאת, הדגש הוא על ה</a:t>
            </a: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אחרות התרבותית והאסטרטגית.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יעשו במתכונת משתנה.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996623" y="375383"/>
            <a:ext cx="169469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מטרה</a:t>
            </a: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876800" y="1561645"/>
            <a:ext cx="71932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הכרה של תרבות ותפיסה אסטרטגית שונה ואחרת.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הרחבת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הידע בתחומי </a:t>
            </a:r>
            <a:r>
              <a:rPr lang="he-IL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השונים על ידי מפגש עם נושאים, דמויות,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ומקומות. 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מרכיבי העוצמה הלאומית לצד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פערים ומתחים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שונים.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עם משאבי המדינה, רציונאל חלוקתם והשפעתם על </a:t>
            </a:r>
            <a:r>
              <a:rPr lang="he-IL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פיתוח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תפיסה ביקורתית על הנלמד - בין התיאוריה והמעשה.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אחריות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משתתפים על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הלמידה ועל החוויה.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9323362" y="222983"/>
            <a:ext cx="2158007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מתווה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826997"/>
              </p:ext>
            </p:extLst>
          </p:nvPr>
        </p:nvGraphicFramePr>
        <p:xfrm>
          <a:off x="-590760" y="1505039"/>
          <a:ext cx="11753850" cy="5613144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{2D5ABB26-0587-4C30-8999-92F81FD0307C}</a:tableStyleId>
              </a:tblPr>
              <a:tblGrid>
                <a:gridCol w="3395993">
                  <a:extLst>
                    <a:ext uri="{9D8B030D-6E8A-4147-A177-3AD203B41FA5}">
                      <a16:colId xmlns:a16="http://schemas.microsoft.com/office/drawing/2014/main" val="507369834"/>
                    </a:ext>
                  </a:extLst>
                </a:gridCol>
                <a:gridCol w="4439907">
                  <a:extLst>
                    <a:ext uri="{9D8B030D-6E8A-4147-A177-3AD203B41FA5}">
                      <a16:colId xmlns:a16="http://schemas.microsoft.com/office/drawing/2014/main" val="1156008694"/>
                    </a:ext>
                  </a:extLst>
                </a:gridCol>
                <a:gridCol w="3917950">
                  <a:extLst>
                    <a:ext uri="{9D8B030D-6E8A-4147-A177-3AD203B41FA5}">
                      <a16:colId xmlns:a16="http://schemas.microsoft.com/office/drawing/2014/main" val="571249814"/>
                    </a:ext>
                  </a:extLst>
                </a:gridCol>
              </a:tblGrid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תאריך</a:t>
                      </a:r>
                      <a:endParaRPr lang="he-IL" sz="14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נושא</a:t>
                      </a:r>
                      <a:endParaRPr lang="he-IL" sz="14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אחריות </a:t>
                      </a:r>
                      <a:endParaRPr lang="he-IL" sz="14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178042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21-27.4.20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כ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10 משכי טעינה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טעינה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8568719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5989978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3-4.5.20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דלהי – תפיסת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הבטחון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הלאומי של הודו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מוביל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585553"/>
                  </a:ext>
                </a:extLst>
              </a:tr>
              <a:tr h="790581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4-6.5.20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נושאיים בהודו: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כלכלי –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בנגלור</a:t>
                      </a:r>
                      <a:endParaRPr lang="he-IL" sz="1400" b="1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גבולות ובטחון –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עמריצר</a:t>
                      </a:r>
                      <a:endParaRPr lang="he-IL" sz="1400" b="1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חברה – מומביי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464728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6.5.20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מומביי – הרכבת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התמונה ההודית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351218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6.5-7.5.20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בייג'ינג – תפיסת הביטחון הלאומי של סין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מוביל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3101036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8-9.5.20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שישי שבת חברתי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בביג'ינג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מוביל/נשיאות משתתפים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427916"/>
                  </a:ext>
                </a:extLst>
              </a:tr>
              <a:tr h="790581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10-11.5.20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 בסין: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כלכלי – שנחאי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טכנולוגי –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שנזן</a:t>
                      </a:r>
                      <a:endParaRPr lang="he-IL" sz="14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חברתי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סינג'ין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6726705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11-12.5.20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הונג קונג – הרכבת התמונה הסינית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8613313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760392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0113932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8074998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8286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0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8957878" y="375383"/>
            <a:ext cx="273344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משמעויות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372792" y="1300660"/>
            <a:ext cx="748854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ארוך יותר מ 3.5.20-12.5.20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תנועה בין סיור בהרכב מליאתי לסיור בצוותים.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נדרש שינוי בגרף של שבוע 2 בחודש מאי 20 לטובת זמן חופשי למשתתפים. וכן גלישת תחקיר מזרח לשבוע שלישי של מאי (ביטול סיור תשתיות ?).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ביטול סיור ברוסיה ובמדינה אחרת או לחילופין הוספה של מדינה שלישית בין ה 12.5. ועד ה 14.5.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84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560608" y="375383"/>
            <a:ext cx="213071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יתרונות</a:t>
            </a: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מתכונת המייצרת למידה משותפת.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גיבוש מליאתי לצד התפתחות בצוות נושאי.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הכרות טובה יותר עם האחרות האסטרטגית.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הכנה והתנסות לקראת סיור ארה"ב.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השתתפות במשימות הובלה רבות וקצובות בזמן – למעלה מ 10 ציוותים מובילים למשימות שונות 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שילוב מיטבי בין נושאי הסמינרים להתנסות באחרות אסטרטגית. </a:t>
            </a:r>
            <a:endParaRPr lang="he-IL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83727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312</Words>
  <Application>Microsoft Office PowerPoint</Application>
  <PresentationFormat>מסך רחב</PresentationFormat>
  <Paragraphs>60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סיור מזרח - הצעה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 Kamin</cp:lastModifiedBy>
  <cp:revision>53</cp:revision>
  <dcterms:created xsi:type="dcterms:W3CDTF">2018-08-28T16:49:27Z</dcterms:created>
  <dcterms:modified xsi:type="dcterms:W3CDTF">2019-09-23T08:28:47Z</dcterms:modified>
</cp:coreProperties>
</file>