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28" r:id="rId3"/>
    <p:sldId id="341" r:id="rId4"/>
    <p:sldId id="343" r:id="rId5"/>
    <p:sldId id="344" r:id="rId6"/>
    <p:sldId id="342" r:id="rId7"/>
    <p:sldId id="345" r:id="rId8"/>
    <p:sldId id="346" r:id="rId9"/>
    <p:sldId id="347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י"ב/אלול/תש"ף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י"ב/אלול/תש"ף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01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151" y="72939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08063" y="2417513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הצעה לקורס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מקוצר באפריקה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438606" y="5397196"/>
            <a:ext cx="27853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0351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דפ"אות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42" y="515543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021767" y="1649409"/>
            <a:ext cx="10148466" cy="315233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lang="he-IL" altLang="he-IL" sz="3600" dirty="0" err="1" smtClean="0"/>
              <a:t>דפ"א</a:t>
            </a:r>
            <a:r>
              <a:rPr lang="he-IL" altLang="he-IL" sz="3600" dirty="0" smtClean="0"/>
              <a:t> א' </a:t>
            </a:r>
            <a:r>
              <a:rPr lang="en-US" altLang="he-IL" sz="3600" dirty="0" smtClean="0"/>
              <a:t>-</a:t>
            </a:r>
            <a:r>
              <a:rPr lang="he-IL" altLang="he-IL" sz="3600" dirty="0" smtClean="0"/>
              <a:t> קורס ברמה המערכתית אסטרטגית לדרג אל"ם בכיר ומעלה. </a:t>
            </a:r>
          </a:p>
          <a:p>
            <a:pPr>
              <a:lnSpc>
                <a:spcPct val="160000"/>
              </a:lnSpc>
            </a:pPr>
            <a:r>
              <a:rPr lang="he-IL" altLang="he-IL" sz="3600" dirty="0" err="1" smtClean="0"/>
              <a:t>דפ"א</a:t>
            </a:r>
            <a:r>
              <a:rPr lang="he-IL" altLang="he-IL" sz="3600" dirty="0" smtClean="0"/>
              <a:t> ב' </a:t>
            </a:r>
            <a:r>
              <a:rPr lang="en-US" altLang="he-IL" sz="3600" dirty="0" smtClean="0"/>
              <a:t>-</a:t>
            </a:r>
            <a:r>
              <a:rPr lang="he-IL" altLang="he-IL" sz="3600" dirty="0" smtClean="0"/>
              <a:t> קורס ברמה האופרטיבית לדרג סא"ל </a:t>
            </a:r>
            <a:r>
              <a:rPr lang="en-US" altLang="he-IL" sz="3600" dirty="0" smtClean="0"/>
              <a:t>-</a:t>
            </a:r>
            <a:r>
              <a:rPr lang="he-IL" altLang="he-IL" sz="3600" dirty="0" smtClean="0"/>
              <a:t> אל"ם. </a:t>
            </a:r>
          </a:p>
          <a:p>
            <a:pPr>
              <a:lnSpc>
                <a:spcPct val="160000"/>
              </a:lnSpc>
            </a:pPr>
            <a:endParaRPr lang="he-IL" alt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42" y="515543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021767" y="960108"/>
            <a:ext cx="10148466" cy="4617731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None/>
            </a:pPr>
            <a:r>
              <a:rPr lang="he-IL" altLang="he-IL" sz="4000" b="1" dirty="0" smtClean="0"/>
              <a:t>קורס מערכתי </a:t>
            </a:r>
            <a:r>
              <a:rPr lang="en-US" altLang="he-IL" sz="4000" b="1" dirty="0" smtClean="0"/>
              <a:t>–</a:t>
            </a:r>
            <a:r>
              <a:rPr lang="he-IL" altLang="he-IL" sz="4000" b="1" dirty="0" smtClean="0"/>
              <a:t> אסטרטגי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he-IL" altLang="he-IL" sz="3600" b="1" dirty="0" smtClean="0"/>
              <a:t>דרג: </a:t>
            </a:r>
            <a:r>
              <a:rPr lang="he-IL" altLang="he-IL" sz="3600" dirty="0" smtClean="0"/>
              <a:t>אל"ם בכיר ומעלה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he-IL" altLang="he-IL" sz="3600" b="1" dirty="0" smtClean="0"/>
              <a:t>משך הקורס: </a:t>
            </a:r>
            <a:r>
              <a:rPr lang="he-IL" altLang="he-IL" sz="3600" dirty="0" smtClean="0"/>
              <a:t>כשבועיים </a:t>
            </a:r>
          </a:p>
          <a:p>
            <a:pPr marL="0" indent="0">
              <a:lnSpc>
                <a:spcPct val="160000"/>
              </a:lnSpc>
              <a:buNone/>
            </a:pPr>
            <a:endParaRPr lang="he-IL" alt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9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ראשון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91924"/>
              </p:ext>
            </p:extLst>
          </p:nvPr>
        </p:nvGraphicFramePr>
        <p:xfrm>
          <a:off x="5238205" y="1778381"/>
          <a:ext cx="5985770" cy="41541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92885">
                  <a:extLst>
                    <a:ext uri="{9D8B030D-6E8A-4147-A177-3AD203B41FA5}">
                      <a16:colId xmlns:a16="http://schemas.microsoft.com/office/drawing/2014/main" val="3456231194"/>
                    </a:ext>
                  </a:extLst>
                </a:gridCol>
                <a:gridCol w="2992885">
                  <a:extLst>
                    <a:ext uri="{9D8B030D-6E8A-4147-A177-3AD203B41FA5}">
                      <a16:colId xmlns:a16="http://schemas.microsoft.com/office/drawing/2014/main" val="2511752152"/>
                    </a:ext>
                  </a:extLst>
                </a:gridCol>
              </a:tblGrid>
              <a:tr h="509326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פרק ראשון, מתודולוגיות - שלושה ימים</a:t>
                      </a:r>
                      <a:endParaRPr lang="he-IL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391909"/>
                  </a:ext>
                </a:extLst>
              </a:tr>
              <a:tr h="139077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מתודולוגיה של קבלת החלטות וניתוח מקרה מבחן ברמה האסטרטגית הלאומית</a:t>
                      </a:r>
                      <a:endParaRPr lang="he-IL" sz="1800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ע"פ שני מקרה מבחן</a:t>
                      </a:r>
                      <a:endParaRPr lang="he-IL" sz="1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681"/>
                  </a:ext>
                </a:extLst>
              </a:tr>
              <a:tr h="2254019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ניתוח סביבה, שחקנים זיקות ומשמעויות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גיבוש אסטרטגיה תחבולנית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גיבוש אסטרטגיה לכדי</a:t>
                      </a:r>
                      <a:r>
                        <a:rPr lang="he-IL" sz="1800" baseline="0" dirty="0" smtClean="0"/>
                        <a:t> אופרציה</a:t>
                      </a:r>
                      <a:endParaRPr lang="he-IL" sz="18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020294"/>
                  </a:ext>
                </a:extLst>
              </a:tr>
            </a:tbl>
          </a:graphicData>
        </a:graphic>
      </p:graphicFrame>
      <p:graphicFrame>
        <p:nvGraphicFramePr>
          <p:cNvPr id="15" name="טבלה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82928"/>
              </p:ext>
            </p:extLst>
          </p:nvPr>
        </p:nvGraphicFramePr>
        <p:xfrm>
          <a:off x="1188721" y="1778380"/>
          <a:ext cx="3581400" cy="39790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3456231194"/>
                    </a:ext>
                  </a:extLst>
                </a:gridCol>
              </a:tblGrid>
              <a:tr h="55751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פרק</a:t>
                      </a:r>
                      <a:r>
                        <a:rPr lang="he-IL" sz="1800" baseline="0" dirty="0" smtClean="0"/>
                        <a:t> שני  מנהיגים ומנהיגות - יומיים</a:t>
                      </a:r>
                      <a:endParaRPr lang="he-I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391909"/>
                  </a:ext>
                </a:extLst>
              </a:tr>
              <a:tr h="66966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הנעת</a:t>
                      </a:r>
                      <a:r>
                        <a:rPr lang="he-IL" sz="1800" baseline="0" dirty="0" smtClean="0"/>
                        <a:t> תהליכים</a:t>
                      </a:r>
                      <a:endParaRPr lang="he-IL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681"/>
                  </a:ext>
                </a:extLst>
              </a:tr>
              <a:tr h="66966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קבלת החלטות</a:t>
                      </a:r>
                      <a:endParaRPr lang="he-IL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826670"/>
                  </a:ext>
                </a:extLst>
              </a:tr>
              <a:tr h="86891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רתימת מקבילים וממונים</a:t>
                      </a:r>
                      <a:endParaRPr lang="he-IL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020294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 smtClean="0"/>
                        <a:t>ביוגרפיות</a:t>
                      </a:r>
                      <a:endParaRPr lang="he-IL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557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0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שני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307703"/>
              </p:ext>
            </p:extLst>
          </p:nvPr>
        </p:nvGraphicFramePr>
        <p:xfrm>
          <a:off x="5238204" y="1778381"/>
          <a:ext cx="5985771" cy="42848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95257">
                  <a:extLst>
                    <a:ext uri="{9D8B030D-6E8A-4147-A177-3AD203B41FA5}">
                      <a16:colId xmlns:a16="http://schemas.microsoft.com/office/drawing/2014/main" val="3456231194"/>
                    </a:ext>
                  </a:extLst>
                </a:gridCol>
                <a:gridCol w="1995257">
                  <a:extLst>
                    <a:ext uri="{9D8B030D-6E8A-4147-A177-3AD203B41FA5}">
                      <a16:colId xmlns:a16="http://schemas.microsoft.com/office/drawing/2014/main" val="3896217330"/>
                    </a:ext>
                  </a:extLst>
                </a:gridCol>
                <a:gridCol w="1995257">
                  <a:extLst>
                    <a:ext uri="{9D8B030D-6E8A-4147-A177-3AD203B41FA5}">
                      <a16:colId xmlns:a16="http://schemas.microsoft.com/office/drawing/2014/main" val="2511752152"/>
                    </a:ext>
                  </a:extLst>
                </a:gridCol>
              </a:tblGrid>
              <a:tr h="50932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טעינה</a:t>
                      </a:r>
                      <a:endParaRPr lang="he-I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תכנון</a:t>
                      </a:r>
                      <a:endParaRPr lang="he-I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חימום</a:t>
                      </a:r>
                      <a:endParaRPr lang="he-I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6391909"/>
                  </a:ext>
                </a:extLst>
              </a:tr>
              <a:tr h="364479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הכנות ולמידה בקבוצות לקראת תרגיל </a:t>
                      </a:r>
                      <a:r>
                        <a:rPr lang="he-IL" sz="2400" dirty="0" err="1" smtClean="0"/>
                        <a:t>סימולטיבי</a:t>
                      </a:r>
                      <a:endParaRPr lang="he-IL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גיבוש אסטרטגיות</a:t>
                      </a:r>
                      <a:endParaRPr lang="he-IL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חימום</a:t>
                      </a:r>
                      <a:r>
                        <a:rPr lang="he-IL" sz="2400" baseline="0" dirty="0" smtClean="0"/>
                        <a:t> מערכות ומשחקי תרחישים</a:t>
                      </a:r>
                      <a:endParaRPr lang="he-IL" sz="2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681"/>
                  </a:ext>
                </a:extLst>
              </a:tr>
            </a:tbl>
          </a:graphicData>
        </a:graphic>
      </p:graphicFrame>
      <p:graphicFrame>
        <p:nvGraphicFramePr>
          <p:cNvPr id="15" name="טבלה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552539"/>
              </p:ext>
            </p:extLst>
          </p:nvPr>
        </p:nvGraphicFramePr>
        <p:xfrm>
          <a:off x="1188721" y="1778380"/>
          <a:ext cx="3581400" cy="406165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456231194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663543007"/>
                    </a:ext>
                  </a:extLst>
                </a:gridCol>
              </a:tblGrid>
              <a:tr h="557517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משחק</a:t>
                      </a:r>
                      <a:r>
                        <a:rPr lang="he-IL" sz="2400" baseline="0" dirty="0" smtClean="0"/>
                        <a:t> סימולציה</a:t>
                      </a:r>
                      <a:endParaRPr lang="he-IL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391909"/>
                  </a:ext>
                </a:extLst>
              </a:tr>
              <a:tr h="342157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משחק</a:t>
                      </a:r>
                      <a:r>
                        <a:rPr lang="he-IL" sz="2400" baseline="0" dirty="0" smtClean="0"/>
                        <a:t> סימולציה</a:t>
                      </a:r>
                      <a:endParaRPr lang="he-IL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שינוי משימה</a:t>
                      </a:r>
                      <a:endParaRPr lang="he-IL" sz="2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73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42" y="515543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021767" y="1503883"/>
            <a:ext cx="10148466" cy="315233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None/>
            </a:pPr>
            <a:r>
              <a:rPr lang="he-IL" altLang="he-IL" sz="4000" b="1" dirty="0" smtClean="0"/>
              <a:t>קורס אופרטיבי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he-IL" altLang="he-IL" sz="3600" b="1" dirty="0" smtClean="0"/>
              <a:t>דרג: </a:t>
            </a:r>
            <a:r>
              <a:rPr lang="he-IL" altLang="he-IL" sz="3600" dirty="0" smtClean="0"/>
              <a:t>סא"ל-אל"ם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he-IL" altLang="he-IL" sz="3600" b="1" dirty="0" smtClean="0"/>
              <a:t>משך הקורס: </a:t>
            </a:r>
            <a:r>
              <a:rPr lang="he-IL" altLang="he-IL" sz="3600" dirty="0" smtClean="0"/>
              <a:t>כשבועיים </a:t>
            </a:r>
          </a:p>
          <a:p>
            <a:pPr marL="0" indent="0">
              <a:lnSpc>
                <a:spcPct val="160000"/>
              </a:lnSpc>
              <a:buNone/>
            </a:pPr>
            <a:endParaRPr lang="he-IL" alt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72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ראשון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28271"/>
              </p:ext>
            </p:extLst>
          </p:nvPr>
        </p:nvGraphicFramePr>
        <p:xfrm>
          <a:off x="1166144" y="1660588"/>
          <a:ext cx="9881615" cy="4084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52646">
                  <a:extLst>
                    <a:ext uri="{9D8B030D-6E8A-4147-A177-3AD203B41FA5}">
                      <a16:colId xmlns:a16="http://schemas.microsoft.com/office/drawing/2014/main" val="3822644769"/>
                    </a:ext>
                  </a:extLst>
                </a:gridCol>
                <a:gridCol w="1976323">
                  <a:extLst>
                    <a:ext uri="{9D8B030D-6E8A-4147-A177-3AD203B41FA5}">
                      <a16:colId xmlns:a16="http://schemas.microsoft.com/office/drawing/2014/main" val="4191628466"/>
                    </a:ext>
                  </a:extLst>
                </a:gridCol>
                <a:gridCol w="1976323">
                  <a:extLst>
                    <a:ext uri="{9D8B030D-6E8A-4147-A177-3AD203B41FA5}">
                      <a16:colId xmlns:a16="http://schemas.microsoft.com/office/drawing/2014/main" val="1944161732"/>
                    </a:ext>
                  </a:extLst>
                </a:gridCol>
                <a:gridCol w="1976323">
                  <a:extLst>
                    <a:ext uri="{9D8B030D-6E8A-4147-A177-3AD203B41FA5}">
                      <a16:colId xmlns:a16="http://schemas.microsoft.com/office/drawing/2014/main" val="1962646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אבני יסוד</a:t>
                      </a:r>
                      <a:endParaRPr lang="he-IL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3200" dirty="0" smtClean="0"/>
                        <a:t>תורות</a:t>
                      </a:r>
                      <a:endParaRPr lang="he-IL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נוהל</a:t>
                      </a:r>
                      <a:r>
                        <a:rPr lang="he-IL" sz="3200" baseline="0" dirty="0" smtClean="0"/>
                        <a:t> קרב</a:t>
                      </a:r>
                      <a:endParaRPr lang="he-I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604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א. שדה הקרב החדש</a:t>
                      </a:r>
                    </a:p>
                    <a:p>
                      <a:pPr rtl="1"/>
                      <a:r>
                        <a:rPr lang="he-IL" sz="3200" dirty="0" smtClean="0"/>
                        <a:t>ב. האדם במלחמה</a:t>
                      </a:r>
                    </a:p>
                    <a:p>
                      <a:pPr rtl="1"/>
                      <a:r>
                        <a:rPr lang="he-IL" sz="3200" dirty="0" smtClean="0"/>
                        <a:t>ג. טכנולוגיה</a:t>
                      </a:r>
                      <a:r>
                        <a:rPr lang="he-IL" sz="3200" baseline="0" dirty="0" smtClean="0"/>
                        <a:t> ומידע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תורת ההתקפה</a:t>
                      </a:r>
                    </a:p>
                    <a:p>
                      <a:pPr rtl="1"/>
                      <a:endParaRPr lang="he-IL" sz="3200" dirty="0" smtClean="0"/>
                    </a:p>
                    <a:p>
                      <a:pPr rtl="1"/>
                      <a:r>
                        <a:rPr lang="he-IL" sz="3200" dirty="0" smtClean="0"/>
                        <a:t>פשיטה</a:t>
                      </a:r>
                    </a:p>
                    <a:p>
                      <a:pPr rtl="1"/>
                      <a:endParaRPr lang="he-IL" sz="3200" dirty="0" smtClean="0"/>
                    </a:p>
                    <a:p>
                      <a:pPr rtl="1"/>
                      <a:r>
                        <a:rPr lang="he-IL" sz="3200" dirty="0" smtClean="0"/>
                        <a:t>תרגיל</a:t>
                      </a:r>
                      <a:r>
                        <a:rPr lang="he-IL" sz="3200" baseline="0" dirty="0" smtClean="0"/>
                        <a:t> מפות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הגנה</a:t>
                      </a:r>
                    </a:p>
                    <a:p>
                      <a:pPr rtl="1"/>
                      <a:r>
                        <a:rPr lang="he-IL" sz="3200" dirty="0" smtClean="0"/>
                        <a:t>נסיגה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dirty="0" smtClean="0"/>
                        <a:t>ניתוח אויב וקרקע</a:t>
                      </a:r>
                      <a:endParaRPr lang="he-I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88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09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שני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53752"/>
              </p:ext>
            </p:extLst>
          </p:nvPr>
        </p:nvGraphicFramePr>
        <p:xfrm>
          <a:off x="1060270" y="1894114"/>
          <a:ext cx="10071460" cy="373597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18804">
                  <a:extLst>
                    <a:ext uri="{9D8B030D-6E8A-4147-A177-3AD203B41FA5}">
                      <a16:colId xmlns:a16="http://schemas.microsoft.com/office/drawing/2014/main" val="9148485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99043729"/>
                    </a:ext>
                  </a:extLst>
                </a:gridCol>
                <a:gridCol w="3535244">
                  <a:extLst>
                    <a:ext uri="{9D8B030D-6E8A-4147-A177-3AD203B41FA5}">
                      <a16:colId xmlns:a16="http://schemas.microsoft.com/office/drawing/2014/main" val="3280074528"/>
                    </a:ext>
                  </a:extLst>
                </a:gridCol>
                <a:gridCol w="2014292">
                  <a:extLst>
                    <a:ext uri="{9D8B030D-6E8A-4147-A177-3AD203B41FA5}">
                      <a16:colId xmlns:a16="http://schemas.microsoft.com/office/drawing/2014/main" val="1452645199"/>
                    </a:ext>
                  </a:extLst>
                </a:gridCol>
              </a:tblGrid>
              <a:tr h="718457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ניתוחי</a:t>
                      </a:r>
                      <a:r>
                        <a:rPr lang="he-IL" sz="2400" baseline="0" dirty="0" smtClean="0"/>
                        <a:t> קרבות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תרגיל תכנון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תרגיל בשטח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סיכומים</a:t>
                      </a:r>
                      <a:endParaRPr lang="he-I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781724"/>
                  </a:ext>
                </a:extLst>
              </a:tr>
              <a:tr h="301752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ניתוחי קרבות</a:t>
                      </a:r>
                      <a:r>
                        <a:rPr lang="he-IL" sz="2400" baseline="0" dirty="0" smtClean="0"/>
                        <a:t> מופת: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aseline="0" dirty="0" smtClean="0"/>
                        <a:t>קרבות ישראליים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aseline="0" dirty="0" smtClean="0"/>
                        <a:t>קרבות בינלאומיים</a:t>
                      </a:r>
                      <a:endParaRPr lang="he-IL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תרגיל תכנון קרב חטיבתי</a:t>
                      </a:r>
                      <a:endParaRPr lang="he-I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תרגיל חטיבתי מתפתח שלדי אל מול</a:t>
                      </a:r>
                      <a:r>
                        <a:rPr lang="he-IL" sz="2400" baseline="0" dirty="0" smtClean="0"/>
                        <a:t> ביום אויב בשטח</a:t>
                      </a:r>
                      <a:endParaRPr lang="he-I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 smtClean="0"/>
                        <a:t>סיכום</a:t>
                      </a:r>
                      <a:r>
                        <a:rPr lang="he-IL" sz="2400" baseline="0" dirty="0" smtClean="0"/>
                        <a:t> התרגיל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aseline="0" dirty="0" smtClean="0"/>
                        <a:t>ריכוז לקחים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aseline="0" dirty="0" smtClean="0"/>
                        <a:t>סיכום ההשתלמות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4051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8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ארגון ומנהלה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463040" y="2246811"/>
            <a:ext cx="9462800" cy="22398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he-IL" sz="2400" dirty="0" smtClean="0"/>
              <a:t>בכל </a:t>
            </a:r>
            <a:r>
              <a:rPr lang="he-IL" sz="2400" dirty="0" err="1" smtClean="0"/>
              <a:t>דפ"א</a:t>
            </a:r>
            <a:r>
              <a:rPr lang="he-IL" sz="2400" dirty="0" smtClean="0"/>
              <a:t> נדרש שבוע מכין שיבוצע כחודש-חודשיים לפני הקורס עצמו.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e-IL" sz="2400" dirty="0" smtClean="0"/>
              <a:t>בשבוע המכין יבוצע מיפוי, אפיון, סיכום תשתיות, עזרים </a:t>
            </a:r>
            <a:r>
              <a:rPr lang="he-IL" sz="2400" dirty="0" err="1" smtClean="0"/>
              <a:t>וכו</a:t>
            </a:r>
            <a:r>
              <a:rPr lang="he-IL" sz="2400" dirty="0" smtClean="0"/>
              <a:t>'.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e-IL" sz="2400" dirty="0" smtClean="0"/>
              <a:t>נדרש לסכם מראש כמות משתתפים.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he-IL" sz="2400" dirty="0" smtClean="0"/>
              <a:t>משאבים.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207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11009</TotalTime>
  <Words>244</Words>
  <Application>Microsoft Office PowerPoint</Application>
  <PresentationFormat>מסך רחב</PresentationFormat>
  <Paragraphs>76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Times New Roman</vt:lpstr>
      <vt:lpstr>ערכת נושא Office</vt:lpstr>
      <vt:lpstr>המכללה לביטחון לאומי</vt:lpstr>
      <vt:lpstr>דפ"אות</vt:lpstr>
      <vt:lpstr>מצגת של PowerPoint‏</vt:lpstr>
      <vt:lpstr>מבנה שבוע ראשון</vt:lpstr>
      <vt:lpstr>מבנה שבוע שני</vt:lpstr>
      <vt:lpstr>מצגת של PowerPoint‏</vt:lpstr>
      <vt:lpstr>מבנה שבוע ראשון</vt:lpstr>
      <vt:lpstr>מבנה שבוע שני</vt:lpstr>
      <vt:lpstr>ארגון ומנהלה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262</cp:revision>
  <cp:lastPrinted>2017-08-27T15:18:28Z</cp:lastPrinted>
  <dcterms:created xsi:type="dcterms:W3CDTF">2017-08-17T05:53:13Z</dcterms:created>
  <dcterms:modified xsi:type="dcterms:W3CDTF">2020-09-01T08:58:18Z</dcterms:modified>
</cp:coreProperties>
</file>