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  <p:sldMasterId id="2147483874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1" r:id="rId4"/>
    <p:sldId id="332" r:id="rId5"/>
    <p:sldId id="313" r:id="rId6"/>
    <p:sldId id="311" r:id="rId7"/>
    <p:sldId id="312" r:id="rId8"/>
    <p:sldId id="273" r:id="rId9"/>
    <p:sldId id="336" r:id="rId10"/>
    <p:sldId id="330" r:id="rId11"/>
    <p:sldId id="334" r:id="rId12"/>
    <p:sldId id="320" r:id="rId13"/>
    <p:sldId id="317" r:id="rId14"/>
    <p:sldId id="305" r:id="rId15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4" d="100"/>
          <a:sy n="64" d="100"/>
        </p:scale>
        <p:origin x="14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5A5D9158-5E95-4D88-A47F-CAA8D695B625}" type="presOf" srcId="{145F4B28-0A8C-4C40-A95F-A40EA3F99FAC}" destId="{0F055129-6155-41C6-8FD8-53DF8648AEE1}" srcOrd="0" destOrd="0" presId="urn:microsoft.com/office/officeart/2005/8/layout/default#3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FB358966-412D-498C-A497-CB38D1983171}" type="presOf" srcId="{4672DC12-8334-4536-82C7-03B43AC06ACA}" destId="{521A1700-FD59-439D-9440-4B4FE76C0A29}" srcOrd="0" destOrd="0" presId="urn:microsoft.com/office/officeart/2005/8/layout/default#3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5D49374B-5186-4B2E-B31E-A551D3FCABBE}" type="presOf" srcId="{BA26E9B7-737F-45BE-9813-4F530956AE0C}" destId="{988426A3-435A-4519-8E94-54A4F1375664}" srcOrd="0" destOrd="0" presId="urn:microsoft.com/office/officeart/2005/8/layout/default#3"/>
    <dgm:cxn modelId="{47A41BFF-758C-4140-AB72-F307E28E333A}" type="presOf" srcId="{5479B1EB-1DA2-42E4-BC88-68D8BF3633F2}" destId="{14B1DE2E-1D68-491F-9A62-97B8A0CD6B8D}" srcOrd="0" destOrd="0" presId="urn:microsoft.com/office/officeart/2005/8/layout/default#3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3"/>
    <dgm:cxn modelId="{DAE019F9-25C5-47F2-9C11-BEF50561D43D}" type="presOf" srcId="{901F81E2-530C-413A-9F8A-AF3974DDF0A4}" destId="{5000F3A7-447B-441D-9894-7C369D614F9F}" srcOrd="0" destOrd="0" presId="urn:microsoft.com/office/officeart/2005/8/layout/default#3"/>
    <dgm:cxn modelId="{CA4AD91E-4C94-40CD-B402-E9BD6A435A86}" type="presOf" srcId="{4B1C8087-68BF-47AA-A293-679F77CE09EF}" destId="{EB2DB6C6-BD66-49F7-A533-06C75778119F}" srcOrd="0" destOrd="0" presId="urn:microsoft.com/office/officeart/2005/8/layout/default#3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3"/>
    <dgm:cxn modelId="{19B1D522-C433-4559-A36B-05B6CE3B47D6}" type="presParOf" srcId="{14B1DE2E-1D68-491F-9A62-97B8A0CD6B8D}" destId="{F250CC5A-6670-4A66-890C-5FE628870574}" srcOrd="1" destOrd="0" presId="urn:microsoft.com/office/officeart/2005/8/layout/default#3"/>
    <dgm:cxn modelId="{FC05B38D-7C6F-4880-B625-3B7A7E4D77A5}" type="presParOf" srcId="{14B1DE2E-1D68-491F-9A62-97B8A0CD6B8D}" destId="{988426A3-435A-4519-8E94-54A4F1375664}" srcOrd="2" destOrd="0" presId="urn:microsoft.com/office/officeart/2005/8/layout/default#3"/>
    <dgm:cxn modelId="{6EE3C592-EDB3-4292-B70C-FC7CEA20E858}" type="presParOf" srcId="{14B1DE2E-1D68-491F-9A62-97B8A0CD6B8D}" destId="{5EAACD85-4AC3-4B73-B0D6-EE820AC2D042}" srcOrd="3" destOrd="0" presId="urn:microsoft.com/office/officeart/2005/8/layout/default#3"/>
    <dgm:cxn modelId="{C474FB81-DF2D-4068-8F31-EF48F732C187}" type="presParOf" srcId="{14B1DE2E-1D68-491F-9A62-97B8A0CD6B8D}" destId="{5000F3A7-447B-441D-9894-7C369D614F9F}" srcOrd="4" destOrd="0" presId="urn:microsoft.com/office/officeart/2005/8/layout/default#3"/>
    <dgm:cxn modelId="{AE01FEB8-8EDF-4FEF-A3F6-D4D1AA296A54}" type="presParOf" srcId="{14B1DE2E-1D68-491F-9A62-97B8A0CD6B8D}" destId="{4262F3A8-D8EE-45BA-A326-D46267537925}" srcOrd="5" destOrd="0" presId="urn:microsoft.com/office/officeart/2005/8/layout/default#3"/>
    <dgm:cxn modelId="{53104C3D-82BD-49B9-A7E7-D97B24B89937}" type="presParOf" srcId="{14B1DE2E-1D68-491F-9A62-97B8A0CD6B8D}" destId="{0F055129-6155-41C6-8FD8-53DF8648AEE1}" srcOrd="6" destOrd="0" presId="urn:microsoft.com/office/officeart/2005/8/layout/default#3"/>
    <dgm:cxn modelId="{91174E3A-E5C9-442B-A126-26DE5800ADD6}" type="presParOf" srcId="{14B1DE2E-1D68-491F-9A62-97B8A0CD6B8D}" destId="{21638850-B095-4904-9489-EAC52A341598}" srcOrd="7" destOrd="0" presId="urn:microsoft.com/office/officeart/2005/8/layout/default#3"/>
    <dgm:cxn modelId="{B2AF959E-F0D7-47FF-ABEC-D53CC1A7A665}" type="presParOf" srcId="{14B1DE2E-1D68-491F-9A62-97B8A0CD6B8D}" destId="{521A1700-FD59-439D-9440-4B4FE76C0A29}" srcOrd="8" destOrd="0" presId="urn:microsoft.com/office/officeart/2005/8/layout/default#3"/>
    <dgm:cxn modelId="{25983285-3209-4183-B1FD-B25ED0B7F8C6}" type="presParOf" srcId="{14B1DE2E-1D68-491F-9A62-97B8A0CD6B8D}" destId="{E23AF2C5-1340-410F-8ED3-D21CFB02FE41}" srcOrd="9" destOrd="0" presId="urn:microsoft.com/office/officeart/2005/8/layout/default#3"/>
    <dgm:cxn modelId="{46AE5F5F-655C-467D-9690-4F0B7EDC0608}" type="presParOf" srcId="{14B1DE2E-1D68-491F-9A62-97B8A0CD6B8D}" destId="{EB2DB6C6-BD66-49F7-A533-06C75778119F}" srcOrd="1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סיורים וביקורים בארגונים</a:t>
          </a:r>
          <a:endParaRPr lang="he-IL" sz="36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סימולציה מדינית-ביטחונית</a:t>
          </a:r>
          <a:endParaRPr lang="he-IL" sz="36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קורס אקדמי</a:t>
          </a:r>
          <a:endParaRPr lang="he-IL" sz="36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סדנאות</a:t>
          </a:r>
          <a:endParaRPr lang="he-IL" sz="36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ימי עיון </a:t>
          </a:r>
          <a:endParaRPr lang="he-IL" sz="36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600" kern="1200" dirty="0" smtClean="0"/>
            <a:t>סיורי חו"ל</a:t>
          </a:r>
          <a:endParaRPr lang="he-IL" sz="36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914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263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ט"ז/תמוז/תשע"ז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5904656" cy="1643608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>הציר המדיני </a:t>
            </a:r>
            <a:br>
              <a:rPr lang="he-IL" sz="5300" dirty="0" smtClean="0"/>
            </a:br>
            <a:r>
              <a:rPr lang="he-IL" sz="5300" dirty="0" smtClean="0"/>
              <a:t>מחזור מ"ד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 smtClean="0"/>
              <a:t>5.9.16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50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4600" dirty="0" smtClean="0"/>
              <a:t>מרכיבים נוספים ותכנים תומכים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</a:t>
            </a:r>
            <a:r>
              <a:rPr lang="he-IL" sz="3400" dirty="0" smtClean="0"/>
              <a:t>בארץ – </a:t>
            </a:r>
            <a:r>
              <a:rPr lang="he-IL" sz="3400" dirty="0" err="1" smtClean="0"/>
              <a:t>אונדו"ף</a:t>
            </a:r>
            <a:r>
              <a:rPr lang="he-IL" sz="3400" dirty="0" smtClean="0"/>
              <a:t> וכד'</a:t>
            </a:r>
            <a:endParaRPr lang="he-IL" sz="3400" dirty="0" smtClean="0"/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</a:t>
            </a:r>
            <a:r>
              <a:rPr lang="he-IL" sz="3400" dirty="0" smtClean="0"/>
              <a:t>(קבוצות עבודה)</a:t>
            </a:r>
            <a:endParaRPr lang="he-IL" sz="3400" dirty="0" smtClean="0"/>
          </a:p>
          <a:p>
            <a:pPr lvl="1"/>
            <a:r>
              <a:rPr lang="he-IL" sz="3400" dirty="0" smtClean="0"/>
              <a:t>ביקורים בארגוני מודיעין</a:t>
            </a:r>
          </a:p>
          <a:p>
            <a:pPr lvl="1"/>
            <a:r>
              <a:rPr lang="he-IL" sz="3400" dirty="0" smtClean="0"/>
              <a:t> יום עיון </a:t>
            </a:r>
            <a:r>
              <a:rPr lang="he-IL" sz="3400" dirty="0" smtClean="0"/>
              <a:t>סין וימי עיון אחרים (</a:t>
            </a:r>
            <a:r>
              <a:rPr lang="en-US" sz="3400" dirty="0" smtClean="0"/>
              <a:t>INSS</a:t>
            </a:r>
            <a:r>
              <a:rPr lang="he-IL" sz="3400" dirty="0" smtClean="0"/>
              <a:t>)</a:t>
            </a:r>
            <a:endParaRPr lang="he-IL" sz="3400" dirty="0" smtClean="0"/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</a:t>
            </a:r>
          </a:p>
          <a:p>
            <a:pPr lvl="1"/>
            <a:r>
              <a:rPr lang="he-IL" sz="3400" dirty="0" smtClean="0"/>
              <a:t>סיור בירדן</a:t>
            </a:r>
          </a:p>
          <a:p>
            <a:pPr lvl="1"/>
            <a:r>
              <a:rPr lang="he-IL" sz="3400" dirty="0" smtClean="0"/>
              <a:t>בכירים בתחום המדיני (מרידור, </a:t>
            </a:r>
            <a:r>
              <a:rPr lang="he-IL" sz="3400" dirty="0" err="1" smtClean="0"/>
              <a:t>עמידרור</a:t>
            </a:r>
            <a:r>
              <a:rPr lang="he-IL" sz="3400" dirty="0" smtClean="0"/>
              <a:t>, שלח וכד') ואנשי </a:t>
            </a:r>
            <a:r>
              <a:rPr lang="he-IL" sz="3400" dirty="0" err="1" smtClean="0"/>
              <a:t>משה,ח</a:t>
            </a:r>
            <a:endParaRPr lang="he-IL" sz="3400" dirty="0" smtClean="0"/>
          </a:p>
          <a:p>
            <a:pPr lvl="1"/>
            <a:r>
              <a:rPr lang="he-IL" sz="3400" dirty="0" smtClean="0"/>
              <a:t>שגרירים זרים (יון, דנמרק) ישראלים (ירדן, א"א, רוסיה)</a:t>
            </a:r>
          </a:p>
          <a:p>
            <a:pPr lvl="1"/>
            <a:r>
              <a:rPr lang="he-IL" sz="3400" dirty="0" smtClean="0"/>
              <a:t>ההתנסויות כולל הראשונה והשלישית</a:t>
            </a:r>
          </a:p>
          <a:p>
            <a:pPr lvl="1"/>
            <a:endParaRPr lang="he-IL" sz="34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סוגיות והערות לסיום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סיורים – כולל ההכנה – או"ם </a:t>
            </a:r>
          </a:p>
          <a:p>
            <a:r>
              <a:rPr lang="he-IL" dirty="0" smtClean="0"/>
              <a:t>מטלה – מועד, צורה</a:t>
            </a:r>
          </a:p>
          <a:p>
            <a:r>
              <a:rPr lang="he-IL" dirty="0" err="1" smtClean="0"/>
              <a:t>לרמן</a:t>
            </a:r>
            <a:r>
              <a:rPr lang="he-IL" dirty="0" smtClean="0"/>
              <a:t> – </a:t>
            </a:r>
            <a:r>
              <a:rPr lang="he-IL" dirty="0" err="1" smtClean="0"/>
              <a:t>היסטורה</a:t>
            </a:r>
            <a:r>
              <a:rPr lang="he-IL" dirty="0" smtClean="0"/>
              <a:t> דיפלומטית, מה השתנה, מו"מ, הכנה </a:t>
            </a:r>
            <a:r>
              <a:rPr lang="he-IL" dirty="0" err="1" smtClean="0"/>
              <a:t>למשה"ח</a:t>
            </a:r>
            <a:r>
              <a:rPr lang="he-IL" dirty="0" smtClean="0"/>
              <a:t>, מערכת </a:t>
            </a:r>
            <a:r>
              <a:rPr lang="he-IL" dirty="0" err="1" smtClean="0"/>
              <a:t>איזורית</a:t>
            </a:r>
            <a:r>
              <a:rPr lang="he-IL" dirty="0" smtClean="0"/>
              <a:t>, איראן, </a:t>
            </a:r>
            <a:r>
              <a:rPr lang="he-IL" dirty="0" err="1" smtClean="0"/>
              <a:t>פלסטינים,תהלכי</a:t>
            </a:r>
            <a:r>
              <a:rPr lang="he-IL" dirty="0" smtClean="0"/>
              <a:t> </a:t>
            </a:r>
            <a:r>
              <a:rPr lang="he-IL" dirty="0" err="1" smtClean="0"/>
              <a:t>קבה"ח</a:t>
            </a:r>
            <a:r>
              <a:rPr lang="he-IL" smtClean="0"/>
              <a:t> (אודי דקל), </a:t>
            </a:r>
            <a:r>
              <a:rPr lang="he-IL" dirty="0" smtClean="0"/>
              <a:t>דיפלומטיה ציבורית, </a:t>
            </a:r>
            <a:r>
              <a:rPr lang="he-IL" dirty="0"/>
              <a:t>הכנה </a:t>
            </a:r>
            <a:r>
              <a:rPr lang="he-IL" dirty="0" err="1" smtClean="0"/>
              <a:t>לא"א</a:t>
            </a:r>
            <a:endParaRPr lang="he-IL" dirty="0" smtClean="0"/>
          </a:p>
          <a:p>
            <a:r>
              <a:rPr lang="he-IL" dirty="0" smtClean="0"/>
              <a:t>מבנה השנה, </a:t>
            </a:r>
            <a:r>
              <a:rPr lang="he-IL" dirty="0" smtClean="0"/>
              <a:t>מטלות, שיטות למידה</a:t>
            </a:r>
          </a:p>
          <a:p>
            <a:r>
              <a:rPr lang="he-IL" dirty="0" smtClean="0"/>
              <a:t>תכנים: מה חסר? מה הייתם מוסיפים, מה הייתם מורידים?</a:t>
            </a:r>
          </a:p>
          <a:p>
            <a:r>
              <a:rPr lang="he-IL" dirty="0" smtClean="0"/>
              <a:t>סוגיות: אתגרי ישראל בזירה הבינ"ל, מעמד ישראל בזירה הבינ"ל, מבנה </a:t>
            </a:r>
            <a:r>
              <a:rPr lang="he-IL" dirty="0" err="1" smtClean="0"/>
              <a:t>קבה"ח</a:t>
            </a:r>
            <a:r>
              <a:rPr lang="he-IL" dirty="0" smtClean="0"/>
              <a:t> ותפקיד </a:t>
            </a:r>
            <a:r>
              <a:rPr lang="he-IL" dirty="0" err="1" smtClean="0"/>
              <a:t>משה"ח</a:t>
            </a:r>
            <a:r>
              <a:rPr lang="he-IL" dirty="0" smtClean="0"/>
              <a:t>, כלים דיפלומטיים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מטרות הציר המדיני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fontScale="70000" lnSpcReduction="2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הקניית </a:t>
            </a:r>
            <a:r>
              <a:rPr lang="he-IL" sz="4200" dirty="0" smtClean="0">
                <a:solidFill>
                  <a:srgbClr val="FF0000"/>
                </a:solidFill>
              </a:rPr>
              <a:t>מושגי יסוד </a:t>
            </a:r>
            <a:r>
              <a:rPr lang="he-IL" sz="4200" dirty="0" smtClean="0"/>
              <a:t>באשר לדפוסי יסוד ורבדים היסטוריים </a:t>
            </a:r>
            <a:r>
              <a:rPr lang="he-IL" sz="42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4200" dirty="0" smtClean="0"/>
              <a:t>, בהתפתחות היחסים הבין-מדינתיים, ובהתהוותה של </a:t>
            </a:r>
            <a:r>
              <a:rPr lang="he-IL" sz="42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4200" dirty="0" smtClean="0"/>
              <a:t>של ימינו.</a:t>
            </a:r>
            <a:endParaRPr lang="en-US" sz="42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הכרת </a:t>
            </a:r>
            <a:r>
              <a:rPr lang="he-IL" sz="42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42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4200" dirty="0" smtClean="0"/>
              <a:t> העמקת ההבנה באשר </a:t>
            </a:r>
            <a:r>
              <a:rPr lang="he-IL" sz="42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42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/>
              <a:t> הכרת </a:t>
            </a:r>
            <a:r>
              <a:rPr lang="he-IL" sz="40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4000" dirty="0" smtClean="0">
                <a:solidFill>
                  <a:srgbClr val="FF0000"/>
                </a:solidFill>
              </a:rPr>
              <a:t>החוץ.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4000" dirty="0" smtClean="0">
                <a:solidFill>
                  <a:srgbClr val="FF0000"/>
                </a:solidFill>
              </a:rPr>
              <a:t>יעד על - פיתוח </a:t>
            </a:r>
            <a:r>
              <a:rPr lang="he-IL" sz="4000" dirty="0">
                <a:solidFill>
                  <a:srgbClr val="FF0000"/>
                </a:solidFill>
              </a:rPr>
              <a:t>חשיבה מדינית </a:t>
            </a:r>
            <a:r>
              <a:rPr lang="he-IL" sz="4000" dirty="0"/>
              <a:t>בראייה רחבה והנחלת מודעות לתפקידם של </a:t>
            </a:r>
            <a:r>
              <a:rPr lang="he-IL" sz="4000" dirty="0">
                <a:solidFill>
                  <a:srgbClr val="FF0000"/>
                </a:solidFill>
              </a:rPr>
              <a:t>כלים מדיניים </a:t>
            </a:r>
            <a:r>
              <a:rPr lang="he-IL" sz="4000" dirty="0"/>
              <a:t>במערכה המשולבת על בטחון ישראל. </a:t>
            </a:r>
          </a:p>
          <a:p>
            <a:pPr>
              <a:buFont typeface="Wingdings" panose="05000000000000000000" pitchFamily="2" charset="2"/>
              <a:buChar char="§"/>
            </a:pPr>
            <a:endParaRPr lang="he-IL" sz="40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accent1"/>
                </a:solidFill>
              </a:rPr>
              <a:t>ד"ר ערן לרמן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accent1"/>
                </a:solidFill>
              </a:rPr>
              <a:t>מבואות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הזירה הגלובלית </a:t>
            </a:r>
            <a:r>
              <a:rPr lang="he-IL" sz="3400" dirty="0" smtClean="0"/>
              <a:t>בדגש על המעצמות</a:t>
            </a:r>
          </a:p>
          <a:p>
            <a:pPr lvl="1"/>
            <a:r>
              <a:rPr lang="he-IL" sz="3400" dirty="0">
                <a:solidFill>
                  <a:schemeClr val="accent1"/>
                </a:solidFill>
              </a:rPr>
              <a:t>ה</a:t>
            </a:r>
            <a:r>
              <a:rPr lang="he-IL" sz="3400" dirty="0" smtClean="0">
                <a:solidFill>
                  <a:schemeClr val="accent1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dirty="0" smtClean="0">
                <a:solidFill>
                  <a:schemeClr val="accent1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649898"/>
              </p:ext>
            </p:extLst>
          </p:nvPr>
        </p:nvGraphicFramePr>
        <p:xfrm>
          <a:off x="0" y="1412776"/>
          <a:ext cx="9144000" cy="5443784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effectLst/>
                        </a:rPr>
                        <a:t> העולמי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15/02/17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effectLst/>
                        </a:rPr>
                        <a:t>האיסלאם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20/02/17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מדינית עתידית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571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5400" dirty="0" smtClean="0"/>
          </a:p>
          <a:p>
            <a:pPr algn="ctr">
              <a:buNone/>
            </a:pPr>
            <a:r>
              <a:rPr lang="he-IL" sz="5400" dirty="0" smtClean="0"/>
              <a:t>סיורי חו"ל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925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TM02900743[[fn=אורגני]]</Template>
  <TotalTime>26569</TotalTime>
  <Words>786</Words>
  <Application>Microsoft Office PowerPoint</Application>
  <PresentationFormat>‫הצגה על המסך (4:3)</PresentationFormat>
  <Paragraphs>119</Paragraphs>
  <Slides>13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Constantia</vt:lpstr>
      <vt:lpstr>David</vt:lpstr>
      <vt:lpstr>Symbol</vt:lpstr>
      <vt:lpstr>Times New Roman</vt:lpstr>
      <vt:lpstr>Wingdings</vt:lpstr>
      <vt:lpstr>Wingdings 2</vt:lpstr>
      <vt:lpstr>HDOfficeLightV0</vt:lpstr>
      <vt:lpstr>זרימה</vt:lpstr>
      <vt:lpstr>       הציר המדיני  מחזור מ"ד  </vt:lpstr>
      <vt:lpstr>מטרות הציר המדיני</vt:lpstr>
      <vt:lpstr>מרכיבי הציר</vt:lpstr>
      <vt:lpstr>הקורס האקדמי</vt:lpstr>
      <vt:lpstr>הקורס האקדמי - פירוט</vt:lpstr>
      <vt:lpstr>מצגת של PowerPoint</vt:lpstr>
      <vt:lpstr>הסימולציה המדינית-ביטחונית</vt:lpstr>
      <vt:lpstr>מצגת של PowerPoint</vt:lpstr>
      <vt:lpstr>הסיור בנאט"ו ובאיחוד האירופי</vt:lpstr>
      <vt:lpstr>הסיור בארה"ב</vt:lpstr>
      <vt:lpstr>מצגת של PowerPoint</vt:lpstr>
      <vt:lpstr>מרכיבים נוספים ותכנים תומכים</vt:lpstr>
      <vt:lpstr>סוגיות והערות לסיום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u26632 </cp:lastModifiedBy>
  <cp:revision>106</cp:revision>
  <cp:lastPrinted>2017-07-10T14:05:42Z</cp:lastPrinted>
  <dcterms:created xsi:type="dcterms:W3CDTF">2015-06-19T12:00:16Z</dcterms:created>
  <dcterms:modified xsi:type="dcterms:W3CDTF">2017-07-10T14:22:50Z</dcterms:modified>
</cp:coreProperties>
</file>