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49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38" r:id="rId14"/>
    <p:sldId id="348" r:id="rId15"/>
    <p:sldId id="343" r:id="rId16"/>
    <p:sldId id="342" r:id="rId17"/>
    <p:sldId id="347" r:id="rId18"/>
    <p:sldId id="344" r:id="rId19"/>
    <p:sldId id="345" r:id="rId20"/>
    <p:sldId id="346" r:id="rId21"/>
    <p:sldId id="305" r:id="rId22"/>
    <p:sldId id="350" r:id="rId23"/>
    <p:sldId id="353" r:id="rId24"/>
    <p:sldId id="351" r:id="rId25"/>
    <p:sldId id="355" r:id="rId26"/>
    <p:sldId id="352" r:id="rId27"/>
    <p:sldId id="354" r:id="rId28"/>
    <p:sldId id="356" r:id="rId29"/>
    <p:sldId id="357" r:id="rId30"/>
    <p:sldId id="358" r:id="rId3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3" d="100"/>
          <a:sy n="63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47A41BFF-758C-4140-AB72-F307E28E333A}" type="presOf" srcId="{5479B1EB-1DA2-42E4-BC88-68D8BF3633F2}" destId="{14B1DE2E-1D68-491F-9A62-97B8A0CD6B8D}" srcOrd="0" destOrd="0" presId="urn:microsoft.com/office/officeart/2005/8/layout/default"/>
    <dgm:cxn modelId="{5D49374B-5186-4B2E-B31E-A551D3FCABBE}" type="presOf" srcId="{BA26E9B7-737F-45BE-9813-4F530956AE0C}" destId="{988426A3-435A-4519-8E94-54A4F1375664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"/>
    <dgm:cxn modelId="{FB358966-412D-498C-A497-CB38D1983171}" type="presOf" srcId="{4672DC12-8334-4536-82C7-03B43AC06ACA}" destId="{521A1700-FD59-439D-9440-4B4FE76C0A29}" srcOrd="0" destOrd="0" presId="urn:microsoft.com/office/officeart/2005/8/layout/default"/>
    <dgm:cxn modelId="{CA4AD91E-4C94-40CD-B402-E9BD6A435A86}" type="presOf" srcId="{4B1C8087-68BF-47AA-A293-679F77CE09EF}" destId="{EB2DB6C6-BD66-49F7-A533-06C75778119F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5A5D9158-5E95-4D88-A47F-CAA8D695B625}" type="presOf" srcId="{145F4B28-0A8C-4C40-A95F-A40EA3F99FAC}" destId="{0F055129-6155-41C6-8FD8-53DF8648AEE1}" srcOrd="0" destOrd="0" presId="urn:microsoft.com/office/officeart/2005/8/layout/default"/>
    <dgm:cxn modelId="{95977B02-ED70-4106-A618-DE3F6711A401}" type="presParOf" srcId="{14B1DE2E-1D68-491F-9A62-97B8A0CD6B8D}" destId="{573FF951-E949-4BD5-8090-B0F5AEC6AC0B}" srcOrd="0" destOrd="0" presId="urn:microsoft.com/office/officeart/2005/8/layout/default"/>
    <dgm:cxn modelId="{19B1D522-C433-4559-A36B-05B6CE3B47D6}" type="presParOf" srcId="{14B1DE2E-1D68-491F-9A62-97B8A0CD6B8D}" destId="{F250CC5A-6670-4A66-890C-5FE628870574}" srcOrd="1" destOrd="0" presId="urn:microsoft.com/office/officeart/2005/8/layout/default"/>
    <dgm:cxn modelId="{FC05B38D-7C6F-4880-B625-3B7A7E4D77A5}" type="presParOf" srcId="{14B1DE2E-1D68-491F-9A62-97B8A0CD6B8D}" destId="{988426A3-435A-4519-8E94-54A4F1375664}" srcOrd="2" destOrd="0" presId="urn:microsoft.com/office/officeart/2005/8/layout/default"/>
    <dgm:cxn modelId="{6EE3C592-EDB3-4292-B70C-FC7CEA20E858}" type="presParOf" srcId="{14B1DE2E-1D68-491F-9A62-97B8A0CD6B8D}" destId="{5EAACD85-4AC3-4B73-B0D6-EE820AC2D042}" srcOrd="3" destOrd="0" presId="urn:microsoft.com/office/officeart/2005/8/layout/default"/>
    <dgm:cxn modelId="{C474FB81-DF2D-4068-8F31-EF48F732C187}" type="presParOf" srcId="{14B1DE2E-1D68-491F-9A62-97B8A0CD6B8D}" destId="{5000F3A7-447B-441D-9894-7C369D614F9F}" srcOrd="4" destOrd="0" presId="urn:microsoft.com/office/officeart/2005/8/layout/default"/>
    <dgm:cxn modelId="{AE01FEB8-8EDF-4FEF-A3F6-D4D1AA296A54}" type="presParOf" srcId="{14B1DE2E-1D68-491F-9A62-97B8A0CD6B8D}" destId="{4262F3A8-D8EE-45BA-A326-D46267537925}" srcOrd="5" destOrd="0" presId="urn:microsoft.com/office/officeart/2005/8/layout/default"/>
    <dgm:cxn modelId="{53104C3D-82BD-49B9-A7E7-D97B24B89937}" type="presParOf" srcId="{14B1DE2E-1D68-491F-9A62-97B8A0CD6B8D}" destId="{0F055129-6155-41C6-8FD8-53DF8648AEE1}" srcOrd="6" destOrd="0" presId="urn:microsoft.com/office/officeart/2005/8/layout/default"/>
    <dgm:cxn modelId="{91174E3A-E5C9-442B-A126-26DE5800ADD6}" type="presParOf" srcId="{14B1DE2E-1D68-491F-9A62-97B8A0CD6B8D}" destId="{21638850-B095-4904-9489-EAC52A341598}" srcOrd="7" destOrd="0" presId="urn:microsoft.com/office/officeart/2005/8/layout/default"/>
    <dgm:cxn modelId="{B2AF959E-F0D7-47FF-ABEC-D53CC1A7A665}" type="presParOf" srcId="{14B1DE2E-1D68-491F-9A62-97B8A0CD6B8D}" destId="{521A1700-FD59-439D-9440-4B4FE76C0A29}" srcOrd="8" destOrd="0" presId="urn:microsoft.com/office/officeart/2005/8/layout/default"/>
    <dgm:cxn modelId="{25983285-3209-4183-B1FD-B25ED0B7F8C6}" type="presParOf" srcId="{14B1DE2E-1D68-491F-9A62-97B8A0CD6B8D}" destId="{E23AF2C5-1340-410F-8ED3-D21CFB02FE41}" srcOrd="9" destOrd="0" presId="urn:microsoft.com/office/officeart/2005/8/layout/default"/>
    <dgm:cxn modelId="{46AE5F5F-655C-467D-9690-4F0B7EDC0608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סיורים וביקורים בארגונים</a:t>
          </a:r>
          <a:endParaRPr lang="he-IL" sz="32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סימולציה מדינית-ביטחונית</a:t>
          </a:r>
          <a:endParaRPr lang="he-IL" sz="32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קורס אקדמי</a:t>
          </a:r>
          <a:endParaRPr lang="he-IL" sz="32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סדנאות</a:t>
          </a:r>
          <a:endParaRPr lang="he-IL" sz="32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ימי עיון </a:t>
          </a:r>
          <a:endParaRPr lang="he-IL" sz="32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 חו"ל</a:t>
          </a:r>
          <a:endParaRPr lang="he-IL" sz="32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כ"ג/תמוז/תשע"ז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הציר המדיני </a:t>
            </a:r>
            <a:br>
              <a:rPr lang="he-IL" sz="5300" b="1" dirty="0" smtClean="0"/>
            </a:br>
            <a:r>
              <a:rPr lang="he-IL" sz="5300" b="1" dirty="0" smtClean="0"/>
              <a:t>מחזור מ"ד 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e-IL" sz="4000" b="1" dirty="0" smtClean="0"/>
              <a:t>תחקיר להכנת סגל</a:t>
            </a:r>
          </a:p>
          <a:p>
            <a:pPr algn="ctr"/>
            <a:r>
              <a:rPr lang="he-IL" sz="4000" b="1" dirty="0" smtClean="0"/>
              <a:t>23.7.17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=""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, יוניפי"ל,</a:t>
            </a:r>
            <a:r>
              <a:rPr lang="en-US" sz="3400" dirty="0" smtClean="0"/>
              <a:t> MFO</a:t>
            </a:r>
            <a:r>
              <a:rPr lang="he-IL" sz="3400" dirty="0" smtClean="0"/>
              <a:t>, איו"</a:t>
            </a:r>
            <a:r>
              <a:rPr lang="he-IL" sz="3400" dirty="0" smtClean="0"/>
              <a:t>ש</a:t>
            </a:r>
            <a:r>
              <a:rPr lang="he-IL" sz="3400" dirty="0" smtClean="0"/>
              <a:t> </a:t>
            </a:r>
            <a:r>
              <a:rPr lang="he-IL" sz="3400" dirty="0" smtClean="0"/>
              <a:t>וכד'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(קבוצות עבודה)</a:t>
            </a:r>
          </a:p>
          <a:p>
            <a:pPr lvl="1"/>
            <a:r>
              <a:rPr lang="he-IL" sz="3400" dirty="0" smtClean="0"/>
              <a:t>ביקורים בארגוני </a:t>
            </a:r>
            <a:r>
              <a:rPr lang="he-IL" sz="3400" dirty="0" smtClean="0"/>
              <a:t>המודיעין</a:t>
            </a:r>
            <a:endParaRPr lang="he-IL" sz="3400" dirty="0" smtClean="0"/>
          </a:p>
          <a:p>
            <a:pPr lvl="1"/>
            <a:r>
              <a:rPr lang="he-IL" sz="3400" dirty="0" smtClean="0"/>
              <a:t> יום עיון סין וימי עיון אחרים (</a:t>
            </a:r>
            <a:r>
              <a:rPr lang="en-US" sz="3400" dirty="0" smtClean="0"/>
              <a:t>INSS</a:t>
            </a:r>
            <a:r>
              <a:rPr lang="he-IL" sz="3400" dirty="0" smtClean="0"/>
              <a:t>)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–מו"מ ורטוריקה</a:t>
            </a:r>
            <a:endParaRPr lang="he-IL" sz="3400" dirty="0" smtClean="0"/>
          </a:p>
          <a:p>
            <a:pPr lvl="1"/>
            <a:r>
              <a:rPr lang="he-IL" sz="3400" dirty="0" smtClean="0"/>
              <a:t>סיור בירדן</a:t>
            </a:r>
          </a:p>
          <a:p>
            <a:pPr lvl="1"/>
            <a:r>
              <a:rPr lang="he-IL" sz="3400" dirty="0" smtClean="0"/>
              <a:t>בכירים בתחום המדיני (מרידור, עמידרור, שלח וכד') ואנשי </a:t>
            </a:r>
            <a:r>
              <a:rPr lang="he-IL" sz="3400" dirty="0" err="1" smtClean="0"/>
              <a:t>משה"ח</a:t>
            </a:r>
            <a:r>
              <a:rPr lang="he-IL" sz="3400" dirty="0" smtClean="0"/>
              <a:t> שהופיעו במהלך השנה</a:t>
            </a:r>
            <a:endParaRPr lang="he-IL" sz="3400" dirty="0" smtClean="0"/>
          </a:p>
          <a:p>
            <a:pPr lvl="1"/>
            <a:r>
              <a:rPr lang="he-IL" sz="3400" dirty="0" smtClean="0"/>
              <a:t>שגרירים זרים (יון, דנמרק) ישראלים (ירדן, א"א, רוסיה)</a:t>
            </a:r>
          </a:p>
          <a:p>
            <a:pPr lvl="1"/>
            <a:r>
              <a:rPr lang="he-IL" sz="3400" dirty="0" smtClean="0"/>
              <a:t>ההתנסויות כולל הראשונה </a:t>
            </a:r>
            <a:r>
              <a:rPr lang="he-IL" sz="3400" dirty="0" smtClean="0"/>
              <a:t>והשלישית שעסקו בנושאים מדיניים</a:t>
            </a:r>
          </a:p>
          <a:p>
            <a:pPr lvl="1"/>
            <a:r>
              <a:rPr lang="he-IL" sz="3400" dirty="0" smtClean="0"/>
              <a:t>הרצאות לקראת סיורי חו"ל </a:t>
            </a:r>
            <a:r>
              <a:rPr lang="he-IL" sz="3400" dirty="0" err="1" smtClean="0"/>
              <a:t>ובארועים</a:t>
            </a:r>
            <a:r>
              <a:rPr lang="he-IL" sz="3400" dirty="0" smtClean="0"/>
              <a:t> </a:t>
            </a:r>
            <a:r>
              <a:rPr lang="he-IL" sz="3400" dirty="0" err="1" smtClean="0"/>
              <a:t>אקטואלים</a:t>
            </a:r>
            <a:r>
              <a:rPr lang="he-IL" sz="3400" dirty="0" smtClean="0"/>
              <a:t> (או"ם, 2334)</a:t>
            </a:r>
            <a:endParaRPr lang="he-IL" sz="3400" dirty="0" smtClean="0"/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חלק ב' – תובנות עיקריות</a:t>
            </a:r>
            <a:endParaRPr lang="he-IL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כלליות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ככלל הרחבה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ניכרת של הציר שהפך למשמעותי ודומיננטי.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חיבור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מצוין עם הציר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האסטרטגי (בעיקר בסימולציה המדינית-ביטחונית אם כי יש גם מתח מבנה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תוספת ידע תיאורטי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בעקבות הערות בשנים האחרונות על חוסר </a:t>
            </a:r>
            <a:r>
              <a:rPr lang="he-IL" dirty="0" smtClean="0"/>
              <a:t>חיבור.</a:t>
            </a:r>
          </a:p>
          <a:p>
            <a:r>
              <a:rPr lang="he-IL" dirty="0" smtClean="0"/>
              <a:t>הציר התפרס על תקופה ארוכה מדי ולא היה קשר ולא ראו את הקונטקסט למרות שהסברנו </a:t>
            </a:r>
          </a:p>
          <a:p>
            <a:r>
              <a:rPr lang="he-IL" dirty="0" smtClean="0"/>
              <a:t>הרקע </a:t>
            </a:r>
            <a:r>
              <a:rPr lang="he-IL" dirty="0" err="1" smtClean="0"/>
              <a:t>התאורטי</a:t>
            </a:r>
            <a:r>
              <a:rPr lang="he-IL" dirty="0" smtClean="0"/>
              <a:t> לא נתפס כמוצלח ע"י החניכים</a:t>
            </a:r>
          </a:p>
          <a:p>
            <a:r>
              <a:rPr lang="he-IL" dirty="0" smtClean="0"/>
              <a:t>חסרה תפיסה הוליסטית הכוללת את הקורס </a:t>
            </a:r>
            <a:r>
              <a:rPr lang="he-IL" dirty="0" err="1" smtClean="0"/>
              <a:t>התאורטי</a:t>
            </a:r>
            <a:r>
              <a:rPr lang="he-IL" dirty="0" smtClean="0"/>
              <a:t>, הסימולציה וסיורי חו"ל</a:t>
            </a:r>
          </a:p>
          <a:p>
            <a:r>
              <a:rPr lang="he-IL" dirty="0" smtClean="0"/>
              <a:t> </a:t>
            </a:r>
            <a:r>
              <a:rPr lang="he-IL" dirty="0" smtClean="0"/>
              <a:t>נדרש חיבור  </a:t>
            </a:r>
            <a:r>
              <a:rPr lang="he-IL" dirty="0" smtClean="0"/>
              <a:t>בין הקורס התיאורטי לסימולציה ולסיורי חו"ל על מנת לייצר ציר </a:t>
            </a:r>
            <a:r>
              <a:rPr lang="he-IL" dirty="0" smtClean="0"/>
              <a:t>קוהרנטי. </a:t>
            </a:r>
            <a:endParaRPr lang="en-US" dirty="0" smtClean="0"/>
          </a:p>
          <a:p>
            <a:pPr lvl="0"/>
            <a:r>
              <a:rPr lang="he-IL" dirty="0" smtClean="0"/>
              <a:t>מטלה מייד בסוף הקורס התיאורטי. חשוב שתתן משהו להמשך (לסימולציה או לסיורים).</a:t>
            </a:r>
            <a:endParaRPr lang="en-US" dirty="0" smtClean="0"/>
          </a:p>
          <a:p>
            <a:pPr lvl="0"/>
            <a:r>
              <a:rPr lang="he-IL" dirty="0" smtClean="0"/>
              <a:t>מסגרת הזמן : </a:t>
            </a:r>
            <a:r>
              <a:rPr lang="he-IL" dirty="0" smtClean="0"/>
              <a:t>קורס -  סימולציה </a:t>
            </a:r>
            <a:r>
              <a:rPr lang="he-IL" dirty="0" smtClean="0"/>
              <a:t>– סיורים.</a:t>
            </a:r>
          </a:p>
          <a:p>
            <a:r>
              <a:rPr lang="he-IL" dirty="0" smtClean="0"/>
              <a:t>בקורס </a:t>
            </a:r>
            <a:r>
              <a:rPr lang="he-IL" dirty="0" err="1" smtClean="0"/>
              <a:t>התאורטי</a:t>
            </a:r>
            <a:r>
              <a:rPr lang="he-IL" dirty="0" smtClean="0"/>
              <a:t> פחות ויותר התנסות.</a:t>
            </a:r>
          </a:p>
          <a:p>
            <a:pPr lvl="0"/>
            <a:r>
              <a:rPr lang="he-IL" dirty="0" smtClean="0"/>
              <a:t>כלל תכני מזרח תיכון מפוזרים. הכנה טובה בתחום הפלסטיני לקראת </a:t>
            </a:r>
            <a:r>
              <a:rPr lang="he-IL" dirty="0" smtClean="0"/>
              <a:t>הסימולציה</a:t>
            </a:r>
          </a:p>
          <a:p>
            <a:pPr lvl="0"/>
            <a:r>
              <a:rPr lang="he-IL" dirty="0" smtClean="0"/>
              <a:t>יש ליצור מודל של הכנה לסיור חו"ל</a:t>
            </a:r>
            <a:endParaRPr lang="en-US" dirty="0" smtClean="0"/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 של ערן לרמן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התפרס על 26 משכים.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מפוזר – התחיל ב-4.1.17 ומסתיים ב-. 12.7.17. </a:t>
            </a:r>
            <a:r>
              <a:rPr lang="he-IL" altLang="he-IL" sz="2800" dirty="0" smtClean="0">
                <a:cs typeface="David" panose="020E0502060401010101" pitchFamily="34" charset="-79"/>
              </a:rPr>
              <a:t>הפיזור לא </a:t>
            </a:r>
            <a:r>
              <a:rPr lang="he-IL" altLang="he-IL" sz="2800" dirty="0" smtClean="0">
                <a:cs typeface="David" panose="020E0502060401010101" pitchFamily="34" charset="-79"/>
              </a:rPr>
              <a:t>אפשר </a:t>
            </a:r>
            <a:r>
              <a:rPr lang="he-IL" altLang="he-IL" sz="2800" dirty="0" smtClean="0">
                <a:cs typeface="David" panose="020E0502060401010101" pitchFamily="34" charset="-79"/>
              </a:rPr>
              <a:t>ליצור קוהרנטיות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משכי </a:t>
            </a:r>
            <a:r>
              <a:rPr lang="he-IL" altLang="he-IL" sz="2800" dirty="0" smtClean="0">
                <a:cs typeface="David" panose="020E0502060401010101" pitchFamily="34" charset="-79"/>
              </a:rPr>
              <a:t>המבוא של ערן לרמן – משוב מגוון</a:t>
            </a:r>
            <a:r>
              <a:rPr lang="en-US" altLang="he-IL" sz="2800" dirty="0" smtClean="0">
                <a:cs typeface="David" panose="020E0502060401010101" pitchFamily="34" charset="-79"/>
              </a:rPr>
              <a:t>) </a:t>
            </a:r>
            <a:r>
              <a:rPr lang="he-IL" altLang="he-IL" sz="2800" dirty="0" smtClean="0">
                <a:cs typeface="David" panose="020E0502060401010101" pitchFamily="34" charset="-79"/>
              </a:rPr>
              <a:t>סדר </a:t>
            </a:r>
            <a:r>
              <a:rPr lang="he-IL" altLang="he-IL" sz="2800" dirty="0" smtClean="0">
                <a:cs typeface="David" panose="020E0502060401010101" pitchFamily="34" charset="-79"/>
              </a:rPr>
              <a:t>ובהירות, </a:t>
            </a:r>
            <a:r>
              <a:rPr lang="he-IL" altLang="he-IL" sz="2800" dirty="0" smtClean="0">
                <a:cs typeface="David" panose="020E0502060401010101" pitchFamily="34" charset="-79"/>
              </a:rPr>
              <a:t>שיתוף </a:t>
            </a:r>
            <a:r>
              <a:rPr lang="he-IL" altLang="he-IL" sz="2800" dirty="0" smtClean="0">
                <a:cs typeface="David" panose="020E0502060401010101" pitchFamily="34" charset="-79"/>
              </a:rPr>
              <a:t>תלמידים, היסטורי מדי ולא רלבנטי)</a:t>
            </a: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מחסור בהרצאות של מדינאים (דוגמת ציפי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ליבני</a:t>
            </a:r>
            <a:r>
              <a:rPr lang="he-IL" altLang="he-IL" sz="2800" dirty="0" smtClean="0">
                <a:cs typeface="David" panose="020E0502060401010101" pitchFamily="34" charset="-79"/>
              </a:rPr>
              <a:t> על 1701)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המשכים שחוברו להכנה לסיורי </a:t>
            </a:r>
            <a:r>
              <a:rPr lang="he-IL" altLang="he-IL" sz="2800" dirty="0" smtClean="0">
                <a:cs typeface="David" panose="020E0502060401010101" pitchFamily="34" charset="-79"/>
              </a:rPr>
              <a:t>חו"ל – מוצלח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המטלה מגיעה מאוחר מדי ללא הכנה מספיקה</a:t>
            </a:r>
            <a:r>
              <a:rPr lang="he-IL" altLang="he-IL" sz="2800" dirty="0" smtClean="0">
                <a:cs typeface="David" panose="020E0502060401010101" pitchFamily="34" charset="-79"/>
              </a:rPr>
              <a:t>.  המשוב למטלה היה מצוין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אופציה לתרגול במסגרת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פגישה עם </a:t>
            </a:r>
            <a:r>
              <a:rPr lang="he-IL" sz="2400" dirty="0" err="1" smtClean="0"/>
              <a:t>המל"ל</a:t>
            </a:r>
            <a:r>
              <a:rPr lang="he-IL" sz="2400" dirty="0" smtClean="0"/>
              <a:t> (רוסי, הודי)</a:t>
            </a:r>
            <a:endParaRPr lang="en-US" sz="2400" dirty="0" smtClean="0"/>
          </a:p>
          <a:p>
            <a:pPr lvl="0"/>
            <a:r>
              <a:rPr lang="he-IL" sz="2400" dirty="0" smtClean="0"/>
              <a:t>רשימת נושאים לדיון</a:t>
            </a:r>
            <a:endParaRPr lang="en-US" sz="2400" dirty="0" smtClean="0"/>
          </a:p>
          <a:p>
            <a:pPr lvl="0"/>
            <a:r>
              <a:rPr lang="he-IL" sz="2400" dirty="0" smtClean="0"/>
              <a:t>מה חשוב לנו</a:t>
            </a:r>
            <a:endParaRPr lang="en-US" sz="2400" dirty="0" smtClean="0"/>
          </a:p>
          <a:p>
            <a:pPr lvl="0"/>
            <a:r>
              <a:rPr lang="he-IL" sz="2400" dirty="0" smtClean="0"/>
              <a:t>מה הצד השני מצפה לשמוע מאיתנו</a:t>
            </a:r>
            <a:endParaRPr lang="en-US" sz="2400" dirty="0" smtClean="0"/>
          </a:p>
          <a:p>
            <a:pPr lvl="0"/>
            <a:r>
              <a:rPr lang="he-IL" sz="2400" dirty="0" smtClean="0"/>
              <a:t>דגשים לשיחה</a:t>
            </a:r>
            <a:endParaRPr lang="en-US" sz="2400" dirty="0" smtClean="0"/>
          </a:p>
          <a:p>
            <a:pPr lvl="0"/>
            <a:r>
              <a:rPr lang="he-IL" sz="2400" dirty="0" smtClean="0"/>
              <a:t>מצגת 5 דקות מכוונת לאינטרסים של הצד השני</a:t>
            </a:r>
            <a:endParaRPr lang="en-US" sz="2400" dirty="0" smtClean="0"/>
          </a:p>
          <a:p>
            <a:pPr lvl="0"/>
            <a:r>
              <a:rPr lang="he-IL" sz="2400" dirty="0" smtClean="0"/>
              <a:t>הנחיות למשתתפים לשיחות צד</a:t>
            </a:r>
            <a:endParaRPr lang="en-US" sz="2400" dirty="0" smtClean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סוגיות לדיון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8"/>
            <a:ext cx="7886700" cy="5517231"/>
          </a:xfrm>
        </p:spPr>
        <p:txBody>
          <a:bodyPr>
            <a:no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מבנה הקורס- </a:t>
            </a:r>
            <a:r>
              <a:rPr lang="he-IL" altLang="he-IL" sz="2800" dirty="0" smtClean="0">
                <a:cs typeface="David" panose="020E0502060401010101" pitchFamily="34" charset="-79"/>
              </a:rPr>
              <a:t>קורס </a:t>
            </a:r>
            <a:r>
              <a:rPr lang="he-IL" altLang="he-IL" sz="2800" dirty="0" smtClean="0">
                <a:cs typeface="David" panose="020E0502060401010101" pitchFamily="34" charset="-79"/>
              </a:rPr>
              <a:t>קצר </a:t>
            </a:r>
            <a:r>
              <a:rPr lang="he-IL" altLang="he-IL" sz="2800" dirty="0" smtClean="0">
                <a:cs typeface="David" panose="020E0502060401010101" pitchFamily="34" charset="-79"/>
              </a:rPr>
              <a:t>( 2 שש"ס ) , ארוך ( 4 שש"ס), סמינר/סדנה מרוכזת (לכולם/בקבוצות)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עיתוי הקורס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מטלה/מטלות </a:t>
            </a:r>
            <a:r>
              <a:rPr lang="he-IL" altLang="he-IL" sz="2800" dirty="0" smtClean="0">
                <a:cs typeface="David" panose="020E0502060401010101" pitchFamily="34" charset="-79"/>
              </a:rPr>
              <a:t>(רצוי בהקשר </a:t>
            </a:r>
            <a:r>
              <a:rPr lang="he-IL" altLang="he-IL" sz="2800" dirty="0" smtClean="0">
                <a:cs typeface="David" panose="020E0502060401010101" pitchFamily="34" charset="-79"/>
              </a:rPr>
              <a:t>סיורי חו"ל)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מוביל הקורס האקדמי בשנה הבאה – ערן לרמן? </a:t>
            </a:r>
            <a:r>
              <a:rPr lang="he-IL" altLang="he-IL" sz="2800" dirty="0" smtClean="0">
                <a:cs typeface="David" panose="020E0502060401010101" pitchFamily="34" charset="-79"/>
              </a:rPr>
              <a:t>מרצה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מאונ</a:t>
            </a:r>
            <a:r>
              <a:rPr lang="he-IL" altLang="he-IL" sz="2800" dirty="0" smtClean="0">
                <a:cs typeface="David" panose="020E0502060401010101" pitchFamily="34" charset="-79"/>
              </a:rPr>
              <a:t>' חיפה? אחר</a:t>
            </a:r>
            <a:r>
              <a:rPr lang="he-IL" altLang="he-IL" sz="2800" dirty="0" smtClean="0">
                <a:cs typeface="David" panose="020E0502060401010101" pitchFamily="34" charset="-79"/>
              </a:rPr>
              <a:t>?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שיטות למידה (שימוש בסרטים, חקר </a:t>
            </a:r>
            <a:r>
              <a:rPr lang="he-IL" altLang="he-IL" sz="2800" dirty="0" smtClean="0">
                <a:cs typeface="David" panose="020E0502060401010101" pitchFamily="34" charset="-79"/>
              </a:rPr>
              <a:t>מקרה, תרגול כתיבת נייר מדיניות/הכנה לפגישה)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חומרי הקריאה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הקשר בין הקורס למה שבא לפניו (גישות ואסכולות?) ולמה שבא אחריו (סימולציה?)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מתח בין הציר המדיני </a:t>
            </a:r>
            <a:r>
              <a:rPr lang="he-IL" altLang="he-IL" sz="2800" dirty="0" smtClean="0">
                <a:cs typeface="David" panose="020E0502060401010101" pitchFamily="34" charset="-79"/>
              </a:rPr>
              <a:t>לאסטרטגי - מתודולוגיה</a:t>
            </a:r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שבוע </a:t>
            </a:r>
            <a:r>
              <a:rPr lang="he-IL" dirty="0" smtClean="0"/>
              <a:t>מדינאות – </a:t>
            </a:r>
            <a:r>
              <a:rPr lang="he-IL" dirty="0" smtClean="0"/>
              <a:t>סמינר או סדנה </a:t>
            </a:r>
            <a:r>
              <a:rPr lang="he-IL" dirty="0" smtClean="0"/>
              <a:t>מדינית-דיפלומטית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e-IL" altLang="he-IL" sz="3600" dirty="0" smtClean="0"/>
              <a:t>שלושה-ארבעה ימי לימוד מרוכזים  הכוללים הרצאות, קריאה וניתוח מקרה</a:t>
            </a:r>
            <a:r>
              <a:rPr lang="he-IL" altLang="he-IL" sz="2800" dirty="0" smtClean="0">
                <a:cs typeface="David" panose="020E0502060401010101" pitchFamily="34" charset="-79"/>
              </a:rPr>
              <a:t>, </a:t>
            </a:r>
            <a:r>
              <a:rPr lang="he-IL" altLang="he-IL" sz="2800" dirty="0" smtClean="0">
                <a:cs typeface="David" panose="020E0502060401010101" pitchFamily="34" charset="-79"/>
              </a:rPr>
              <a:t>חקירה, יום </a:t>
            </a:r>
            <a:r>
              <a:rPr lang="he-IL" altLang="he-IL" sz="2800" dirty="0" smtClean="0">
                <a:cs typeface="David" panose="020E0502060401010101" pitchFamily="34" charset="-79"/>
              </a:rPr>
              <a:t>ביקור במשרד החוץ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מטלת סיכום דומה למטלה השנה – ניתנת בסוף </a:t>
            </a:r>
            <a:r>
              <a:rPr lang="he-IL" altLang="he-IL" sz="2800" dirty="0" smtClean="0">
                <a:cs typeface="David" panose="020E0502060401010101" pitchFamily="34" charset="-79"/>
              </a:rPr>
              <a:t>הסדנה כולל הסבר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תכנים לא כוללים ניתוח גיאוגרפי – פלסטינים, מזה"ת, אירופה, ארה"ב, רוסיה/מזרח, ירדן (יינתנו בנפרד).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תכנים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תאורטיים</a:t>
            </a:r>
            <a:r>
              <a:rPr lang="he-IL" altLang="he-IL" sz="2800" dirty="0" smtClean="0">
                <a:cs typeface="David" panose="020E0502060401010101" pitchFamily="34" charset="-79"/>
              </a:rPr>
              <a:t> לדוגמא: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תאוריות</a:t>
            </a:r>
            <a:r>
              <a:rPr lang="he-IL" altLang="he-IL" sz="2800" dirty="0" smtClean="0">
                <a:cs typeface="David" panose="020E0502060401010101" pitchFamily="34" charset="-79"/>
              </a:rPr>
              <a:t> ביחב"ל, דיפלומטיה ישנה וחדשה, מבוא לדיפלומטיה ציונית, מנגנוני קבלת החלטות בנושאים מדיניים בישראל, מבוא לחשיבה מדינית, מו"מ מדיני, דיפלומטיה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בילטרלית</a:t>
            </a:r>
            <a:r>
              <a:rPr lang="he-IL" altLang="he-IL" sz="2800" dirty="0" smtClean="0">
                <a:cs typeface="David" panose="020E0502060401010101" pitchFamily="34" charset="-79"/>
              </a:rPr>
              <a:t>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ומולטילטרלית</a:t>
            </a:r>
            <a:r>
              <a:rPr lang="he-IL" altLang="he-IL" sz="2800" dirty="0" smtClean="0">
                <a:cs typeface="David" panose="020E0502060401010101" pitchFamily="34" charset="-79"/>
              </a:rPr>
              <a:t>, תכנון מערכה מדינית, דיפלומטיה בעת מערכה ומנגנוני סיום, דיפלומטיה ציבורית/כלכלית/תרבותית/בק"נ,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משב"ל</a:t>
            </a:r>
            <a:r>
              <a:rPr lang="he-IL" altLang="he-IL" sz="2800" dirty="0" smtClean="0">
                <a:cs typeface="David" panose="020E0502060401010101" pitchFamily="34" charset="-79"/>
              </a:rPr>
              <a:t>, מפגש עם שגרירים, כתיבת נייר מדיני, הערכות לביקור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במשה"ח</a:t>
            </a:r>
            <a:r>
              <a:rPr lang="he-IL" altLang="he-IL" sz="2800" dirty="0" smtClean="0">
                <a:cs typeface="David" panose="020E0502060401010101" pitchFamily="34" charset="-79"/>
              </a:rPr>
              <a:t> (שיתקיים בקבוצות). </a:t>
            </a:r>
            <a:endParaRPr lang="he-IL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עבודה </a:t>
            </a:r>
            <a:r>
              <a:rPr lang="he-IL" altLang="he-IL" sz="2800" dirty="0" smtClean="0">
                <a:cs typeface="David" panose="020E0502060401010101" pitchFamily="34" charset="-79"/>
              </a:rPr>
              <a:t>על חקר מקרה בצוותים.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400" dirty="0" smtClean="0"/>
          </a:p>
          <a:p>
            <a:pPr algn="ctr">
              <a:buNone/>
            </a:pPr>
            <a:endParaRPr lang="he-IL" sz="4400" dirty="0" smtClean="0"/>
          </a:p>
          <a:p>
            <a:pPr algn="ctr">
              <a:buNone/>
            </a:pPr>
            <a:r>
              <a:rPr lang="he-IL" sz="4400" dirty="0" smtClean="0"/>
              <a:t>חלק א' – תכנון מול ביצוע</a:t>
            </a:r>
            <a:endParaRPr lang="he-IL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המלצות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he-IL" sz="3100" dirty="0" smtClean="0"/>
              <a:t>קורס </a:t>
            </a:r>
            <a:r>
              <a:rPr lang="he-IL" altLang="he-IL" sz="3100" dirty="0" err="1" smtClean="0"/>
              <a:t>תאורטי</a:t>
            </a:r>
            <a:r>
              <a:rPr lang="he-IL" altLang="he-IL" sz="3100" dirty="0" smtClean="0"/>
              <a:t>:</a:t>
            </a:r>
          </a:p>
          <a:p>
            <a:pPr lvl="1"/>
            <a:r>
              <a:rPr lang="he-IL" altLang="he-IL" sz="3100" dirty="0" smtClean="0"/>
              <a:t>יתקיים בעונת הליבה</a:t>
            </a:r>
            <a:endParaRPr lang="en-US" altLang="he-IL" sz="3100" dirty="0" smtClean="0"/>
          </a:p>
          <a:p>
            <a:pPr lvl="1"/>
            <a:r>
              <a:rPr lang="he-IL" altLang="he-IL" sz="3100" dirty="0" smtClean="0"/>
              <a:t>12 </a:t>
            </a:r>
            <a:r>
              <a:rPr lang="he-IL" altLang="he-IL" sz="3100" dirty="0" smtClean="0"/>
              <a:t>משכים (2 שש"ס)</a:t>
            </a:r>
            <a:endParaRPr lang="en-US" altLang="he-IL" sz="3100" dirty="0" smtClean="0"/>
          </a:p>
          <a:p>
            <a:pPr lvl="1"/>
            <a:r>
              <a:rPr lang="he-IL" altLang="he-IL" sz="3100" dirty="0" smtClean="0"/>
              <a:t>יכלול מטלת סיום שנוכל להשתמש בה גם בהכנות לסיורי חו"ל</a:t>
            </a:r>
          </a:p>
          <a:p>
            <a:pPr lvl="1"/>
            <a:r>
              <a:rPr lang="he-IL" altLang="he-IL" sz="3100" dirty="0" smtClean="0"/>
              <a:t>יכלול חקר מקרה</a:t>
            </a:r>
          </a:p>
          <a:p>
            <a:pPr lvl="1"/>
            <a:r>
              <a:rPr lang="he-IL" altLang="he-IL" sz="3100" dirty="0" smtClean="0"/>
              <a:t>המרצה ערן לרמן אבל מקוצר ומשופר</a:t>
            </a:r>
            <a:endParaRPr lang="en-US" altLang="he-IL" sz="31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הובלת צוות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altLang="he-IL" sz="3100" dirty="0" smtClean="0"/>
              <a:t>ככלל שיפור ניכר למול שנה קודמת</a:t>
            </a:r>
          </a:p>
          <a:p>
            <a:r>
              <a:rPr lang="he-IL" altLang="he-IL" sz="3100" dirty="0" smtClean="0"/>
              <a:t>עומס רב מאד על המדריך המוביל ציר/צירים משמעותי</a:t>
            </a:r>
          </a:p>
          <a:p>
            <a:r>
              <a:rPr lang="he-IL" altLang="he-IL" sz="3100" dirty="0" smtClean="0"/>
              <a:t>מבנה הצוות: תמהיל טוב – צבא/אזרחים, מין, בינ"ל</a:t>
            </a:r>
          </a:p>
          <a:p>
            <a:r>
              <a:rPr lang="he-IL" altLang="he-IL" sz="3100" dirty="0" smtClean="0"/>
              <a:t>התובנה העיקרית – מסה קריטית של בינ"ל מייצרת שינוי</a:t>
            </a:r>
          </a:p>
          <a:p>
            <a:r>
              <a:rPr lang="he-IL" altLang="he-IL" sz="3100" dirty="0" smtClean="0"/>
              <a:t>בחירה </a:t>
            </a:r>
            <a:r>
              <a:rPr lang="he-IL" altLang="he-IL" sz="3100" dirty="0" smtClean="0"/>
              <a:t>נכונה </a:t>
            </a:r>
            <a:r>
              <a:rPr lang="he-IL" altLang="he-IL" sz="3100" dirty="0" smtClean="0"/>
              <a:t>של </a:t>
            </a:r>
            <a:r>
              <a:rPr lang="he-IL" altLang="he-IL" sz="3100" dirty="0" smtClean="0"/>
              <a:t>מובילים – </a:t>
            </a:r>
            <a:r>
              <a:rPr lang="he-IL" altLang="he-IL" sz="3100" dirty="0" smtClean="0"/>
              <a:t>קריטי (סיור גליל)</a:t>
            </a:r>
            <a:endParaRPr lang="he-IL" altLang="he-IL" sz="3100" dirty="0" smtClean="0"/>
          </a:p>
          <a:p>
            <a:r>
              <a:rPr lang="he-IL" altLang="he-IL" sz="3100" dirty="0" smtClean="0"/>
              <a:t>שיפור בחלוקת עומס מטלות – נדרש שיפור </a:t>
            </a:r>
            <a:r>
              <a:rPr lang="he-IL" altLang="he-IL" sz="3100" dirty="0" smtClean="0"/>
              <a:t>נוסף</a:t>
            </a:r>
            <a:endParaRPr lang="he-IL" altLang="he-IL" sz="31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הובלת צוות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altLang="he-IL" sz="2400" dirty="0" smtClean="0"/>
              <a:t>תפקיד המדריך: תפיסת </a:t>
            </a:r>
            <a:r>
              <a:rPr lang="he-IL" altLang="he-IL" sz="2400" dirty="0" smtClean="0"/>
              <a:t>ההדרכה – חבר ללמידה – תקפה </a:t>
            </a:r>
            <a:r>
              <a:rPr lang="he-IL" altLang="he-IL" sz="2400" dirty="0" smtClean="0"/>
              <a:t>מבחינתי. </a:t>
            </a:r>
            <a:endParaRPr lang="he-IL" altLang="he-IL" sz="2400" dirty="0" smtClean="0"/>
          </a:p>
          <a:p>
            <a:r>
              <a:rPr lang="he-IL" altLang="he-IL" sz="2400" dirty="0" smtClean="0"/>
              <a:t>משוב ניתן לשיפור – אלי. פרוטוקול חניכה.</a:t>
            </a:r>
          </a:p>
          <a:p>
            <a:r>
              <a:rPr lang="he-IL" altLang="he-IL" sz="2400" dirty="0" smtClean="0"/>
              <a:t>משוב האמצע היה מוצלח</a:t>
            </a:r>
          </a:p>
          <a:p>
            <a:r>
              <a:rPr lang="he-IL" altLang="he-IL" sz="2400" dirty="0" smtClean="0"/>
              <a:t>הניסיון מראה שמופעי צוות ריקים לא שווים</a:t>
            </a:r>
          </a:p>
          <a:p>
            <a:r>
              <a:rPr lang="he-IL" altLang="he-IL" sz="2400" dirty="0" smtClean="0"/>
              <a:t>חניכים בינ"ל –מיון. שיחה באנגלית (לבחון). חשוב ששאר החניכים ישלטו באנגלית.</a:t>
            </a:r>
          </a:p>
          <a:p>
            <a:r>
              <a:rPr lang="he-IL" sz="2400" dirty="0" smtClean="0"/>
              <a:t>טכניקות לימוד: הסדנה טרם תחילת השנה עזרה – הובלת דיון, תתי קבוצות. קבוצות קטנות מעולה.</a:t>
            </a:r>
            <a:endParaRPr lang="he-IL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sz="2400" dirty="0" smtClean="0"/>
              <a:t>קורס מרכזי שילווה אותנו עד סוף השנה</a:t>
            </a:r>
            <a:endParaRPr lang="en-US" sz="1800" dirty="0" smtClean="0"/>
          </a:p>
          <a:p>
            <a:pPr lvl="0"/>
            <a:r>
              <a:rPr lang="he-IL" sz="2400" dirty="0" smtClean="0"/>
              <a:t>3 נדבכים:</a:t>
            </a:r>
            <a:endParaRPr lang="en-US" sz="1800" dirty="0" smtClean="0"/>
          </a:p>
          <a:p>
            <a:pPr lvl="1"/>
            <a:r>
              <a:rPr lang="he-IL" dirty="0" smtClean="0"/>
              <a:t>מחשבה אסטרטגית – דימה – מציג את הדיסציפלינה והגות  של "לימודי האסטרטגיה" – השורשים  האינטלקטואלים שנטועים בעולם המחשבה הצבאית  - וכן נושאים הקשורים לדיאגנוזה מודיעינית, </a:t>
            </a:r>
            <a:r>
              <a:rPr lang="he-IL" dirty="0" err="1" smtClean="0"/>
              <a:t>נט</a:t>
            </a:r>
            <a:r>
              <a:rPr lang="he-IL" dirty="0" smtClean="0"/>
              <a:t> </a:t>
            </a:r>
            <a:r>
              <a:rPr lang="he-IL" dirty="0" err="1" smtClean="0"/>
              <a:t>אססמנט</a:t>
            </a:r>
            <a:r>
              <a:rPr lang="he-IL" dirty="0" smtClean="0"/>
              <a:t> ועוד</a:t>
            </a:r>
            <a:endParaRPr lang="en-US" sz="1400" dirty="0" smtClean="0"/>
          </a:p>
          <a:p>
            <a:pPr lvl="1"/>
            <a:r>
              <a:rPr lang="he-IL" dirty="0" smtClean="0"/>
              <a:t>החלק השני – חשיבה אסטרטגית – יוביל תמיר – כולל תפיסת העיצוב הנהוגה בצה"ל</a:t>
            </a:r>
            <a:endParaRPr lang="en-US" sz="1400" dirty="0" smtClean="0"/>
          </a:p>
          <a:p>
            <a:pPr lvl="1"/>
            <a:r>
              <a:rPr lang="he-IL" dirty="0" smtClean="0"/>
              <a:t>החלק השלישי – ציר הפרקטיקה וההתנסויות – התנסות מקדימה בדצמבר (מפורקת לפי תפיסת העיצוב),  סימולציה מדינית-ביטחונית, התנסות שנייה – חופשית</a:t>
            </a:r>
            <a:endParaRPr lang="en-US" sz="1400" dirty="0" smtClean="0"/>
          </a:p>
          <a:p>
            <a:r>
              <a:rPr lang="he-IL" sz="2400" dirty="0" smtClean="0"/>
              <a:t>חשוב כאזרח להבהיר – אין מדובר בעניים צבאי גרידא אלא בחשיבה </a:t>
            </a:r>
            <a:r>
              <a:rPr lang="he-IL" sz="2400" dirty="0" err="1" smtClean="0"/>
              <a:t>אסטרגית</a:t>
            </a:r>
            <a:r>
              <a:rPr lang="he-IL" sz="2400" dirty="0" smtClean="0"/>
              <a:t> שחשובה לכל התחומים –השורשים שלה כאמור בחשיבה הצבאית אבל ישימה גם למדינאות, כלכלה, חברה</a:t>
            </a:r>
            <a:endParaRPr 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האסטרטגיה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altLang="he-IL" sz="2900" dirty="0" smtClean="0"/>
              <a:t>ככלל</a:t>
            </a:r>
            <a:r>
              <a:rPr lang="he-IL" dirty="0" smtClean="0"/>
              <a:t> </a:t>
            </a:r>
            <a:r>
              <a:rPr lang="he-IL" altLang="he-IL" sz="2900" dirty="0" smtClean="0"/>
              <a:t>נתפס כציר מוצלח </a:t>
            </a:r>
            <a:r>
              <a:rPr lang="he-IL" altLang="he-IL" sz="2900" dirty="0" smtClean="0"/>
              <a:t>מאד.</a:t>
            </a:r>
          </a:p>
          <a:p>
            <a:r>
              <a:rPr lang="he-IL" altLang="he-IL" sz="2900" dirty="0" smtClean="0"/>
              <a:t>מבנה לוגי ברור וחזרה על ההקשר מאד סייעה</a:t>
            </a:r>
          </a:p>
          <a:p>
            <a:r>
              <a:rPr lang="he-IL" altLang="he-IL" sz="2900" dirty="0" smtClean="0"/>
              <a:t>הקורס של דימה מצוין – יתכן והגיע בשלב מוקדם מדי. חומרי הקריאה לא קלים..</a:t>
            </a:r>
          </a:p>
          <a:p>
            <a:r>
              <a:rPr lang="he-IL" altLang="he-IL" sz="2900" dirty="0" smtClean="0"/>
              <a:t>התנסות ראשונה מפורדת </a:t>
            </a:r>
            <a:r>
              <a:rPr lang="he-IL" altLang="he-IL" sz="2900" dirty="0" err="1" smtClean="0"/>
              <a:t>היתה</a:t>
            </a:r>
            <a:r>
              <a:rPr lang="he-IL" altLang="he-IL" sz="2900" dirty="0" smtClean="0"/>
              <a:t> טובה אבל הגישה והמושגים עדיין לא היו מוטמעים</a:t>
            </a:r>
          </a:p>
          <a:p>
            <a:r>
              <a:rPr lang="he-IL" altLang="he-IL" sz="2900" dirty="0" smtClean="0"/>
              <a:t>התנסות שלישית לדעתי לא </a:t>
            </a:r>
            <a:r>
              <a:rPr lang="he-IL" altLang="he-IL" sz="2900" dirty="0" err="1" smtClean="0"/>
              <a:t>היתה</a:t>
            </a:r>
            <a:r>
              <a:rPr lang="he-IL" altLang="he-IL" sz="2900" dirty="0" smtClean="0"/>
              <a:t> טובה ודורשת שיפור:</a:t>
            </a:r>
          </a:p>
          <a:p>
            <a:pPr lvl="1"/>
            <a:r>
              <a:rPr lang="he-IL" altLang="he-IL" sz="2600" dirty="0" smtClean="0"/>
              <a:t>לא תמיד נבחרו בעיות זדוניות וניתן לשאול האם זו אסטרטגיה או מדיניות ציבורית (לא ניתנו כלים)</a:t>
            </a:r>
          </a:p>
          <a:p>
            <a:pPr lvl="1"/>
            <a:r>
              <a:rPr lang="he-IL" altLang="he-IL" sz="2600" dirty="0" smtClean="0"/>
              <a:t>לא היה </a:t>
            </a:r>
            <a:r>
              <a:rPr lang="he-IL" altLang="he-IL" sz="2600" dirty="0" err="1" smtClean="0"/>
              <a:t>זמןף</a:t>
            </a:r>
            <a:r>
              <a:rPr lang="he-IL" altLang="he-IL" sz="2600" dirty="0" smtClean="0"/>
              <a:t> לא </a:t>
            </a:r>
            <a:r>
              <a:rPr lang="he-IL" altLang="he-IL" sz="2600" dirty="0" err="1" smtClean="0"/>
              <a:t>היתה</a:t>
            </a:r>
            <a:r>
              <a:rPr lang="he-IL" altLang="he-IL" sz="2600" dirty="0" smtClean="0"/>
              <a:t> אנרגיה ולדעתי חלק מתוצרים היו בינוניים.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סיני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כלל הרעיון של התנסות "מפורקת" והכנת סגל ע"י תרגול עצמי מצוין</a:t>
            </a:r>
          </a:p>
          <a:p>
            <a:pPr lvl="0"/>
            <a:r>
              <a:rPr lang="he-IL" dirty="0" smtClean="0"/>
              <a:t>יותר </a:t>
            </a:r>
            <a:r>
              <a:rPr lang="he-IL" dirty="0" smtClean="0"/>
              <a:t>זמן בין שיטה ליישום – המושגים עדיין לא ישבו</a:t>
            </a:r>
            <a:endParaRPr lang="en-US" dirty="0" smtClean="0"/>
          </a:p>
          <a:p>
            <a:pPr lvl="0"/>
            <a:r>
              <a:rPr lang="he-IL" dirty="0" smtClean="0"/>
              <a:t>יום טעינה ברור וקשור בזמן</a:t>
            </a:r>
            <a:endParaRPr lang="en-US" dirty="0" smtClean="0"/>
          </a:p>
          <a:p>
            <a:pPr lvl="0"/>
            <a:r>
              <a:rPr lang="he-IL" dirty="0" smtClean="0"/>
              <a:t>מומחי תוכן מלווים – חשוב – מאיר מלכה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הקורס של דימה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סרט (כמו 13 יום):</a:t>
            </a:r>
            <a:endParaRPr lang="en-US" dirty="0" smtClean="0"/>
          </a:p>
          <a:p>
            <a:pPr lvl="0"/>
            <a:r>
              <a:rPr lang="he-IL" dirty="0" err="1" smtClean="0"/>
              <a:t>ארוע</a:t>
            </a:r>
            <a:r>
              <a:rPr lang="he-IL" dirty="0" smtClean="0"/>
              <a:t> שמאפשר למידה</a:t>
            </a:r>
            <a:endParaRPr lang="en-US" dirty="0" smtClean="0"/>
          </a:p>
          <a:p>
            <a:pPr lvl="0"/>
            <a:r>
              <a:rPr lang="he-IL" dirty="0" smtClean="0"/>
              <a:t>סרט ממחיש מתחים וסוגיו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5400" dirty="0" smtClean="0"/>
              <a:t>מטרות הציר המדיני</a:t>
            </a:r>
            <a:endParaRPr lang="he-IL" sz="5400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4200" dirty="0" smtClean="0"/>
              <a:t>בראייה רחבה והנחלת מודעות לתפקידם של </a:t>
            </a:r>
            <a:r>
              <a:rPr lang="he-IL" sz="42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42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4000" dirty="0" smtClean="0">
                <a:solidFill>
                  <a:srgbClr val="FF0000"/>
                </a:solidFill>
              </a:rPr>
              <a:t>החוץ.</a:t>
            </a: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עומסים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400" dirty="0" smtClean="0"/>
              <a:t>עומסים</a:t>
            </a:r>
            <a:endParaRPr lang="en-US" sz="1800" dirty="0" smtClean="0"/>
          </a:p>
          <a:p>
            <a:pPr lvl="0"/>
            <a:r>
              <a:rPr lang="he-IL" sz="2400" dirty="0" smtClean="0"/>
              <a:t>השנה תוכננה בידיעה מראש שיהיה עומס משמעותי – היקף קורסים + עיבדו </a:t>
            </a:r>
            <a:r>
              <a:rPr lang="he-IL" sz="2400" dirty="0" err="1" smtClean="0"/>
              <a:t>צוותח</a:t>
            </a:r>
            <a:endParaRPr lang="en-US" sz="1800" dirty="0" smtClean="0"/>
          </a:p>
          <a:p>
            <a:pPr lvl="0"/>
            <a:r>
              <a:rPr lang="he-IL" sz="2400" dirty="0" smtClean="0"/>
              <a:t>מתחיל בשבוע הפתיחה, תשתית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כולל מצגות. דימה כולל קריאה. גישות ואסכולות כולל מצגות. הרבה מאד קריאה. כולל סוזי וברודט. התחלת עבודה שנתית. הכנת סיורים. מטלות סוזי ויוסי בן ארצי.</a:t>
            </a:r>
            <a:endParaRPr lang="en-US" sz="1800" dirty="0" smtClean="0"/>
          </a:p>
          <a:p>
            <a:pPr lvl="0"/>
            <a:r>
              <a:rPr lang="he-IL" sz="2400" dirty="0" smtClean="0"/>
              <a:t>לוח השנה העברי היה אחר השנה</a:t>
            </a:r>
            <a:endParaRPr lang="en-US" sz="1800" dirty="0" smtClean="0"/>
          </a:p>
          <a:p>
            <a:pPr lvl="0"/>
            <a:r>
              <a:rPr lang="he-IL" sz="2400" dirty="0" smtClean="0"/>
              <a:t>מטלות וציונים</a:t>
            </a:r>
            <a:endParaRPr lang="en-US" sz="2400" dirty="0" smtClean="0"/>
          </a:p>
          <a:p>
            <a:pPr lvl="2"/>
            <a:r>
              <a:rPr lang="he-IL" sz="1600" dirty="0" smtClean="0"/>
              <a:t>לסדר מראש כולל תאריכים, מי בודק, אופי המטלה</a:t>
            </a:r>
            <a:endParaRPr lang="en-US" sz="1600" dirty="0" smtClean="0"/>
          </a:p>
          <a:p>
            <a:pPr lvl="2"/>
            <a:r>
              <a:rPr lang="he-IL" sz="1600" dirty="0" smtClean="0"/>
              <a:t>ציונים? אולי רק 3 דרגות (מרטי)</a:t>
            </a:r>
            <a:endParaRPr lang="en-US" sz="1600" dirty="0" smtClean="0"/>
          </a:p>
          <a:p>
            <a:pPr lvl="2"/>
            <a:r>
              <a:rPr lang="he-IL" sz="1600" dirty="0" smtClean="0"/>
              <a:t>לא קבוצתיות – מכסימום בזוגות</a:t>
            </a:r>
            <a:endParaRPr lang="en-US" sz="1600" dirty="0" smtClean="0"/>
          </a:p>
          <a:p>
            <a:pPr lvl="1"/>
            <a:r>
              <a:rPr lang="he-IL" dirty="0" smtClean="0"/>
              <a:t>התאמת ציפיות</a:t>
            </a:r>
            <a:endParaRPr lang="en-US" dirty="0" smtClean="0"/>
          </a:p>
          <a:p>
            <a:pPr lvl="0"/>
            <a:r>
              <a:rPr lang="he-IL" sz="2400" dirty="0" smtClean="0"/>
              <a:t> </a:t>
            </a:r>
            <a:endParaRPr lang="en-US" sz="1800" smtClean="0"/>
          </a:p>
          <a:p>
            <a:endParaRPr lang="he-I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5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1649898"/>
              </p:ext>
            </p:extLst>
          </p:nvPr>
        </p:nvGraphicFramePr>
        <p:xfrm>
          <a:off x="0" y="1412776"/>
          <a:ext cx="9144000" cy="5434196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solidFill>
                            <a:srgbClr val="FF0000"/>
                          </a:solidFill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העולמי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</a:rPr>
                        <a:t>15/02/17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solidFill>
                            <a:schemeClr val="tx1"/>
                          </a:solidFill>
                          <a:effectLst/>
                        </a:rPr>
                        <a:t>האיסלאם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20/02/17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ן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מדינית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(בוצע יום עיון סין)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26619</TotalTime>
  <Words>1691</Words>
  <Application>Microsoft Office PowerPoint</Application>
  <PresentationFormat>‫הצגה על המסך (4:3)</PresentationFormat>
  <Paragraphs>220</Paragraphs>
  <Slides>30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30</vt:i4>
      </vt:variant>
    </vt:vector>
  </HeadingPairs>
  <TitlesOfParts>
    <vt:vector size="31" baseType="lpstr">
      <vt:lpstr>HDOfficeLightV0</vt:lpstr>
      <vt:lpstr>       הציר המדיני  מחזור מ"ד  </vt:lpstr>
      <vt:lpstr>שקופית 2</vt:lpstr>
      <vt:lpstr>מטרות הציר המדיני</vt:lpstr>
      <vt:lpstr>מרכיבי הציר</vt:lpstr>
      <vt:lpstr>הקורס האקדמי</vt:lpstr>
      <vt:lpstr>הקורס האקדמי - פירוט</vt:lpstr>
      <vt:lpstr>שקופית 7</vt:lpstr>
      <vt:lpstr>הסימולציה המדינית-ביטחונית</vt:lpstr>
      <vt:lpstr>שקופית 9</vt:lpstr>
      <vt:lpstr>הסיור בנאט"ו ובאיחוד האירופי</vt:lpstr>
      <vt:lpstr>הסיור בארה"ב</vt:lpstr>
      <vt:lpstr>שקופית 12</vt:lpstr>
      <vt:lpstr>מרכיבים נוספים ותכנים תומכים</vt:lpstr>
      <vt:lpstr>שקופית 14</vt:lpstr>
      <vt:lpstr>תובנות כלליות</vt:lpstr>
      <vt:lpstr>הקורס של ערן לרמן</vt:lpstr>
      <vt:lpstr>אופציה לתרגול במסגרת הקורס</vt:lpstr>
      <vt:lpstr>סוגיות לדיון</vt:lpstr>
      <vt:lpstr> שבוע מדינאות – סמינר או סדנה מדינית-דיפלומטית </vt:lpstr>
      <vt:lpstr>המלצות</vt:lpstr>
      <vt:lpstr>סוף</vt:lpstr>
      <vt:lpstr>הובלת צוות</vt:lpstr>
      <vt:lpstr>הובלת צוות (2)</vt:lpstr>
      <vt:lpstr>סוף</vt:lpstr>
      <vt:lpstr>שקופית 25</vt:lpstr>
      <vt:lpstr>ציר האסטרטגיה</vt:lpstr>
      <vt:lpstr>התנסות סיני</vt:lpstr>
      <vt:lpstr>הקורס של דימה</vt:lpstr>
      <vt:lpstr>סוף</vt:lpstr>
      <vt:lpstr>עומסים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114</cp:revision>
  <dcterms:created xsi:type="dcterms:W3CDTF">2015-06-19T12:00:16Z</dcterms:created>
  <dcterms:modified xsi:type="dcterms:W3CDTF">2017-07-17T06:13:02Z</dcterms:modified>
</cp:coreProperties>
</file>