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9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38" r:id="rId14"/>
    <p:sldId id="348" r:id="rId15"/>
    <p:sldId id="343" r:id="rId16"/>
    <p:sldId id="342" r:id="rId17"/>
    <p:sldId id="347" r:id="rId18"/>
    <p:sldId id="344" r:id="rId19"/>
    <p:sldId id="345" r:id="rId20"/>
    <p:sldId id="346" r:id="rId21"/>
    <p:sldId id="305" r:id="rId22"/>
    <p:sldId id="350" r:id="rId23"/>
    <p:sldId id="353" r:id="rId24"/>
    <p:sldId id="351" r:id="rId25"/>
    <p:sldId id="355" r:id="rId26"/>
    <p:sldId id="363" r:id="rId27"/>
    <p:sldId id="352" r:id="rId28"/>
    <p:sldId id="356" r:id="rId29"/>
    <p:sldId id="365" r:id="rId30"/>
    <p:sldId id="372" r:id="rId31"/>
    <p:sldId id="370" r:id="rId32"/>
    <p:sldId id="367" r:id="rId33"/>
    <p:sldId id="369" r:id="rId34"/>
    <p:sldId id="368" r:id="rId35"/>
    <p:sldId id="357" r:id="rId36"/>
    <p:sldId id="358" r:id="rId37"/>
    <p:sldId id="361" r:id="rId38"/>
    <p:sldId id="362" r:id="rId39"/>
    <p:sldId id="371" r:id="rId40"/>
    <p:sldId id="354" r:id="rId41"/>
    <p:sldId id="364" r:id="rId42"/>
    <p:sldId id="366" r:id="rId43"/>
    <p:sldId id="360" r:id="rId44"/>
    <p:sldId id="359" r:id="rId45"/>
    <p:sldId id="373" r:id="rId4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הציר המדיני </a:t>
            </a:r>
            <a:br>
              <a:rPr lang="he-IL" sz="5300" b="1" dirty="0" smtClean="0"/>
            </a:br>
            <a:r>
              <a:rPr lang="he-IL" sz="5300" b="1" dirty="0" smtClean="0"/>
              <a:t>מחזור מ"ד 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4000" b="1" dirty="0" smtClean="0"/>
              <a:t>תחקיר להכנת סגל</a:t>
            </a:r>
          </a:p>
          <a:p>
            <a:pPr algn="ctr"/>
            <a:r>
              <a:rPr lang="he-IL" sz="4000" b="1" dirty="0" smtClean="0"/>
              <a:t>23.7.17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יוניפי"ל,</a:t>
            </a:r>
            <a:r>
              <a:rPr lang="en-US" sz="3400" dirty="0" smtClean="0"/>
              <a:t> MFO</a:t>
            </a:r>
            <a:r>
              <a:rPr lang="he-IL" sz="3400" dirty="0" smtClean="0"/>
              <a:t>, איו"ש 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(קבוצות עבודה)</a:t>
            </a:r>
          </a:p>
          <a:p>
            <a:pPr lvl="1"/>
            <a:r>
              <a:rPr lang="he-IL" sz="3400" dirty="0" smtClean="0"/>
              <a:t>ביקורים בארגוני המודיעין</a:t>
            </a:r>
          </a:p>
          <a:p>
            <a:pPr lvl="1"/>
            <a:r>
              <a:rPr lang="he-IL" sz="3400" dirty="0" smtClean="0"/>
              <a:t> יום עיון 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–מו"מ ורטוריקה</a:t>
            </a:r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עמידרור, שלח וכד') ואנשי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שהופיעו במהלך השנה</a:t>
            </a:r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והשלישית שעסקו בנושאים מדיניים</a:t>
            </a:r>
          </a:p>
          <a:p>
            <a:pPr lvl="1"/>
            <a:r>
              <a:rPr lang="he-IL" sz="3400" dirty="0" smtClean="0"/>
              <a:t>הרצאות לקראת סיורי חו"ל </a:t>
            </a:r>
            <a:r>
              <a:rPr lang="he-IL" sz="3400" dirty="0" err="1" smtClean="0"/>
              <a:t>ובארועים</a:t>
            </a:r>
            <a:r>
              <a:rPr lang="he-IL" sz="3400" dirty="0" smtClean="0"/>
              <a:t>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חלק ב' – תובנות עיקריות</a:t>
            </a:r>
            <a:endParaRPr lang="he-IL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כלליות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ככלל הרחבה ניכרת של הציר שהפך למשמעותי ודומיננטי.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חיבור מצוין עם הציר האסטרטגי (בעיקר בסימולציה המדינית-ביטחונית אם כי יש גם מתח מבנה</a:t>
            </a:r>
          </a:p>
          <a:p>
            <a:r>
              <a:rPr lang="he-IL" sz="2400" dirty="0" smtClean="0">
                <a:latin typeface="David" pitchFamily="34" charset="-79"/>
                <a:cs typeface="David" pitchFamily="34" charset="-79"/>
              </a:rPr>
              <a:t>תוספת ידע תיאורטי בעקבות הערות בשנים האחרונות על חוסר </a:t>
            </a:r>
            <a:r>
              <a:rPr lang="he-IL" dirty="0" smtClean="0"/>
              <a:t>חיבור.</a:t>
            </a:r>
          </a:p>
          <a:p>
            <a:r>
              <a:rPr lang="he-IL" dirty="0" smtClean="0"/>
              <a:t>הציר התפרס על תקופה ארוכה מדי ולא היה קשר ולא ראו את הקונטקסט למרות שהסברנו </a:t>
            </a:r>
          </a:p>
          <a:p>
            <a:r>
              <a:rPr lang="he-IL" dirty="0" smtClean="0"/>
              <a:t>הרקע </a:t>
            </a:r>
            <a:r>
              <a:rPr lang="he-IL" dirty="0" err="1" smtClean="0"/>
              <a:t>התאורטי</a:t>
            </a:r>
            <a:r>
              <a:rPr lang="he-IL" dirty="0" smtClean="0"/>
              <a:t> לא נתפס כמוצלח ע"י החניכים</a:t>
            </a:r>
          </a:p>
          <a:p>
            <a:r>
              <a:rPr lang="he-IL" dirty="0" smtClean="0"/>
              <a:t>חסרה תפיסה הוליסטית הכוללת את הקורס </a:t>
            </a:r>
            <a:r>
              <a:rPr lang="he-IL" dirty="0" err="1" smtClean="0"/>
              <a:t>התאורטי</a:t>
            </a:r>
            <a:r>
              <a:rPr lang="he-IL" dirty="0" smtClean="0"/>
              <a:t>, הסימולציה וסיורי חו"ל</a:t>
            </a:r>
          </a:p>
          <a:p>
            <a:r>
              <a:rPr lang="he-IL" dirty="0" smtClean="0"/>
              <a:t> נדרש חיבור  בין הקורס התיאורטי לסימולציה ולסיורי חו"ל על מנת לייצר ציר קוהרנטי. </a:t>
            </a:r>
            <a:endParaRPr lang="en-US" dirty="0" smtClean="0"/>
          </a:p>
          <a:p>
            <a:pPr lvl="0"/>
            <a:r>
              <a:rPr lang="he-IL" dirty="0" smtClean="0"/>
              <a:t>מטלה מייד בסוף הקורס התיאורטי. חשוב שתתן משהו להמשך (לסימולציה או לסיורים).</a:t>
            </a:r>
            <a:endParaRPr lang="en-US" dirty="0" smtClean="0"/>
          </a:p>
          <a:p>
            <a:pPr lvl="0"/>
            <a:r>
              <a:rPr lang="he-IL" dirty="0" smtClean="0"/>
              <a:t>מסגרת הזמן : קורס -  סימולציה – סיורים.</a:t>
            </a:r>
          </a:p>
          <a:p>
            <a:r>
              <a:rPr lang="he-IL" dirty="0" smtClean="0"/>
              <a:t>בקורס </a:t>
            </a:r>
            <a:r>
              <a:rPr lang="he-IL" dirty="0" err="1" smtClean="0"/>
              <a:t>התאורטי</a:t>
            </a:r>
            <a:r>
              <a:rPr lang="he-IL" dirty="0" smtClean="0"/>
              <a:t> פחות ויותר התנסות.</a:t>
            </a:r>
          </a:p>
          <a:p>
            <a:pPr lvl="0"/>
            <a:r>
              <a:rPr lang="he-IL" dirty="0" smtClean="0"/>
              <a:t>כלל תכני מזרח תיכון מפוזרים. הכנה טובה בתחום הפלסטיני לקראת הסימולציה</a:t>
            </a:r>
          </a:p>
          <a:p>
            <a:pPr lvl="0"/>
            <a:r>
              <a:rPr lang="he-IL" dirty="0" smtClean="0"/>
              <a:t>יש ליצור מודל של הכנה לסיור חו"ל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 של ערן לרמן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התפרס על 26 משכים.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מפוזר – התחיל ב-4.1.17 ומסתיים ב-. 12.7.17. הפיזור לא אפשר ליצור קוהרנטיות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משכי המבוא של ערן לרמן – משוב מגוון</a:t>
            </a:r>
            <a:r>
              <a:rPr lang="en-US" altLang="he-IL" sz="2800" dirty="0" smtClean="0">
                <a:cs typeface="David" panose="020E0502060401010101" pitchFamily="34" charset="-79"/>
              </a:rPr>
              <a:t>) </a:t>
            </a:r>
            <a:r>
              <a:rPr lang="he-IL" altLang="he-IL" sz="2800" dirty="0" smtClean="0">
                <a:cs typeface="David" panose="020E0502060401010101" pitchFamily="34" charset="-79"/>
              </a:rPr>
              <a:t>סדר ובהירות, שיתוף תלמידים, היסטורי מדי ולא רלבנטי)</a:t>
            </a: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מחסור בהרצאות של מדינאים (דוגמת ציפי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ליבני</a:t>
            </a:r>
            <a:r>
              <a:rPr lang="he-IL" altLang="he-IL" sz="2800" dirty="0" smtClean="0">
                <a:cs typeface="David" panose="020E0502060401010101" pitchFamily="34" charset="-79"/>
              </a:rPr>
              <a:t> על 1701)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המשכים שחוברו להכנה לסיורי חו"ל – מוצלח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המטלה מגיעה מאוחר מדי ללא הכנה מספיקה.  המשוב למטלה היה מצוין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אופציה לתרגול במסגרת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פגישה עם </a:t>
            </a:r>
            <a:r>
              <a:rPr lang="he-IL" sz="2400" dirty="0" err="1" smtClean="0"/>
              <a:t>המל"ל</a:t>
            </a:r>
            <a:r>
              <a:rPr lang="he-IL" sz="2400" dirty="0" smtClean="0"/>
              <a:t> (רוסי, הודי)</a:t>
            </a:r>
            <a:endParaRPr lang="en-US" sz="2400" dirty="0" smtClean="0"/>
          </a:p>
          <a:p>
            <a:pPr lvl="0"/>
            <a:r>
              <a:rPr lang="he-IL" sz="2400" dirty="0" smtClean="0"/>
              <a:t>רשימת נושאים לדיון</a:t>
            </a:r>
            <a:endParaRPr lang="en-US" sz="2400" dirty="0" smtClean="0"/>
          </a:p>
          <a:p>
            <a:pPr lvl="0"/>
            <a:r>
              <a:rPr lang="he-IL" sz="2400" dirty="0" smtClean="0"/>
              <a:t>מה חשוב לנו</a:t>
            </a:r>
            <a:endParaRPr lang="en-US" sz="2400" dirty="0" smtClean="0"/>
          </a:p>
          <a:p>
            <a:pPr lvl="0"/>
            <a:r>
              <a:rPr lang="he-IL" sz="2400" dirty="0" smtClean="0"/>
              <a:t>מה הצד השני מצפה לשמוע מאיתנו</a:t>
            </a:r>
            <a:endParaRPr lang="en-US" sz="2400" dirty="0" smtClean="0"/>
          </a:p>
          <a:p>
            <a:pPr lvl="0"/>
            <a:r>
              <a:rPr lang="he-IL" sz="2400" dirty="0" smtClean="0"/>
              <a:t>דגשים לשיחה</a:t>
            </a:r>
            <a:endParaRPr lang="en-US" sz="2400" dirty="0" smtClean="0"/>
          </a:p>
          <a:p>
            <a:pPr lvl="0"/>
            <a:r>
              <a:rPr lang="he-IL" sz="2400" dirty="0" smtClean="0"/>
              <a:t>מצגת 5 דקות מכוונת לאינטרסים של הצד השני</a:t>
            </a:r>
            <a:endParaRPr lang="en-US" sz="2400" dirty="0" smtClean="0"/>
          </a:p>
          <a:p>
            <a:pPr lvl="0"/>
            <a:r>
              <a:rPr lang="he-IL" sz="2400" dirty="0" smtClean="0"/>
              <a:t>הנחיות למשתתפים לשיחות צד</a:t>
            </a:r>
            <a:endParaRPr lang="en-US" sz="2400" dirty="0" smtClean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סוגיות לדיון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8"/>
            <a:ext cx="7886700" cy="5517231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מבנה הקורס- קורס קצר ( 2 שש"ס ) , ארוך ( 4 שש"ס), סמינר/סדנה מרוכזת (לכולם/בקבוצות)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מטלה/מטלות (רצוי בהקשר סיורי חו"ל)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מוביל הקורס האקדמי בשנה הבאה – ערן לרמן? מרצה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800" dirty="0" smtClean="0">
                <a:cs typeface="David" panose="020E0502060401010101" pitchFamily="34" charset="-79"/>
              </a:rPr>
              <a:t>' חיפה? אחר? 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לאסטרטגי - מתודולוגיה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שבוע מדינאות – סמינר או סדנה מדינית-דיפלומטית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altLang="he-IL" sz="3600" dirty="0" smtClean="0"/>
              <a:t>שלושה-ארבעה ימי לימוד מרוכזים  הכוללים הרצאות, קריאה וניתוח מקרה</a:t>
            </a:r>
            <a:r>
              <a:rPr lang="he-IL" altLang="he-IL" sz="2800" dirty="0" smtClean="0">
                <a:cs typeface="David" panose="020E0502060401010101" pitchFamily="34" charset="-79"/>
              </a:rPr>
              <a:t>, חקירה, יום ביקור במשרד החוץ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מטלת סיכום דומה למטלה השנה – ניתנת בסוף הסדנה כולל הסבר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לא כוללים ניתוח גיאוגרפי – פלסטינים, מזה"ת, אירופה, ארה"ב, רוסיה/מזרח, ירדן (יינתנו בנפרד).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תכנים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תאורטיים</a:t>
            </a:r>
            <a:r>
              <a:rPr lang="he-IL" altLang="he-IL" sz="2800" dirty="0" smtClean="0">
                <a:cs typeface="David" panose="020E0502060401010101" pitchFamily="34" charset="-79"/>
              </a:rPr>
              <a:t> לדוגמא: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תאוריות</a:t>
            </a:r>
            <a:r>
              <a:rPr lang="he-IL" altLang="he-IL" sz="2800" dirty="0" smtClean="0">
                <a:cs typeface="David" panose="020E0502060401010101" pitchFamily="34" charset="-79"/>
              </a:rPr>
              <a:t> ביחב"ל, דיפלומטיה ישנה וחדשה, מבוא לדיפלומטיה ציונית, מנגנוני קבלת החלטות בנושאים מדיניים בישראל, מבוא לחשיבה מדינית, מו"מ מדיני, דיפלומטיה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ומולטילטרלית</a:t>
            </a:r>
            <a:r>
              <a:rPr lang="he-IL" altLang="he-IL" sz="2800" dirty="0" smtClean="0">
                <a:cs typeface="David" panose="020E0502060401010101" pitchFamily="34" charset="-79"/>
              </a:rPr>
              <a:t>, תכנון מערכה מדינית, דיפלומטיה בעת מערכה ומנגנוני סיום, דיפלומטיה ציבורית/כלכלית/תרבותית/בק"נ,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משב"ל</a:t>
            </a:r>
            <a:r>
              <a:rPr lang="he-IL" altLang="he-IL" sz="2800" dirty="0" smtClean="0">
                <a:cs typeface="David" panose="020E0502060401010101" pitchFamily="34" charset="-79"/>
              </a:rPr>
              <a:t>, מפגש עם שגרירים, כתיבת נייר מדיני, הערכות לביקור </a:t>
            </a:r>
            <a:r>
              <a:rPr lang="he-IL" altLang="he-IL" sz="2800" dirty="0" err="1" smtClean="0">
                <a:cs typeface="David" panose="020E0502060401010101" pitchFamily="34" charset="-79"/>
              </a:rPr>
              <a:t>במשה"ח</a:t>
            </a:r>
            <a:r>
              <a:rPr lang="he-IL" altLang="he-IL" sz="2800" dirty="0" smtClean="0">
                <a:cs typeface="David" panose="020E0502060401010101" pitchFamily="34" charset="-79"/>
              </a:rPr>
              <a:t> (שיתקיים בקבוצות). </a:t>
            </a:r>
          </a:p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עבודה על חקר מקרה בצוותים.</a:t>
            </a:r>
            <a:endParaRPr lang="en-US" altLang="he-IL" sz="2800" dirty="0" smtClean="0"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endParaRPr lang="he-IL" sz="4400" dirty="0" smtClean="0"/>
          </a:p>
          <a:p>
            <a:pPr algn="ctr">
              <a:buNone/>
            </a:pPr>
            <a:r>
              <a:rPr lang="he-IL" sz="4400" dirty="0" smtClean="0"/>
              <a:t>חלק א' – תכנון מול ביצוע</a:t>
            </a:r>
            <a:endParaRPr lang="he-IL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המלצות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he-IL" sz="3100" dirty="0" smtClean="0"/>
              <a:t>קורס </a:t>
            </a:r>
            <a:r>
              <a:rPr lang="he-IL" altLang="he-IL" sz="3100" dirty="0" err="1" smtClean="0"/>
              <a:t>תאורטי</a:t>
            </a:r>
            <a:r>
              <a:rPr lang="he-IL" altLang="he-IL" sz="3100" dirty="0" smtClean="0"/>
              <a:t>:</a:t>
            </a:r>
          </a:p>
          <a:p>
            <a:pPr lvl="1"/>
            <a:r>
              <a:rPr lang="he-IL" altLang="he-IL" sz="3100" dirty="0" smtClean="0"/>
              <a:t>יתקיים בעונת הליבה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12 משכים (2 שש"ס)</a:t>
            </a:r>
            <a:endParaRPr lang="en-US" altLang="he-IL" sz="3100" dirty="0" smtClean="0"/>
          </a:p>
          <a:p>
            <a:pPr lvl="1"/>
            <a:r>
              <a:rPr lang="he-IL" altLang="he-IL" sz="3100" dirty="0" smtClean="0"/>
              <a:t>יכלול מטלת סיום שנוכל להשתמש בה גם בהכנות לסיורי חו"ל</a:t>
            </a:r>
          </a:p>
          <a:p>
            <a:pPr lvl="1"/>
            <a:r>
              <a:rPr lang="he-IL" altLang="he-IL" sz="3100" dirty="0" smtClean="0"/>
              <a:t>יכלול חקר מקרה</a:t>
            </a:r>
          </a:p>
          <a:p>
            <a:pPr lvl="1"/>
            <a:r>
              <a:rPr lang="he-IL" altLang="he-IL" sz="3100" dirty="0" smtClean="0"/>
              <a:t>המרצה ערן לרמן אבל מקוצר ומשופר</a:t>
            </a:r>
            <a:endParaRPr lang="en-US" altLang="he-IL" sz="31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altLang="he-IL" sz="3100" dirty="0" smtClean="0"/>
              <a:t>ככלל שיפור ניכר למול שנה קודמת</a:t>
            </a:r>
          </a:p>
          <a:p>
            <a:r>
              <a:rPr lang="he-IL" altLang="he-IL" sz="3100" dirty="0" smtClean="0"/>
              <a:t>עומס רב מאד על המדריך המוביל ציר/צירים משמעותי</a:t>
            </a:r>
          </a:p>
          <a:p>
            <a:r>
              <a:rPr lang="he-IL" altLang="he-IL" sz="3100" dirty="0" smtClean="0"/>
              <a:t>מבנה הצוות: תמהיל טוב – צבא/אזרחים, מין, בינ"ל</a:t>
            </a:r>
          </a:p>
          <a:p>
            <a:r>
              <a:rPr lang="he-IL" altLang="he-IL" sz="3100" dirty="0" smtClean="0"/>
              <a:t>התובנה העיקרית – מסה קריטית של בינ"ל מייצרת שינוי</a:t>
            </a:r>
          </a:p>
          <a:p>
            <a:r>
              <a:rPr lang="he-IL" altLang="he-IL" sz="3100" dirty="0" smtClean="0"/>
              <a:t>בחירה נכונה של מובילים – קריטי (סיור גליל)</a:t>
            </a:r>
          </a:p>
          <a:p>
            <a:r>
              <a:rPr lang="he-IL" altLang="he-IL" sz="3100" dirty="0" smtClean="0"/>
              <a:t>שיפור בחלוקת עומס מטלות – נדרש שיפור נוסף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הובלת צוות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altLang="he-IL" sz="2400" dirty="0" smtClean="0"/>
              <a:t>תפקיד המדריך: תפיסת ההדרכה – חבר ללמידה – תקפה מבחינתי. </a:t>
            </a:r>
          </a:p>
          <a:p>
            <a:r>
              <a:rPr lang="he-IL" altLang="he-IL" sz="2400" dirty="0" smtClean="0"/>
              <a:t>משוב ניתן לשיפור – אלי. פרוטוקול חניכה.</a:t>
            </a:r>
          </a:p>
          <a:p>
            <a:r>
              <a:rPr lang="he-IL" altLang="he-IL" sz="2400" dirty="0" smtClean="0"/>
              <a:t>משוב האמצע היה מוצלח</a:t>
            </a:r>
          </a:p>
          <a:p>
            <a:r>
              <a:rPr lang="he-IL" altLang="he-IL" sz="2400" dirty="0" smtClean="0"/>
              <a:t>הניסיון מראה שמופעי צוות ריקים לא שווים</a:t>
            </a:r>
          </a:p>
          <a:p>
            <a:r>
              <a:rPr lang="he-IL" altLang="he-IL" sz="2400" dirty="0" smtClean="0"/>
              <a:t>חניכים בינ"ל –מיון. שיחה באנגלית (לבחון). חשוב ששאר החניכים ישלטו באנגלית.</a:t>
            </a:r>
          </a:p>
          <a:p>
            <a:r>
              <a:rPr lang="he-IL" sz="2400" dirty="0" smtClean="0"/>
              <a:t>טכניקות לימוד: הסדנה טרם תחילת השנה עזרה – הובלת דיון, תתי קבוצות. קבוצות קטנות מעולה.</a:t>
            </a:r>
          </a:p>
          <a:p>
            <a:r>
              <a:rPr lang="he-IL" sz="2400" dirty="0" smtClean="0"/>
              <a:t>תחרות בין צוותים – הוסיפה </a:t>
            </a:r>
            <a:r>
              <a:rPr lang="he-IL" sz="2400" dirty="0" err="1" smtClean="0"/>
              <a:t>לעומסמדריך</a:t>
            </a:r>
            <a:r>
              <a:rPr lang="he-IL" sz="2400" dirty="0" smtClean="0"/>
              <a:t> לא שול במליאה. יחס קולגיאלי למרצים. נוכח </a:t>
            </a:r>
            <a:r>
              <a:rPr lang="he-IL" sz="2400" dirty="0" err="1" smtClean="0"/>
              <a:t>שכניכים</a:t>
            </a:r>
            <a:r>
              <a:rPr lang="he-IL" sz="2400" dirty="0" smtClean="0"/>
              <a:t> מדברים. </a:t>
            </a:r>
          </a:p>
          <a:p>
            <a:r>
              <a:rPr lang="he-IL" sz="2400" dirty="0" smtClean="0"/>
              <a:t>סיור – לא הייתי מספיק מעורב. אלי היה יותר מדי. לבדוק </a:t>
            </a:r>
            <a:r>
              <a:rPr lang="he-IL" sz="2400" dirty="0" err="1" smtClean="0"/>
              <a:t>שהכל</a:t>
            </a:r>
            <a:r>
              <a:rPr lang="he-IL" sz="2400" dirty="0" smtClean="0"/>
              <a:t> נעשה – לא לעשות במקומם. לוודא שהם ביקור וראו </a:t>
            </a:r>
            <a:r>
              <a:rPr lang="he-IL" sz="2400" dirty="0" err="1" smtClean="0"/>
              <a:t>הכל</a:t>
            </a:r>
            <a:r>
              <a:rPr lang="he-IL" sz="2400" dirty="0" smtClean="0"/>
              <a:t> בעיניים. </a:t>
            </a:r>
            <a:endParaRPr lang="he-IL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האסטרטגיה – פתיחה לחניכים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sz="2400" dirty="0" smtClean="0"/>
              <a:t>קורס מרכזי שילווה אותנו עד סוף השנה</a:t>
            </a:r>
            <a:endParaRPr lang="en-US" sz="1800" dirty="0" smtClean="0"/>
          </a:p>
          <a:p>
            <a:pPr lvl="0"/>
            <a:r>
              <a:rPr lang="he-IL" sz="2400" dirty="0" smtClean="0"/>
              <a:t>3 נדבכים:</a:t>
            </a:r>
            <a:endParaRPr lang="en-US" sz="1800" dirty="0" smtClean="0"/>
          </a:p>
          <a:p>
            <a:pPr lvl="1"/>
            <a:r>
              <a:rPr lang="he-IL" dirty="0" smtClean="0"/>
              <a:t>מחשבה אסטרטגית – דימה – מציג את הדיסציפלינה והגות  של "לימודי האסטרטגיה" – השורשים  האינטלקטואלים שנטועים בעולם המחשבה הצבאית  - וכן נושאים הקשורים לדיאגנוזה מודיעינית, </a:t>
            </a:r>
            <a:r>
              <a:rPr lang="he-IL" dirty="0" err="1" smtClean="0"/>
              <a:t>נט</a:t>
            </a:r>
            <a:r>
              <a:rPr lang="he-IL" dirty="0" smtClean="0"/>
              <a:t> </a:t>
            </a:r>
            <a:r>
              <a:rPr lang="he-IL" dirty="0" err="1" smtClean="0"/>
              <a:t>אססמנט</a:t>
            </a:r>
            <a:r>
              <a:rPr lang="he-IL" dirty="0" smtClean="0"/>
              <a:t> ועוד</a:t>
            </a:r>
            <a:endParaRPr lang="en-US" sz="1400" dirty="0" smtClean="0"/>
          </a:p>
          <a:p>
            <a:pPr lvl="1"/>
            <a:r>
              <a:rPr lang="he-IL" dirty="0" smtClean="0"/>
              <a:t>החלק השני – חשיבה אסטרטגית – יוביל תמיר – כולל תפיסת העיצוב הנהוגה בצה"ל</a:t>
            </a:r>
            <a:endParaRPr lang="en-US" sz="1400" dirty="0" smtClean="0"/>
          </a:p>
          <a:p>
            <a:pPr lvl="1"/>
            <a:r>
              <a:rPr lang="he-IL" dirty="0" smtClean="0"/>
              <a:t>החלק השלישי – ציר הפרקטיקה וההתנסויות – התנסות מקדימה בדצמבר (מפורקת לפי תפיסת העיצוב),  סימולציה מדינית-ביטחונית, התנסות שנייה – חופשית</a:t>
            </a:r>
            <a:endParaRPr lang="en-US" sz="1400" dirty="0" smtClean="0"/>
          </a:p>
          <a:p>
            <a:r>
              <a:rPr lang="he-IL" sz="2400" dirty="0" smtClean="0"/>
              <a:t>חשוב כאזרח להבהיר – אין מדובר בעניים צבאי גרידא אלא בחשיבה </a:t>
            </a:r>
            <a:r>
              <a:rPr lang="he-IL" sz="2400" dirty="0" err="1" smtClean="0"/>
              <a:t>אסטרגית</a:t>
            </a:r>
            <a:r>
              <a:rPr lang="he-IL" sz="2400" dirty="0" smtClean="0"/>
              <a:t> שחשובה לכל התחומים –השורשים שלה כאמור בחשיבה הצבאית אבל ישימה גם למדינאות, כלכלה, חברה</a:t>
            </a:r>
            <a:endParaRPr lang="he-I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מבנה הציר האסטרטגי  - 3 נדבכים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7" y="1340768"/>
            <a:ext cx="8197017" cy="5688631"/>
          </a:xfrm>
        </p:spPr>
        <p:txBody>
          <a:bodyPr>
            <a:normAutofit/>
          </a:bodyPr>
          <a:lstStyle/>
          <a:p>
            <a:pPr lvl="2"/>
            <a:r>
              <a:rPr lang="he-IL" sz="2000" dirty="0" smtClean="0"/>
              <a:t>חלק </a:t>
            </a:r>
            <a:r>
              <a:rPr lang="he-IL" sz="2000" dirty="0" smtClean="0"/>
              <a:t>ראשון - מחשבה אסטרטגית – דימה </a:t>
            </a:r>
            <a:r>
              <a:rPr lang="he-IL" sz="2000" dirty="0" err="1" smtClean="0"/>
              <a:t>אדמסקי</a:t>
            </a:r>
            <a:r>
              <a:rPr lang="he-IL" sz="2000" dirty="0" smtClean="0"/>
              <a:t>:</a:t>
            </a:r>
            <a:endParaRPr lang="en-US" sz="2000" dirty="0" smtClean="0"/>
          </a:p>
          <a:p>
            <a:pPr lvl="3"/>
            <a:r>
              <a:rPr lang="en-US" sz="2000" dirty="0" smtClean="0"/>
              <a:t> </a:t>
            </a:r>
            <a:r>
              <a:rPr lang="he-IL" sz="2000" dirty="0" smtClean="0"/>
              <a:t>הצגת הדיסציפלינה  של "לימודי האסטרטגיה"</a:t>
            </a:r>
            <a:endParaRPr lang="en-US" sz="2000" dirty="0" smtClean="0"/>
          </a:p>
          <a:p>
            <a:pPr lvl="3"/>
            <a:r>
              <a:rPr lang="he-IL" sz="2000" dirty="0" smtClean="0"/>
              <a:t>השורשים  האינטלקטואלים של עולם המחשבה הצבאית והאסטרטגיה</a:t>
            </a:r>
            <a:endParaRPr lang="en-US" sz="2000" dirty="0" smtClean="0"/>
          </a:p>
          <a:p>
            <a:pPr lvl="3"/>
            <a:r>
              <a:rPr lang="he-IL" sz="2000" dirty="0" smtClean="0"/>
              <a:t>התפתחות מוסד המלחמה</a:t>
            </a:r>
            <a:endParaRPr lang="en-US" sz="2000" dirty="0" smtClean="0"/>
          </a:p>
          <a:p>
            <a:pPr lvl="3"/>
            <a:r>
              <a:rPr lang="he-IL" sz="2000" dirty="0" smtClean="0"/>
              <a:t>נושאים הקשורים לדיאגנוזה מודיעינית, </a:t>
            </a:r>
            <a:r>
              <a:rPr lang="en-US" sz="2000" dirty="0" smtClean="0"/>
              <a:t>NET ASSESSSMENT</a:t>
            </a:r>
            <a:r>
              <a:rPr lang="he-IL" sz="2000" dirty="0" smtClean="0"/>
              <a:t>, חדשנות צבאית, תרבות אסטרטגית</a:t>
            </a:r>
            <a:endParaRPr lang="en-US" sz="2000" dirty="0" smtClean="0"/>
          </a:p>
          <a:p>
            <a:pPr lvl="2"/>
            <a:r>
              <a:rPr lang="he-IL" sz="2000" dirty="0" smtClean="0"/>
              <a:t>החלק השני – חשיבה אסטרטגית – תמיר: </a:t>
            </a:r>
            <a:endParaRPr lang="en-US" sz="2000" dirty="0" smtClean="0"/>
          </a:p>
          <a:p>
            <a:pPr lvl="3"/>
            <a:r>
              <a:rPr lang="he-IL" sz="2000" dirty="0" smtClean="0"/>
              <a:t>היכרות עם גישות ואסכולות בתהליכי חשיבה אסטרטגית </a:t>
            </a:r>
            <a:endParaRPr lang="en-US" sz="2000" dirty="0" smtClean="0"/>
          </a:p>
          <a:p>
            <a:pPr lvl="3"/>
            <a:r>
              <a:rPr lang="he-IL" sz="2000" dirty="0" smtClean="0"/>
              <a:t>הבנת מורכבות הסביבה האסטרטגית</a:t>
            </a:r>
            <a:endParaRPr lang="en-US" sz="2000" dirty="0" smtClean="0"/>
          </a:p>
          <a:p>
            <a:pPr lvl="3"/>
            <a:r>
              <a:rPr lang="he-IL" sz="2000" dirty="0" smtClean="0"/>
              <a:t>מבוא לחשיבה מערכתית וגישת המערכות</a:t>
            </a:r>
            <a:endParaRPr lang="en-US" sz="2000" dirty="0" smtClean="0"/>
          </a:p>
          <a:p>
            <a:pPr lvl="3"/>
            <a:r>
              <a:rPr lang="he-IL" sz="2000" dirty="0" smtClean="0"/>
              <a:t>מבוא לאומנות אופרטיבית</a:t>
            </a:r>
            <a:endParaRPr lang="en-US" sz="2000" dirty="0" smtClean="0"/>
          </a:p>
          <a:p>
            <a:pPr lvl="3"/>
            <a:r>
              <a:rPr lang="he-IL" sz="2000" dirty="0" smtClean="0"/>
              <a:t>לימוד תהליכי עיצוב אסטרטגי והבניית מערכות למידה</a:t>
            </a:r>
            <a:endParaRPr lang="en-US" sz="2000" dirty="0" smtClean="0"/>
          </a:p>
          <a:p>
            <a:pPr lvl="3"/>
            <a:r>
              <a:rPr lang="he-IL" sz="2000" dirty="0" smtClean="0"/>
              <a:t>כללה שיעור של פינקל – גישת העיצוב</a:t>
            </a:r>
            <a:endParaRPr lang="en-US" sz="2000" dirty="0" smtClean="0"/>
          </a:p>
          <a:p>
            <a:pPr lvl="2"/>
            <a:r>
              <a:rPr lang="he-IL" sz="2000" dirty="0" smtClean="0"/>
              <a:t>החלק השלישי – ציר הפרקטיקה וההתנסויות</a:t>
            </a:r>
            <a:endParaRPr lang="en-US" sz="2000" dirty="0" smtClean="0"/>
          </a:p>
          <a:p>
            <a:pPr lvl="3"/>
            <a:r>
              <a:rPr lang="he-IL" sz="2000" dirty="0" smtClean="0"/>
              <a:t> התנסות ראשונה – סיני  (מפורקת)  </a:t>
            </a:r>
            <a:endParaRPr lang="en-US" sz="2000" dirty="0" smtClean="0"/>
          </a:p>
          <a:p>
            <a:pPr lvl="3"/>
            <a:r>
              <a:rPr lang="he-IL" sz="2000" dirty="0" smtClean="0"/>
              <a:t>בהמשך סימולציה מדינית-ביטחונית </a:t>
            </a:r>
          </a:p>
          <a:p>
            <a:pPr lvl="3"/>
            <a:r>
              <a:rPr lang="he-IL" sz="2000" dirty="0" smtClean="0"/>
              <a:t>התנסות </a:t>
            </a:r>
            <a:r>
              <a:rPr lang="he-IL" sz="2000" dirty="0" smtClean="0"/>
              <a:t>שלישית – </a:t>
            </a:r>
            <a:r>
              <a:rPr lang="he-IL" sz="2000" dirty="0" smtClean="0"/>
              <a:t>בעיה זדונית – מתודולוגיה חופשית</a:t>
            </a:r>
            <a:endParaRPr lang="en-US" sz="2000" dirty="0" smtClean="0"/>
          </a:p>
          <a:p>
            <a:endParaRPr lang="he-IL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</a:t>
            </a:r>
            <a:r>
              <a:rPr lang="he-IL" dirty="0" smtClean="0"/>
              <a:t>האסטרטגיה – תובנות כלליות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altLang="he-IL" sz="2900" dirty="0" smtClean="0"/>
              <a:t>ככלל</a:t>
            </a:r>
            <a:r>
              <a:rPr lang="he-IL" dirty="0" smtClean="0"/>
              <a:t> </a:t>
            </a:r>
            <a:r>
              <a:rPr lang="he-IL" altLang="he-IL" sz="2900" dirty="0" smtClean="0"/>
              <a:t>נתפס כציר מוצלח מאד.</a:t>
            </a:r>
          </a:p>
          <a:p>
            <a:r>
              <a:rPr lang="he-IL" altLang="he-IL" sz="2900" dirty="0" smtClean="0"/>
              <a:t>מבנה לוגי ברור וחזרה על ההקשר מאד סייעה</a:t>
            </a:r>
          </a:p>
          <a:p>
            <a:r>
              <a:rPr lang="he-IL" altLang="he-IL" sz="2900" dirty="0" smtClean="0"/>
              <a:t>הקורס של דימה </a:t>
            </a:r>
            <a:r>
              <a:rPr lang="he-IL" altLang="he-IL" sz="2900" dirty="0" smtClean="0"/>
              <a:t>מצוין:</a:t>
            </a:r>
          </a:p>
          <a:p>
            <a:pPr lvl="1"/>
            <a:r>
              <a:rPr lang="he-IL" altLang="he-IL" sz="2600" dirty="0" smtClean="0"/>
              <a:t> </a:t>
            </a:r>
            <a:r>
              <a:rPr lang="he-IL" altLang="he-IL" sz="2600" dirty="0" smtClean="0"/>
              <a:t>יתכן והגיע בשלב מוקדם מדי</a:t>
            </a:r>
            <a:r>
              <a:rPr lang="he-IL" altLang="he-IL" sz="2600" dirty="0" smtClean="0"/>
              <a:t>.</a:t>
            </a:r>
          </a:p>
          <a:p>
            <a:pPr lvl="1"/>
            <a:r>
              <a:rPr lang="he-IL" altLang="he-IL" sz="2600" dirty="0" smtClean="0"/>
              <a:t> </a:t>
            </a:r>
            <a:r>
              <a:rPr lang="he-IL" altLang="he-IL" sz="2600" dirty="0" smtClean="0"/>
              <a:t>חומרי הקריאה לא קלים</a:t>
            </a:r>
            <a:r>
              <a:rPr lang="he-IL" altLang="he-IL" sz="2600" dirty="0" smtClean="0"/>
              <a:t>.</a:t>
            </a:r>
            <a:endParaRPr lang="he-IL" altLang="he-IL" sz="2600" dirty="0" smtClean="0"/>
          </a:p>
          <a:p>
            <a:r>
              <a:rPr lang="he-IL" altLang="he-IL" sz="2900" dirty="0" smtClean="0"/>
              <a:t>התנסות ראשונה מפורדת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אבל הגישה והמושגים עדיין לא היו מוטמעים</a:t>
            </a:r>
          </a:p>
          <a:p>
            <a:r>
              <a:rPr lang="he-IL" altLang="he-IL" sz="2900" dirty="0" smtClean="0"/>
              <a:t>התנסות שלישית לדעתי לא </a:t>
            </a:r>
            <a:r>
              <a:rPr lang="he-IL" altLang="he-IL" sz="2900" dirty="0" err="1" smtClean="0"/>
              <a:t>היתה</a:t>
            </a:r>
            <a:r>
              <a:rPr lang="he-IL" altLang="he-IL" sz="2900" dirty="0" smtClean="0"/>
              <a:t> טובה ודורשת שיפור:</a:t>
            </a:r>
          </a:p>
          <a:p>
            <a:pPr lvl="1"/>
            <a:r>
              <a:rPr lang="he-IL" altLang="he-IL" sz="2600" dirty="0" smtClean="0"/>
              <a:t>לא תמיד נבחרו בעיות זדוניות וניתן לשאול האם זו אסטרטגיה או מדיניות ציבורית (לא ניתנו כלים)</a:t>
            </a:r>
          </a:p>
          <a:p>
            <a:pPr lvl="1"/>
            <a:r>
              <a:rPr lang="he-IL" altLang="he-IL" sz="2600" dirty="0" smtClean="0"/>
              <a:t>לא היה </a:t>
            </a:r>
            <a:r>
              <a:rPr lang="he-IL" altLang="he-IL" sz="2600" dirty="0" smtClean="0"/>
              <a:t>זמן, </a:t>
            </a:r>
            <a:r>
              <a:rPr lang="he-IL" altLang="he-IL" sz="2600" dirty="0" smtClean="0"/>
              <a:t>לא </a:t>
            </a:r>
            <a:r>
              <a:rPr lang="he-IL" altLang="he-IL" sz="2600" dirty="0" smtClean="0"/>
              <a:t>הייתה מספיק אנרגיה </a:t>
            </a:r>
            <a:r>
              <a:rPr lang="he-IL" altLang="he-IL" sz="2600" dirty="0" smtClean="0"/>
              <a:t>ולדעתי חלק מתוצרים היו בינוניים</a:t>
            </a:r>
            <a:r>
              <a:rPr lang="he-IL" altLang="he-IL" sz="2600" dirty="0" smtClean="0"/>
              <a:t>.</a:t>
            </a:r>
          </a:p>
          <a:p>
            <a:r>
              <a:rPr lang="he-IL" altLang="he-IL" sz="2900" dirty="0" smtClean="0"/>
              <a:t>יש להקדיש זמן לנושא המטלות כולל המטלה הסופית ולסוגיית חומרי הקריאה (יתכן וכדאי להכין לכל חניך מקראה)</a:t>
            </a:r>
            <a:endParaRPr lang="he-IL" altLang="he-IL" sz="29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 של </a:t>
            </a:r>
            <a:r>
              <a:rPr lang="he-IL" dirty="0" smtClean="0"/>
              <a:t>דימה-תובנות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/>
          </a:bodyPr>
          <a:lstStyle/>
          <a:p>
            <a:pPr lvl="1"/>
            <a:endParaRPr lang="en-US" sz="1400" dirty="0" smtClean="0"/>
          </a:p>
          <a:p>
            <a:r>
              <a:rPr lang="he-IL" sz="2400" dirty="0"/>
              <a:t>הקורס של </a:t>
            </a:r>
            <a:r>
              <a:rPr lang="he-IL" sz="2400" u="sng" dirty="0"/>
              <a:t>דימה </a:t>
            </a:r>
            <a:r>
              <a:rPr lang="he-IL" sz="2400" u="sng" dirty="0" err="1"/>
              <a:t>אדמסקי</a:t>
            </a:r>
            <a:r>
              <a:rPr lang="he-IL" sz="2400" dirty="0"/>
              <a:t> זכה לציונים גבוהים ועמד </a:t>
            </a:r>
            <a:r>
              <a:rPr lang="he-IL" sz="2400" dirty="0" smtClean="0"/>
              <a:t>במטרות:</a:t>
            </a:r>
          </a:p>
          <a:p>
            <a:pPr lvl="1"/>
            <a:r>
              <a:rPr lang="he-IL" sz="2400" dirty="0" smtClean="0"/>
              <a:t> הוא מהווה מבוא </a:t>
            </a:r>
            <a:r>
              <a:rPr lang="he-IL" sz="2400" dirty="0"/>
              <a:t>מצוין לתחום </a:t>
            </a:r>
            <a:r>
              <a:rPr lang="he-IL" sz="2400" dirty="0" smtClean="0"/>
              <a:t>האסטרטגי</a:t>
            </a:r>
          </a:p>
          <a:p>
            <a:pPr lvl="1"/>
            <a:r>
              <a:rPr lang="he-IL" sz="2400" dirty="0"/>
              <a:t>קורס קוהרנטי, מועבר בצורה מלאה, שיטות למידה מגוונות (כגון סרט - 13 יום):</a:t>
            </a:r>
            <a:endParaRPr lang="en-US" sz="2400" dirty="0"/>
          </a:p>
          <a:p>
            <a:pPr lvl="0"/>
            <a:r>
              <a:rPr lang="he-IL" sz="2400" dirty="0" smtClean="0"/>
              <a:t>עם </a:t>
            </a:r>
            <a:r>
              <a:rPr lang="he-IL" sz="2400" dirty="0"/>
              <a:t>זאת:</a:t>
            </a:r>
            <a:endParaRPr lang="en-US" sz="2400" dirty="0"/>
          </a:p>
          <a:p>
            <a:pPr lvl="1"/>
            <a:r>
              <a:rPr lang="he-IL" sz="2400" dirty="0"/>
              <a:t>עיתוי:  לדעתי הקורס השנה היה  מוקדם מדי. </a:t>
            </a:r>
            <a:endParaRPr lang="en-US" sz="2400" dirty="0"/>
          </a:p>
          <a:p>
            <a:pPr lvl="1"/>
            <a:r>
              <a:rPr lang="he-IL" sz="2400" dirty="0"/>
              <a:t>להבנות יותר את החיבור בין הקורס של דימה לקורס של תמיר </a:t>
            </a:r>
            <a:endParaRPr lang="en-US" sz="2400" dirty="0"/>
          </a:p>
          <a:p>
            <a:pPr lvl="1"/>
            <a:r>
              <a:rPr lang="he-IL" sz="2400" dirty="0"/>
              <a:t>הערה: דימה </a:t>
            </a:r>
            <a:r>
              <a:rPr lang="he-IL" sz="2400" dirty="0" smtClean="0"/>
              <a:t>לדעתי צריך </a:t>
            </a:r>
            <a:r>
              <a:rPr lang="he-IL" sz="2400" dirty="0"/>
              <a:t>להיות המסד התיאורטי של הציר </a:t>
            </a:r>
            <a:r>
              <a:rPr lang="he-IL" sz="2400" dirty="0" smtClean="0"/>
              <a:t>הצבאי</a:t>
            </a:r>
          </a:p>
          <a:p>
            <a:pPr lvl="0">
              <a:lnSpc>
                <a:spcPct val="70000"/>
              </a:lnSpc>
            </a:pPr>
            <a:r>
              <a:rPr lang="he-IL" sz="2400" dirty="0" smtClean="0"/>
              <a:t>נושאים לטיפול:</a:t>
            </a:r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תיק </a:t>
            </a:r>
            <a:r>
              <a:rPr lang="he-IL" sz="2400" dirty="0"/>
              <a:t>קורס </a:t>
            </a:r>
            <a:r>
              <a:rPr lang="he-IL" sz="2400" dirty="0"/>
              <a:t>ומצגות – להפיץ מראש?</a:t>
            </a:r>
            <a:endParaRPr lang="en-US" sz="2400" dirty="0"/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חומרי </a:t>
            </a:r>
            <a:r>
              <a:rPr lang="he-IL" sz="2400" dirty="0"/>
              <a:t>קריאה – לבחון עומס בתקופת השנה הרלבנטית</a:t>
            </a:r>
            <a:endParaRPr lang="en-US" sz="2400" dirty="0"/>
          </a:p>
          <a:p>
            <a:pPr lvl="1">
              <a:lnSpc>
                <a:spcPct val="70000"/>
              </a:lnSpc>
            </a:pPr>
            <a:r>
              <a:rPr lang="he-IL" sz="2400" dirty="0" smtClean="0"/>
              <a:t>מטלה</a:t>
            </a:r>
            <a:r>
              <a:rPr lang="he-IL" sz="2400" dirty="0"/>
              <a:t>?</a:t>
            </a:r>
            <a:endParaRPr lang="en-US" sz="2400" dirty="0"/>
          </a:p>
          <a:p>
            <a:pPr lvl="0"/>
            <a:endParaRPr lang="en-US" sz="2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קורס חשיבה אסטרטגית של </a:t>
            </a:r>
            <a:r>
              <a:rPr lang="he-IL" dirty="0" smtClean="0"/>
              <a:t>האלוף - 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e-IL" sz="2800" dirty="0" smtClean="0"/>
              <a:t>הקורס </a:t>
            </a:r>
            <a:r>
              <a:rPr lang="he-IL" sz="2800" dirty="0" smtClean="0"/>
              <a:t>של </a:t>
            </a:r>
            <a:r>
              <a:rPr lang="he-IL" sz="2800" u="sng" dirty="0" smtClean="0"/>
              <a:t>האלוף</a:t>
            </a:r>
            <a:r>
              <a:rPr lang="he-IL" sz="2800" dirty="0" smtClean="0"/>
              <a:t> זכה למשובים גבוהים מאד ועמד </a:t>
            </a:r>
            <a:r>
              <a:rPr lang="he-IL" sz="2800" dirty="0" smtClean="0"/>
              <a:t>במטרות:</a:t>
            </a:r>
          </a:p>
          <a:p>
            <a:pPr lvl="1"/>
            <a:r>
              <a:rPr lang="he-IL" sz="2800" dirty="0" smtClean="0"/>
              <a:t>ציונים </a:t>
            </a:r>
            <a:r>
              <a:rPr lang="he-IL" sz="2800" dirty="0" smtClean="0"/>
              <a:t>נמוכים יותר אצל האזרחים – בעיקר לגבי הרציפות עם החלק של דימה</a:t>
            </a:r>
            <a:endParaRPr lang="en-US" sz="2800" dirty="0" smtClean="0"/>
          </a:p>
          <a:p>
            <a:pPr lvl="1"/>
            <a:r>
              <a:rPr lang="he-IL" sz="2800" dirty="0" smtClean="0"/>
              <a:t>הצמדות רחבה מדי לתחום התיאורטי </a:t>
            </a:r>
            <a:r>
              <a:rPr lang="he-IL" sz="2800" dirty="0" smtClean="0"/>
              <a:t>הצבאי</a:t>
            </a:r>
          </a:p>
          <a:p>
            <a:r>
              <a:rPr lang="he-IL" sz="2800" dirty="0" smtClean="0"/>
              <a:t>תובנות:</a:t>
            </a:r>
          </a:p>
          <a:p>
            <a:r>
              <a:rPr lang="he-IL" sz="2800" dirty="0" smtClean="0"/>
              <a:t>להביא </a:t>
            </a:r>
            <a:r>
              <a:rPr lang="he-IL" sz="2800" dirty="0" smtClean="0"/>
              <a:t>יותר דוגמאות , עדיף אקטואליות, של אסטרטגיה במגוון תחומים. </a:t>
            </a:r>
            <a:endParaRPr lang="he-IL" sz="2800" dirty="0" smtClean="0"/>
          </a:p>
          <a:p>
            <a:r>
              <a:rPr lang="he-IL" sz="2800" dirty="0" smtClean="0"/>
              <a:t>חסר </a:t>
            </a:r>
            <a:r>
              <a:rPr lang="he-IL" sz="2800" dirty="0" smtClean="0"/>
              <a:t>תכנים אזרחיים – עוד כמו אריק שור. מבחינה זאת חבל ש-</a:t>
            </a:r>
            <a:r>
              <a:rPr lang="en-US" sz="2800" dirty="0" smtClean="0"/>
              <a:t>BETTER PLACE</a:t>
            </a:r>
            <a:r>
              <a:rPr lang="he-IL" sz="2800" dirty="0" smtClean="0"/>
              <a:t> </a:t>
            </a:r>
            <a:r>
              <a:rPr lang="he-IL" sz="2800" dirty="0" smtClean="0"/>
              <a:t>נפל</a:t>
            </a:r>
          </a:p>
          <a:p>
            <a:r>
              <a:rPr lang="he-IL" sz="2800" dirty="0" smtClean="0"/>
              <a:t>חומרי קריאה - לסדר</a:t>
            </a:r>
            <a:endParaRPr lang="he-I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החוץ.</a:t>
            </a: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 -סיני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dirty="0"/>
              <a:t>התנסות בחקירה אסטרטגית על בסיס גישת העיצוב </a:t>
            </a:r>
            <a:r>
              <a:rPr lang="he-IL" sz="2400" dirty="0" smtClean="0"/>
              <a:t>עסקה </a:t>
            </a:r>
            <a:r>
              <a:rPr lang="he-IL" sz="2400" dirty="0"/>
              <a:t>בסיני</a:t>
            </a:r>
            <a:endParaRPr lang="en-US" sz="2400" dirty="0"/>
          </a:p>
          <a:p>
            <a:r>
              <a:rPr lang="he-IL" sz="2400" dirty="0"/>
              <a:t>טעינה</a:t>
            </a:r>
            <a:endParaRPr lang="en-US" sz="2400" dirty="0"/>
          </a:p>
          <a:p>
            <a:r>
              <a:rPr lang="he-IL" sz="2400" dirty="0"/>
              <a:t>מובילים</a:t>
            </a:r>
            <a:endParaRPr lang="en-US" sz="2400" dirty="0"/>
          </a:p>
          <a:p>
            <a:r>
              <a:rPr lang="he-IL" sz="2400" dirty="0"/>
              <a:t>הפצת חומרים</a:t>
            </a:r>
          </a:p>
          <a:p>
            <a:r>
              <a:rPr lang="he-IL" sz="2400" dirty="0"/>
              <a:t>תרחיש</a:t>
            </a:r>
            <a:endParaRPr lang="en-US" sz="2400" dirty="0"/>
          </a:p>
          <a:p>
            <a:r>
              <a:rPr lang="he-IL" sz="2400" dirty="0"/>
              <a:t>ליווי מדריכים + עינת</a:t>
            </a:r>
            <a:endParaRPr lang="en-US" sz="2400" dirty="0"/>
          </a:p>
          <a:p>
            <a:r>
              <a:rPr lang="he-IL" sz="2400" dirty="0"/>
              <a:t>תוצר – תובנות מהלמידה</a:t>
            </a:r>
            <a:endParaRPr lang="en-US" sz="2400" dirty="0"/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967273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- 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551723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he-IL" sz="2800" dirty="0"/>
              <a:t>ככלל </a:t>
            </a:r>
            <a:r>
              <a:rPr lang="he-IL" sz="2800" dirty="0"/>
              <a:t>הרעיון של התנסות "מפורקת" </a:t>
            </a:r>
            <a:r>
              <a:rPr lang="he-IL" sz="2800" dirty="0" smtClean="0"/>
              <a:t>ועבודה קבוצתית (כולל תתי קבוצות) היה מצוין.</a:t>
            </a:r>
          </a:p>
          <a:p>
            <a:pPr lvl="1"/>
            <a:r>
              <a:rPr lang="he-IL" sz="2800" dirty="0" smtClean="0"/>
              <a:t>הדגש על התהליך ולא על התוצאה נכון</a:t>
            </a:r>
            <a:endParaRPr lang="he-IL" sz="2800" dirty="0"/>
          </a:p>
          <a:p>
            <a:pPr lvl="1"/>
            <a:r>
              <a:rPr lang="he-IL" sz="2800" dirty="0"/>
              <a:t>יותר זמן בין שיטה </a:t>
            </a:r>
            <a:r>
              <a:rPr lang="he-IL" sz="2800" dirty="0" smtClean="0"/>
              <a:t>ליישום </a:t>
            </a:r>
            <a:r>
              <a:rPr lang="he-IL" sz="2800" dirty="0"/>
              <a:t>– המושגים עדיין לא ישבו חזק אצל </a:t>
            </a:r>
            <a:r>
              <a:rPr lang="he-IL" sz="2800" dirty="0" smtClean="0"/>
              <a:t>החניכים (כגו </a:t>
            </a:r>
            <a:r>
              <a:rPr lang="he-IL" sz="2800" dirty="0" err="1" smtClean="0"/>
              <a:t>הההיסט</a:t>
            </a:r>
            <a:r>
              <a:rPr lang="he-IL" sz="2800" dirty="0" smtClean="0"/>
              <a:t>)</a:t>
            </a:r>
            <a:endParaRPr lang="en-US" sz="2800" dirty="0"/>
          </a:p>
          <a:p>
            <a:pPr lvl="1"/>
            <a:r>
              <a:rPr lang="he-IL" sz="2800" dirty="0" smtClean="0"/>
              <a:t>טעינה:</a:t>
            </a:r>
          </a:p>
          <a:p>
            <a:pPr lvl="2"/>
            <a:r>
              <a:rPr lang="he-IL" sz="2500" dirty="0" smtClean="0"/>
              <a:t>יום </a:t>
            </a:r>
            <a:r>
              <a:rPr lang="he-IL" sz="2500" dirty="0"/>
              <a:t>טעינה </a:t>
            </a:r>
            <a:r>
              <a:rPr lang="he-IL" sz="2500" dirty="0" err="1" smtClean="0"/>
              <a:t>יעודי</a:t>
            </a:r>
            <a:r>
              <a:rPr lang="he-IL" sz="2500" dirty="0" smtClean="0"/>
              <a:t> </a:t>
            </a:r>
            <a:r>
              <a:rPr lang="he-IL" sz="2500" dirty="0"/>
              <a:t>וקשור </a:t>
            </a:r>
            <a:r>
              <a:rPr lang="he-IL" sz="2500" dirty="0" smtClean="0"/>
              <a:t>בזמן. </a:t>
            </a:r>
          </a:p>
          <a:p>
            <a:pPr lvl="2"/>
            <a:r>
              <a:rPr lang="he-IL" sz="2500" dirty="0" smtClean="0"/>
              <a:t>חומרי קריאה רלבנטיים וזמן לקרוא</a:t>
            </a:r>
            <a:endParaRPr lang="en-US" sz="2500" dirty="0"/>
          </a:p>
          <a:p>
            <a:pPr lvl="1"/>
            <a:r>
              <a:rPr lang="he-IL" sz="2800" dirty="0" smtClean="0"/>
              <a:t>ליווי:</a:t>
            </a:r>
          </a:p>
          <a:p>
            <a:pPr lvl="2"/>
            <a:r>
              <a:rPr lang="he-IL" sz="2500" dirty="0" smtClean="0"/>
              <a:t>מדריכים מלווים – חשוב (דורש הכנה)</a:t>
            </a:r>
          </a:p>
          <a:p>
            <a:pPr lvl="2"/>
            <a:r>
              <a:rPr lang="he-IL" sz="2500" dirty="0" smtClean="0"/>
              <a:t>מומחי </a:t>
            </a:r>
            <a:r>
              <a:rPr lang="he-IL" sz="2500" dirty="0"/>
              <a:t>תוכן מלווים – חשוב </a:t>
            </a:r>
            <a:r>
              <a:rPr lang="he-IL" sz="2500" dirty="0" smtClean="0"/>
              <a:t>(דוגמת </a:t>
            </a:r>
            <a:r>
              <a:rPr lang="he-IL" sz="2500" dirty="0"/>
              <a:t>מאיר </a:t>
            </a:r>
            <a:r>
              <a:rPr lang="he-IL" sz="2500" dirty="0" smtClean="0"/>
              <a:t>מלכה)</a:t>
            </a:r>
          </a:p>
          <a:p>
            <a:pPr lvl="2"/>
            <a:r>
              <a:rPr lang="he-IL" sz="2500" dirty="0" smtClean="0"/>
              <a:t>נדרש ליווי נוסף של גורם השולט במתודולוגיה</a:t>
            </a:r>
            <a:endParaRPr lang="he-IL" sz="2500" dirty="0"/>
          </a:p>
          <a:p>
            <a:pPr lvl="1"/>
            <a:r>
              <a:rPr lang="he-IL" sz="2800" dirty="0" smtClean="0"/>
              <a:t>סוגיות נוספות:</a:t>
            </a:r>
          </a:p>
          <a:p>
            <a:pPr lvl="2"/>
            <a:r>
              <a:rPr lang="he-IL" sz="2500" dirty="0" smtClean="0"/>
              <a:t>קושי </a:t>
            </a:r>
            <a:r>
              <a:rPr lang="he-IL" sz="2500" dirty="0"/>
              <a:t>במיפוי וייצוג </a:t>
            </a:r>
            <a:r>
              <a:rPr lang="he-IL" sz="2500" dirty="0" smtClean="0"/>
              <a:t>מידע – יתכן וגורש עזרה מיוחדת</a:t>
            </a:r>
          </a:p>
          <a:p>
            <a:pPr lvl="2"/>
            <a:r>
              <a:rPr lang="he-IL" sz="2500" dirty="0" smtClean="0"/>
              <a:t>אופציה לסגירה עם פתרון בית ספר</a:t>
            </a:r>
          </a:p>
          <a:p>
            <a:pPr lvl="2"/>
            <a:r>
              <a:rPr lang="he-IL" sz="2500" dirty="0" smtClean="0"/>
              <a:t>מתן יותר זמן או הקטנת תוצר מבוקש</a:t>
            </a:r>
          </a:p>
          <a:p>
            <a:pPr lvl="2"/>
            <a:r>
              <a:rPr lang="he-IL" sz="2500" dirty="0"/>
              <a:t>תרגום החוברת לאנגלית חלש</a:t>
            </a:r>
            <a:endParaRPr lang="en-US" sz="2500" dirty="0"/>
          </a:p>
          <a:p>
            <a:endParaRPr lang="he-IL" dirty="0"/>
          </a:p>
          <a:p>
            <a:pPr lvl="2"/>
            <a:endParaRPr lang="en-US" sz="25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4598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משחק הסימולציה הוא אחד משיאי הלמידה </a:t>
            </a:r>
            <a:r>
              <a:rPr lang="he-IL" dirty="0" err="1" smtClean="0"/>
              <a:t>במב"ל</a:t>
            </a:r>
            <a:r>
              <a:rPr lang="he-IL" dirty="0" smtClean="0"/>
              <a:t> – מאפשר הרחבת ידע, העמקת הניתוח ותרגול אישי וקבוצתי</a:t>
            </a:r>
          </a:p>
          <a:p>
            <a:pPr>
              <a:defRPr/>
            </a:pPr>
            <a:r>
              <a:rPr lang="he-IL" dirty="0" smtClean="0"/>
              <a:t>השנה אנו משלבים את קורס החשיבה האסטרטגית עם הסימולציה המדינית-ביטחונית</a:t>
            </a:r>
          </a:p>
          <a:p>
            <a:pPr>
              <a:defRPr/>
            </a:pPr>
            <a:r>
              <a:rPr lang="he-IL" dirty="0" smtClean="0"/>
              <a:t>הסימולציה תעסוק השנה בזירה הפלסטינית עם אפשרות להתרחבות לזירות נוספות</a:t>
            </a:r>
          </a:p>
          <a:p>
            <a:pPr>
              <a:defRPr/>
            </a:pPr>
            <a:r>
              <a:rPr lang="he-IL" dirty="0" smtClean="0"/>
              <a:t>קורס חובה המקנה קרדיטציה אקדמית – (4 שש"ס)</a:t>
            </a:r>
          </a:p>
          <a:p>
            <a:pPr>
              <a:defRPr/>
            </a:pPr>
            <a:r>
              <a:rPr lang="he-IL" dirty="0" smtClean="0"/>
              <a:t>הסימולציה תסתייע במערכת </a:t>
            </a:r>
            <a:r>
              <a:rPr lang="he-IL" dirty="0" err="1" smtClean="0"/>
              <a:t>קברנט</a:t>
            </a:r>
            <a:r>
              <a:rPr lang="he-IL" dirty="0" smtClean="0"/>
              <a:t> ככלי מחשובי תומך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310188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החלטה על הזירה והתרחיש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זהות הקבוצות (כולל קבוצת החניכים הבינ"ל)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מתודולוגיה – "מפורק" בגישת העיצוב</a:t>
            </a:r>
            <a:r>
              <a:rPr lang="en-US" dirty="0" smtClean="0"/>
              <a:t>, </a:t>
            </a:r>
            <a:r>
              <a:rPr lang="he-IL" dirty="0" smtClean="0"/>
              <a:t>חופשי, משהו באמצע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מערכת </a:t>
            </a:r>
            <a:r>
              <a:rPr lang="he-IL" dirty="0" err="1" smtClean="0"/>
              <a:t>קברנט</a:t>
            </a:r>
            <a:r>
              <a:rPr lang="he-IL" dirty="0" smtClean="0"/>
              <a:t> (התקשרות)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מובילים (קריטריונים) ומדריכים מלווים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מבנה המנהלת וזימון משתתפים חיצוניים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e-IL" dirty="0" smtClean="0"/>
              <a:t>שילוב אלמנט של התקשורת (מסיבות עיתונאים?)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e-IL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e-I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he-IL" dirty="0" smtClean="0"/>
          </a:p>
        </p:txBody>
      </p:sp>
      <p:sp>
        <p:nvSpPr>
          <p:cNvPr id="39939" name="כותרת 1"/>
          <p:cNvSpPr txBox="1">
            <a:spLocks/>
          </p:cNvSpPr>
          <p:nvPr/>
        </p:nvSpPr>
        <p:spPr bwMode="auto">
          <a:xfrm>
            <a:off x="393700" y="365125"/>
            <a:ext cx="812165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 eaLnBrk="1" hangingPunct="1">
              <a:defRPr/>
            </a:pPr>
            <a:r>
              <a:rPr lang="he-IL" altLang="en-US" sz="3300" dirty="0">
                <a:latin typeface="+mj-lt"/>
                <a:ea typeface="+mj-ea"/>
                <a:cs typeface="+mj-cs"/>
              </a:rPr>
              <a:t>הסימולציה - הכנה</a:t>
            </a:r>
            <a:endParaRPr lang="en-US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2150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0C5F58-EABD-41D1-AA78-AA7F83E6D99D}" type="slidenum">
              <a:rPr lang="he-IL" altLang="en-US" smtClean="0"/>
              <a:pPr/>
              <a:t>33</a:t>
            </a:fld>
            <a:endParaRPr lang="he-IL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הערות לסימולציה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84784"/>
            <a:ext cx="7886700" cy="5256583"/>
          </a:xfrm>
        </p:spPr>
        <p:txBody>
          <a:bodyPr>
            <a:normAutofit/>
          </a:bodyPr>
          <a:lstStyle/>
          <a:p>
            <a:r>
              <a:rPr lang="he-IL" dirty="0" smtClean="0"/>
              <a:t>נתפסת כמופע השיא של השנה</a:t>
            </a:r>
          </a:p>
          <a:p>
            <a:r>
              <a:rPr lang="he-IL" dirty="0" smtClean="0"/>
              <a:t>הוספת יום פרדיגמות מתחרות והעמקה </a:t>
            </a:r>
            <a:r>
              <a:rPr lang="he-IL" dirty="0" smtClean="0"/>
              <a:t>בתחום הפלסטיני - לשימור</a:t>
            </a:r>
            <a:endParaRPr lang="he-IL" dirty="0" smtClean="0"/>
          </a:p>
          <a:p>
            <a:r>
              <a:rPr lang="he-IL" dirty="0" smtClean="0"/>
              <a:t>היה חסר זמן </a:t>
            </a:r>
            <a:r>
              <a:rPr lang="he-IL" dirty="0" smtClean="0"/>
              <a:t>הכנה – מופע דורש זמן העמקה</a:t>
            </a:r>
            <a:endParaRPr lang="he-IL" dirty="0" smtClean="0"/>
          </a:p>
          <a:p>
            <a:r>
              <a:rPr lang="he-IL" dirty="0" smtClean="0"/>
              <a:t>הבינ"ל </a:t>
            </a:r>
            <a:r>
              <a:rPr lang="he-IL" dirty="0" smtClean="0"/>
              <a:t>בקבוצה אחת היה טוב</a:t>
            </a:r>
          </a:p>
          <a:p>
            <a:r>
              <a:rPr lang="he-IL" dirty="0" smtClean="0"/>
              <a:t>תובנות (כולל מהערות חניכים):</a:t>
            </a:r>
            <a:endParaRPr lang="he-IL" dirty="0" smtClean="0"/>
          </a:p>
          <a:p>
            <a:pPr lvl="1"/>
            <a:r>
              <a:rPr lang="he-IL" dirty="0" smtClean="0"/>
              <a:t>אולי תרחישים שונים לקבוצות שונות</a:t>
            </a:r>
          </a:p>
          <a:p>
            <a:pPr lvl="1"/>
            <a:r>
              <a:rPr lang="he-IL" dirty="0" smtClean="0"/>
              <a:t>שיפורים </a:t>
            </a:r>
            <a:r>
              <a:rPr lang="he-IL" dirty="0" err="1" smtClean="0"/>
              <a:t>בקברנט</a:t>
            </a:r>
            <a:r>
              <a:rPr lang="he-IL" dirty="0" smtClean="0"/>
              <a:t> (מסך ידיעות)</a:t>
            </a:r>
          </a:p>
          <a:p>
            <a:pPr lvl="1"/>
            <a:r>
              <a:rPr lang="he-IL" dirty="0" smtClean="0"/>
              <a:t>לשפר לימוד מו"מ</a:t>
            </a:r>
          </a:p>
          <a:p>
            <a:pPr lvl="1"/>
            <a:r>
              <a:rPr lang="he-IL" dirty="0" smtClean="0"/>
              <a:t>שחקני מנהלת – חלקם צריכים להיות אקטיביים יותר. חניכים למנהלת? </a:t>
            </a:r>
          </a:p>
          <a:p>
            <a:pPr lvl="1"/>
            <a:r>
              <a:rPr lang="he-IL" dirty="0" smtClean="0"/>
              <a:t>הסדנאות דווקא תרמו</a:t>
            </a:r>
          </a:p>
          <a:p>
            <a:pPr lvl="1"/>
            <a:r>
              <a:rPr lang="he-IL" dirty="0" smtClean="0"/>
              <a:t>חשוב </a:t>
            </a:r>
            <a:r>
              <a:rPr lang="he-IL" dirty="0" smtClean="0"/>
              <a:t>לבצע לימוד אוחר (זמן...)</a:t>
            </a:r>
          </a:p>
          <a:p>
            <a:pPr lvl="1"/>
            <a:r>
              <a:rPr lang="he-IL" dirty="0" smtClean="0"/>
              <a:t>התעלמות שחקנים  מאירועים משמעותיים – לקראות איך מתמודדים</a:t>
            </a:r>
            <a:endParaRPr lang="he-IL" dirty="0" smtClean="0"/>
          </a:p>
          <a:p>
            <a:pPr lvl="1"/>
            <a:r>
              <a:rPr lang="he-IL" dirty="0" smtClean="0"/>
              <a:t>להוסיף שחקן תקשורת (</a:t>
            </a:r>
            <a:r>
              <a:rPr lang="he-IL" dirty="0" err="1" smtClean="0"/>
              <a:t>דו"צ</a:t>
            </a:r>
            <a:r>
              <a:rPr lang="he-IL" dirty="0" smtClean="0"/>
              <a:t>) . להכניס אותו למנהלת כבר בהתחלה</a:t>
            </a:r>
            <a:r>
              <a:rPr lang="he-IL" dirty="0" smtClean="0"/>
              <a:t>.</a:t>
            </a:r>
          </a:p>
          <a:p>
            <a:pPr lvl="1"/>
            <a:r>
              <a:rPr lang="he-IL" dirty="0" smtClean="0"/>
              <a:t>השקעה באנשי המנהלת</a:t>
            </a:r>
          </a:p>
          <a:p>
            <a:pPr lvl="1"/>
            <a:r>
              <a:rPr lang="he-IL" dirty="0" smtClean="0"/>
              <a:t>חשיבות הלוגיסטיקה</a:t>
            </a:r>
            <a:endParaRPr lang="he-IL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עומסים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400" dirty="0" smtClean="0"/>
              <a:t>עומסים</a:t>
            </a:r>
            <a:endParaRPr lang="en-US" sz="1800" dirty="0" smtClean="0"/>
          </a:p>
          <a:p>
            <a:pPr lvl="0"/>
            <a:r>
              <a:rPr lang="he-IL" sz="2400" dirty="0" smtClean="0"/>
              <a:t>השנה תוכננה בידיעה מראש שיהיה עומס משמעותי – היקף קורסים + עיבדו </a:t>
            </a:r>
            <a:r>
              <a:rPr lang="he-IL" sz="2400" dirty="0" err="1" smtClean="0"/>
              <a:t>צוותח</a:t>
            </a:r>
            <a:endParaRPr lang="en-US" sz="1800" dirty="0" smtClean="0"/>
          </a:p>
          <a:p>
            <a:pPr lvl="0"/>
            <a:r>
              <a:rPr lang="he-IL" sz="2400" dirty="0" smtClean="0"/>
              <a:t>מתחיל בשבוע הפתיחה, תשתית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כולל מצגות. דימה כולל קריאה. גישות ואסכולות כולל מצגות. הרבה מאד קריאה. כולל סוזי וברודט. התחלת עבודה שנתית. הכנת סיורים. מטלות סוזי ויוסי בן ארצי.</a:t>
            </a:r>
            <a:endParaRPr lang="en-US" sz="1800" dirty="0" smtClean="0"/>
          </a:p>
          <a:p>
            <a:pPr lvl="0"/>
            <a:r>
              <a:rPr lang="he-IL" sz="2400" dirty="0" smtClean="0"/>
              <a:t>לוח השנה העברי היה אחר השנה</a:t>
            </a:r>
            <a:endParaRPr lang="en-US" sz="1800" dirty="0" smtClean="0"/>
          </a:p>
          <a:p>
            <a:pPr lvl="0"/>
            <a:r>
              <a:rPr lang="he-IL" sz="2400" dirty="0" smtClean="0"/>
              <a:t>מטלות וציונים</a:t>
            </a:r>
            <a:endParaRPr lang="en-US" sz="2400" dirty="0" smtClean="0"/>
          </a:p>
          <a:p>
            <a:pPr lvl="2"/>
            <a:r>
              <a:rPr lang="he-IL" sz="1600" dirty="0" smtClean="0"/>
              <a:t>לסדר מראש כולל תאריכים, מי בודק, אופי המטלה</a:t>
            </a:r>
            <a:endParaRPr lang="en-US" sz="1600" dirty="0" smtClean="0"/>
          </a:p>
          <a:p>
            <a:pPr lvl="2"/>
            <a:r>
              <a:rPr lang="he-IL" sz="1600" dirty="0" smtClean="0"/>
              <a:t>ציונים? אולי רק 3 דרגות (מרטי)</a:t>
            </a:r>
            <a:endParaRPr lang="en-US" sz="1600" dirty="0" smtClean="0"/>
          </a:p>
          <a:p>
            <a:pPr lvl="2"/>
            <a:r>
              <a:rPr lang="he-IL" sz="1600" dirty="0" smtClean="0"/>
              <a:t>לא קבוצתיות – מכסימום בזוגות</a:t>
            </a:r>
            <a:endParaRPr lang="en-US" sz="1600" dirty="0" smtClean="0"/>
          </a:p>
          <a:p>
            <a:pPr lvl="1"/>
            <a:r>
              <a:rPr lang="he-IL" dirty="0" smtClean="0"/>
              <a:t>התאמת ציפיות</a:t>
            </a:r>
            <a:endParaRPr lang="en-US" dirty="0" smtClean="0"/>
          </a:p>
          <a:p>
            <a:pPr lvl="0"/>
            <a:r>
              <a:rPr lang="he-IL" sz="2400" dirty="0" smtClean="0"/>
              <a:t> </a:t>
            </a:r>
            <a:endParaRPr lang="en-US" sz="18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830992"/>
          </a:xfrm>
        </p:spPr>
        <p:txBody>
          <a:bodyPr/>
          <a:lstStyle/>
          <a:p>
            <a:pPr algn="ctr"/>
            <a:r>
              <a:rPr lang="he-IL" dirty="0" smtClean="0"/>
              <a:t>המחקר </a:t>
            </a:r>
            <a:r>
              <a:rPr lang="he-IL" dirty="0" err="1" smtClean="0"/>
              <a:t>במב"ל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fontScale="62500" lnSpcReduction="20000"/>
          </a:bodyPr>
          <a:lstStyle/>
          <a:p>
            <a:r>
              <a:rPr lang="he-IL" dirty="0" smtClean="0"/>
              <a:t>חזון מרכז המחקר</a:t>
            </a:r>
          </a:p>
          <a:p>
            <a:r>
              <a:rPr lang="he-IL" dirty="0" err="1" smtClean="0"/>
              <a:t>גניאולוגיה</a:t>
            </a:r>
            <a:r>
              <a:rPr lang="he-IL" dirty="0" smtClean="0"/>
              <a:t> של המרכז:</a:t>
            </a:r>
          </a:p>
          <a:p>
            <a:pPr lvl="1"/>
            <a:r>
              <a:rPr lang="he-IL" dirty="0" smtClean="0"/>
              <a:t>מטרה</a:t>
            </a:r>
          </a:p>
          <a:p>
            <a:pPr lvl="1"/>
            <a:r>
              <a:rPr lang="he-IL" dirty="0" smtClean="0"/>
              <a:t>ראש המרכז</a:t>
            </a:r>
          </a:p>
          <a:p>
            <a:pPr lvl="1"/>
            <a:r>
              <a:rPr lang="he-IL" dirty="0" smtClean="0"/>
              <a:t>חוקרים</a:t>
            </a:r>
          </a:p>
          <a:p>
            <a:pPr lvl="1"/>
            <a:r>
              <a:rPr lang="he-IL" dirty="0" smtClean="0"/>
              <a:t>פרסומים</a:t>
            </a:r>
          </a:p>
          <a:p>
            <a:pPr lvl="1"/>
            <a:r>
              <a:rPr lang="he-IL" dirty="0" smtClean="0"/>
              <a:t>המרכז כיום והקשר לעבודת שמעון ועופרה</a:t>
            </a:r>
          </a:p>
          <a:p>
            <a:r>
              <a:rPr lang="he-IL" dirty="0" smtClean="0"/>
              <a:t>פרסומים:</a:t>
            </a:r>
          </a:p>
          <a:p>
            <a:pPr lvl="1"/>
            <a:r>
              <a:rPr lang="he-IL" dirty="0" err="1" smtClean="0"/>
              <a:t>גנאולוגיה</a:t>
            </a:r>
            <a:endParaRPr lang="he-IL" dirty="0" smtClean="0"/>
          </a:p>
          <a:p>
            <a:pPr lvl="1"/>
            <a:r>
              <a:rPr lang="he-IL" dirty="0" smtClean="0"/>
              <a:t>עשתונות</a:t>
            </a:r>
          </a:p>
          <a:p>
            <a:pPr lvl="1"/>
            <a:r>
              <a:rPr lang="he-IL" dirty="0" smtClean="0"/>
              <a:t>שיטות הפצה</a:t>
            </a:r>
            <a:endParaRPr lang="he-IL" dirty="0" smtClean="0"/>
          </a:p>
          <a:p>
            <a:r>
              <a:rPr lang="he-IL" dirty="0" smtClean="0"/>
              <a:t>תקציב/מיקום</a:t>
            </a:r>
          </a:p>
          <a:p>
            <a:r>
              <a:rPr lang="he-IL" dirty="0" smtClean="0"/>
              <a:t>עבודות חניכים:</a:t>
            </a:r>
          </a:p>
          <a:p>
            <a:pPr lvl="1"/>
            <a:r>
              <a:rPr lang="he-IL" dirty="0" smtClean="0"/>
              <a:t>עבודות שנתיות</a:t>
            </a:r>
          </a:p>
          <a:p>
            <a:pPr lvl="1"/>
            <a:r>
              <a:rPr lang="he-IL" dirty="0" smtClean="0"/>
              <a:t>סמינר</a:t>
            </a:r>
          </a:p>
          <a:p>
            <a:pPr lvl="1"/>
            <a:r>
              <a:rPr lang="he-IL" dirty="0" smtClean="0"/>
              <a:t>הפצה</a:t>
            </a:r>
            <a:endParaRPr lang="he-IL" dirty="0" smtClean="0"/>
          </a:p>
          <a:p>
            <a:r>
              <a:rPr lang="he-IL" dirty="0" smtClean="0"/>
              <a:t>מרצים חיצוניים  </a:t>
            </a:r>
            <a:r>
              <a:rPr lang="he-IL" dirty="0" smtClean="0"/>
              <a:t>– דימה, אודי ערן</a:t>
            </a:r>
          </a:p>
          <a:p>
            <a:r>
              <a:rPr lang="he-IL" dirty="0" smtClean="0"/>
              <a:t>קשר </a:t>
            </a:r>
            <a:r>
              <a:rPr lang="he-IL" dirty="0" smtClean="0"/>
              <a:t>לגופים אחרים:</a:t>
            </a:r>
          </a:p>
          <a:p>
            <a:pPr lvl="1"/>
            <a:r>
              <a:rPr lang="he-IL" dirty="0" smtClean="0"/>
              <a:t>לקורס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pPr lvl="1"/>
            <a:r>
              <a:rPr lang="he-IL" dirty="0" smtClean="0"/>
              <a:t>אוניברסיטת חיפה</a:t>
            </a:r>
            <a:endParaRPr lang="he-IL" dirty="0" smtClean="0"/>
          </a:p>
          <a:p>
            <a:r>
              <a:rPr lang="he-IL" dirty="0" smtClean="0"/>
              <a:t>הפצת עבודות</a:t>
            </a:r>
          </a:p>
          <a:p>
            <a:r>
              <a:rPr lang="he-IL" dirty="0"/>
              <a:t>מדריכים </a:t>
            </a:r>
            <a:r>
              <a:rPr lang="he-IL" dirty="0" smtClean="0"/>
              <a:t>כחוקרים – סגל כותב</a:t>
            </a:r>
          </a:p>
          <a:p>
            <a:pPr lvl="1"/>
            <a:r>
              <a:rPr lang="he-IL" dirty="0" smtClean="0"/>
              <a:t> חיים </a:t>
            </a:r>
            <a:r>
              <a:rPr lang="he-IL" dirty="0"/>
              <a:t>חוקר מפתח </a:t>
            </a:r>
            <a:r>
              <a:rPr lang="he-IL" dirty="0" smtClean="0"/>
              <a:t>ידע</a:t>
            </a:r>
            <a:endParaRPr lang="he-IL" dirty="0" smtClean="0"/>
          </a:p>
          <a:p>
            <a:pPr lvl="1"/>
            <a:r>
              <a:rPr lang="he-IL" dirty="0" smtClean="0"/>
              <a:t>חוקרים בתחום הכלכלה והחברה</a:t>
            </a:r>
          </a:p>
          <a:p>
            <a:r>
              <a:rPr lang="he-IL" dirty="0" smtClean="0"/>
              <a:t>כללי:</a:t>
            </a:r>
          </a:p>
          <a:p>
            <a:pPr lvl="1"/>
            <a:r>
              <a:rPr lang="he-IL" dirty="0" smtClean="0"/>
              <a:t>משמעות </a:t>
            </a:r>
            <a:r>
              <a:rPr lang="he-IL" dirty="0" smtClean="0"/>
              <a:t>מעבר האוניברסיטה</a:t>
            </a:r>
          </a:p>
          <a:p>
            <a:pPr lvl="1"/>
            <a:r>
              <a:rPr lang="he-IL" dirty="0" smtClean="0"/>
              <a:t>כנס בינ"ל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 – שקפים שונות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34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ראשונה -  סיני - תהליך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2800" dirty="0" smtClean="0"/>
              <a:t>טעינה </a:t>
            </a:r>
            <a:r>
              <a:rPr lang="he-IL" sz="2800" dirty="0"/>
              <a:t>(מומחים – מלכה, </a:t>
            </a:r>
            <a:r>
              <a:rPr lang="he-IL" sz="2800" dirty="0" err="1"/>
              <a:t>יחיאב</a:t>
            </a:r>
            <a:r>
              <a:rPr lang="he-IL" sz="2800" dirty="0"/>
              <a:t>), חומרי קריאה</a:t>
            </a:r>
            <a:endParaRPr lang="en-US" sz="2800" dirty="0"/>
          </a:p>
          <a:p>
            <a:pPr lvl="1"/>
            <a:r>
              <a:rPr lang="he-IL" sz="2800" dirty="0"/>
              <a:t>תרחיש </a:t>
            </a:r>
            <a:endParaRPr lang="en-US" sz="2800" dirty="0"/>
          </a:p>
          <a:p>
            <a:pPr lvl="1"/>
            <a:r>
              <a:rPr lang="he-IL" sz="2800" dirty="0"/>
              <a:t>סיפור מעשה: מבטא אתגרים ומגמות </a:t>
            </a:r>
            <a:r>
              <a:rPr lang="he-IL" sz="2800" dirty="0" smtClean="0"/>
              <a:t>בעיתיות</a:t>
            </a:r>
          </a:p>
          <a:p>
            <a:pPr lvl="1"/>
            <a:r>
              <a:rPr lang="he-IL" sz="2800" dirty="0" smtClean="0"/>
              <a:t>התנסות </a:t>
            </a:r>
            <a:r>
              <a:rPr lang="he-IL" sz="2800" dirty="0"/>
              <a:t>ראשונה – מפורקת – לפי </a:t>
            </a:r>
            <a:r>
              <a:rPr lang="he-IL" sz="2800" dirty="0" smtClean="0"/>
              <a:t>הגישה</a:t>
            </a:r>
          </a:p>
          <a:p>
            <a:pPr lvl="1"/>
            <a:r>
              <a:rPr lang="he-IL" sz="2800" dirty="0"/>
              <a:t>מדריכים מלווים</a:t>
            </a:r>
            <a:endParaRPr lang="en-US" sz="2800" dirty="0"/>
          </a:p>
          <a:p>
            <a:pPr lvl="1"/>
            <a:r>
              <a:rPr lang="he-IL" sz="2800" dirty="0" smtClean="0"/>
              <a:t>דגש </a:t>
            </a:r>
            <a:r>
              <a:rPr lang="he-IL" sz="2800" dirty="0"/>
              <a:t>על למידה קבוצתית (תפקידים פנימיים – רשם וכד'), חלוקה לתתי קבוצות. </a:t>
            </a:r>
            <a:endParaRPr lang="he-IL" sz="2800" dirty="0" smtClean="0"/>
          </a:p>
          <a:p>
            <a:pPr lvl="1"/>
            <a:r>
              <a:rPr lang="he-IL" sz="2800" dirty="0" smtClean="0"/>
              <a:t>אבחנה </a:t>
            </a:r>
            <a:r>
              <a:rPr lang="he-IL" sz="2800" dirty="0"/>
              <a:t>בין טיפול בטקטי (פיגוע) לטיפול בטווח ארוך</a:t>
            </a:r>
            <a:endParaRPr lang="en-US" sz="2800" dirty="0"/>
          </a:p>
          <a:p>
            <a:pPr lvl="1"/>
            <a:r>
              <a:rPr lang="he-IL" sz="2800" dirty="0"/>
              <a:t>תנועה קדימה ואחורה כל הזמן בין </a:t>
            </a:r>
            <a:r>
              <a:rPr lang="he-IL" sz="2800" dirty="0" smtClean="0"/>
              <a:t>השלבים</a:t>
            </a:r>
          </a:p>
          <a:p>
            <a:pPr lvl="1"/>
            <a:r>
              <a:rPr lang="he-IL" sz="2800" dirty="0"/>
              <a:t>דגש על התהליך</a:t>
            </a:r>
            <a:endParaRPr lang="en-US" sz="2800" dirty="0"/>
          </a:p>
          <a:p>
            <a:pPr lvl="1"/>
            <a:endParaRPr lang="en-US" sz="1000" dirty="0"/>
          </a:p>
          <a:p>
            <a:pPr lvl="1"/>
            <a:endParaRPr lang="en-US" sz="1100" dirty="0"/>
          </a:p>
          <a:p>
            <a:pPr lvl="1"/>
            <a:endParaRPr lang="en-US" sz="1400" dirty="0"/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התנסות סיני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e-IL" sz="2400" dirty="0" smtClean="0"/>
              <a:t>משוב </a:t>
            </a:r>
            <a:r>
              <a:rPr lang="he-IL" sz="2400" dirty="0" smtClean="0"/>
              <a:t>- הסימולציה זכתה לציונים בינוניים-פלוס:</a:t>
            </a:r>
            <a:endParaRPr lang="en-US" sz="2000" dirty="0" smtClean="0"/>
          </a:p>
          <a:p>
            <a:pPr lvl="1"/>
            <a:r>
              <a:rPr lang="he-IL" dirty="0" smtClean="0"/>
              <a:t>ליווי צמוד של גורם השולט במתודה (לא מדריך)</a:t>
            </a:r>
            <a:endParaRPr lang="en-US" sz="1600" dirty="0" smtClean="0"/>
          </a:p>
          <a:p>
            <a:pPr lvl="1"/>
            <a:r>
              <a:rPr lang="he-IL" dirty="0" smtClean="0"/>
              <a:t>תחושה שהמושגים הבסיסיים לא הובהרו</a:t>
            </a:r>
            <a:endParaRPr lang="en-US" sz="1600" dirty="0" smtClean="0"/>
          </a:p>
          <a:p>
            <a:pPr lvl="1"/>
            <a:r>
              <a:rPr lang="he-IL" dirty="0" smtClean="0"/>
              <a:t>להקצות יותר זמן או לצמצם את ההישג הנדרש</a:t>
            </a:r>
            <a:endParaRPr lang="en-US" sz="1600" dirty="0" smtClean="0"/>
          </a:p>
          <a:p>
            <a:pPr lvl="1"/>
            <a:r>
              <a:rPr lang="he-IL" dirty="0" smtClean="0"/>
              <a:t>סגירת הסימולציה והצגת פתרון בית ספר</a:t>
            </a:r>
            <a:endParaRPr lang="en-US" sz="1600" dirty="0" smtClean="0"/>
          </a:p>
          <a:p>
            <a:pPr lvl="0"/>
            <a:r>
              <a:rPr lang="he-IL" sz="2400" dirty="0" smtClean="0"/>
              <a:t>לקחים שלי:</a:t>
            </a:r>
            <a:endParaRPr lang="en-US" sz="2000" dirty="0" smtClean="0"/>
          </a:p>
          <a:p>
            <a:pPr lvl="0"/>
            <a:r>
              <a:rPr lang="he-IL" sz="2400" dirty="0" smtClean="0"/>
              <a:t>ההמשגה עדיין לא ישבה חזק כשהתחלנו במשחק. ההיסט – מאד חשוב הניסוח שלו. </a:t>
            </a:r>
            <a:r>
              <a:rPr lang="he-IL" sz="2400" u="sng" dirty="0" smtClean="0"/>
              <a:t>המושג עדיין לא ברור. </a:t>
            </a:r>
            <a:r>
              <a:rPr lang="he-IL" sz="2400" dirty="0" smtClean="0"/>
              <a:t>(האסטרטגיה – פעולה על ההיסט)</a:t>
            </a:r>
            <a:endParaRPr lang="en-US" sz="2000" dirty="0" smtClean="0"/>
          </a:p>
          <a:p>
            <a:pPr lvl="0"/>
            <a:r>
              <a:rPr lang="he-IL" sz="2400" dirty="0" smtClean="0"/>
              <a:t>נדרש יום טעינה ברור וייעודי</a:t>
            </a:r>
            <a:endParaRPr lang="en-US" sz="2000" dirty="0" smtClean="0"/>
          </a:p>
          <a:p>
            <a:pPr lvl="0"/>
            <a:r>
              <a:rPr lang="he-IL" sz="2400" dirty="0" smtClean="0"/>
              <a:t>מומחי תוכן מלווים (מאיר מלכה)</a:t>
            </a:r>
            <a:endParaRPr lang="en-US" sz="2000" dirty="0" smtClean="0"/>
          </a:p>
          <a:p>
            <a:pPr lvl="0"/>
            <a:r>
              <a:rPr lang="he-IL" sz="2400" dirty="0" smtClean="0"/>
              <a:t>קשה לאנשי צבא לרוץ קדימה ואחורה (בניגוד למתודולוגיה של הערכת מצב...) אינטרסים – גם בפתיחה</a:t>
            </a:r>
            <a:endParaRPr lang="en-US" sz="2000" dirty="0" smtClean="0"/>
          </a:p>
          <a:p>
            <a:pPr lvl="0"/>
            <a:r>
              <a:rPr lang="he-IL" sz="2400" dirty="0" smtClean="0"/>
              <a:t>קשיים בייצוג הידע</a:t>
            </a:r>
            <a:endParaRPr lang="en-US" sz="2000" dirty="0" smtClean="0"/>
          </a:p>
          <a:p>
            <a:r>
              <a:rPr lang="en-US" sz="2400" dirty="0" smtClean="0"/>
              <a:t> </a:t>
            </a:r>
            <a:endParaRPr lang="en-US" sz="20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/>
          <a:lstStyle/>
          <a:p>
            <a:pPr algn="ctr"/>
            <a:r>
              <a:rPr lang="he-IL" dirty="0" smtClean="0"/>
              <a:t>תובנות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052736"/>
            <a:ext cx="7886700" cy="5805264"/>
          </a:xfrm>
        </p:spPr>
        <p:txBody>
          <a:bodyPr/>
          <a:lstStyle/>
          <a:p>
            <a:pPr lvl="2"/>
            <a:r>
              <a:rPr lang="he-IL" sz="1600" b="1" dirty="0" smtClean="0"/>
              <a:t>מטרות – </a:t>
            </a:r>
            <a:r>
              <a:rPr lang="he-IL" sz="1600" dirty="0" smtClean="0"/>
              <a:t>סה"כ עמד במטרות. האזרחים פחות התלהבו:</a:t>
            </a:r>
            <a:endParaRPr lang="en-US" sz="1400" dirty="0" smtClean="0"/>
          </a:p>
          <a:p>
            <a:pPr lvl="1"/>
            <a:r>
              <a:rPr lang="he-IL" dirty="0" smtClean="0"/>
              <a:t>ציונים נמוכים יותר אצל האזרחים – בעיקר לגבי הרציפות עם החלק של דימה</a:t>
            </a:r>
            <a:endParaRPr lang="en-US" sz="1600" dirty="0" smtClean="0"/>
          </a:p>
          <a:p>
            <a:pPr lvl="1"/>
            <a:r>
              <a:rPr lang="he-IL" dirty="0" smtClean="0"/>
              <a:t>הצמדות רחבה מדי לתחום התיאורטי הצבאי</a:t>
            </a:r>
            <a:endParaRPr lang="en-US" sz="1600" dirty="0" smtClean="0"/>
          </a:p>
          <a:p>
            <a:pPr lvl="2"/>
            <a:r>
              <a:rPr lang="he-IL" sz="1600" u="sng" dirty="0" smtClean="0"/>
              <a:t>להביא יותר דוגמאות , עדיף אקטואליות, של אסטרטגיה במגוון תחומים. </a:t>
            </a:r>
            <a:r>
              <a:rPr lang="he-IL" sz="1600" dirty="0" smtClean="0"/>
              <a:t>חסר תכנים אזרחיים – עוד כמו אריק שור. מבחינה זאת חבל ש-</a:t>
            </a:r>
            <a:r>
              <a:rPr lang="en-US" sz="1600" dirty="0" smtClean="0"/>
              <a:t>BETTER PLACE</a:t>
            </a:r>
            <a:r>
              <a:rPr lang="he-IL" sz="1600" dirty="0" smtClean="0"/>
              <a:t> נפל.</a:t>
            </a:r>
            <a:endParaRPr lang="en-US" sz="1400" dirty="0" smtClean="0"/>
          </a:p>
          <a:p>
            <a:pPr lvl="2"/>
            <a:r>
              <a:rPr lang="he-IL" sz="1600" b="1" dirty="0" smtClean="0"/>
              <a:t>רציונל</a:t>
            </a:r>
            <a:r>
              <a:rPr lang="he-IL" sz="1600" dirty="0" smtClean="0"/>
              <a:t> מארגן – </a:t>
            </a:r>
            <a:endParaRPr lang="en-US" sz="1400" dirty="0" smtClean="0"/>
          </a:p>
          <a:p>
            <a:pPr lvl="3"/>
            <a:r>
              <a:rPr lang="he-IL" sz="1400" dirty="0" smtClean="0"/>
              <a:t>עובד טוב עם החיבור לצירי </a:t>
            </a:r>
            <a:r>
              <a:rPr lang="he-IL" sz="1400" dirty="0" err="1" smtClean="0"/>
              <a:t>הבטל"מ</a:t>
            </a:r>
            <a:r>
              <a:rPr lang="he-IL" sz="1400" dirty="0" smtClean="0"/>
              <a:t> (הציר האנכי).</a:t>
            </a:r>
            <a:endParaRPr lang="en-US" sz="1200" dirty="0" smtClean="0"/>
          </a:p>
          <a:p>
            <a:pPr lvl="3"/>
            <a:r>
              <a:rPr lang="he-IL" sz="1400" dirty="0" smtClean="0"/>
              <a:t>להבנות יותר את החיבור בין הקורס של דימה לקורס של תמיר</a:t>
            </a:r>
            <a:endParaRPr lang="en-US" sz="1200" dirty="0" smtClean="0"/>
          </a:p>
          <a:p>
            <a:pPr lvl="3"/>
            <a:r>
              <a:rPr lang="he-IL" sz="1400" dirty="0" smtClean="0"/>
              <a:t> לא מסכים שדימה במקביל לתשתית </a:t>
            </a:r>
            <a:r>
              <a:rPr lang="he-IL" sz="1400" dirty="0" err="1" smtClean="0"/>
              <a:t>הבטל"מ</a:t>
            </a:r>
            <a:r>
              <a:rPr lang="he-IL" sz="1400" dirty="0" smtClean="0"/>
              <a:t> זה טוב </a:t>
            </a:r>
            <a:endParaRPr lang="en-US" sz="1200" dirty="0" smtClean="0"/>
          </a:p>
          <a:p>
            <a:pPr lvl="3"/>
            <a:r>
              <a:rPr lang="he-IL" sz="1400" dirty="0" smtClean="0"/>
              <a:t>גם הקשר בין גבי לתמיר לא ברור. </a:t>
            </a:r>
            <a:endParaRPr lang="en-US" sz="1200" dirty="0" smtClean="0"/>
          </a:p>
          <a:p>
            <a:pPr lvl="2"/>
            <a:r>
              <a:rPr lang="he-IL" sz="1600" b="1" dirty="0" smtClean="0"/>
              <a:t>תכנים</a:t>
            </a:r>
            <a:r>
              <a:rPr lang="he-IL" sz="1600" dirty="0" smtClean="0"/>
              <a:t>: יותר אסטרטגיה מהעולם האזרחי ושימוש בהתנסות אזרחית.</a:t>
            </a:r>
            <a:endParaRPr lang="en-US" sz="1400" dirty="0" smtClean="0"/>
          </a:p>
          <a:p>
            <a:pPr lvl="2"/>
            <a:r>
              <a:rPr lang="he-IL" sz="1600" b="1" dirty="0" smtClean="0"/>
              <a:t>תמהיל שיטות הלימוד</a:t>
            </a:r>
            <a:r>
              <a:rPr lang="he-IL" sz="1600" dirty="0" smtClean="0"/>
              <a:t> הוא טוב – התרגיל של </a:t>
            </a:r>
            <a:r>
              <a:rPr lang="he-IL" sz="1600" dirty="0" err="1" smtClean="0"/>
              <a:t>בטר</a:t>
            </a:r>
            <a:r>
              <a:rPr lang="he-IL" sz="1600" dirty="0" smtClean="0"/>
              <a:t> </a:t>
            </a:r>
            <a:r>
              <a:rPr lang="he-IL" sz="1600" dirty="0" err="1" smtClean="0"/>
              <a:t>פלייס</a:t>
            </a:r>
            <a:r>
              <a:rPr lang="he-IL" sz="1600" dirty="0" smtClean="0"/>
              <a:t> היה עוזר</a:t>
            </a:r>
            <a:endParaRPr lang="en-US" sz="1400" dirty="0" smtClean="0"/>
          </a:p>
          <a:p>
            <a:pPr lvl="2"/>
            <a:r>
              <a:rPr lang="he-IL" sz="1600" b="1" dirty="0" smtClean="0"/>
              <a:t>גורמים שותפים וסגל – </a:t>
            </a:r>
            <a:r>
              <a:rPr lang="he-IL" sz="1600" dirty="0" smtClean="0"/>
              <a:t>שותפות פעילה יותר של דדו והכנת סגל (בעיקר חדש)</a:t>
            </a:r>
            <a:endParaRPr lang="en-US" sz="1400" dirty="0" smtClean="0"/>
          </a:p>
          <a:p>
            <a:pPr lvl="2"/>
            <a:r>
              <a:rPr lang="he-IL" sz="1600" b="1" dirty="0" smtClean="0"/>
              <a:t>חומרי קריאה</a:t>
            </a:r>
            <a:r>
              <a:rPr lang="he-IL" sz="1600" dirty="0" smtClean="0"/>
              <a:t> – בסה"כ סביר. צריך לראות מה עוד באותו זמן. לא נעשתה ההערכה </a:t>
            </a:r>
            <a:r>
              <a:rPr lang="he-IL" sz="1600" dirty="0" err="1" smtClean="0"/>
              <a:t>מתכללת</a:t>
            </a:r>
            <a:r>
              <a:rPr lang="he-IL" sz="1600" dirty="0" smtClean="0"/>
              <a:t> של דימה.</a:t>
            </a:r>
            <a:endParaRPr lang="en-US" sz="1400" dirty="0" smtClean="0"/>
          </a:p>
          <a:p>
            <a:pPr lvl="2"/>
            <a:r>
              <a:rPr lang="he-IL" sz="1600" b="1" dirty="0" smtClean="0"/>
              <a:t>עיתוי ופריסה</a:t>
            </a:r>
            <a:r>
              <a:rPr lang="he-IL" sz="1600" dirty="0" smtClean="0"/>
              <a:t>: דימה מוקדם מדי. זמן – דורש הפנמה. דריסה – לא נתנו למושגים לשבת...</a:t>
            </a:r>
            <a:endParaRPr lang="en-US" sz="1400" dirty="0" smtClean="0"/>
          </a:p>
          <a:p>
            <a:pPr lvl="2"/>
            <a:r>
              <a:rPr lang="he-IL" sz="1600" b="1" dirty="0" smtClean="0"/>
              <a:t>מטלות</a:t>
            </a:r>
            <a:r>
              <a:rPr lang="he-IL" sz="1600" dirty="0" smtClean="0"/>
              <a:t> – עוד לא ברור מה תהיה המטלה הסופית.</a:t>
            </a:r>
            <a:endParaRPr lang="en-US" sz="1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סימולציה מדינית-ביטחונית:</a:t>
            </a:r>
            <a:endParaRPr lang="en-US" sz="2000" dirty="0" smtClean="0"/>
          </a:p>
          <a:p>
            <a:pPr lvl="1"/>
            <a:r>
              <a:rPr lang="he-IL" dirty="0" smtClean="0"/>
              <a:t>הסוגיה הפלסטינית</a:t>
            </a:r>
            <a:endParaRPr lang="en-US" sz="1600" dirty="0" smtClean="0"/>
          </a:p>
          <a:p>
            <a:pPr lvl="1"/>
            <a:r>
              <a:rPr lang="he-IL" dirty="0" smtClean="0"/>
              <a:t>תרחיש </a:t>
            </a:r>
            <a:r>
              <a:rPr lang="he-IL" u="sng" dirty="0" smtClean="0"/>
              <a:t>– לתת מראש</a:t>
            </a:r>
            <a:r>
              <a:rPr lang="he-IL" dirty="0" smtClean="0"/>
              <a:t> על מנת לפתח אסטרטגיה בהקשר</a:t>
            </a:r>
            <a:endParaRPr lang="en-US" sz="1600" dirty="0" smtClean="0"/>
          </a:p>
          <a:p>
            <a:pPr lvl="1"/>
            <a:r>
              <a:rPr lang="he-IL" dirty="0" smtClean="0"/>
              <a:t>זמן  עבודה עצמית</a:t>
            </a:r>
            <a:endParaRPr lang="en-US" sz="1600" dirty="0" smtClean="0"/>
          </a:p>
          <a:p>
            <a:pPr lvl="1"/>
            <a:r>
              <a:rPr lang="he-IL" dirty="0" smtClean="0"/>
              <a:t>שימוש במתודולוגיה – לפחות מערכת מתהווה- היסט - אסטרטגיה- מערכה. מה עושים עם יש התנגדות לגישה?</a:t>
            </a:r>
            <a:endParaRPr lang="en-US" sz="1600" dirty="0" smtClean="0"/>
          </a:p>
          <a:p>
            <a:pPr lvl="1"/>
            <a:r>
              <a:rPr lang="he-IL" u="sng" dirty="0" smtClean="0"/>
              <a:t>מתודולוג</a:t>
            </a:r>
            <a:r>
              <a:rPr lang="he-IL" dirty="0" smtClean="0"/>
              <a:t> מלווה (עלה כפער בהתנסות 1)</a:t>
            </a:r>
            <a:endParaRPr lang="en-US" sz="1600" dirty="0" smtClean="0"/>
          </a:p>
          <a:p>
            <a:pPr lvl="1"/>
            <a:r>
              <a:rPr lang="he-IL" dirty="0" smtClean="0"/>
              <a:t>קבוצות – להציג</a:t>
            </a:r>
            <a:endParaRPr lang="en-US" sz="1600" dirty="0" smtClean="0"/>
          </a:p>
          <a:p>
            <a:pPr lvl="1"/>
            <a:r>
              <a:rPr lang="he-IL" u="sng" dirty="0" smtClean="0"/>
              <a:t>מנהלת - בעיה</a:t>
            </a:r>
            <a:endParaRPr lang="en-US" sz="16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לדיון ולשיפור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400" dirty="0" smtClean="0"/>
              <a:t>סוגיות:</a:t>
            </a:r>
            <a:endParaRPr lang="en-US" sz="1800" dirty="0" smtClean="0"/>
          </a:p>
          <a:p>
            <a:pPr lvl="1"/>
            <a:r>
              <a:rPr lang="he-IL" dirty="0" smtClean="0"/>
              <a:t>איפה האינטרסים. חשיבות בירור האינטרסים (גיורא איילנד). אינטרס או אמצעי? אוטופי או מציאותי? אבחנה בין אינטרסים ליעדים, כמה גבוה לעלות, אינטרסים בהקשר, מתחים בין אינטרסים</a:t>
            </a:r>
            <a:endParaRPr lang="en-US" sz="1400" dirty="0" smtClean="0"/>
          </a:p>
          <a:p>
            <a:pPr lvl="1"/>
            <a:r>
              <a:rPr lang="he-IL" dirty="0" smtClean="0"/>
              <a:t>חלופות </a:t>
            </a:r>
            <a:endParaRPr lang="en-US" sz="1400" dirty="0" smtClean="0"/>
          </a:p>
          <a:p>
            <a:pPr lvl="1"/>
            <a:r>
              <a:rPr lang="he-IL" dirty="0" smtClean="0"/>
              <a:t>תרגום החוברת לאנגלית חלש</a:t>
            </a:r>
            <a:endParaRPr lang="en-US" sz="1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חומרים לאלי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דימה</a:t>
            </a:r>
          </a:p>
          <a:p>
            <a:pPr lvl="1"/>
            <a:r>
              <a:rPr lang="he-IL" dirty="0" smtClean="0"/>
              <a:t>תיק קורס – </a:t>
            </a:r>
            <a:r>
              <a:rPr lang="he-IL" dirty="0" err="1" smtClean="0"/>
              <a:t>סיליבוס</a:t>
            </a:r>
            <a:r>
              <a:rPr lang="he-IL" dirty="0" smtClean="0"/>
              <a:t> וחומרי קריאה</a:t>
            </a:r>
          </a:p>
          <a:p>
            <a:pPr lvl="1"/>
            <a:r>
              <a:rPr lang="he-IL" dirty="0" smtClean="0"/>
              <a:t>מצגות</a:t>
            </a:r>
          </a:p>
          <a:p>
            <a:pPr lvl="1"/>
            <a:r>
              <a:rPr lang="he-IL" dirty="0" smtClean="0"/>
              <a:t>חומרי קריאה – מייל</a:t>
            </a:r>
          </a:p>
          <a:p>
            <a:r>
              <a:rPr lang="he-IL" dirty="0" smtClean="0"/>
              <a:t>אלוף:</a:t>
            </a:r>
          </a:p>
          <a:p>
            <a:pPr lvl="1"/>
            <a:r>
              <a:rPr lang="he-IL" dirty="0" smtClean="0"/>
              <a:t>מצגות</a:t>
            </a:r>
          </a:p>
          <a:p>
            <a:pPr lvl="1"/>
            <a:r>
              <a:rPr lang="he-IL" smtClean="0"/>
              <a:t>חומרי קריאה</a:t>
            </a:r>
          </a:p>
          <a:p>
            <a:endParaRPr lang="he-IL" dirty="0" smtClean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436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5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649898"/>
              </p:ext>
            </p:extLst>
          </p:nvPr>
        </p:nvGraphicFramePr>
        <p:xfrm>
          <a:off x="0" y="1412776"/>
          <a:ext cx="9144000" cy="5434196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27236</TotalTime>
  <Words>2876</Words>
  <Application>Microsoft Office PowerPoint</Application>
  <PresentationFormat>‫הצגה על המסך (4:3)</PresentationFormat>
  <Paragraphs>406</Paragraphs>
  <Slides>45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45</vt:i4>
      </vt:variant>
    </vt:vector>
  </HeadingPairs>
  <TitlesOfParts>
    <vt:vector size="54" baseType="lpstr">
      <vt:lpstr>Arial</vt:lpstr>
      <vt:lpstr>Calibri</vt:lpstr>
      <vt:lpstr>Calibri Light</vt:lpstr>
      <vt:lpstr>David</vt:lpstr>
      <vt:lpstr>Symbol</vt:lpstr>
      <vt:lpstr>Times New Roman</vt:lpstr>
      <vt:lpstr>Wingdings</vt:lpstr>
      <vt:lpstr>Wingdings 2</vt:lpstr>
      <vt:lpstr>HDOfficeLightV0</vt:lpstr>
      <vt:lpstr>       הציר המדיני  מחזור מ"ד  </vt:lpstr>
      <vt:lpstr>מצגת של PowerPoint</vt:lpstr>
      <vt:lpstr>מטרות הציר המדיני</vt:lpstr>
      <vt:lpstr>מרכיבי הציר</vt:lpstr>
      <vt:lpstr>הקורס האקדמי</vt:lpstr>
      <vt:lpstr>הקורס האקדמי - פירוט</vt:lpstr>
      <vt:lpstr>מצגת של PowerPoint</vt:lpstr>
      <vt:lpstr>הסימולציה המדינית-ביטחונית</vt:lpstr>
      <vt:lpstr>מצגת של PowerPoint</vt:lpstr>
      <vt:lpstr>הסיור בנאט"ו ובאיחוד האירופי</vt:lpstr>
      <vt:lpstr>הסיור בארה"ב</vt:lpstr>
      <vt:lpstr>מצגת של PowerPoint</vt:lpstr>
      <vt:lpstr>מרכיבים נוספים ותכנים תומכים</vt:lpstr>
      <vt:lpstr>מצגת של PowerPoint</vt:lpstr>
      <vt:lpstr>תובנות כלליות</vt:lpstr>
      <vt:lpstr>הקורס של ערן לרמן</vt:lpstr>
      <vt:lpstr>אופציה לתרגול במסגרת הקורס</vt:lpstr>
      <vt:lpstr>סוגיות לדיון</vt:lpstr>
      <vt:lpstr> שבוע מדינאות – סמינר או סדנה מדינית-דיפלומטית </vt:lpstr>
      <vt:lpstr>המלצות</vt:lpstr>
      <vt:lpstr>סוף</vt:lpstr>
      <vt:lpstr>הובלת צוות</vt:lpstr>
      <vt:lpstr>הובלת צוות (2)</vt:lpstr>
      <vt:lpstr>סוף</vt:lpstr>
      <vt:lpstr>ציר האסטרטגיה – פתיחה לחניכים</vt:lpstr>
      <vt:lpstr>מבנה הציר האסטרטגי  - 3 נדבכים</vt:lpstr>
      <vt:lpstr>ציר האסטרטגיה – תובנות כלליות</vt:lpstr>
      <vt:lpstr>הקורס של דימה-תובנות</vt:lpstr>
      <vt:lpstr>קורס חשיבה אסטרטגית של האלוף - תובנות</vt:lpstr>
      <vt:lpstr>התנסות ראשונה  -סיני</vt:lpstr>
      <vt:lpstr>התנסות ראשונה - תובנות</vt:lpstr>
      <vt:lpstr>הסימולציה המדינית-ביטחונית</vt:lpstr>
      <vt:lpstr>מצגת של PowerPoint</vt:lpstr>
      <vt:lpstr>הערות לסימולציה</vt:lpstr>
      <vt:lpstr>סוף</vt:lpstr>
      <vt:lpstr>עומסים</vt:lpstr>
      <vt:lpstr>סוף</vt:lpstr>
      <vt:lpstr>המחקר במב"ל</vt:lpstr>
      <vt:lpstr>סוף – שקפים שונות</vt:lpstr>
      <vt:lpstr>התנסות ראשונה -  סיני - תהליך</vt:lpstr>
      <vt:lpstr>התנסות סיני</vt:lpstr>
      <vt:lpstr>תובנות</vt:lpstr>
      <vt:lpstr>הסימולציה המדינית-ביטחונית</vt:lpstr>
      <vt:lpstr>סוגיות לדיון ולשיפור</vt:lpstr>
      <vt:lpstr>חומרים לאלי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u26632 </cp:lastModifiedBy>
  <cp:revision>129</cp:revision>
  <cp:lastPrinted>2017-07-18T08:51:14Z</cp:lastPrinted>
  <dcterms:created xsi:type="dcterms:W3CDTF">2015-06-19T12:00:16Z</dcterms:created>
  <dcterms:modified xsi:type="dcterms:W3CDTF">2017-07-18T09:46:11Z</dcterms:modified>
</cp:coreProperties>
</file>