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handoutMasterIdLst>
    <p:handoutMasterId r:id="rId14"/>
  </p:handoutMasterIdLst>
  <p:sldIdLst>
    <p:sldId id="256" r:id="rId2"/>
    <p:sldId id="294" r:id="rId3"/>
    <p:sldId id="301" r:id="rId4"/>
    <p:sldId id="313" r:id="rId5"/>
    <p:sldId id="311" r:id="rId6"/>
    <p:sldId id="312" r:id="rId7"/>
    <p:sldId id="288" r:id="rId8"/>
    <p:sldId id="315" r:id="rId9"/>
    <p:sldId id="273" r:id="rId10"/>
    <p:sldId id="316" r:id="rId11"/>
    <p:sldId id="305" r:id="rId12"/>
    <p:sldId id="317" r:id="rId1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סגנון בהיר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ABFCF23-3B69-468F-B69F-88F6DE6A72F2}" styleName="סגנון ביניים 1 - הדגשה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221" autoAdjust="0"/>
    <p:restoredTop sz="94660"/>
  </p:normalViewPr>
  <p:slideViewPr>
    <p:cSldViewPr>
      <p:cViewPr varScale="1">
        <p:scale>
          <a:sx n="37" d="100"/>
          <a:sy n="37" d="100"/>
        </p:scale>
        <p:origin x="-1188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F6B7112-0E51-4223-8D56-33C8BC2EF607}" type="datetimeFigureOut">
              <a:rPr lang="he-IL" smtClean="0"/>
              <a:pPr/>
              <a:t>כ"ב/אב/תשע"ו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B0B8FB6-4605-407B-9F19-FA7745DCD1F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245532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כ"ב/אב/תשע"ו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כ"ב/אב/תשע"ו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כ"ב/אב/תשע"ו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כ"ב/אב/תשע"ו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כ"ב/אב/תשע"ו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כ"ב/אב/תשע"ו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כ"ב/אב/תשע"ו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כ"ב/אב/תשע"ו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כ"ב/אב/תשע"ו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כ"ב/אב/תשע"ו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כ"ב/אב/תשע"ו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0F7C2-6811-4F4F-A9ED-20794B27940F}" type="datetimeFigureOut">
              <a:rPr lang="he-IL" smtClean="0"/>
              <a:pPr/>
              <a:t>כ"ב/אב/תשע"ו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5300" dirty="0" smtClean="0"/>
              <a:t>הציר המדיני – מחזור מ"ד </a:t>
            </a:r>
            <a:r>
              <a:rPr lang="he-IL" dirty="0" smtClean="0"/>
              <a:t/>
            </a:r>
            <a:br>
              <a:rPr lang="he-IL" dirty="0" smtClean="0"/>
            </a:br>
            <a:endParaRPr lang="he-IL" sz="320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/>
              <a:t>הצגה לסגל</a:t>
            </a:r>
          </a:p>
          <a:p>
            <a:pPr algn="ctr"/>
            <a:r>
              <a:rPr lang="he-IL" sz="3200" b="1" dirty="0" smtClean="0"/>
              <a:t>28.8.16</a:t>
            </a:r>
          </a:p>
          <a:p>
            <a:pPr algn="ctr"/>
            <a:r>
              <a:rPr lang="he-IL" dirty="0" smtClean="0"/>
              <a:t> 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he-IL" sz="4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מטלות ואופן הערכת תהליך הלמידה</a:t>
            </a:r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b="1" dirty="0" smtClean="0"/>
              <a:t>המטלה המסכמת</a:t>
            </a:r>
            <a:r>
              <a:rPr lang="he-IL" dirty="0" smtClean="0"/>
              <a:t>: הגשת </a:t>
            </a:r>
            <a:r>
              <a:rPr lang="he-IL" dirty="0" smtClean="0"/>
              <a:t>עבודת גמר בהיקף של עד 3 עמודים, במתכונת של נייר הכנה למקבל החלטות בכיר </a:t>
            </a:r>
            <a:r>
              <a:rPr lang="he-IL" dirty="0" smtClean="0"/>
              <a:t>בסוגיה </a:t>
            </a:r>
            <a:r>
              <a:rPr lang="he-IL" dirty="0" smtClean="0"/>
              <a:t>מדינית נבחרת</a:t>
            </a:r>
            <a:endParaRPr lang="en-US" dirty="0" smtClean="0"/>
          </a:p>
          <a:p>
            <a:r>
              <a:rPr lang="he-IL" dirty="0" smtClean="0"/>
              <a:t>הערכת </a:t>
            </a:r>
            <a:r>
              <a:rPr lang="he-IL" dirty="0" smtClean="0"/>
              <a:t>העבודה </a:t>
            </a:r>
            <a:r>
              <a:rPr lang="he-IL" dirty="0" smtClean="0"/>
              <a:t>הקבוצתית בסימולציה – עובר/לא עובר.</a:t>
            </a:r>
            <a:r>
              <a:rPr lang="he-IL" dirty="0" smtClean="0"/>
              <a:t> </a:t>
            </a:r>
            <a:r>
              <a:rPr lang="he-IL" dirty="0" smtClean="0"/>
              <a:t>הערכה אישית של החניכים תכנס לשקלול ההערכה הסגל השנתית</a:t>
            </a:r>
          </a:p>
          <a:p>
            <a:r>
              <a:rPr lang="he-IL" dirty="0" smtClean="0"/>
              <a:t>במידה ותהיה התנסות נוספת (אפשרות מוצעת: מפגש בין </a:t>
            </a:r>
            <a:r>
              <a:rPr lang="he-IL" dirty="0" err="1" smtClean="0"/>
              <a:t>מל"לים</a:t>
            </a:r>
            <a:r>
              <a:rPr lang="he-IL" dirty="0" smtClean="0"/>
              <a:t>) </a:t>
            </a:r>
          </a:p>
          <a:p>
            <a:r>
              <a:rPr lang="he-IL" dirty="0" smtClean="0"/>
              <a:t>– הערכה קבוצתית שתהווה חלק מהציון האישי</a:t>
            </a:r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xmlns="" val="401189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סוף</a:t>
            </a:r>
            <a:endParaRPr lang="he-IL" dirty="0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הסוגיה הפלסטינית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he-IL" b="1" dirty="0"/>
              <a:t>תולדות הסכסוך, סוגיות הליבה, הכרות עם השטח, נושאים הומניטאריים וכלכליים, המערכת הישראלית </a:t>
            </a:r>
            <a:r>
              <a:rPr lang="he-IL" b="1" dirty="0" err="1"/>
              <a:t>ומתפ"ש</a:t>
            </a:r>
            <a:r>
              <a:rPr lang="he-IL" b="1" dirty="0"/>
              <a:t>, הכרת העמדות השונות בציבור</a:t>
            </a:r>
            <a:endParaRPr lang="en-US" b="1" dirty="0"/>
          </a:p>
          <a:p>
            <a:pPr fontAlgn="t"/>
            <a:r>
              <a:rPr lang="he-IL" b="1" dirty="0"/>
              <a:t>הרצאת פתיחה + הרצאות הכנה לסימולציה  + במסגרת סיורי שומרון, יהודה, חברון, ירושלים</a:t>
            </a:r>
            <a:endParaRPr lang="en-US" b="1" dirty="0"/>
          </a:p>
          <a:p>
            <a:pPr fontAlgn="t"/>
            <a:r>
              <a:rPr lang="he-IL" b="1" dirty="0"/>
              <a:t>מוקד - הסימולציה המדינית </a:t>
            </a:r>
            <a:endParaRPr lang="en-US" b="1" dirty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dirty="0"/>
              <a:t>מבנה ההצגה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lnSpc>
                <a:spcPct val="150000"/>
              </a:lnSpc>
            </a:pPr>
            <a:r>
              <a:rPr lang="he-IL" sz="5100" dirty="0"/>
              <a:t>מטרות הציר </a:t>
            </a:r>
            <a:endParaRPr lang="he-IL" sz="5100" dirty="0" smtClean="0"/>
          </a:p>
          <a:p>
            <a:pPr>
              <a:lnSpc>
                <a:spcPct val="150000"/>
              </a:lnSpc>
            </a:pPr>
            <a:r>
              <a:rPr lang="he-IL" sz="5100" dirty="0" smtClean="0"/>
              <a:t>רציונל </a:t>
            </a:r>
            <a:r>
              <a:rPr lang="he-IL" sz="5100" dirty="0"/>
              <a:t>והיגיון </a:t>
            </a:r>
            <a:r>
              <a:rPr lang="he-IL" sz="5100" dirty="0" smtClean="0"/>
              <a:t>מארגן</a:t>
            </a:r>
            <a:endParaRPr lang="he-IL" sz="5100" dirty="0" smtClean="0"/>
          </a:p>
          <a:p>
            <a:pPr>
              <a:lnSpc>
                <a:spcPct val="150000"/>
              </a:lnSpc>
            </a:pPr>
            <a:r>
              <a:rPr lang="he-IL" sz="5100" dirty="0" smtClean="0"/>
              <a:t>מבנה הציר</a:t>
            </a:r>
          </a:p>
          <a:p>
            <a:pPr>
              <a:lnSpc>
                <a:spcPct val="150000"/>
              </a:lnSpc>
            </a:pPr>
            <a:r>
              <a:rPr lang="he-IL" sz="5100" dirty="0" smtClean="0"/>
              <a:t>מבנה הקורס </a:t>
            </a:r>
            <a:r>
              <a:rPr lang="he-IL" sz="5100" dirty="0" smtClean="0"/>
              <a:t>האקדמי</a:t>
            </a:r>
            <a:endParaRPr lang="he-IL" sz="5100" dirty="0" smtClean="0"/>
          </a:p>
          <a:p>
            <a:pPr>
              <a:lnSpc>
                <a:spcPct val="150000"/>
              </a:lnSpc>
            </a:pPr>
            <a:r>
              <a:rPr lang="he-IL" sz="5100" dirty="0" smtClean="0"/>
              <a:t>אופן </a:t>
            </a:r>
            <a:r>
              <a:rPr lang="he-IL" sz="5100" dirty="0" smtClean="0"/>
              <a:t>הפריסה  לאורך השנה</a:t>
            </a:r>
            <a:endParaRPr lang="he-IL" sz="5100" dirty="0" smtClean="0"/>
          </a:p>
          <a:p>
            <a:pPr>
              <a:lnSpc>
                <a:spcPct val="150000"/>
              </a:lnSpc>
            </a:pPr>
            <a:r>
              <a:rPr lang="he-IL" sz="5100" dirty="0" smtClean="0"/>
              <a:t>תמהיל </a:t>
            </a:r>
            <a:r>
              <a:rPr lang="he-IL" sz="5100" dirty="0"/>
              <a:t>שיטות </a:t>
            </a:r>
            <a:r>
              <a:rPr lang="he-IL" sz="5100" dirty="0" smtClean="0"/>
              <a:t>הלימוד </a:t>
            </a:r>
            <a:endParaRPr lang="he-IL" sz="5100" dirty="0" smtClean="0"/>
          </a:p>
          <a:p>
            <a:pPr>
              <a:lnSpc>
                <a:spcPct val="150000"/>
              </a:lnSpc>
            </a:pPr>
            <a:r>
              <a:rPr lang="he-IL" sz="5100" dirty="0"/>
              <a:t>הסימולציה </a:t>
            </a:r>
            <a:r>
              <a:rPr lang="he-IL" sz="5100" dirty="0" smtClean="0"/>
              <a:t>המדינית-ביטחונית</a:t>
            </a:r>
            <a:endParaRPr lang="he-IL" sz="5100" dirty="0"/>
          </a:p>
          <a:p>
            <a:pPr>
              <a:lnSpc>
                <a:spcPct val="150000"/>
              </a:lnSpc>
            </a:pPr>
            <a:r>
              <a:rPr lang="he-IL" sz="5100" dirty="0" smtClean="0"/>
              <a:t>מטלות </a:t>
            </a:r>
            <a:r>
              <a:rPr lang="he-IL" sz="5100" dirty="0"/>
              <a:t>ואופן הערכת תהליך </a:t>
            </a:r>
            <a:r>
              <a:rPr lang="he-IL" sz="5100" dirty="0" smtClean="0"/>
              <a:t>הלמידה</a:t>
            </a:r>
            <a:endParaRPr lang="he-IL" sz="5100" dirty="0"/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16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79151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מטרות </a:t>
            </a:r>
            <a:r>
              <a:rPr lang="he-IL" dirty="0" smtClean="0"/>
              <a:t>הציר המדיני</a:t>
            </a:r>
            <a:endParaRPr lang="he-IL" dirty="0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he-IL" sz="4200" dirty="0" smtClean="0">
                <a:solidFill>
                  <a:srgbClr val="FF0000"/>
                </a:solidFill>
              </a:rPr>
              <a:t>יעד על - פיתוח חשיבה מדינית </a:t>
            </a:r>
            <a:r>
              <a:rPr lang="he-IL" sz="4200" dirty="0" smtClean="0"/>
              <a:t>בראייה רחבה והנחלת מודעות ורגישות לתפקידם של כלים מדיניים במערכה המשולבת על בטחון ישראל. </a:t>
            </a:r>
            <a:endParaRPr lang="en-US" sz="4200" dirty="0" smtClean="0"/>
          </a:p>
          <a:p>
            <a:pPr lvl="0"/>
            <a:r>
              <a:rPr lang="he-IL" sz="4200" dirty="0" smtClean="0"/>
              <a:t>הקניית </a:t>
            </a:r>
            <a:r>
              <a:rPr lang="he-IL" sz="4200" dirty="0" smtClean="0">
                <a:solidFill>
                  <a:srgbClr val="FF0000"/>
                </a:solidFill>
              </a:rPr>
              <a:t>מושגי יסוד </a:t>
            </a:r>
            <a:r>
              <a:rPr lang="he-IL" sz="4200" dirty="0" smtClean="0"/>
              <a:t>באשר לדפוסי יסוד ורבדים היסטוריים במבנה המערכת הבינלאומית, בהתפתחות היחסים הבין-מדינתיים, ובהתהוותה של הפרקטיקה הדיפלומטית של ימינו.</a:t>
            </a:r>
            <a:endParaRPr lang="en-US" sz="4200" dirty="0" smtClean="0"/>
          </a:p>
          <a:p>
            <a:pPr lvl="0"/>
            <a:r>
              <a:rPr lang="he-IL" sz="4200" dirty="0" smtClean="0"/>
              <a:t>הכרת </a:t>
            </a:r>
            <a:r>
              <a:rPr lang="he-IL" sz="4200" dirty="0" smtClean="0">
                <a:solidFill>
                  <a:srgbClr val="FF0000"/>
                </a:solidFill>
              </a:rPr>
              <a:t>מקורותיה ומאפייניה של מדיניות החוץ הישראלית </a:t>
            </a:r>
            <a:r>
              <a:rPr lang="he-IL" sz="4200" dirty="0" smtClean="0">
                <a:solidFill>
                  <a:srgbClr val="FF0000"/>
                </a:solidFill>
              </a:rPr>
              <a:t>וזיהוי </a:t>
            </a:r>
            <a:r>
              <a:rPr lang="he-IL" sz="4200" dirty="0" smtClean="0">
                <a:solidFill>
                  <a:srgbClr val="FF0000"/>
                </a:solidFill>
              </a:rPr>
              <a:t>האתגרים העיקריים שבפניה.</a:t>
            </a:r>
            <a:endParaRPr lang="en-US" sz="4200" dirty="0" smtClean="0">
              <a:solidFill>
                <a:srgbClr val="FF0000"/>
              </a:solidFill>
            </a:endParaRPr>
          </a:p>
          <a:p>
            <a:pPr lvl="0"/>
            <a:r>
              <a:rPr lang="he-IL" sz="4200" dirty="0" smtClean="0"/>
              <a:t>העמקת ההבנה באשר </a:t>
            </a:r>
            <a:r>
              <a:rPr lang="he-IL" sz="4200" dirty="0" smtClean="0">
                <a:solidFill>
                  <a:srgbClr val="FF0000"/>
                </a:solidFill>
              </a:rPr>
              <a:t>למנגנוני עיצוב המדיניות בישראל </a:t>
            </a:r>
            <a:r>
              <a:rPr lang="he-IL" sz="4200" dirty="0" smtClean="0"/>
              <a:t>בנושאים מדיניים מרכזיים העומדים על הפרק, וזיקת הגומלין בין המוקדים השלטוניים הרלבנטיים – הן בקבלת ההחלטות והן ביישומן. </a:t>
            </a:r>
          </a:p>
          <a:p>
            <a:r>
              <a:rPr lang="he-IL" sz="4000" dirty="0"/>
              <a:t>הכרת </a:t>
            </a:r>
            <a:r>
              <a:rPr lang="he-IL" sz="4000" dirty="0">
                <a:solidFill>
                  <a:srgbClr val="FF0000"/>
                </a:solidFill>
              </a:rPr>
              <a:t>העבודה הדיפלומטית ואתגרי משרד החוץ</a:t>
            </a:r>
          </a:p>
          <a:p>
            <a:pPr lvl="0"/>
            <a:endParaRPr lang="en-US" dirty="0" smtClean="0">
              <a:solidFill>
                <a:srgbClr val="FF0000"/>
              </a:solidFill>
            </a:endParaRPr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dirty="0" smtClean="0"/>
              <a:t>הגיון מסדר של </a:t>
            </a:r>
            <a:r>
              <a:rPr lang="he-IL" dirty="0" smtClean="0"/>
              <a:t>הציר - </a:t>
            </a:r>
            <a:endParaRPr lang="he-IL" dirty="0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>
            <a:normAutofit fontScale="70000" lnSpcReduction="20000"/>
          </a:bodyPr>
          <a:lstStyle/>
          <a:p>
            <a:r>
              <a:rPr lang="he-IL" sz="3400" dirty="0" smtClean="0">
                <a:solidFill>
                  <a:srgbClr val="FF0000"/>
                </a:solidFill>
              </a:rPr>
              <a:t>שילוב רקע תיאורטי עם התנסויות על מנת לספק תמונה כוללת של המימד המדיני של הביטחון הלאומי</a:t>
            </a:r>
          </a:p>
          <a:p>
            <a:r>
              <a:rPr lang="he-IL" sz="3400" dirty="0" smtClean="0">
                <a:solidFill>
                  <a:schemeClr val="accent1"/>
                </a:solidFill>
              </a:rPr>
              <a:t>קורס </a:t>
            </a:r>
            <a:r>
              <a:rPr lang="he-IL" sz="3400" dirty="0" smtClean="0">
                <a:solidFill>
                  <a:schemeClr val="accent1"/>
                </a:solidFill>
              </a:rPr>
              <a:t>אקדמי בהובלת ד"ר ערן </a:t>
            </a:r>
            <a:r>
              <a:rPr lang="he-IL" sz="3400" dirty="0" smtClean="0">
                <a:solidFill>
                  <a:schemeClr val="accent1"/>
                </a:solidFill>
              </a:rPr>
              <a:t>לרמן ומרצים אורחים </a:t>
            </a:r>
            <a:r>
              <a:rPr lang="he-IL" sz="3400" dirty="0" smtClean="0"/>
              <a:t>שיכלול:</a:t>
            </a:r>
          </a:p>
          <a:p>
            <a:pPr lvl="1"/>
            <a:r>
              <a:rPr lang="he-IL" sz="3400" dirty="0" smtClean="0"/>
              <a:t>פרק </a:t>
            </a:r>
            <a:r>
              <a:rPr lang="he-IL" sz="3400" dirty="0" smtClean="0"/>
              <a:t>מבואות – היסטוריה, מבנה המערכת הבינ"ל, דיפלומטיה מודרנית וכד'</a:t>
            </a:r>
            <a:endParaRPr lang="he-IL" sz="3400" dirty="0" smtClean="0"/>
          </a:p>
          <a:p>
            <a:pPr lvl="1"/>
            <a:r>
              <a:rPr lang="he-IL" sz="3400" dirty="0" smtClean="0"/>
              <a:t>יחסי החוץ בזירה </a:t>
            </a:r>
            <a:r>
              <a:rPr lang="he-IL" sz="3400" dirty="0" smtClean="0"/>
              <a:t>הגלובלית בדגש על המעצמות</a:t>
            </a:r>
          </a:p>
          <a:p>
            <a:pPr lvl="1"/>
            <a:r>
              <a:rPr lang="he-IL" sz="3400" dirty="0" smtClean="0"/>
              <a:t>יחסי החוץ בזירה </a:t>
            </a:r>
            <a:r>
              <a:rPr lang="he-IL" sz="3400" dirty="0" smtClean="0"/>
              <a:t>האזורית </a:t>
            </a:r>
            <a:r>
              <a:rPr lang="he-IL" sz="3400" b="1" dirty="0" smtClean="0"/>
              <a:t>בדגש על הסוגיה </a:t>
            </a:r>
            <a:r>
              <a:rPr lang="he-IL" sz="3400" b="1" dirty="0" smtClean="0"/>
              <a:t>הפלסטינית</a:t>
            </a:r>
            <a:endParaRPr lang="he-IL" sz="3400" b="1" dirty="0" smtClean="0"/>
          </a:p>
          <a:p>
            <a:pPr lvl="1"/>
            <a:r>
              <a:rPr lang="he-IL" sz="3400" dirty="0" smtClean="0"/>
              <a:t>סוגיות גנריות במדיניות החוץ – בק"ן, דיפלומטיה יהודית וכד'.</a:t>
            </a:r>
            <a:endParaRPr lang="he-IL" sz="3400" dirty="0" smtClean="0"/>
          </a:p>
          <a:p>
            <a:r>
              <a:rPr lang="he-IL" sz="3400" dirty="0" smtClean="0">
                <a:solidFill>
                  <a:schemeClr val="accent1"/>
                </a:solidFill>
              </a:rPr>
              <a:t>התנסויות, סיורים </a:t>
            </a:r>
            <a:r>
              <a:rPr lang="he-IL" sz="3400" dirty="0" smtClean="0">
                <a:solidFill>
                  <a:schemeClr val="accent1"/>
                </a:solidFill>
              </a:rPr>
              <a:t>וימי הכנה, </a:t>
            </a:r>
            <a:r>
              <a:rPr lang="he-IL" sz="3400" dirty="0" smtClean="0">
                <a:solidFill>
                  <a:schemeClr val="accent1"/>
                </a:solidFill>
              </a:rPr>
              <a:t>סדנאות </a:t>
            </a:r>
            <a:r>
              <a:rPr lang="he-IL" sz="3400" dirty="0" smtClean="0">
                <a:solidFill>
                  <a:schemeClr val="accent1"/>
                </a:solidFill>
              </a:rPr>
              <a:t>ותכנים </a:t>
            </a:r>
            <a:r>
              <a:rPr lang="he-IL" sz="3400" dirty="0" smtClean="0">
                <a:solidFill>
                  <a:schemeClr val="accent1"/>
                </a:solidFill>
              </a:rPr>
              <a:t>תומכים</a:t>
            </a:r>
            <a:r>
              <a:rPr lang="he-IL" sz="3400" dirty="0" smtClean="0">
                <a:solidFill>
                  <a:srgbClr val="FF0000"/>
                </a:solidFill>
              </a:rPr>
              <a:t>:</a:t>
            </a:r>
            <a:endParaRPr lang="he-IL" sz="3400" dirty="0" smtClean="0"/>
          </a:p>
          <a:p>
            <a:pPr lvl="1"/>
            <a:r>
              <a:rPr lang="he-IL" sz="3400" dirty="0"/>
              <a:t>הסימולציה כהתנסות מרכזית (עם אפשרות להתנסות נוספת)</a:t>
            </a:r>
          </a:p>
          <a:p>
            <a:pPr lvl="1"/>
            <a:r>
              <a:rPr lang="he-IL" sz="3400" dirty="0" smtClean="0"/>
              <a:t>סיורים בארץ  – סיורי </a:t>
            </a:r>
            <a:r>
              <a:rPr lang="he-IL" sz="3400" dirty="0" err="1" smtClean="0"/>
              <a:t>בטל"מ</a:t>
            </a:r>
            <a:r>
              <a:rPr lang="he-IL" sz="3400" dirty="0" smtClean="0"/>
              <a:t>, </a:t>
            </a:r>
            <a:r>
              <a:rPr lang="he-IL" sz="3400" dirty="0" err="1" smtClean="0"/>
              <a:t>במשה"ח</a:t>
            </a:r>
            <a:r>
              <a:rPr lang="he-IL" sz="3400" dirty="0" smtClean="0"/>
              <a:t> ובארגוני הביטחון</a:t>
            </a:r>
          </a:p>
          <a:p>
            <a:pPr lvl="1"/>
            <a:r>
              <a:rPr lang="he-IL" sz="3400" dirty="0" smtClean="0"/>
              <a:t>סיורי חו"ל וימי ההכנה </a:t>
            </a:r>
            <a:endParaRPr lang="he-IL" sz="3400" dirty="0" smtClean="0"/>
          </a:p>
          <a:p>
            <a:pPr lvl="1"/>
            <a:r>
              <a:rPr lang="he-IL" sz="3400" dirty="0" smtClean="0"/>
              <a:t> </a:t>
            </a:r>
            <a:r>
              <a:rPr lang="he-IL" sz="3400" dirty="0" smtClean="0"/>
              <a:t>יום עיון </a:t>
            </a:r>
            <a:r>
              <a:rPr lang="he-IL" sz="3400" dirty="0" smtClean="0"/>
              <a:t>סין</a:t>
            </a:r>
          </a:p>
          <a:p>
            <a:pPr lvl="1"/>
            <a:r>
              <a:rPr lang="he-IL" sz="3400" dirty="0" smtClean="0"/>
              <a:t>יום </a:t>
            </a:r>
            <a:r>
              <a:rPr lang="he-IL" sz="3400" dirty="0" err="1" smtClean="0"/>
              <a:t>דבל"א</a:t>
            </a:r>
            <a:r>
              <a:rPr lang="he-IL" sz="3400" dirty="0" smtClean="0"/>
              <a:t> ויום תקשורת</a:t>
            </a:r>
            <a:endParaRPr lang="he-IL" sz="3400" dirty="0" smtClean="0"/>
          </a:p>
          <a:p>
            <a:pPr lvl="1"/>
            <a:r>
              <a:rPr lang="he-IL" sz="3400" dirty="0" smtClean="0"/>
              <a:t>סדנת מו"מ ורטוריקה (?)</a:t>
            </a:r>
          </a:p>
          <a:p>
            <a:endParaRPr lang="he-IL" dirty="0" smtClean="0"/>
          </a:p>
          <a:p>
            <a:pPr lvl="1"/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177645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פריסת </a:t>
            </a:r>
            <a:r>
              <a:rPr lang="he-IL" dirty="0" smtClean="0"/>
              <a:t>הקורס האקדמי</a:t>
            </a:r>
            <a:endParaRPr lang="he-IL" dirty="0"/>
          </a:p>
        </p:txBody>
      </p:sp>
      <p:graphicFrame>
        <p:nvGraphicFramePr>
          <p:cNvPr id="7" name="מציין מיקום תוכן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87805725"/>
              </p:ext>
            </p:extLst>
          </p:nvPr>
        </p:nvGraphicFramePr>
        <p:xfrm>
          <a:off x="0" y="1196752"/>
          <a:ext cx="9144000" cy="5661248"/>
        </p:xfrm>
        <a:graphic>
          <a:graphicData uri="http://schemas.openxmlformats.org/drawingml/2006/table">
            <a:tbl>
              <a:tblPr rtl="1" firstRow="1" bandRow="1">
                <a:tableStyleId>{FABFCF23-3B69-468F-B69F-88F6DE6A72F2}</a:tableStyleId>
              </a:tblPr>
              <a:tblGrid>
                <a:gridCol w="2316683"/>
                <a:gridCol w="6827317"/>
              </a:tblGrid>
              <a:tr h="451287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תאריך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נושא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296665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04/01/17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1 – מבוא לדיפלומטיה: הרבדים </a:t>
                      </a:r>
                      <a:r>
                        <a:rPr lang="he-IL" sz="2000" dirty="0" smtClean="0">
                          <a:effectLst/>
                        </a:rPr>
                        <a:t>ההיסטוריים של הסדר</a:t>
                      </a:r>
                      <a:r>
                        <a:rPr lang="he-IL" sz="2000" baseline="0" dirty="0" smtClean="0">
                          <a:effectLst/>
                        </a:rPr>
                        <a:t> העולמי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2 – מבוא לדיפלומטיה: מה השתנה?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978324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11/01/17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3 – מבוא לדיפלומטיה: ציונית וישראלית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4 – דיפלומטיה ישראלית בת זמננו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978324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25/01/17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5 – מנגנוני קבלת החלטות בישראל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6 – צבא, מודיעין </a:t>
                      </a:r>
                      <a:r>
                        <a:rPr lang="he-IL" sz="2000" dirty="0" smtClean="0">
                          <a:effectLst/>
                        </a:rPr>
                        <a:t>ודיפלומטיה – בעת מערכות, לקראתן ובמהלכן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978324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15/02/17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7 – המערכת האזורית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8 – אתגר </a:t>
                      </a:r>
                      <a:r>
                        <a:rPr lang="he-IL" sz="2000" dirty="0" err="1">
                          <a:effectLst/>
                        </a:rPr>
                        <a:t>האיסלאם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978324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20/02/17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9 – איראן כיריב מדיני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10 – היחסים עם מצרים וירדן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2274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pPr algn="ctr"/>
            <a:endParaRPr lang="he-IL" dirty="0"/>
          </a:p>
        </p:txBody>
      </p:sp>
      <p:graphicFrame>
        <p:nvGraphicFramePr>
          <p:cNvPr id="7" name="מציין מיקום תוכן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97830655"/>
              </p:ext>
            </p:extLst>
          </p:nvPr>
        </p:nvGraphicFramePr>
        <p:xfrm>
          <a:off x="0" y="476672"/>
          <a:ext cx="9144000" cy="6521965"/>
        </p:xfrm>
        <a:graphic>
          <a:graphicData uri="http://schemas.openxmlformats.org/drawingml/2006/table">
            <a:tbl>
              <a:tblPr rtl="1" firstRow="1" bandRow="1">
                <a:tableStyleId>{FABFCF23-3B69-468F-B69F-88F6DE6A72F2}</a:tableStyleId>
              </a:tblPr>
              <a:tblGrid>
                <a:gridCol w="162560"/>
                <a:gridCol w="2036284"/>
                <a:gridCol w="6945156"/>
              </a:tblGrid>
              <a:tr h="733406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400" dirty="0" smtClean="0"/>
                        <a:t>תאריך</a:t>
                      </a:r>
                      <a:endParaRPr lang="he-IL" sz="2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800" dirty="0" smtClean="0"/>
                        <a:t>נושא</a:t>
                      </a:r>
                      <a:endParaRPr lang="he-IL" sz="2800" dirty="0"/>
                    </a:p>
                  </a:txBody>
                  <a:tcPr marL="68580" marR="68580" marT="0" marB="0"/>
                </a:tc>
              </a:tr>
              <a:tr h="1043661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08/03/17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11 – דיפלומטיה ציבורית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12 – מצבי סיום: לבנון 2006 כמקרה בוחן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5607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22/03/17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13 – אירופה: היבשת האבודה?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5607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04/04/17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14 – דיפלומטיה כלכלית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8536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10/05/17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</a:t>
                      </a: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15,16 – ארה"ב כציר מרכזי </a:t>
                      </a: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במדיניות </a:t>
                      </a: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החוץ </a:t>
                      </a: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והביטחון</a:t>
                      </a: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האו"ם</a:t>
                      </a:r>
                      <a:r>
                        <a:rPr lang="he-IL" sz="2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ו</a:t>
                      </a: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הזירה </a:t>
                      </a:r>
                      <a:r>
                        <a:rPr lang="he-IL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המולטליטראלית</a:t>
                      </a: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(חיים)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8536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07/06/17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17 – אסיה כזירה מדינית עתידית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18 – בק"ן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44693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14/06/17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19 – רוסיה – איום או הזדמנות?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1730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27/6/17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20 - סיכום הקורס ומיפוי תובנות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3968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he-IL" dirty="0"/>
              <a:t>תמהיל שיטות הלימוד</a:t>
            </a:r>
            <a:endParaRPr lang="he-IL" dirty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b="1" dirty="0" smtClean="0"/>
              <a:t>הרצאות</a:t>
            </a:r>
            <a:r>
              <a:rPr lang="he-IL" dirty="0" smtClean="0"/>
              <a:t> – ערן </a:t>
            </a:r>
            <a:r>
              <a:rPr lang="he-IL" dirty="0" smtClean="0"/>
              <a:t>לרמן, ממלאי תפקידים,  חוקרים, שגרירים </a:t>
            </a:r>
            <a:r>
              <a:rPr lang="he-IL" dirty="0"/>
              <a:t>ישראלים </a:t>
            </a:r>
            <a:r>
              <a:rPr lang="he-IL" dirty="0" smtClean="0"/>
              <a:t>וזרים, וכד'.</a:t>
            </a:r>
            <a:endParaRPr lang="he-IL" dirty="0"/>
          </a:p>
          <a:p>
            <a:r>
              <a:rPr lang="he-IL" b="1" dirty="0" smtClean="0"/>
              <a:t>סיורי </a:t>
            </a:r>
            <a:r>
              <a:rPr lang="he-IL" b="1" dirty="0" err="1" smtClean="0"/>
              <a:t>בטל"מ</a:t>
            </a:r>
            <a:r>
              <a:rPr lang="he-IL" b="1" dirty="0" smtClean="0"/>
              <a:t> בארץ ובחו"ל</a:t>
            </a:r>
            <a:endParaRPr lang="he-IL" dirty="0" smtClean="0"/>
          </a:p>
          <a:p>
            <a:r>
              <a:rPr lang="he-IL" b="1" dirty="0" smtClean="0"/>
              <a:t>סיורים בארגונים </a:t>
            </a:r>
            <a:r>
              <a:rPr lang="he-IL" dirty="0" smtClean="0"/>
              <a:t>בדגש על </a:t>
            </a:r>
            <a:r>
              <a:rPr lang="he-IL" dirty="0" err="1" smtClean="0"/>
              <a:t>משה"ח</a:t>
            </a:r>
            <a:endParaRPr lang="he-IL" dirty="0" smtClean="0"/>
          </a:p>
          <a:p>
            <a:r>
              <a:rPr lang="he-IL" b="1" dirty="0" smtClean="0"/>
              <a:t>ימי </a:t>
            </a:r>
            <a:r>
              <a:rPr lang="he-IL" b="1" dirty="0" smtClean="0"/>
              <a:t>עיון: </a:t>
            </a:r>
            <a:r>
              <a:rPr lang="he-IL" dirty="0" smtClean="0"/>
              <a:t>תקשורת, משפט בינ"ל</a:t>
            </a:r>
          </a:p>
          <a:p>
            <a:r>
              <a:rPr lang="he-IL" b="1" dirty="0" smtClean="0"/>
              <a:t>סדנאות - </a:t>
            </a:r>
            <a:r>
              <a:rPr lang="he-IL" dirty="0" smtClean="0"/>
              <a:t>מו"מ, רטוריקה</a:t>
            </a:r>
          </a:p>
          <a:p>
            <a:r>
              <a:rPr lang="he-IL" dirty="0" smtClean="0">
                <a:solidFill>
                  <a:srgbClr val="FF0000"/>
                </a:solidFill>
              </a:rPr>
              <a:t>הסימולציה המדינית-ביטחונית</a:t>
            </a:r>
          </a:p>
          <a:p>
            <a:r>
              <a:rPr lang="he-IL" b="1" dirty="0" smtClean="0"/>
              <a:t>עבודה בקבוצות קטנות  </a:t>
            </a:r>
            <a:r>
              <a:rPr lang="he-IL" dirty="0" smtClean="0"/>
              <a:t>(בביקור </a:t>
            </a:r>
            <a:r>
              <a:rPr lang="he-IL" dirty="0" smtClean="0"/>
              <a:t>במשרד החוץ)</a:t>
            </a:r>
          </a:p>
          <a:p>
            <a:r>
              <a:rPr lang="he-IL" b="1" dirty="0" smtClean="0"/>
              <a:t>התנסות נוספת </a:t>
            </a:r>
            <a:r>
              <a:rPr lang="he-IL" dirty="0" smtClean="0"/>
              <a:t>(אופציונלית)</a:t>
            </a:r>
          </a:p>
          <a:p>
            <a:r>
              <a:rPr lang="he-IL" b="1" dirty="0" smtClean="0"/>
              <a:t>חניך מלמד </a:t>
            </a:r>
            <a:r>
              <a:rPr lang="he-IL" dirty="0" smtClean="0"/>
              <a:t>– יונתן מילר, אחרים?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CF1A35-C8B4-407B-A1AE-CA63577C0E4D}" type="slidenum">
              <a:rPr lang="he-IL" smtClean="0"/>
              <a:pPr>
                <a:defRPr/>
              </a:pPr>
              <a:t>7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אינטגרציה </a:t>
            </a:r>
            <a:r>
              <a:rPr lang="he-IL" dirty="0"/>
              <a:t>עם </a:t>
            </a:r>
            <a:r>
              <a:rPr lang="he-IL" dirty="0" smtClean="0"/>
              <a:t>שאר צירי הלימוד</a:t>
            </a:r>
            <a:endParaRPr lang="he-IL" dirty="0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dirty="0">
                <a:solidFill>
                  <a:srgbClr val="FF0000"/>
                </a:solidFill>
              </a:rPr>
              <a:t>חיבור לקורס האסטרטגיה </a:t>
            </a:r>
            <a:endParaRPr lang="he-IL" dirty="0" smtClean="0">
              <a:solidFill>
                <a:srgbClr val="FF0000"/>
              </a:solidFill>
            </a:endParaRPr>
          </a:p>
          <a:p>
            <a:pPr lvl="1"/>
            <a:r>
              <a:rPr lang="he-IL" dirty="0" smtClean="0"/>
              <a:t>שימוש </a:t>
            </a:r>
            <a:r>
              <a:rPr lang="he-IL" dirty="0"/>
              <a:t>במתודולוגיות חשיבה </a:t>
            </a:r>
            <a:r>
              <a:rPr lang="he-IL" dirty="0" smtClean="0"/>
              <a:t>שיעוצבו בקורס האסטרטגיה</a:t>
            </a:r>
            <a:endParaRPr lang="he-IL" dirty="0"/>
          </a:p>
          <a:p>
            <a:r>
              <a:rPr lang="he-IL" dirty="0" smtClean="0">
                <a:solidFill>
                  <a:srgbClr val="FF0000"/>
                </a:solidFill>
              </a:rPr>
              <a:t>תכנים משותפים עם הציר </a:t>
            </a:r>
            <a:r>
              <a:rPr lang="he-IL" dirty="0">
                <a:solidFill>
                  <a:srgbClr val="FF0000"/>
                </a:solidFill>
              </a:rPr>
              <a:t>הצבאי </a:t>
            </a:r>
            <a:endParaRPr lang="he-IL" dirty="0" smtClean="0"/>
          </a:p>
          <a:p>
            <a:pPr lvl="1"/>
            <a:r>
              <a:rPr lang="he-IL" dirty="0" smtClean="0"/>
              <a:t>מנגנוני </a:t>
            </a:r>
            <a:r>
              <a:rPr lang="he-IL" dirty="0"/>
              <a:t>קבלת </a:t>
            </a:r>
            <a:r>
              <a:rPr lang="he-IL" dirty="0" smtClean="0"/>
              <a:t>החלטות (לדוגמא מפגשים עם </a:t>
            </a:r>
            <a:r>
              <a:rPr lang="he-IL" dirty="0" err="1" smtClean="0"/>
              <a:t>מל"ל</a:t>
            </a:r>
            <a:r>
              <a:rPr lang="he-IL" dirty="0" smtClean="0"/>
              <a:t>, </a:t>
            </a:r>
            <a:r>
              <a:rPr lang="he-IL" dirty="0" err="1" smtClean="0"/>
              <a:t>ועחו</a:t>
            </a:r>
            <a:r>
              <a:rPr lang="he-IL" dirty="0" err="1" smtClean="0"/>
              <a:t>"ב</a:t>
            </a:r>
            <a:r>
              <a:rPr lang="he-IL" dirty="0" smtClean="0"/>
              <a:t>)</a:t>
            </a:r>
            <a:endParaRPr lang="he-IL" dirty="0" smtClean="0"/>
          </a:p>
          <a:p>
            <a:pPr lvl="1"/>
            <a:r>
              <a:rPr lang="he-IL" dirty="0" smtClean="0"/>
              <a:t>מנגנוני </a:t>
            </a:r>
            <a:r>
              <a:rPr lang="he-IL" dirty="0" smtClean="0"/>
              <a:t>סיום של עימותים</a:t>
            </a:r>
            <a:endParaRPr lang="he-IL" dirty="0" smtClean="0"/>
          </a:p>
          <a:p>
            <a:pPr lvl="1"/>
            <a:r>
              <a:rPr lang="he-IL" dirty="0" smtClean="0"/>
              <a:t> </a:t>
            </a:r>
            <a:r>
              <a:rPr lang="he-IL" dirty="0" err="1"/>
              <a:t>דבל"א</a:t>
            </a:r>
            <a:r>
              <a:rPr lang="he-IL" dirty="0"/>
              <a:t> </a:t>
            </a:r>
            <a:endParaRPr lang="he-IL" dirty="0" smtClean="0"/>
          </a:p>
          <a:p>
            <a:pPr lvl="1"/>
            <a:r>
              <a:rPr lang="he-IL" dirty="0" smtClean="0"/>
              <a:t>תקשורת</a:t>
            </a:r>
            <a:endParaRPr lang="he-IL" dirty="0"/>
          </a:p>
          <a:p>
            <a:r>
              <a:rPr lang="he-IL" dirty="0">
                <a:solidFill>
                  <a:srgbClr val="FF0000"/>
                </a:solidFill>
              </a:rPr>
              <a:t>חיבור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לציר </a:t>
            </a:r>
            <a:r>
              <a:rPr lang="he-IL" dirty="0" smtClean="0">
                <a:solidFill>
                  <a:srgbClr val="FF0000"/>
                </a:solidFill>
              </a:rPr>
              <a:t>הכלכלי</a:t>
            </a:r>
            <a:endParaRPr lang="he-IL" dirty="0" smtClean="0"/>
          </a:p>
          <a:p>
            <a:pPr lvl="1"/>
            <a:r>
              <a:rPr lang="he-IL" dirty="0" smtClean="0"/>
              <a:t>דיפלומטיה </a:t>
            </a:r>
            <a:r>
              <a:rPr lang="he-IL" dirty="0"/>
              <a:t>כלכלית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96494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הסימולציה המדינית-ביטחונית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e-IL" dirty="0" smtClean="0"/>
              <a:t>תהווה חווית  </a:t>
            </a:r>
            <a:r>
              <a:rPr lang="he-IL" dirty="0" smtClean="0"/>
              <a:t>למידה מרכזית, שתעסוק במערכה מדינית-ביטחונית </a:t>
            </a:r>
            <a:endParaRPr lang="he-IL" dirty="0" smtClean="0"/>
          </a:p>
          <a:p>
            <a:r>
              <a:rPr lang="he-IL" dirty="0" smtClean="0"/>
              <a:t>תתרכז  </a:t>
            </a:r>
            <a:r>
              <a:rPr lang="he-IL" dirty="0" smtClean="0"/>
              <a:t>בזירה הפלסטינית</a:t>
            </a:r>
          </a:p>
          <a:p>
            <a:r>
              <a:rPr lang="he-IL" dirty="0" smtClean="0"/>
              <a:t>תתקיים בחודשים פברואר-מרץ</a:t>
            </a:r>
          </a:p>
          <a:p>
            <a:r>
              <a:rPr lang="he-IL" dirty="0" smtClean="0"/>
              <a:t>תכלול גם השנה ימי הכנה, יום משחק ראשון, ימי הערכות, שני ימי </a:t>
            </a:r>
            <a:r>
              <a:rPr lang="he-IL" dirty="0" smtClean="0"/>
              <a:t>משחק מחוברים, </a:t>
            </a:r>
            <a:r>
              <a:rPr lang="he-IL" dirty="0" smtClean="0"/>
              <a:t>ימי תחקיר</a:t>
            </a:r>
          </a:p>
          <a:p>
            <a:r>
              <a:rPr lang="he-IL" dirty="0" smtClean="0"/>
              <a:t>חניכים יחולקו לקבוצות וישחקו תפקידים</a:t>
            </a:r>
          </a:p>
          <a:p>
            <a:r>
              <a:rPr lang="he-IL" dirty="0" smtClean="0"/>
              <a:t>עבודת ההכנה תכלול ניתוח השחקן והמערכת, ברור אינטרסים ומתחים, עיצוב אסטרטגיה, בניית מערכה וכד'</a:t>
            </a:r>
          </a:p>
          <a:p>
            <a:r>
              <a:rPr lang="he-IL" dirty="0" smtClean="0"/>
              <a:t>במהלך המשחק – יישום  אסטרטגיה ניטור ושינוי בהתאם לתרחישים </a:t>
            </a:r>
            <a:r>
              <a:rPr lang="he-IL" dirty="0" smtClean="0"/>
              <a:t>והזרמות. יבחן תפקיד התקשורת והזירה הפוליטית הפנימית</a:t>
            </a:r>
            <a:endParaRPr lang="he-I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20966</TotalTime>
  <Words>699</Words>
  <Application>Microsoft Office PowerPoint</Application>
  <PresentationFormat>‫הצגה על המסך (4:3)</PresentationFormat>
  <Paragraphs>120</Paragraphs>
  <Slides>12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13" baseType="lpstr">
      <vt:lpstr>ערכת נושא Office</vt:lpstr>
      <vt:lpstr>הציר המדיני – מחזור מ"ד  </vt:lpstr>
      <vt:lpstr>מבנה ההצגה </vt:lpstr>
      <vt:lpstr>מטרות הציר המדיני</vt:lpstr>
      <vt:lpstr>הגיון מסדר של הציר - </vt:lpstr>
      <vt:lpstr>פריסת הקורס האקדמי</vt:lpstr>
      <vt:lpstr>שקופית 6</vt:lpstr>
      <vt:lpstr>תמהיל שיטות הלימוד</vt:lpstr>
      <vt:lpstr>אינטגרציה עם שאר צירי הלימוד</vt:lpstr>
      <vt:lpstr>הסימולציה המדינית-ביטחונית</vt:lpstr>
      <vt:lpstr>מטלות ואופן הערכת תהליך הלמידה</vt:lpstr>
      <vt:lpstr>סוף</vt:lpstr>
      <vt:lpstr>הסוגיה הפלסטינית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הציר המדיני – מחזור מ"ג</dc:title>
  <dc:creator>haimwaxman</dc:creator>
  <cp:lastModifiedBy>haimwaxman</cp:lastModifiedBy>
  <cp:revision>84</cp:revision>
  <dcterms:created xsi:type="dcterms:W3CDTF">2015-06-19T12:00:16Z</dcterms:created>
  <dcterms:modified xsi:type="dcterms:W3CDTF">2016-08-26T13:00:21Z</dcterms:modified>
</cp:coreProperties>
</file>