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38" r:id="rId1"/>
    <p:sldMasterId id="2147483874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1" r:id="rId4"/>
    <p:sldId id="332" r:id="rId5"/>
    <p:sldId id="313" r:id="rId6"/>
    <p:sldId id="311" r:id="rId7"/>
    <p:sldId id="312" r:id="rId8"/>
    <p:sldId id="273" r:id="rId9"/>
    <p:sldId id="336" r:id="rId10"/>
    <p:sldId id="330" r:id="rId11"/>
    <p:sldId id="334" r:id="rId12"/>
    <p:sldId id="320" r:id="rId13"/>
    <p:sldId id="317" r:id="rId14"/>
    <p:sldId id="305" r:id="rId1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681" autoAdjust="0"/>
    <p:restoredTop sz="86510" autoAdjust="0"/>
  </p:normalViewPr>
  <p:slideViewPr>
    <p:cSldViewPr>
      <p:cViewPr varScale="1">
        <p:scale>
          <a:sx n="34" d="100"/>
          <a:sy n="34" d="100"/>
        </p:scale>
        <p:origin x="-114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9B1EB-1DA2-42E4-BC88-68D8BF3633F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454328C-4C33-48CF-96B0-AB61D9F63868}">
      <dgm:prSet phldrT="[טקסט]"/>
      <dgm:spPr/>
      <dgm:t>
        <a:bodyPr/>
        <a:lstStyle/>
        <a:p>
          <a:pPr rtl="1"/>
          <a:r>
            <a:rPr lang="he-IL" dirty="0" smtClean="0"/>
            <a:t>סיורים וביקורים </a:t>
          </a:r>
          <a:r>
            <a:rPr lang="he-IL" dirty="0" smtClean="0"/>
            <a:t>בארגונים</a:t>
          </a:r>
          <a:endParaRPr lang="he-IL" dirty="0"/>
        </a:p>
      </dgm:t>
    </dgm:pt>
    <dgm:pt modelId="{7B4E5BB0-4A42-4A64-9B0F-A94830C42F84}" type="par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AE954401-F8BC-4197-B919-27405B99164B}" type="sib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BA26E9B7-737F-45BE-9813-4F530956AE0C}">
      <dgm:prSet phldrT="[טקסט]"/>
      <dgm:spPr/>
      <dgm:t>
        <a:bodyPr/>
        <a:lstStyle/>
        <a:p>
          <a:pPr rtl="1"/>
          <a:r>
            <a:rPr lang="he-IL" dirty="0" smtClean="0"/>
            <a:t>סימולציה מדינית</a:t>
          </a:r>
          <a:endParaRPr lang="he-IL" dirty="0"/>
        </a:p>
      </dgm:t>
    </dgm:pt>
    <dgm:pt modelId="{92CA2250-B03F-4874-98D4-401D5D2C1C3E}" type="par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5C48670-70BF-4236-8C19-BB62AD4E19B3}" type="sib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01F81E2-530C-413A-9F8A-AF3974DDF0A4}">
      <dgm:prSet phldrT="[טקסט]"/>
      <dgm:spPr/>
      <dgm:t>
        <a:bodyPr/>
        <a:lstStyle/>
        <a:p>
          <a:pPr rtl="1"/>
          <a:r>
            <a:rPr lang="he-IL" dirty="0" smtClean="0"/>
            <a:t>קורס אקדמי</a:t>
          </a:r>
          <a:endParaRPr lang="he-IL" dirty="0"/>
        </a:p>
      </dgm:t>
    </dgm:pt>
    <dgm:pt modelId="{62C27E5F-34C8-4E54-BBD3-C54E43C4EE5B}" type="par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AEB52988-B432-4253-8FB1-44CC1D1F5623}" type="sib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145F4B28-0A8C-4C40-A95F-A40EA3F99FAC}">
      <dgm:prSet phldrT="[טקסט]"/>
      <dgm:spPr/>
      <dgm:t>
        <a:bodyPr/>
        <a:lstStyle/>
        <a:p>
          <a:pPr rtl="1"/>
          <a:r>
            <a:rPr lang="he-IL" dirty="0" smtClean="0"/>
            <a:t>סדנאות</a:t>
          </a:r>
          <a:endParaRPr lang="he-IL" dirty="0"/>
        </a:p>
      </dgm:t>
    </dgm:pt>
    <dgm:pt modelId="{E46B4858-3BA9-4D50-99E8-AC7C4B8FF4D4}" type="par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E80DB51D-6DAC-45FF-8C90-05D3DE399E96}" type="sib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4B1C8087-68BF-47AA-A293-679F77CE09EF}">
      <dgm:prSet/>
      <dgm:spPr/>
      <dgm:t>
        <a:bodyPr/>
        <a:lstStyle/>
        <a:p>
          <a:pPr rtl="1"/>
          <a:r>
            <a:rPr lang="he-IL" dirty="0" smtClean="0"/>
            <a:t>סיורי </a:t>
          </a:r>
          <a:r>
            <a:rPr lang="he-IL" dirty="0" smtClean="0"/>
            <a:t>חו"ל</a:t>
          </a:r>
          <a:endParaRPr lang="he-IL" dirty="0"/>
        </a:p>
      </dgm:t>
    </dgm:pt>
    <dgm:pt modelId="{00E33D6E-692E-457A-9EA0-9BED461C95AD}" type="par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E4BBB8F6-974E-423F-B998-F5535A00B6E3}" type="sib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4672DC12-8334-4536-82C7-03B43AC06ACA}">
      <dgm:prSet/>
      <dgm:spPr/>
      <dgm:t>
        <a:bodyPr/>
        <a:lstStyle/>
        <a:p>
          <a:pPr rtl="1"/>
          <a:r>
            <a:rPr lang="he-IL" dirty="0" smtClean="0"/>
            <a:t>ימי עיון </a:t>
          </a:r>
          <a:endParaRPr lang="he-IL" dirty="0"/>
        </a:p>
      </dgm:t>
    </dgm:pt>
    <dgm:pt modelId="{68A2E9AB-1793-4147-B602-502E83462C36}" type="par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96C1EB0D-A022-4D3A-B0F4-8888A2365400}" type="sib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14B1DE2E-1D68-491F-9A62-97B8A0CD6B8D}" type="pres">
      <dgm:prSet presAssocID="{5479B1EB-1DA2-42E4-BC88-68D8BF3633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73FF951-E949-4BD5-8090-B0F5AEC6AC0B}" type="pres">
      <dgm:prSet presAssocID="{0454328C-4C33-48CF-96B0-AB61D9F638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250CC5A-6670-4A66-890C-5FE628870574}" type="pres">
      <dgm:prSet presAssocID="{AE954401-F8BC-4197-B919-27405B99164B}" presName="sibTrans" presStyleCnt="0"/>
      <dgm:spPr/>
    </dgm:pt>
    <dgm:pt modelId="{988426A3-435A-4519-8E94-54A4F1375664}" type="pres">
      <dgm:prSet presAssocID="{BA26E9B7-737F-45BE-9813-4F530956AE0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AACD85-4AC3-4B73-B0D6-EE820AC2D042}" type="pres">
      <dgm:prSet presAssocID="{95C48670-70BF-4236-8C19-BB62AD4E19B3}" presName="sibTrans" presStyleCnt="0"/>
      <dgm:spPr/>
    </dgm:pt>
    <dgm:pt modelId="{5000F3A7-447B-441D-9894-7C369D614F9F}" type="pres">
      <dgm:prSet presAssocID="{901F81E2-530C-413A-9F8A-AF3974DDF0A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62F3A8-D8EE-45BA-A326-D46267537925}" type="pres">
      <dgm:prSet presAssocID="{AEB52988-B432-4253-8FB1-44CC1D1F5623}" presName="sibTrans" presStyleCnt="0"/>
      <dgm:spPr/>
    </dgm:pt>
    <dgm:pt modelId="{0F055129-6155-41C6-8FD8-53DF8648AEE1}" type="pres">
      <dgm:prSet presAssocID="{145F4B28-0A8C-4C40-A95F-A40EA3F99F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1638850-B095-4904-9489-EAC52A341598}" type="pres">
      <dgm:prSet presAssocID="{E80DB51D-6DAC-45FF-8C90-05D3DE399E96}" presName="sibTrans" presStyleCnt="0"/>
      <dgm:spPr/>
    </dgm:pt>
    <dgm:pt modelId="{521A1700-FD59-439D-9440-4B4FE76C0A29}" type="pres">
      <dgm:prSet presAssocID="{4672DC12-8334-4536-82C7-03B43AC06AC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3AF2C5-1340-410F-8ED3-D21CFB02FE41}" type="pres">
      <dgm:prSet presAssocID="{96C1EB0D-A022-4D3A-B0F4-8888A2365400}" presName="sibTrans" presStyleCnt="0"/>
      <dgm:spPr/>
    </dgm:pt>
    <dgm:pt modelId="{EB2DB6C6-BD66-49F7-A533-06C75778119F}" type="pres">
      <dgm:prSet presAssocID="{4B1C8087-68BF-47AA-A293-679F77CE09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E61C77AF-8F67-40A0-B184-14210D12831C}" srcId="{5479B1EB-1DA2-42E4-BC88-68D8BF3633F2}" destId="{145F4B28-0A8C-4C40-A95F-A40EA3F99FAC}" srcOrd="3" destOrd="0" parTransId="{E46B4858-3BA9-4D50-99E8-AC7C4B8FF4D4}" sibTransId="{E80DB51D-6DAC-45FF-8C90-05D3DE399E96}"/>
    <dgm:cxn modelId="{B80CCF37-87A2-4119-975E-F3B5F816C4FC}" srcId="{5479B1EB-1DA2-42E4-BC88-68D8BF3633F2}" destId="{901F81E2-530C-413A-9F8A-AF3974DDF0A4}" srcOrd="2" destOrd="0" parTransId="{62C27E5F-34C8-4E54-BBD3-C54E43C4EE5B}" sibTransId="{AEB52988-B432-4253-8FB1-44CC1D1F5623}"/>
    <dgm:cxn modelId="{47A41BFF-758C-4140-AB72-F307E28E333A}" type="presOf" srcId="{5479B1EB-1DA2-42E4-BC88-68D8BF3633F2}" destId="{14B1DE2E-1D68-491F-9A62-97B8A0CD6B8D}" srcOrd="0" destOrd="0" presId="urn:microsoft.com/office/officeart/2005/8/layout/default"/>
    <dgm:cxn modelId="{5D49374B-5186-4B2E-B31E-A551D3FCABBE}" type="presOf" srcId="{BA26E9B7-737F-45BE-9813-4F530956AE0C}" destId="{988426A3-435A-4519-8E94-54A4F1375664}" srcOrd="0" destOrd="0" presId="urn:microsoft.com/office/officeart/2005/8/layout/default"/>
    <dgm:cxn modelId="{F34DAADF-C999-4AF7-8232-1514C5C8DF7E}" srcId="{5479B1EB-1DA2-42E4-BC88-68D8BF3633F2}" destId="{BA26E9B7-737F-45BE-9813-4F530956AE0C}" srcOrd="1" destOrd="0" parTransId="{92CA2250-B03F-4874-98D4-401D5D2C1C3E}" sibTransId="{95C48670-70BF-4236-8C19-BB62AD4E19B3}"/>
    <dgm:cxn modelId="{A48A044B-8D56-4DC1-9550-DB895E99C0F0}" srcId="{5479B1EB-1DA2-42E4-BC88-68D8BF3633F2}" destId="{0454328C-4C33-48CF-96B0-AB61D9F63868}" srcOrd="0" destOrd="0" parTransId="{7B4E5BB0-4A42-4A64-9B0F-A94830C42F84}" sibTransId="{AE954401-F8BC-4197-B919-27405B99164B}"/>
    <dgm:cxn modelId="{FD92A2FF-B905-4AC1-B264-AE55868BCEF8}" type="presOf" srcId="{0454328C-4C33-48CF-96B0-AB61D9F63868}" destId="{573FF951-E949-4BD5-8090-B0F5AEC6AC0B}" srcOrd="0" destOrd="0" presId="urn:microsoft.com/office/officeart/2005/8/layout/default"/>
    <dgm:cxn modelId="{0FB26F99-5C77-4B2C-A23C-490BF32DD2B8}" srcId="{5479B1EB-1DA2-42E4-BC88-68D8BF3633F2}" destId="{4B1C8087-68BF-47AA-A293-679F77CE09EF}" srcOrd="5" destOrd="0" parTransId="{00E33D6E-692E-457A-9EA0-9BED461C95AD}" sibTransId="{E4BBB8F6-974E-423F-B998-F5535A00B6E3}"/>
    <dgm:cxn modelId="{DAE019F9-25C5-47F2-9C11-BEF50561D43D}" type="presOf" srcId="{901F81E2-530C-413A-9F8A-AF3974DDF0A4}" destId="{5000F3A7-447B-441D-9894-7C369D614F9F}" srcOrd="0" destOrd="0" presId="urn:microsoft.com/office/officeart/2005/8/layout/default"/>
    <dgm:cxn modelId="{FB358966-412D-498C-A497-CB38D1983171}" type="presOf" srcId="{4672DC12-8334-4536-82C7-03B43AC06ACA}" destId="{521A1700-FD59-439D-9440-4B4FE76C0A29}" srcOrd="0" destOrd="0" presId="urn:microsoft.com/office/officeart/2005/8/layout/default"/>
    <dgm:cxn modelId="{CA4AD91E-4C94-40CD-B402-E9BD6A435A86}" type="presOf" srcId="{4B1C8087-68BF-47AA-A293-679F77CE09EF}" destId="{EB2DB6C6-BD66-49F7-A533-06C75778119F}" srcOrd="0" destOrd="0" presId="urn:microsoft.com/office/officeart/2005/8/layout/default"/>
    <dgm:cxn modelId="{7EA94CB4-3713-4DAB-85A0-0DBC241B5EBA}" srcId="{5479B1EB-1DA2-42E4-BC88-68D8BF3633F2}" destId="{4672DC12-8334-4536-82C7-03B43AC06ACA}" srcOrd="4" destOrd="0" parTransId="{68A2E9AB-1793-4147-B602-502E83462C36}" sibTransId="{96C1EB0D-A022-4D3A-B0F4-8888A2365400}"/>
    <dgm:cxn modelId="{5A5D9158-5E95-4D88-A47F-CAA8D695B625}" type="presOf" srcId="{145F4B28-0A8C-4C40-A95F-A40EA3F99FAC}" destId="{0F055129-6155-41C6-8FD8-53DF8648AEE1}" srcOrd="0" destOrd="0" presId="urn:microsoft.com/office/officeart/2005/8/layout/default"/>
    <dgm:cxn modelId="{95977B02-ED70-4106-A618-DE3F6711A401}" type="presParOf" srcId="{14B1DE2E-1D68-491F-9A62-97B8A0CD6B8D}" destId="{573FF951-E949-4BD5-8090-B0F5AEC6AC0B}" srcOrd="0" destOrd="0" presId="urn:microsoft.com/office/officeart/2005/8/layout/default"/>
    <dgm:cxn modelId="{19B1D522-C433-4559-A36B-05B6CE3B47D6}" type="presParOf" srcId="{14B1DE2E-1D68-491F-9A62-97B8A0CD6B8D}" destId="{F250CC5A-6670-4A66-890C-5FE628870574}" srcOrd="1" destOrd="0" presId="urn:microsoft.com/office/officeart/2005/8/layout/default"/>
    <dgm:cxn modelId="{FC05B38D-7C6F-4880-B625-3B7A7E4D77A5}" type="presParOf" srcId="{14B1DE2E-1D68-491F-9A62-97B8A0CD6B8D}" destId="{988426A3-435A-4519-8E94-54A4F1375664}" srcOrd="2" destOrd="0" presId="urn:microsoft.com/office/officeart/2005/8/layout/default"/>
    <dgm:cxn modelId="{6EE3C592-EDB3-4292-B70C-FC7CEA20E858}" type="presParOf" srcId="{14B1DE2E-1D68-491F-9A62-97B8A0CD6B8D}" destId="{5EAACD85-4AC3-4B73-B0D6-EE820AC2D042}" srcOrd="3" destOrd="0" presId="urn:microsoft.com/office/officeart/2005/8/layout/default"/>
    <dgm:cxn modelId="{C474FB81-DF2D-4068-8F31-EF48F732C187}" type="presParOf" srcId="{14B1DE2E-1D68-491F-9A62-97B8A0CD6B8D}" destId="{5000F3A7-447B-441D-9894-7C369D614F9F}" srcOrd="4" destOrd="0" presId="urn:microsoft.com/office/officeart/2005/8/layout/default"/>
    <dgm:cxn modelId="{AE01FEB8-8EDF-4FEF-A3F6-D4D1AA296A54}" type="presParOf" srcId="{14B1DE2E-1D68-491F-9A62-97B8A0CD6B8D}" destId="{4262F3A8-D8EE-45BA-A326-D46267537925}" srcOrd="5" destOrd="0" presId="urn:microsoft.com/office/officeart/2005/8/layout/default"/>
    <dgm:cxn modelId="{53104C3D-82BD-49B9-A7E7-D97B24B89937}" type="presParOf" srcId="{14B1DE2E-1D68-491F-9A62-97B8A0CD6B8D}" destId="{0F055129-6155-41C6-8FD8-53DF8648AEE1}" srcOrd="6" destOrd="0" presId="urn:microsoft.com/office/officeart/2005/8/layout/default"/>
    <dgm:cxn modelId="{91174E3A-E5C9-442B-A126-26DE5800ADD6}" type="presParOf" srcId="{14B1DE2E-1D68-491F-9A62-97B8A0CD6B8D}" destId="{21638850-B095-4904-9489-EAC52A341598}" srcOrd="7" destOrd="0" presId="urn:microsoft.com/office/officeart/2005/8/layout/default"/>
    <dgm:cxn modelId="{B2AF959E-F0D7-47FF-ABEC-D53CC1A7A665}" type="presParOf" srcId="{14B1DE2E-1D68-491F-9A62-97B8A0CD6B8D}" destId="{521A1700-FD59-439D-9440-4B4FE76C0A29}" srcOrd="8" destOrd="0" presId="urn:microsoft.com/office/officeart/2005/8/layout/default"/>
    <dgm:cxn modelId="{25983285-3209-4183-B1FD-B25ED0B7F8C6}" type="presParOf" srcId="{14B1DE2E-1D68-491F-9A62-97B8A0CD6B8D}" destId="{E23AF2C5-1340-410F-8ED3-D21CFB02FE41}" srcOrd="9" destOrd="0" presId="urn:microsoft.com/office/officeart/2005/8/layout/default"/>
    <dgm:cxn modelId="{46AE5F5F-655C-467D-9690-4F0B7EDC0608}" type="presParOf" srcId="{14B1DE2E-1D68-491F-9A62-97B8A0CD6B8D}" destId="{EB2DB6C6-BD66-49F7-A533-06C75778119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3FF951-E949-4BD5-8090-B0F5AEC6AC0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700" kern="1200" dirty="0" smtClean="0"/>
            <a:t>סיורים וביקורים </a:t>
          </a:r>
          <a:r>
            <a:rPr lang="he-IL" sz="3700" kern="1200" dirty="0" smtClean="0"/>
            <a:t>בארגונים</a:t>
          </a:r>
          <a:endParaRPr lang="he-IL" sz="3700" kern="1200" dirty="0"/>
        </a:p>
      </dsp:txBody>
      <dsp:txXfrm>
        <a:off x="0" y="591343"/>
        <a:ext cx="2571749" cy="1543050"/>
      </dsp:txXfrm>
    </dsp:sp>
    <dsp:sp modelId="{988426A3-435A-4519-8E94-54A4F1375664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700" kern="1200" dirty="0" smtClean="0"/>
            <a:t>סימולציה מדינית</a:t>
          </a:r>
          <a:endParaRPr lang="he-IL" sz="3700" kern="1200" dirty="0"/>
        </a:p>
      </dsp:txBody>
      <dsp:txXfrm>
        <a:off x="2828925" y="591343"/>
        <a:ext cx="2571749" cy="1543050"/>
      </dsp:txXfrm>
    </dsp:sp>
    <dsp:sp modelId="{5000F3A7-447B-441D-9894-7C369D614F9F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700" kern="1200" dirty="0" smtClean="0"/>
            <a:t>קורס אקדמי</a:t>
          </a:r>
          <a:endParaRPr lang="he-IL" sz="3700" kern="1200" dirty="0"/>
        </a:p>
      </dsp:txBody>
      <dsp:txXfrm>
        <a:off x="5657849" y="591343"/>
        <a:ext cx="2571749" cy="1543050"/>
      </dsp:txXfrm>
    </dsp:sp>
    <dsp:sp modelId="{0F055129-6155-41C6-8FD8-53DF8648AEE1}">
      <dsp:nvSpPr>
        <dsp:cNvPr id="0" name=""/>
        <dsp:cNvSpPr/>
      </dsp:nvSpPr>
      <dsp:spPr>
        <a:xfrm>
          <a:off x="0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700" kern="1200" dirty="0" smtClean="0"/>
            <a:t>סדנאות</a:t>
          </a:r>
          <a:endParaRPr lang="he-IL" sz="3700" kern="1200" dirty="0"/>
        </a:p>
      </dsp:txBody>
      <dsp:txXfrm>
        <a:off x="0" y="2391568"/>
        <a:ext cx="2571749" cy="1543050"/>
      </dsp:txXfrm>
    </dsp:sp>
    <dsp:sp modelId="{521A1700-FD59-439D-9440-4B4FE76C0A29}">
      <dsp:nvSpPr>
        <dsp:cNvPr id="0" name=""/>
        <dsp:cNvSpPr/>
      </dsp:nvSpPr>
      <dsp:spPr>
        <a:xfrm>
          <a:off x="2828925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700" kern="1200" dirty="0" smtClean="0"/>
            <a:t>ימי עיון </a:t>
          </a:r>
          <a:endParaRPr lang="he-IL" sz="3700" kern="1200" dirty="0"/>
        </a:p>
      </dsp:txBody>
      <dsp:txXfrm>
        <a:off x="2828925" y="2391568"/>
        <a:ext cx="2571749" cy="1543050"/>
      </dsp:txXfrm>
    </dsp:sp>
    <dsp:sp modelId="{EB2DB6C6-BD66-49F7-A533-06C75778119F}">
      <dsp:nvSpPr>
        <dsp:cNvPr id="0" name=""/>
        <dsp:cNvSpPr/>
      </dsp:nvSpPr>
      <dsp:spPr>
        <a:xfrm>
          <a:off x="5657849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700" kern="1200" dirty="0" smtClean="0"/>
            <a:t>סיורי </a:t>
          </a:r>
          <a:r>
            <a:rPr lang="he-IL" sz="3700" kern="1200" dirty="0" smtClean="0"/>
            <a:t>חו"ל</a:t>
          </a:r>
          <a:endParaRPr lang="he-IL" sz="3700" kern="1200" dirty="0"/>
        </a:p>
      </dsp:txBody>
      <dsp:txXfrm>
        <a:off x="5657849" y="2391568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24553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87E305-197B-4918-AE76-C25AA0CC2372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DC84A8-D166-427A-8318-C24CFBD3082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0800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הרעיון: </a:t>
            </a:r>
            <a:r>
              <a:rPr lang="he-IL" sz="1200" dirty="0" smtClean="0">
                <a:solidFill>
                  <a:srgbClr val="FF0000"/>
                </a:solidFill>
              </a:rPr>
              <a:t>שילוב רקע תיאורטי עם התנסויות ותכנים תומכים על מנת לספק תמונה כוללת של </a:t>
            </a:r>
            <a:r>
              <a:rPr lang="he-IL" sz="1200" dirty="0" err="1" smtClean="0">
                <a:solidFill>
                  <a:srgbClr val="FF0000"/>
                </a:solidFill>
              </a:rPr>
              <a:t>המימד</a:t>
            </a:r>
            <a:r>
              <a:rPr lang="he-IL" sz="1200" dirty="0" smtClean="0">
                <a:solidFill>
                  <a:srgbClr val="FF0000"/>
                </a:solidFill>
              </a:rPr>
              <a:t> המדיני של הביטחון הלאומי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250160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שני</a:t>
            </a:r>
            <a:r>
              <a:rPr lang="he-IL" baseline="0" dirty="0" smtClean="0"/>
              <a:t> מרכיבים עיקריים לציר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509143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8693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51162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793974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4962630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עם פינה יחידה חתוכה ומעוגלת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שולש ישר-זווית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צורה חופשית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צורה חופשית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4015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17834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4808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993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3471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66355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64117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80627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כ"ח/אב/תשע"ו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grpSp>
        <p:nvGrpSpPr>
          <p:cNvPr id="2" name="קבוצה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5300" dirty="0" smtClean="0"/>
              <a:t>הציר המדיני – מחזור מ"ד </a:t>
            </a:r>
            <a:r>
              <a:rPr lang="he-IL" dirty="0" smtClean="0"/>
              <a:t/>
            </a:r>
            <a:br>
              <a:rPr lang="he-IL" dirty="0" smtClean="0"/>
            </a:br>
            <a:endParaRPr lang="he-IL" sz="32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000" b="1" dirty="0" smtClean="0"/>
              <a:t>5.9.16</a:t>
            </a:r>
            <a:endParaRPr lang="he-IL" sz="4000" b="1" dirty="0" smtClean="0"/>
          </a:p>
          <a:p>
            <a:pPr algn="ctr"/>
            <a:r>
              <a:rPr lang="he-IL" dirty="0" smtClean="0"/>
              <a:t> 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288184"/>
          </a:xfrm>
        </p:spPr>
        <p:txBody>
          <a:bodyPr>
            <a:normAutofit/>
          </a:bodyPr>
          <a:lstStyle/>
          <a:p>
            <a:pPr algn="ctr"/>
            <a:r>
              <a:rPr lang="he-IL" altLang="he-IL" dirty="0" smtClean="0"/>
              <a:t>הסיור בארה"ב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5800" y="1916832"/>
            <a:ext cx="7772400" cy="4536504"/>
          </a:xfrm>
        </p:spPr>
        <p:txBody>
          <a:bodyPr>
            <a:normAutofit/>
          </a:bodyPr>
          <a:lstStyle/>
          <a:p>
            <a:r>
              <a:rPr lang="he-IL" altLang="he-IL" sz="2800" dirty="0" smtClean="0">
                <a:cs typeface="David" panose="020E0502060401010101" pitchFamily="34" charset="-79"/>
              </a:rPr>
              <a:t>לימוד מרכיבי </a:t>
            </a:r>
            <a:r>
              <a:rPr lang="he-IL" altLang="he-IL" sz="2800" b="1" dirty="0" smtClean="0">
                <a:cs typeface="David" panose="020E0502060401010101" pitchFamily="34" charset="-79"/>
              </a:rPr>
              <a:t>הביטחון הלאומי האמריקאי</a:t>
            </a:r>
            <a:r>
              <a:rPr lang="he-IL" altLang="he-IL" sz="2800" dirty="0" smtClean="0">
                <a:cs typeface="David" panose="020E0502060401010101" pitchFamily="34" charset="-79"/>
              </a:rPr>
              <a:t>, כולל </a:t>
            </a:r>
            <a:r>
              <a:rPr lang="he-IL" altLang="he-IL" sz="2800" dirty="0" smtClean="0">
                <a:cs typeface="David" panose="020E0502060401010101" pitchFamily="34" charset="-79"/>
              </a:rPr>
              <a:t> מבנה מערכת הממשל, האתגרים מרכזיים  בתחום הביטחון הלאומי , ארה"ב במזה"ת וכד'.</a:t>
            </a:r>
          </a:p>
          <a:p>
            <a:r>
              <a:rPr lang="he-IL" altLang="he-IL" sz="2800" b="1" dirty="0" smtClean="0">
                <a:cs typeface="David" panose="020E0502060401010101" pitchFamily="34" charset="-79"/>
              </a:rPr>
              <a:t>יחסי ישראל-ארה"ב </a:t>
            </a:r>
            <a:r>
              <a:rPr lang="he-IL" altLang="he-IL" sz="2800" dirty="0" smtClean="0">
                <a:cs typeface="David" panose="020E0502060401010101" pitchFamily="34" charset="-79"/>
              </a:rPr>
              <a:t>על מרכיביהם השונים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הכרת </a:t>
            </a:r>
            <a:r>
              <a:rPr lang="he-IL" sz="2800" b="1" dirty="0" smtClean="0">
                <a:cs typeface="David" panose="020E0502060401010101" pitchFamily="34" charset="-79"/>
              </a:rPr>
              <a:t>הקהילה היהודית </a:t>
            </a:r>
            <a:r>
              <a:rPr lang="he-IL" sz="2800" dirty="0" smtClean="0">
                <a:cs typeface="David" panose="020E0502060401010101" pitchFamily="34" charset="-79"/>
              </a:rPr>
              <a:t>לגווניה, הקשר עם ישראל,  אורח החיים היהודי אמריקאי, עתידה של הקהילה וכד'.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הכרות עם מרכיבי </a:t>
            </a:r>
            <a:r>
              <a:rPr lang="he-IL" sz="2800" b="1" dirty="0" smtClean="0">
                <a:cs typeface="David" panose="020E0502060401010101" pitchFamily="34" charset="-79"/>
              </a:rPr>
              <a:t>היסטוריה, מורשת, תרבות כלכלה </a:t>
            </a:r>
            <a:r>
              <a:rPr lang="he-IL" sz="2800" dirty="0" smtClean="0">
                <a:cs typeface="David" panose="020E0502060401010101" pitchFamily="34" charset="-79"/>
              </a:rPr>
              <a:t>וחברה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הכרות עם </a:t>
            </a:r>
            <a:r>
              <a:rPr lang="he-IL" sz="2800" b="1" dirty="0" smtClean="0">
                <a:cs typeface="David" panose="020E0502060401010101" pitchFamily="34" charset="-79"/>
              </a:rPr>
              <a:t>מוסדות גלובליים </a:t>
            </a:r>
            <a:r>
              <a:rPr lang="he-IL" sz="2800" dirty="0" smtClean="0">
                <a:cs typeface="David" panose="020E0502060401010101" pitchFamily="34" charset="-79"/>
              </a:rPr>
              <a:t>(בדגש על האו"ם)</a:t>
            </a:r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מציין מיקום תוכן 2"/>
          <p:cNvSpPr>
            <a:spLocks noGrp="1"/>
          </p:cNvSpPr>
          <p:nvPr>
            <p:ph idx="1"/>
          </p:nvPr>
        </p:nvSpPr>
        <p:spPr>
          <a:xfrm>
            <a:off x="0" y="-242887"/>
            <a:ext cx="9144000" cy="5976144"/>
          </a:xfrm>
        </p:spPr>
        <p:txBody>
          <a:bodyPr>
            <a:normAutofit fontScale="92500"/>
          </a:bodyPr>
          <a:lstStyle/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altLang="he-IL" b="1" dirty="0" smtClean="0"/>
          </a:p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altLang="he-IL" sz="5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הסיור ברוסיה</a:t>
            </a:r>
            <a:endParaRPr lang="en-US" altLang="he-IL" sz="50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he-IL" altLang="he-IL" sz="3400" dirty="0" smtClean="0"/>
              <a:t>הכרת </a:t>
            </a:r>
            <a:r>
              <a:rPr lang="he-IL" altLang="he-IL" sz="3400" b="1" dirty="0" smtClean="0"/>
              <a:t>המערכת הרוסית </a:t>
            </a:r>
            <a:r>
              <a:rPr lang="he-IL" altLang="he-IL" sz="3400" dirty="0" smtClean="0"/>
              <a:t>כשחקן מרכזי במערכת הבינ"ל, אשר לה השפעה רבה על מימדים חשובים בביטחון הלאומי הישראלי, ובתוך כך: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הכרת </a:t>
            </a:r>
            <a:r>
              <a:rPr lang="he-IL" altLang="he-IL" sz="3400" b="1" dirty="0" smtClean="0"/>
              <a:t>התרבות, המורשת והשורשים </a:t>
            </a:r>
            <a:r>
              <a:rPr lang="he-IL" altLang="he-IL" sz="3400" dirty="0" smtClean="0"/>
              <a:t>של האומה הרוסית. 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הבנת מארג </a:t>
            </a:r>
            <a:r>
              <a:rPr lang="he-IL" altLang="he-IL" sz="3400" b="1" dirty="0" smtClean="0"/>
              <a:t>יחסי החוץ </a:t>
            </a:r>
            <a:r>
              <a:rPr lang="he-IL" altLang="he-IL" sz="3400" dirty="0" smtClean="0"/>
              <a:t>של רוסיה והאינטרסים כלפי </a:t>
            </a:r>
            <a:r>
              <a:rPr lang="he-IL" altLang="he-IL" sz="3400" dirty="0" err="1" smtClean="0"/>
              <a:t>המזה"ת</a:t>
            </a:r>
            <a:r>
              <a:rPr lang="he-IL" altLang="he-IL" sz="3400" dirty="0" smtClean="0"/>
              <a:t>. 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הבנת </a:t>
            </a:r>
            <a:r>
              <a:rPr lang="he-IL" altLang="he-IL" sz="3400" b="1" dirty="0" smtClean="0"/>
              <a:t>המערכת האסטרטגית </a:t>
            </a:r>
            <a:r>
              <a:rPr lang="he-IL" altLang="he-IL" sz="3400" dirty="0" smtClean="0"/>
              <a:t>הרוסית ותפיסת ההפעלה. </a:t>
            </a:r>
            <a:endParaRPr lang="en-US" altLang="he-IL" sz="3400" dirty="0" smtClean="0"/>
          </a:p>
        </p:txBody>
      </p:sp>
    </p:spTree>
    <p:extLst>
      <p:ext uri="{BB962C8B-B14F-4D97-AF65-F5344CB8AC3E}">
        <p14:creationId xmlns="" xmlns:p14="http://schemas.microsoft.com/office/powerpoint/2010/main" val="24448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b="1" dirty="0" smtClean="0"/>
              <a:t>מרכיבים נוספים ותכנים תומכים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he-IL" sz="3400" dirty="0" smtClean="0"/>
              <a:t>סיורי </a:t>
            </a:r>
            <a:r>
              <a:rPr lang="he-IL" sz="3400" dirty="0" err="1" smtClean="0"/>
              <a:t>בטל"מ</a:t>
            </a:r>
            <a:r>
              <a:rPr lang="he-IL" sz="3400" dirty="0" smtClean="0"/>
              <a:t> בארץ</a:t>
            </a:r>
            <a:endParaRPr lang="he-IL" sz="3400" dirty="0" smtClean="0"/>
          </a:p>
          <a:p>
            <a:pPr lvl="1"/>
            <a:r>
              <a:rPr lang="he-IL" sz="3400" dirty="0" smtClean="0"/>
              <a:t>ביקור</a:t>
            </a:r>
            <a:r>
              <a:rPr lang="he-IL" sz="3400" dirty="0" smtClean="0"/>
              <a:t> </a:t>
            </a:r>
            <a:r>
              <a:rPr lang="he-IL" sz="3400" dirty="0" err="1" smtClean="0"/>
              <a:t>במשה"ח</a:t>
            </a:r>
            <a:r>
              <a:rPr lang="he-IL" sz="3400" dirty="0" smtClean="0"/>
              <a:t> </a:t>
            </a:r>
          </a:p>
          <a:p>
            <a:pPr lvl="1"/>
            <a:r>
              <a:rPr lang="he-IL" sz="3400" dirty="0" smtClean="0"/>
              <a:t>ביקורים </a:t>
            </a:r>
            <a:r>
              <a:rPr lang="he-IL" sz="3400" dirty="0" smtClean="0"/>
              <a:t>בארגוני מודיעין</a:t>
            </a:r>
          </a:p>
          <a:p>
            <a:pPr lvl="1"/>
            <a:r>
              <a:rPr lang="he-IL" sz="3400" dirty="0" smtClean="0"/>
              <a:t> יום עיון סין</a:t>
            </a:r>
          </a:p>
          <a:p>
            <a:pPr lvl="1"/>
            <a:r>
              <a:rPr lang="he-IL" sz="3400" dirty="0" smtClean="0"/>
              <a:t>יום </a:t>
            </a:r>
            <a:r>
              <a:rPr lang="he-IL" sz="3400" dirty="0" err="1" smtClean="0"/>
              <a:t>דבל"א</a:t>
            </a:r>
            <a:r>
              <a:rPr lang="he-IL" sz="3400" dirty="0" smtClean="0"/>
              <a:t> </a:t>
            </a:r>
          </a:p>
          <a:p>
            <a:pPr lvl="1"/>
            <a:r>
              <a:rPr lang="he-IL" sz="3400" dirty="0" smtClean="0"/>
              <a:t>יום תקשורת</a:t>
            </a:r>
          </a:p>
          <a:p>
            <a:pPr lvl="1"/>
            <a:r>
              <a:rPr lang="he-IL" sz="3400" dirty="0" smtClean="0"/>
              <a:t>סדנאות (</a:t>
            </a:r>
            <a:r>
              <a:rPr lang="en-US" sz="3400" dirty="0" smtClean="0"/>
              <a:t>TBD</a:t>
            </a:r>
            <a:r>
              <a:rPr lang="he-IL" sz="3400" dirty="0" smtClean="0"/>
              <a:t>)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="" xmlns:p14="http://schemas.microsoft.com/office/powerpoint/2010/main" val="284620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סוף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>
            <a:normAutofit/>
          </a:bodyPr>
          <a:lstStyle/>
          <a:p>
            <a:pPr algn="ctr"/>
            <a:r>
              <a:rPr lang="he-IL" b="1" dirty="0" smtClean="0"/>
              <a:t>מטרות הציר המדיני</a:t>
            </a:r>
            <a:endParaRPr lang="he-IL" b="1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2060848"/>
            <a:ext cx="9143999" cy="4797152"/>
          </a:xfrm>
        </p:spPr>
        <p:txBody>
          <a:bodyPr>
            <a:normAutofit fontScale="70000" lnSpcReduction="2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he-IL" sz="4200" dirty="0" smtClean="0">
                <a:solidFill>
                  <a:srgbClr val="FF0000"/>
                </a:solidFill>
              </a:rPr>
              <a:t>פיתוח </a:t>
            </a:r>
            <a:r>
              <a:rPr lang="he-IL" sz="4200" dirty="0" smtClean="0">
                <a:solidFill>
                  <a:srgbClr val="FF0000"/>
                </a:solidFill>
              </a:rPr>
              <a:t>חשיבה מדינית </a:t>
            </a:r>
            <a:r>
              <a:rPr lang="he-IL" sz="4200" dirty="0" smtClean="0"/>
              <a:t>בראייה רחבה והנחלת מודעות לתפקידם של </a:t>
            </a:r>
            <a:r>
              <a:rPr lang="he-IL" sz="4200" dirty="0" smtClean="0">
                <a:solidFill>
                  <a:srgbClr val="FF0000"/>
                </a:solidFill>
              </a:rPr>
              <a:t>כלים מדיניים </a:t>
            </a:r>
            <a:r>
              <a:rPr lang="he-IL" sz="4200" dirty="0" smtClean="0"/>
              <a:t>במערכה המשולבת על בטחון ישראל.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4200" dirty="0" smtClean="0"/>
              <a:t> הקניית </a:t>
            </a:r>
            <a:r>
              <a:rPr lang="he-IL" sz="4200" dirty="0" smtClean="0">
                <a:solidFill>
                  <a:srgbClr val="FF0000"/>
                </a:solidFill>
              </a:rPr>
              <a:t>מושגי יסוד </a:t>
            </a:r>
            <a:r>
              <a:rPr lang="he-IL" sz="4200" dirty="0" smtClean="0"/>
              <a:t>באשר לדפוסי יסוד ורבדים היסטוריים </a:t>
            </a:r>
            <a:r>
              <a:rPr lang="he-IL" sz="4200" dirty="0" smtClean="0">
                <a:solidFill>
                  <a:srgbClr val="FF0000"/>
                </a:solidFill>
              </a:rPr>
              <a:t>במבנה המערכת הבינלאומית</a:t>
            </a:r>
            <a:r>
              <a:rPr lang="he-IL" sz="4200" dirty="0" smtClean="0"/>
              <a:t>, בהתפתחות היחסים הבין-מדינתיים, ובהתהוותה של </a:t>
            </a:r>
            <a:r>
              <a:rPr lang="he-IL" sz="4200" dirty="0" smtClean="0">
                <a:solidFill>
                  <a:srgbClr val="FF0000"/>
                </a:solidFill>
              </a:rPr>
              <a:t>הפרקטיקה הדיפלומטית </a:t>
            </a:r>
            <a:r>
              <a:rPr lang="he-IL" sz="4200" dirty="0" smtClean="0"/>
              <a:t>של ימינו.</a:t>
            </a:r>
            <a:endParaRPr lang="en-US" sz="42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4200" dirty="0" smtClean="0"/>
              <a:t> הכרת </a:t>
            </a:r>
            <a:r>
              <a:rPr lang="he-IL" sz="4200" dirty="0" smtClean="0">
                <a:solidFill>
                  <a:srgbClr val="FF0000"/>
                </a:solidFill>
              </a:rPr>
              <a:t>מקורותיה ומאפייניה של מדיניות החוץ הישראלית וזיהוי האתגרים העיקריים שבפניה.</a:t>
            </a:r>
            <a:endParaRPr lang="en-US" sz="4200" dirty="0" smtClean="0">
              <a:solidFill>
                <a:srgbClr val="FF000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4200" dirty="0" smtClean="0"/>
              <a:t> העמקת ההבנה באשר </a:t>
            </a:r>
            <a:r>
              <a:rPr lang="he-IL" sz="4200" dirty="0" smtClean="0">
                <a:solidFill>
                  <a:srgbClr val="FF0000"/>
                </a:solidFill>
              </a:rPr>
              <a:t>למנגנוני עיצוב המדיניות בישראל </a:t>
            </a:r>
            <a:r>
              <a:rPr lang="he-IL" sz="4200" dirty="0" smtClean="0"/>
              <a:t>בנושאים מדיניים מרכזיים העומדים על הפרק, וזיקת הגומלין בין המוקדים השלטוניים </a:t>
            </a:r>
            <a:r>
              <a:rPr lang="he-IL" sz="4200" dirty="0" smtClean="0"/>
              <a:t>הרלבנטיים</a:t>
            </a:r>
            <a:r>
              <a:rPr lang="he-IL" sz="4200" dirty="0" smtClean="0"/>
              <a:t> – הן בקבלת ההחלטות והן ביישומן.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sz="4000" dirty="0" smtClean="0"/>
              <a:t> הכרת </a:t>
            </a:r>
            <a:r>
              <a:rPr lang="he-IL" sz="4000" dirty="0">
                <a:solidFill>
                  <a:srgbClr val="FF0000"/>
                </a:solidFill>
              </a:rPr>
              <a:t>העבודה הדיפלומטית ואתגרי משרד החוץ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b="1" dirty="0" smtClean="0"/>
              <a:t>המרכיבים  העיקריים של הציר</a:t>
            </a:r>
            <a:endParaRPr lang="he-IL" b="1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827584" y="404664"/>
            <a:ext cx="7290054" cy="1008112"/>
          </a:xfrm>
        </p:spPr>
        <p:txBody>
          <a:bodyPr>
            <a:normAutofit/>
          </a:bodyPr>
          <a:lstStyle/>
          <a:p>
            <a:pPr algn="ctr"/>
            <a:r>
              <a:rPr lang="he-IL" b="1" dirty="0" smtClean="0"/>
              <a:t>הקורס האקדמי</a:t>
            </a:r>
            <a:endParaRPr lang="he-IL" b="1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/>
          </a:bodyPr>
          <a:lstStyle/>
          <a:p>
            <a:r>
              <a:rPr lang="he-IL" sz="3400" dirty="0" smtClean="0"/>
              <a:t>בהובלת </a:t>
            </a:r>
            <a:r>
              <a:rPr lang="he-IL" sz="3400" dirty="0" smtClean="0">
                <a:solidFill>
                  <a:schemeClr val="accent1"/>
                </a:solidFill>
              </a:rPr>
              <a:t>ד"ר ערן לרמן </a:t>
            </a:r>
            <a:r>
              <a:rPr lang="he-IL" sz="3400" dirty="0" smtClean="0"/>
              <a:t>ובהשתתפות מרצים אורחים</a:t>
            </a:r>
          </a:p>
          <a:p>
            <a:r>
              <a:rPr lang="he-IL" sz="3400" dirty="0" smtClean="0"/>
              <a:t>ארבעה חלקים עיקריים</a:t>
            </a:r>
            <a:r>
              <a:rPr lang="he-IL" sz="3400" dirty="0" smtClean="0">
                <a:solidFill>
                  <a:schemeClr val="accent1"/>
                </a:solidFill>
              </a:rPr>
              <a:t>:</a:t>
            </a:r>
            <a:endParaRPr lang="he-IL" sz="3400" dirty="0" smtClean="0"/>
          </a:p>
          <a:p>
            <a:pPr lvl="1"/>
            <a:r>
              <a:rPr lang="he-IL" sz="3400" dirty="0" smtClean="0"/>
              <a:t>פרק </a:t>
            </a:r>
            <a:r>
              <a:rPr lang="he-IL" sz="3400" dirty="0" smtClean="0">
                <a:solidFill>
                  <a:schemeClr val="accent1"/>
                </a:solidFill>
              </a:rPr>
              <a:t>מבואות </a:t>
            </a:r>
            <a:r>
              <a:rPr lang="he-IL" sz="3400" dirty="0" smtClean="0"/>
              <a:t>– היסטוריה של המערכת הבינ"ל, מבנה המערכת הבינ"ל, דיפלומטיה מסורתית ומודרנית</a:t>
            </a:r>
          </a:p>
          <a:p>
            <a:pPr lvl="1"/>
            <a:r>
              <a:rPr lang="he-IL" sz="3400" dirty="0" smtClean="0">
                <a:solidFill>
                  <a:schemeClr val="accent1"/>
                </a:solidFill>
              </a:rPr>
              <a:t>הזירה הגלובלית </a:t>
            </a:r>
            <a:r>
              <a:rPr lang="he-IL" sz="3400" dirty="0" smtClean="0"/>
              <a:t>בדגש על המעצמות</a:t>
            </a:r>
          </a:p>
          <a:p>
            <a:pPr lvl="1"/>
            <a:r>
              <a:rPr lang="he-IL" sz="3400" dirty="0">
                <a:solidFill>
                  <a:schemeClr val="accent1"/>
                </a:solidFill>
              </a:rPr>
              <a:t>ה</a:t>
            </a:r>
            <a:r>
              <a:rPr lang="he-IL" sz="3400" dirty="0" smtClean="0">
                <a:solidFill>
                  <a:schemeClr val="accent1"/>
                </a:solidFill>
              </a:rPr>
              <a:t>זירה האזורית </a:t>
            </a:r>
            <a:r>
              <a:rPr lang="he-IL" sz="3400" dirty="0" smtClean="0"/>
              <a:t>בדגש על הסוגיה הפלסטינית</a:t>
            </a:r>
          </a:p>
          <a:p>
            <a:pPr lvl="1"/>
            <a:r>
              <a:rPr lang="he-IL" sz="3400" dirty="0" smtClean="0">
                <a:solidFill>
                  <a:schemeClr val="accent1"/>
                </a:solidFill>
              </a:rPr>
              <a:t>סוגיות גנריות </a:t>
            </a:r>
            <a:r>
              <a:rPr lang="he-IL" sz="3400" dirty="0" smtClean="0"/>
              <a:t>במדיניות החוץ – בק"ן, דיפלומטיה יהודית וכד'.</a:t>
            </a:r>
          </a:p>
          <a:p>
            <a:endParaRPr lang="he-IL" dirty="0" smtClean="0"/>
          </a:p>
          <a:p>
            <a:pPr lvl="1"/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="" xmlns:p14="http://schemas.microsoft.com/office/powerpoint/2010/main" val="177645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768096" y="116632"/>
            <a:ext cx="7290054" cy="1296144"/>
          </a:xfrm>
        </p:spPr>
        <p:txBody>
          <a:bodyPr/>
          <a:lstStyle/>
          <a:p>
            <a:pPr algn="ctr"/>
            <a:r>
              <a:rPr lang="he-IL" dirty="0" smtClean="0"/>
              <a:t>פריסת הקורס האקדמי</a:t>
            </a:r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31649898"/>
              </p:ext>
            </p:extLst>
          </p:nvPr>
        </p:nvGraphicFramePr>
        <p:xfrm>
          <a:off x="0" y="1412776"/>
          <a:ext cx="9144000" cy="5443784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2316683"/>
                <a:gridCol w="6827317"/>
              </a:tblGrid>
              <a:tr h="725007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תאריך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נושא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14823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04/01/17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1 – מבוא לדיפלומטיה: הרבדים </a:t>
                      </a:r>
                      <a:r>
                        <a:rPr lang="he-IL" sz="2000" dirty="0" smtClean="0">
                          <a:effectLst/>
                        </a:rPr>
                        <a:t>ההיסטוריים של הסדר</a:t>
                      </a:r>
                      <a:r>
                        <a:rPr lang="he-IL" sz="2000" baseline="0" dirty="0" smtClean="0">
                          <a:effectLst/>
                        </a:rPr>
                        <a:t> העולמי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2 – מבוא לדיפלומטיה: מה השתנה?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11/01/17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3 – מבוא לדיפלומטיה: ציונית וישראלית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4 – דיפלומטיה ישראלית בת זמננו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406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25/01/17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5 – מנגנוני קבלת החלטות בישראל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6 – צבא, מודיעין </a:t>
                      </a:r>
                      <a:r>
                        <a:rPr lang="he-IL" sz="2000" dirty="0" smtClean="0">
                          <a:effectLst/>
                        </a:rPr>
                        <a:t>ודיפלומטיה – בעת מערכות, לקראתן ובמהלכן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15/02/17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7 – המערכת האזורית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8 – אתגר </a:t>
                      </a:r>
                      <a:r>
                        <a:rPr lang="he-IL" sz="2000" dirty="0" err="1">
                          <a:effectLst/>
                        </a:rPr>
                        <a:t>האיסלאם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20/02/17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9 – איראן כיריב מדיני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10 – היחסים עם מצרים וירדן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2274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pPr algn="ctr"/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97830655"/>
              </p:ext>
            </p:extLst>
          </p:nvPr>
        </p:nvGraphicFramePr>
        <p:xfrm>
          <a:off x="0" y="404664"/>
          <a:ext cx="9144000" cy="6292615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162560"/>
                <a:gridCol w="2036284"/>
                <a:gridCol w="6945156"/>
              </a:tblGrid>
              <a:tr h="504056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dirty="0" smtClean="0"/>
                        <a:t>תאריך</a:t>
                      </a:r>
                      <a:endParaRPr lang="he-IL" sz="2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800" dirty="0" smtClean="0"/>
                        <a:t>נושא</a:t>
                      </a:r>
                      <a:endParaRPr lang="he-IL" sz="2800" dirty="0"/>
                    </a:p>
                  </a:txBody>
                  <a:tcPr marL="68580" marR="68580" marT="0" marB="0"/>
                </a:tc>
              </a:tr>
              <a:tr h="104366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08/03/17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11 – דיפלומטיה ציבורית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12 – מצבי סיום: לבנון 2006 כמקרה בוחן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22/03/17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13 – אירופה: היבשת האבודה?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04/04/17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14 – דיפלומטיה כלכלית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10/05/17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</a:t>
                      </a: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15,16 – ארה"ב כציר מרכזי 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במדיניות </a:t>
                      </a: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החוץ 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והביטחון</a:t>
                      </a: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האו"ם</a:t>
                      </a:r>
                      <a:r>
                        <a:rPr lang="he-IL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ו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הזירה </a:t>
                      </a:r>
                      <a:r>
                        <a:rPr lang="he-IL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המולטליטראלית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07/06/17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17 – אסיה כזירה מדינית עתידית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18 – בק"ן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44693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14/06/17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19 – רוסיה – איום או הזדמנות?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1730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27/6/17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20 - סיכום הקורס ומיפוי תובנות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3968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הסימולציה המדינית-ביטחונית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5229200"/>
          </a:xfrm>
        </p:spPr>
        <p:txBody>
          <a:bodyPr>
            <a:noAutofit/>
          </a:bodyPr>
          <a:lstStyle/>
          <a:p>
            <a:r>
              <a:rPr lang="he-IL" sz="3400" dirty="0" smtClean="0"/>
              <a:t>חווית  למידה מרכזית, שתעסוק במערכה מדינית-ביטחונית </a:t>
            </a:r>
          </a:p>
          <a:p>
            <a:r>
              <a:rPr lang="he-IL" sz="3400" dirty="0" smtClean="0"/>
              <a:t>תתקיים בחודשים פברואר-מרץ </a:t>
            </a:r>
            <a:r>
              <a:rPr lang="he-IL" sz="3400" dirty="0" smtClean="0"/>
              <a:t>בכמה </a:t>
            </a:r>
            <a:r>
              <a:rPr lang="he-IL" sz="3400" dirty="0" smtClean="0"/>
              <a:t>מערכות</a:t>
            </a:r>
          </a:p>
          <a:p>
            <a:r>
              <a:rPr lang="he-IL" sz="3400" dirty="0" smtClean="0"/>
              <a:t>החניכים יחולקו לקבוצות וישחקו תפקידים. </a:t>
            </a:r>
          </a:p>
          <a:p>
            <a:r>
              <a:rPr lang="he-IL" sz="3400" dirty="0" smtClean="0"/>
              <a:t>עבודת הכנה  נרחבת תכלול ניתוח השחקן והמערכת, ברור אינטרסים ומתחים, עיצוב אסטרטגיה, בניית מערכה וכד'</a:t>
            </a:r>
          </a:p>
          <a:p>
            <a:r>
              <a:rPr lang="he-IL" sz="3400" dirty="0" smtClean="0"/>
              <a:t>במהלך המשחק – יישום  אסטרטגיה ניטור ושינוי בהתאם לתרחישים והזרמות.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57160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he-IL" sz="5400" dirty="0" smtClean="0"/>
              <a:t>סיורי חו"ל</a:t>
            </a:r>
            <a:endParaRPr lang="he-IL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rmAutofit/>
          </a:bodyPr>
          <a:lstStyle/>
          <a:p>
            <a:pPr algn="ctr"/>
            <a:r>
              <a:rPr lang="he-IL" altLang="he-IL" dirty="0" smtClean="0"/>
              <a:t>הסיור בנאט"ו ובאיחוד האירופי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 fontScale="92500"/>
          </a:bodyPr>
          <a:lstStyle/>
          <a:p>
            <a:r>
              <a:rPr lang="he-IL" altLang="he-IL" sz="2800" dirty="0">
                <a:cs typeface="David" panose="020E0502060401010101" pitchFamily="34" charset="-79"/>
              </a:rPr>
              <a:t>הכרת </a:t>
            </a:r>
            <a:r>
              <a:rPr lang="he-IL" altLang="he-IL" sz="2800" b="1" dirty="0">
                <a:cs typeface="David" panose="020E0502060401010101" pitchFamily="34" charset="-79"/>
              </a:rPr>
              <a:t>נאט"ו והאיחוד האירופי כארגונים בינ"ל מרכזיים </a:t>
            </a:r>
            <a:r>
              <a:rPr lang="he-IL" altLang="he-IL" sz="2800" dirty="0">
                <a:cs typeface="David" panose="020E0502060401010101" pitchFamily="34" charset="-79"/>
              </a:rPr>
              <a:t>במערכת הבינ"ל,  </a:t>
            </a:r>
            <a:r>
              <a:rPr lang="he-IL" altLang="he-IL" sz="2800" dirty="0" smtClean="0">
                <a:cs typeface="David" panose="020E0502060401010101" pitchFamily="34" charset="-79"/>
              </a:rPr>
              <a:t>אשר להם </a:t>
            </a:r>
            <a:r>
              <a:rPr lang="he-IL" altLang="he-IL" sz="2800" dirty="0">
                <a:cs typeface="David" panose="020E0502060401010101" pitchFamily="34" charset="-79"/>
              </a:rPr>
              <a:t>השפעה רבה על מימדים חשובים בביטחון הלאומי הישראלי,  ובתוך כך: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והעמקת ההיכרות עם האופן בו פועלים ארגונים אלה – ה</a:t>
            </a:r>
            <a:r>
              <a:rPr lang="he-IL" altLang="he-IL" sz="2800" b="1" dirty="0">
                <a:cs typeface="David" panose="020E0502060401010101" pitchFamily="34" charset="-79"/>
              </a:rPr>
              <a:t>מבנה הארגוני, המוסדות העיקריים, דפוסי קבלת החלטות והאתג</a:t>
            </a:r>
            <a:r>
              <a:rPr lang="he-IL" altLang="he-IL" sz="2800" dirty="0">
                <a:cs typeface="David" panose="020E0502060401010101" pitchFamily="34" charset="-79"/>
              </a:rPr>
              <a:t>רים המרכזיים מולם הם עומדים בימים אלה. 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</a:t>
            </a:r>
            <a:r>
              <a:rPr lang="he-IL" altLang="he-IL" sz="2800" b="1" dirty="0">
                <a:cs typeface="David" panose="020E0502060401010101" pitchFamily="34" charset="-79"/>
              </a:rPr>
              <a:t>הקשרים שבין ארגונים אלה לבין מדינות המזרח התיכון </a:t>
            </a:r>
            <a:r>
              <a:rPr lang="he-IL" altLang="he-IL" sz="2800" dirty="0">
                <a:cs typeface="David" panose="020E0502060401010101" pitchFamily="34" charset="-79"/>
              </a:rPr>
              <a:t>והאתגרים החדשים מולם הם ניצבים בהקשר זה (אסלאם רדיקלי וכד'). 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היקף היחסים </a:t>
            </a:r>
            <a:r>
              <a:rPr lang="he-IL" altLang="he-IL" sz="2800" b="1" dirty="0">
                <a:cs typeface="David" panose="020E0502060401010101" pitchFamily="34" charset="-79"/>
              </a:rPr>
              <a:t>והקשרים בין ארגונים אלה לבין מדינת ישראל  </a:t>
            </a:r>
            <a:r>
              <a:rPr lang="he-IL" altLang="he-IL" sz="2800" dirty="0">
                <a:cs typeface="David" panose="020E0502060401010101" pitchFamily="34" charset="-79"/>
              </a:rPr>
              <a:t>וכן האתגרים וההזדמנויות העומדים מולנו בפיתוח קשרים אלה.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הכרת אופן </a:t>
            </a:r>
            <a:r>
              <a:rPr lang="he-IL" altLang="he-IL" sz="2800" b="1" dirty="0">
                <a:cs typeface="David" panose="020E0502060401010101" pitchFamily="34" charset="-79"/>
              </a:rPr>
              <a:t>פעילות השגרירות, הנספח הצבאי </a:t>
            </a:r>
            <a:r>
              <a:rPr lang="he-IL" altLang="he-IL" sz="2800" dirty="0">
                <a:cs typeface="David" panose="020E0502060401010101" pitchFamily="34" charset="-79"/>
              </a:rPr>
              <a:t> והנציגים והמוסדות הישראלים  הפועלים מול ארגונים אלה.  </a:t>
            </a:r>
            <a:endParaRPr lang="en-US" altLang="he-IL" sz="2800" dirty="0">
              <a:cs typeface="David" panose="020E0502060401010101" pitchFamily="34" charset="-79"/>
            </a:endParaRPr>
          </a:p>
          <a:p>
            <a:endParaRPr lang="he-IL" sz="2400" dirty="0"/>
          </a:p>
        </p:txBody>
      </p:sp>
    </p:spTree>
    <p:extLst>
      <p:ext uri="{BB962C8B-B14F-4D97-AF65-F5344CB8AC3E}">
        <p14:creationId xmlns="" xmlns:p14="http://schemas.microsoft.com/office/powerpoint/2010/main" val="158926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TM02900743[[fn=אורגני]]</Template>
  <TotalTime>23634</TotalTime>
  <Words>658</Words>
  <Application>Microsoft Office PowerPoint</Application>
  <PresentationFormat>‫הצגה על המסך (4:3)</PresentationFormat>
  <Paragraphs>108</Paragraphs>
  <Slides>13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13</vt:i4>
      </vt:variant>
    </vt:vector>
  </HeadingPairs>
  <TitlesOfParts>
    <vt:vector size="15" baseType="lpstr">
      <vt:lpstr>HDOfficeLightV0</vt:lpstr>
      <vt:lpstr>זרימה</vt:lpstr>
      <vt:lpstr>הציר המדיני – מחזור מ"ד  </vt:lpstr>
      <vt:lpstr>מטרות הציר המדיני</vt:lpstr>
      <vt:lpstr>המרכיבים  העיקריים של הציר</vt:lpstr>
      <vt:lpstr>הקורס האקדמי</vt:lpstr>
      <vt:lpstr>פריסת הקורס האקדמי</vt:lpstr>
      <vt:lpstr>שקופית 6</vt:lpstr>
      <vt:lpstr>הסימולציה המדינית-ביטחונית</vt:lpstr>
      <vt:lpstr>שקופית 8</vt:lpstr>
      <vt:lpstr>הסיור בנאט"ו ובאיחוד האירופי</vt:lpstr>
      <vt:lpstr>הסיור בארה"ב</vt:lpstr>
      <vt:lpstr>שקופית 11</vt:lpstr>
      <vt:lpstr>מרכיבים נוספים ותכנים תומכים</vt:lpstr>
      <vt:lpstr>סוף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haimwaxman</cp:lastModifiedBy>
  <cp:revision>100</cp:revision>
  <dcterms:created xsi:type="dcterms:W3CDTF">2015-06-19T12:00:16Z</dcterms:created>
  <dcterms:modified xsi:type="dcterms:W3CDTF">2016-09-01T05:28:17Z</dcterms:modified>
</cp:coreProperties>
</file>