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8" r:id="rId1"/>
    <p:sldMasterId id="2147483874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1" r:id="rId4"/>
    <p:sldId id="332" r:id="rId5"/>
    <p:sldId id="313" r:id="rId6"/>
    <p:sldId id="311" r:id="rId7"/>
    <p:sldId id="312" r:id="rId8"/>
    <p:sldId id="273" r:id="rId9"/>
    <p:sldId id="336" r:id="rId10"/>
    <p:sldId id="330" r:id="rId11"/>
    <p:sldId id="334" r:id="rId12"/>
    <p:sldId id="320" r:id="rId13"/>
    <p:sldId id="317" r:id="rId14"/>
    <p:sldId id="305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סגנון בהיר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סגנון ביניים 1 - הדגשה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81" autoAdjust="0"/>
    <p:restoredTop sz="86510" autoAdjust="0"/>
  </p:normalViewPr>
  <p:slideViewPr>
    <p:cSldViewPr>
      <p:cViewPr varScale="1">
        <p:scale>
          <a:sx n="93" d="100"/>
          <a:sy n="93" d="100"/>
        </p:scale>
        <p:origin x="-36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79B1EB-1DA2-42E4-BC88-68D8BF3633F2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0454328C-4C33-48CF-96B0-AB61D9F63868}">
      <dgm:prSet phldrT="[טקסט]"/>
      <dgm:spPr/>
      <dgm:t>
        <a:bodyPr/>
        <a:lstStyle/>
        <a:p>
          <a:pPr rtl="1"/>
          <a:r>
            <a:rPr lang="en-US" dirty="0"/>
            <a:t>Tours and Visits to Organizations</a:t>
          </a:r>
          <a:endParaRPr lang="he-IL" dirty="0"/>
        </a:p>
      </dgm:t>
    </dgm:pt>
    <dgm:pt modelId="{7B4E5BB0-4A42-4A64-9B0F-A94830C42F84}" type="par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AE954401-F8BC-4197-B919-27405B99164B}" type="sibTrans" cxnId="{A48A044B-8D56-4DC1-9550-DB895E99C0F0}">
      <dgm:prSet/>
      <dgm:spPr/>
      <dgm:t>
        <a:bodyPr/>
        <a:lstStyle/>
        <a:p>
          <a:pPr rtl="1"/>
          <a:endParaRPr lang="he-IL"/>
        </a:p>
      </dgm:t>
    </dgm:pt>
    <dgm:pt modelId="{BA26E9B7-737F-45BE-9813-4F530956AE0C}">
      <dgm:prSet phldrT="[טקסט]"/>
      <dgm:spPr/>
      <dgm:t>
        <a:bodyPr/>
        <a:lstStyle/>
        <a:p>
          <a:pPr rtl="1"/>
          <a:r>
            <a:rPr lang="en-US" dirty="0"/>
            <a:t>Political Simulation</a:t>
          </a:r>
          <a:endParaRPr lang="he-IL" dirty="0"/>
        </a:p>
      </dgm:t>
    </dgm:pt>
    <dgm:pt modelId="{92CA2250-B03F-4874-98D4-401D5D2C1C3E}" type="par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5C48670-70BF-4236-8C19-BB62AD4E19B3}" type="sibTrans" cxnId="{F34DAADF-C999-4AF7-8232-1514C5C8DF7E}">
      <dgm:prSet/>
      <dgm:spPr/>
      <dgm:t>
        <a:bodyPr/>
        <a:lstStyle/>
        <a:p>
          <a:pPr rtl="1"/>
          <a:endParaRPr lang="he-IL"/>
        </a:p>
      </dgm:t>
    </dgm:pt>
    <dgm:pt modelId="{901F81E2-530C-413A-9F8A-AF3974DDF0A4}">
      <dgm:prSet phldrT="[טקסט]"/>
      <dgm:spPr/>
      <dgm:t>
        <a:bodyPr/>
        <a:lstStyle/>
        <a:p>
          <a:pPr rtl="1"/>
          <a:r>
            <a:rPr lang="en-US" dirty="0"/>
            <a:t>Academic Course</a:t>
          </a:r>
          <a:endParaRPr lang="he-IL" dirty="0"/>
        </a:p>
      </dgm:t>
    </dgm:pt>
    <dgm:pt modelId="{62C27E5F-34C8-4E54-BBD3-C54E43C4EE5B}" type="par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AEB52988-B432-4253-8FB1-44CC1D1F5623}" type="sibTrans" cxnId="{B80CCF37-87A2-4119-975E-F3B5F816C4FC}">
      <dgm:prSet/>
      <dgm:spPr/>
      <dgm:t>
        <a:bodyPr/>
        <a:lstStyle/>
        <a:p>
          <a:pPr rtl="1"/>
          <a:endParaRPr lang="he-IL"/>
        </a:p>
      </dgm:t>
    </dgm:pt>
    <dgm:pt modelId="{145F4B28-0A8C-4C40-A95F-A40EA3F99FAC}">
      <dgm:prSet phldrT="[טקסט]"/>
      <dgm:spPr/>
      <dgm:t>
        <a:bodyPr/>
        <a:lstStyle/>
        <a:p>
          <a:pPr rtl="1"/>
          <a:r>
            <a:rPr lang="en-US" dirty="0"/>
            <a:t>Workshops</a:t>
          </a:r>
          <a:endParaRPr lang="he-IL" dirty="0"/>
        </a:p>
      </dgm:t>
    </dgm:pt>
    <dgm:pt modelId="{E46B4858-3BA9-4D50-99E8-AC7C4B8FF4D4}" type="par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E80DB51D-6DAC-45FF-8C90-05D3DE399E96}" type="sibTrans" cxnId="{E61C77AF-8F67-40A0-B184-14210D12831C}">
      <dgm:prSet/>
      <dgm:spPr/>
      <dgm:t>
        <a:bodyPr/>
        <a:lstStyle/>
        <a:p>
          <a:pPr rtl="1"/>
          <a:endParaRPr lang="he-IL"/>
        </a:p>
      </dgm:t>
    </dgm:pt>
    <dgm:pt modelId="{4B1C8087-68BF-47AA-A293-679F77CE09EF}">
      <dgm:prSet/>
      <dgm:spPr/>
      <dgm:t>
        <a:bodyPr/>
        <a:lstStyle/>
        <a:p>
          <a:pPr rtl="1"/>
          <a:r>
            <a:rPr lang="en-US" dirty="0"/>
            <a:t>Trips Abroad</a:t>
          </a:r>
          <a:endParaRPr lang="he-IL" dirty="0"/>
        </a:p>
      </dgm:t>
    </dgm:pt>
    <dgm:pt modelId="{00E33D6E-692E-457A-9EA0-9BED461C95AD}" type="par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E4BBB8F6-974E-423F-B998-F5535A00B6E3}" type="sibTrans" cxnId="{0FB26F99-5C77-4B2C-A23C-490BF32DD2B8}">
      <dgm:prSet/>
      <dgm:spPr/>
      <dgm:t>
        <a:bodyPr/>
        <a:lstStyle/>
        <a:p>
          <a:pPr rtl="1"/>
          <a:endParaRPr lang="he-IL"/>
        </a:p>
      </dgm:t>
    </dgm:pt>
    <dgm:pt modelId="{4672DC12-8334-4536-82C7-03B43AC06ACA}">
      <dgm:prSet/>
      <dgm:spPr/>
      <dgm:t>
        <a:bodyPr/>
        <a:lstStyle/>
        <a:p>
          <a:pPr rtl="1"/>
          <a:r>
            <a:rPr lang="en-US" dirty="0"/>
            <a:t>Seminars</a:t>
          </a:r>
          <a:endParaRPr lang="he-IL" dirty="0"/>
        </a:p>
      </dgm:t>
    </dgm:pt>
    <dgm:pt modelId="{68A2E9AB-1793-4147-B602-502E83462C36}" type="par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96C1EB0D-A022-4D3A-B0F4-8888A2365400}" type="sibTrans" cxnId="{7EA94CB4-3713-4DAB-85A0-0DBC241B5EBA}">
      <dgm:prSet/>
      <dgm:spPr/>
      <dgm:t>
        <a:bodyPr/>
        <a:lstStyle/>
        <a:p>
          <a:pPr rtl="1"/>
          <a:endParaRPr lang="he-IL"/>
        </a:p>
      </dgm:t>
    </dgm:pt>
    <dgm:pt modelId="{14B1DE2E-1D68-491F-9A62-97B8A0CD6B8D}" type="pres">
      <dgm:prSet presAssocID="{5479B1EB-1DA2-42E4-BC88-68D8BF3633F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73FF951-E949-4BD5-8090-B0F5AEC6AC0B}" type="pres">
      <dgm:prSet presAssocID="{0454328C-4C33-48CF-96B0-AB61D9F638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250CC5A-6670-4A66-890C-5FE628870574}" type="pres">
      <dgm:prSet presAssocID="{AE954401-F8BC-4197-B919-27405B99164B}" presName="sibTrans" presStyleCnt="0"/>
      <dgm:spPr/>
    </dgm:pt>
    <dgm:pt modelId="{988426A3-435A-4519-8E94-54A4F1375664}" type="pres">
      <dgm:prSet presAssocID="{BA26E9B7-737F-45BE-9813-4F530956AE0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AACD85-4AC3-4B73-B0D6-EE820AC2D042}" type="pres">
      <dgm:prSet presAssocID="{95C48670-70BF-4236-8C19-BB62AD4E19B3}" presName="sibTrans" presStyleCnt="0"/>
      <dgm:spPr/>
    </dgm:pt>
    <dgm:pt modelId="{5000F3A7-447B-441D-9894-7C369D614F9F}" type="pres">
      <dgm:prSet presAssocID="{901F81E2-530C-413A-9F8A-AF3974DDF0A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262F3A8-D8EE-45BA-A326-D46267537925}" type="pres">
      <dgm:prSet presAssocID="{AEB52988-B432-4253-8FB1-44CC1D1F5623}" presName="sibTrans" presStyleCnt="0"/>
      <dgm:spPr/>
    </dgm:pt>
    <dgm:pt modelId="{0F055129-6155-41C6-8FD8-53DF8648AEE1}" type="pres">
      <dgm:prSet presAssocID="{145F4B28-0A8C-4C40-A95F-A40EA3F99FAC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1638850-B095-4904-9489-EAC52A341598}" type="pres">
      <dgm:prSet presAssocID="{E80DB51D-6DAC-45FF-8C90-05D3DE399E96}" presName="sibTrans" presStyleCnt="0"/>
      <dgm:spPr/>
    </dgm:pt>
    <dgm:pt modelId="{521A1700-FD59-439D-9440-4B4FE76C0A29}" type="pres">
      <dgm:prSet presAssocID="{4672DC12-8334-4536-82C7-03B43AC06A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23AF2C5-1340-410F-8ED3-D21CFB02FE41}" type="pres">
      <dgm:prSet presAssocID="{96C1EB0D-A022-4D3A-B0F4-8888A2365400}" presName="sibTrans" presStyleCnt="0"/>
      <dgm:spPr/>
    </dgm:pt>
    <dgm:pt modelId="{EB2DB6C6-BD66-49F7-A533-06C75778119F}" type="pres">
      <dgm:prSet presAssocID="{4B1C8087-68BF-47AA-A293-679F77CE09E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B80CCF37-87A2-4119-975E-F3B5F816C4FC}" srcId="{5479B1EB-1DA2-42E4-BC88-68D8BF3633F2}" destId="{901F81E2-530C-413A-9F8A-AF3974DDF0A4}" srcOrd="2" destOrd="0" parTransId="{62C27E5F-34C8-4E54-BBD3-C54E43C4EE5B}" sibTransId="{AEB52988-B432-4253-8FB1-44CC1D1F5623}"/>
    <dgm:cxn modelId="{E61C77AF-8F67-40A0-B184-14210D12831C}" srcId="{5479B1EB-1DA2-42E4-BC88-68D8BF3633F2}" destId="{145F4B28-0A8C-4C40-A95F-A40EA3F99FAC}" srcOrd="3" destOrd="0" parTransId="{E46B4858-3BA9-4D50-99E8-AC7C4B8FF4D4}" sibTransId="{E80DB51D-6DAC-45FF-8C90-05D3DE399E96}"/>
    <dgm:cxn modelId="{47A41BFF-758C-4140-AB72-F307E28E333A}" type="presOf" srcId="{5479B1EB-1DA2-42E4-BC88-68D8BF3633F2}" destId="{14B1DE2E-1D68-491F-9A62-97B8A0CD6B8D}" srcOrd="0" destOrd="0" presId="urn:microsoft.com/office/officeart/2005/8/layout/default#1"/>
    <dgm:cxn modelId="{5D49374B-5186-4B2E-B31E-A551D3FCABBE}" type="presOf" srcId="{BA26E9B7-737F-45BE-9813-4F530956AE0C}" destId="{988426A3-435A-4519-8E94-54A4F1375664}" srcOrd="0" destOrd="0" presId="urn:microsoft.com/office/officeart/2005/8/layout/default#1"/>
    <dgm:cxn modelId="{F34DAADF-C999-4AF7-8232-1514C5C8DF7E}" srcId="{5479B1EB-1DA2-42E4-BC88-68D8BF3633F2}" destId="{BA26E9B7-737F-45BE-9813-4F530956AE0C}" srcOrd="1" destOrd="0" parTransId="{92CA2250-B03F-4874-98D4-401D5D2C1C3E}" sibTransId="{95C48670-70BF-4236-8C19-BB62AD4E19B3}"/>
    <dgm:cxn modelId="{A48A044B-8D56-4DC1-9550-DB895E99C0F0}" srcId="{5479B1EB-1DA2-42E4-BC88-68D8BF3633F2}" destId="{0454328C-4C33-48CF-96B0-AB61D9F63868}" srcOrd="0" destOrd="0" parTransId="{7B4E5BB0-4A42-4A64-9B0F-A94830C42F84}" sibTransId="{AE954401-F8BC-4197-B919-27405B99164B}"/>
    <dgm:cxn modelId="{FD92A2FF-B905-4AC1-B264-AE55868BCEF8}" type="presOf" srcId="{0454328C-4C33-48CF-96B0-AB61D9F63868}" destId="{573FF951-E949-4BD5-8090-B0F5AEC6AC0B}" srcOrd="0" destOrd="0" presId="urn:microsoft.com/office/officeart/2005/8/layout/default#1"/>
    <dgm:cxn modelId="{0FB26F99-5C77-4B2C-A23C-490BF32DD2B8}" srcId="{5479B1EB-1DA2-42E4-BC88-68D8BF3633F2}" destId="{4B1C8087-68BF-47AA-A293-679F77CE09EF}" srcOrd="5" destOrd="0" parTransId="{00E33D6E-692E-457A-9EA0-9BED461C95AD}" sibTransId="{E4BBB8F6-974E-423F-B998-F5535A00B6E3}"/>
    <dgm:cxn modelId="{DAE019F9-25C5-47F2-9C11-BEF50561D43D}" type="presOf" srcId="{901F81E2-530C-413A-9F8A-AF3974DDF0A4}" destId="{5000F3A7-447B-441D-9894-7C369D614F9F}" srcOrd="0" destOrd="0" presId="urn:microsoft.com/office/officeart/2005/8/layout/default#1"/>
    <dgm:cxn modelId="{FB358966-412D-498C-A497-CB38D1983171}" type="presOf" srcId="{4672DC12-8334-4536-82C7-03B43AC06ACA}" destId="{521A1700-FD59-439D-9440-4B4FE76C0A29}" srcOrd="0" destOrd="0" presId="urn:microsoft.com/office/officeart/2005/8/layout/default#1"/>
    <dgm:cxn modelId="{CA4AD91E-4C94-40CD-B402-E9BD6A435A86}" type="presOf" srcId="{4B1C8087-68BF-47AA-A293-679F77CE09EF}" destId="{EB2DB6C6-BD66-49F7-A533-06C75778119F}" srcOrd="0" destOrd="0" presId="urn:microsoft.com/office/officeart/2005/8/layout/default#1"/>
    <dgm:cxn modelId="{5A5D9158-5E95-4D88-A47F-CAA8D695B625}" type="presOf" srcId="{145F4B28-0A8C-4C40-A95F-A40EA3F99FAC}" destId="{0F055129-6155-41C6-8FD8-53DF8648AEE1}" srcOrd="0" destOrd="0" presId="urn:microsoft.com/office/officeart/2005/8/layout/default#1"/>
    <dgm:cxn modelId="{7EA94CB4-3713-4DAB-85A0-0DBC241B5EBA}" srcId="{5479B1EB-1DA2-42E4-BC88-68D8BF3633F2}" destId="{4672DC12-8334-4536-82C7-03B43AC06ACA}" srcOrd="4" destOrd="0" parTransId="{68A2E9AB-1793-4147-B602-502E83462C36}" sibTransId="{96C1EB0D-A022-4D3A-B0F4-8888A2365400}"/>
    <dgm:cxn modelId="{95977B02-ED70-4106-A618-DE3F6711A401}" type="presParOf" srcId="{14B1DE2E-1D68-491F-9A62-97B8A0CD6B8D}" destId="{573FF951-E949-4BD5-8090-B0F5AEC6AC0B}" srcOrd="0" destOrd="0" presId="urn:microsoft.com/office/officeart/2005/8/layout/default#1"/>
    <dgm:cxn modelId="{19B1D522-C433-4559-A36B-05B6CE3B47D6}" type="presParOf" srcId="{14B1DE2E-1D68-491F-9A62-97B8A0CD6B8D}" destId="{F250CC5A-6670-4A66-890C-5FE628870574}" srcOrd="1" destOrd="0" presId="urn:microsoft.com/office/officeart/2005/8/layout/default#1"/>
    <dgm:cxn modelId="{FC05B38D-7C6F-4880-B625-3B7A7E4D77A5}" type="presParOf" srcId="{14B1DE2E-1D68-491F-9A62-97B8A0CD6B8D}" destId="{988426A3-435A-4519-8E94-54A4F1375664}" srcOrd="2" destOrd="0" presId="urn:microsoft.com/office/officeart/2005/8/layout/default#1"/>
    <dgm:cxn modelId="{6EE3C592-EDB3-4292-B70C-FC7CEA20E858}" type="presParOf" srcId="{14B1DE2E-1D68-491F-9A62-97B8A0CD6B8D}" destId="{5EAACD85-4AC3-4B73-B0D6-EE820AC2D042}" srcOrd="3" destOrd="0" presId="urn:microsoft.com/office/officeart/2005/8/layout/default#1"/>
    <dgm:cxn modelId="{C474FB81-DF2D-4068-8F31-EF48F732C187}" type="presParOf" srcId="{14B1DE2E-1D68-491F-9A62-97B8A0CD6B8D}" destId="{5000F3A7-447B-441D-9894-7C369D614F9F}" srcOrd="4" destOrd="0" presId="urn:microsoft.com/office/officeart/2005/8/layout/default#1"/>
    <dgm:cxn modelId="{AE01FEB8-8EDF-4FEF-A3F6-D4D1AA296A54}" type="presParOf" srcId="{14B1DE2E-1D68-491F-9A62-97B8A0CD6B8D}" destId="{4262F3A8-D8EE-45BA-A326-D46267537925}" srcOrd="5" destOrd="0" presId="urn:microsoft.com/office/officeart/2005/8/layout/default#1"/>
    <dgm:cxn modelId="{53104C3D-82BD-49B9-A7E7-D97B24B89937}" type="presParOf" srcId="{14B1DE2E-1D68-491F-9A62-97B8A0CD6B8D}" destId="{0F055129-6155-41C6-8FD8-53DF8648AEE1}" srcOrd="6" destOrd="0" presId="urn:microsoft.com/office/officeart/2005/8/layout/default#1"/>
    <dgm:cxn modelId="{91174E3A-E5C9-442B-A126-26DE5800ADD6}" type="presParOf" srcId="{14B1DE2E-1D68-491F-9A62-97B8A0CD6B8D}" destId="{21638850-B095-4904-9489-EAC52A341598}" srcOrd="7" destOrd="0" presId="urn:microsoft.com/office/officeart/2005/8/layout/default#1"/>
    <dgm:cxn modelId="{B2AF959E-F0D7-47FF-ABEC-D53CC1A7A665}" type="presParOf" srcId="{14B1DE2E-1D68-491F-9A62-97B8A0CD6B8D}" destId="{521A1700-FD59-439D-9440-4B4FE76C0A29}" srcOrd="8" destOrd="0" presId="urn:microsoft.com/office/officeart/2005/8/layout/default#1"/>
    <dgm:cxn modelId="{25983285-3209-4183-B1FD-B25ED0B7F8C6}" type="presParOf" srcId="{14B1DE2E-1D68-491F-9A62-97B8A0CD6B8D}" destId="{E23AF2C5-1340-410F-8ED3-D21CFB02FE41}" srcOrd="9" destOrd="0" presId="urn:microsoft.com/office/officeart/2005/8/layout/default#1"/>
    <dgm:cxn modelId="{46AE5F5F-655C-467D-9690-4F0B7EDC0608}" type="presParOf" srcId="{14B1DE2E-1D68-491F-9A62-97B8A0CD6B8D}" destId="{EB2DB6C6-BD66-49F7-A533-06C75778119F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3FF951-E949-4BD5-8090-B0F5AEC6AC0B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Tours and Visits to Organizations</a:t>
          </a:r>
          <a:endParaRPr lang="he-IL" sz="3000" kern="1200" dirty="0"/>
        </a:p>
      </dsp:txBody>
      <dsp:txXfrm>
        <a:off x="0" y="591343"/>
        <a:ext cx="2571749" cy="1543050"/>
      </dsp:txXfrm>
    </dsp:sp>
    <dsp:sp modelId="{988426A3-435A-4519-8E94-54A4F1375664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Political Simulation</a:t>
          </a:r>
          <a:endParaRPr lang="he-IL" sz="3000" kern="1200" dirty="0"/>
        </a:p>
      </dsp:txBody>
      <dsp:txXfrm>
        <a:off x="2828925" y="591343"/>
        <a:ext cx="2571749" cy="1543050"/>
      </dsp:txXfrm>
    </dsp:sp>
    <dsp:sp modelId="{5000F3A7-447B-441D-9894-7C369D614F9F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Academic Course</a:t>
          </a:r>
          <a:endParaRPr lang="he-IL" sz="3000" kern="1200" dirty="0"/>
        </a:p>
      </dsp:txBody>
      <dsp:txXfrm>
        <a:off x="5657849" y="591343"/>
        <a:ext cx="2571749" cy="1543050"/>
      </dsp:txXfrm>
    </dsp:sp>
    <dsp:sp modelId="{0F055129-6155-41C6-8FD8-53DF8648AEE1}">
      <dsp:nvSpPr>
        <dsp:cNvPr id="0" name=""/>
        <dsp:cNvSpPr/>
      </dsp:nvSpPr>
      <dsp:spPr>
        <a:xfrm>
          <a:off x="0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Workshops</a:t>
          </a:r>
          <a:endParaRPr lang="he-IL" sz="3000" kern="1200" dirty="0"/>
        </a:p>
      </dsp:txBody>
      <dsp:txXfrm>
        <a:off x="0" y="2391568"/>
        <a:ext cx="2571749" cy="1543050"/>
      </dsp:txXfrm>
    </dsp:sp>
    <dsp:sp modelId="{521A1700-FD59-439D-9440-4B4FE76C0A29}">
      <dsp:nvSpPr>
        <dsp:cNvPr id="0" name=""/>
        <dsp:cNvSpPr/>
      </dsp:nvSpPr>
      <dsp:spPr>
        <a:xfrm>
          <a:off x="2828925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Seminars</a:t>
          </a:r>
          <a:endParaRPr lang="he-IL" sz="3000" kern="1200" dirty="0"/>
        </a:p>
      </dsp:txBody>
      <dsp:txXfrm>
        <a:off x="2828925" y="2391568"/>
        <a:ext cx="2571749" cy="1543050"/>
      </dsp:txXfrm>
    </dsp:sp>
    <dsp:sp modelId="{EB2DB6C6-BD66-49F7-A533-06C75778119F}">
      <dsp:nvSpPr>
        <dsp:cNvPr id="0" name=""/>
        <dsp:cNvSpPr/>
      </dsp:nvSpPr>
      <dsp:spPr>
        <a:xfrm>
          <a:off x="5657849" y="2391568"/>
          <a:ext cx="2571749" cy="15430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/>
            <a:t>Trips Abroad</a:t>
          </a:r>
          <a:endParaRPr lang="he-IL" sz="3000" kern="1200" dirty="0"/>
        </a:p>
      </dsp:txBody>
      <dsp:txXfrm>
        <a:off x="5657849" y="2391568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F6B7112-0E51-4223-8D56-33C8BC2EF607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B0B8FB6-4605-407B-9F19-FA7745DCD1F4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45532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87E305-197B-4918-AE76-C25AA0CC2372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0DC84A8-D166-427A-8318-C24CFBD3082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8002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הרעיון: </a:t>
            </a:r>
            <a:r>
              <a:rPr lang="he-IL" sz="1200" dirty="0">
                <a:solidFill>
                  <a:srgbClr val="FF0000"/>
                </a:solidFill>
              </a:rPr>
              <a:t>שילוב רקע תיאורטי עם התנסויות ותכנים תומכים על מנת לספק תמונה כוללת של </a:t>
            </a:r>
            <a:r>
              <a:rPr lang="he-IL" sz="1200" dirty="0" err="1">
                <a:solidFill>
                  <a:srgbClr val="FF0000"/>
                </a:solidFill>
              </a:rPr>
              <a:t>המימד</a:t>
            </a:r>
            <a:r>
              <a:rPr lang="he-IL" sz="1200" dirty="0">
                <a:solidFill>
                  <a:srgbClr val="FF0000"/>
                </a:solidFill>
              </a:rPr>
              <a:t> המדיני של הביטחון הלאומי</a:t>
            </a:r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250160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/>
              <a:t>שני</a:t>
            </a:r>
            <a:r>
              <a:rPr lang="he-IL" baseline="0" dirty="0"/>
              <a:t> מרכיבים עיקריים לציר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509143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DC84A8-D166-427A-8318-C24CFBD30826}" type="slidenum">
              <a:rPr lang="he-IL" smtClean="0"/>
              <a:pPr/>
              <a:t>6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8693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116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7939749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כותרת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7" name="כותרת משנה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30" name="מציין מיקום של תאריך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19" name="מציין מיקום של כותרת תחתונה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7" name="מציין מיקום של מספר שקופית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962630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לבן עם פינה יחידה חתוכה ומעוגלת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שולש ישר-זווית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/>
              <a:t>לחץ על הסמל כדי להוסיף תמונה</a:t>
            </a:r>
            <a:endParaRPr kumimoji="0" lang="en-US" dirty="0"/>
          </a:p>
        </p:txBody>
      </p:sp>
      <p:sp>
        <p:nvSpPr>
          <p:cNvPr id="10" name="צורה חופשית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צורה חופשית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e-IL"/>
              <a:t>לחץ כדי לערוך סגנונות טקסט של תבנית בסיס</a:t>
            </a:r>
          </a:p>
          <a:p>
            <a:pPr lvl="1" eaLnBrk="1" latinLnBrk="0" hangingPunct="1"/>
            <a:r>
              <a:rPr lang="he-IL"/>
              <a:t>רמה שנייה</a:t>
            </a:r>
          </a:p>
          <a:p>
            <a:pPr lvl="2" eaLnBrk="1" latinLnBrk="0" hangingPunct="1"/>
            <a:r>
              <a:rPr lang="he-IL"/>
              <a:t>רמה שלישית</a:t>
            </a:r>
          </a:p>
          <a:p>
            <a:pPr lvl="3" eaLnBrk="1" latinLnBrk="0" hangingPunct="1"/>
            <a:r>
              <a:rPr lang="he-IL"/>
              <a:t>רמה רביעית</a:t>
            </a:r>
          </a:p>
          <a:p>
            <a:pPr lvl="4" eaLnBrk="1" latinLnBrk="0" hangingPunct="1"/>
            <a:r>
              <a:rPr lang="he-IL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401551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178342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808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3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3471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635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641175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80627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צורה חופשית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צורה חופשית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מציין מיקום של כותרת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e-IL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0" name="מציין מיקום טקסט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/>
              <a:t>רמה שנייה</a:t>
            </a:r>
          </a:p>
          <a:p>
            <a:pPr lvl="2" eaLnBrk="1" latinLnBrk="0" hangingPunct="1"/>
            <a:r>
              <a:rPr kumimoji="0" lang="he-IL"/>
              <a:t>רמה שלישית</a:t>
            </a:r>
          </a:p>
          <a:p>
            <a:pPr lvl="3" eaLnBrk="1" latinLnBrk="0" hangingPunct="1"/>
            <a:r>
              <a:rPr kumimoji="0" lang="he-IL"/>
              <a:t>רמה רביעית</a:t>
            </a:r>
          </a:p>
          <a:p>
            <a:pPr lvl="4" eaLnBrk="1" latinLnBrk="0" hangingPunct="1"/>
            <a:r>
              <a:rPr kumimoji="0" lang="he-IL"/>
              <a:t>רמה חמישית</a:t>
            </a:r>
            <a:endParaRPr kumimoji="0" lang="en-US"/>
          </a:p>
        </p:txBody>
      </p:sp>
      <p:sp>
        <p:nvSpPr>
          <p:cNvPr id="10" name="מציין מיקום של תאריך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90F7C2-6811-4F4F-A9ED-20794B27940F}" type="datetimeFigureOut">
              <a:rPr lang="he-IL" smtClean="0"/>
              <a:pPr/>
              <a:t>א'/אלול/תשע"ו</a:t>
            </a:fld>
            <a:endParaRPr lang="he-IL"/>
          </a:p>
        </p:txBody>
      </p:sp>
      <p:sp>
        <p:nvSpPr>
          <p:cNvPr id="22" name="מציין מיקום של כותרת תחתונה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79D85F-D2EE-443A-8E09-9B90F490FFEF}" type="slidenum">
              <a:rPr lang="he-IL" smtClean="0"/>
              <a:pPr/>
              <a:t>‹#›</a:t>
            </a:fld>
            <a:endParaRPr lang="he-IL"/>
          </a:p>
        </p:txBody>
      </p:sp>
      <p:grpSp>
        <p:nvGrpSpPr>
          <p:cNvPr id="2" name="קבוצה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צורה חופשית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צורה חופשית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300" dirty="0"/>
              <a:t>Political Axis – 44</a:t>
            </a:r>
            <a:r>
              <a:rPr lang="en-US" sz="5300" baseline="30000" dirty="0"/>
              <a:t>th</a:t>
            </a:r>
            <a:r>
              <a:rPr lang="en-US" sz="5300" dirty="0"/>
              <a:t> Class</a:t>
            </a:r>
            <a:endParaRPr lang="he-IL" sz="3200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/>
              <a:t>5.9.16</a:t>
            </a:r>
          </a:p>
          <a:p>
            <a:pPr algn="ctr"/>
            <a:r>
              <a:rPr lang="he-IL" dirty="0"/>
              <a:t>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772400" cy="1288184"/>
          </a:xfrm>
        </p:spPr>
        <p:txBody>
          <a:bodyPr>
            <a:normAutofit/>
          </a:bodyPr>
          <a:lstStyle/>
          <a:p>
            <a:pPr algn="ctr" rtl="0">
              <a:lnSpc>
                <a:spcPct val="150000"/>
              </a:lnSpc>
            </a:pPr>
            <a:r>
              <a:rPr lang="en-US" altLang="he-IL" b="1" dirty="0"/>
              <a:t>The trip to the USA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85800" y="1916832"/>
            <a:ext cx="7772400" cy="4536504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altLang="he-IL" sz="2800" dirty="0" smtClean="0">
                <a:cs typeface="David" panose="020E0502060401010101" pitchFamily="34" charset="-79"/>
              </a:rPr>
              <a:t>Studying the components of </a:t>
            </a:r>
            <a:r>
              <a:rPr lang="en-US" altLang="he-IL" sz="2800" b="1" dirty="0">
                <a:cs typeface="David" panose="020E0502060401010101" pitchFamily="34" charset="-79"/>
              </a:rPr>
              <a:t>American national </a:t>
            </a:r>
            <a:r>
              <a:rPr lang="en-US" altLang="he-IL" sz="2800" b="1" dirty="0" smtClean="0">
                <a:cs typeface="David" panose="020E0502060401010101" pitchFamily="34" charset="-79"/>
              </a:rPr>
              <a:t>security</a:t>
            </a:r>
            <a:r>
              <a:rPr lang="en-US" altLang="he-IL" sz="2800" dirty="0" smtClean="0">
                <a:cs typeface="David" panose="020E0502060401010101" pitchFamily="34" charset="-79"/>
              </a:rPr>
              <a:t>, including government structure, </a:t>
            </a:r>
            <a:r>
              <a:rPr lang="en-US" altLang="he-IL" sz="2800" dirty="0">
                <a:cs typeface="David" panose="020E0502060401010101" pitchFamily="34" charset="-79"/>
              </a:rPr>
              <a:t>key challenges </a:t>
            </a:r>
            <a:r>
              <a:rPr lang="en-US" altLang="he-IL" sz="2800" dirty="0" smtClean="0">
                <a:cs typeface="David" panose="020E0502060401010101" pitchFamily="34" charset="-79"/>
              </a:rPr>
              <a:t>of </a:t>
            </a:r>
            <a:r>
              <a:rPr lang="en-US" altLang="he-IL" sz="2800" dirty="0">
                <a:cs typeface="David" panose="020E0502060401010101" pitchFamily="34" charset="-79"/>
              </a:rPr>
              <a:t>National Security, the United States in the Middle East, etc.</a:t>
            </a:r>
          </a:p>
          <a:p>
            <a:pPr algn="l" rtl="0"/>
            <a:r>
              <a:rPr lang="en-US" altLang="he-IL" sz="2800" b="1" dirty="0">
                <a:cs typeface="David" panose="020E0502060401010101" pitchFamily="34" charset="-79"/>
              </a:rPr>
              <a:t>US-Israeli </a:t>
            </a:r>
            <a:r>
              <a:rPr lang="en-US" altLang="he-IL" sz="2800" b="1" dirty="0" smtClean="0">
                <a:cs typeface="David" panose="020E0502060401010101" pitchFamily="34" charset="-79"/>
              </a:rPr>
              <a:t>relations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algn="l" rtl="0"/>
            <a:r>
              <a:rPr lang="en-US" sz="2800" dirty="0" smtClean="0">
                <a:cs typeface="David" panose="020E0502060401010101" pitchFamily="34" charset="-79"/>
              </a:rPr>
              <a:t>The </a:t>
            </a:r>
            <a:r>
              <a:rPr lang="en-US" sz="2800" b="1" dirty="0" smtClean="0">
                <a:cs typeface="David" panose="020E0502060401010101" pitchFamily="34" charset="-79"/>
              </a:rPr>
              <a:t>Jewish </a:t>
            </a:r>
            <a:r>
              <a:rPr lang="en-US" sz="2800" b="1" dirty="0">
                <a:cs typeface="David" panose="020E0502060401010101" pitchFamily="34" charset="-79"/>
              </a:rPr>
              <a:t>community</a:t>
            </a:r>
            <a:r>
              <a:rPr lang="en-US" sz="2800" dirty="0">
                <a:cs typeface="David" panose="020E0502060401010101" pitchFamily="34" charset="-79"/>
              </a:rPr>
              <a:t>, </a:t>
            </a:r>
            <a:r>
              <a:rPr lang="en-US" sz="2800" dirty="0" smtClean="0">
                <a:cs typeface="David" panose="020E0502060401010101" pitchFamily="34" charset="-79"/>
              </a:rPr>
              <a:t>its </a:t>
            </a:r>
            <a:r>
              <a:rPr lang="en-US" sz="2800" dirty="0">
                <a:cs typeface="David" panose="020E0502060401010101" pitchFamily="34" charset="-79"/>
              </a:rPr>
              <a:t>relationship with Israel</a:t>
            </a:r>
            <a:r>
              <a:rPr lang="en-US" sz="2800" dirty="0" smtClean="0">
                <a:cs typeface="David" panose="020E0502060401010101" pitchFamily="34" charset="-79"/>
              </a:rPr>
              <a:t>, </a:t>
            </a:r>
            <a:r>
              <a:rPr lang="en-US" sz="2800" dirty="0">
                <a:cs typeface="David" panose="020E0502060401010101" pitchFamily="34" charset="-79"/>
              </a:rPr>
              <a:t>American Jewish </a:t>
            </a:r>
            <a:r>
              <a:rPr lang="en-US" sz="2800" dirty="0" smtClean="0">
                <a:cs typeface="David" panose="020E0502060401010101" pitchFamily="34" charset="-79"/>
              </a:rPr>
              <a:t>life.</a:t>
            </a:r>
            <a:endParaRPr lang="en-US" sz="2800" dirty="0">
              <a:cs typeface="David" panose="020E0502060401010101" pitchFamily="34" charset="-79"/>
            </a:endParaRPr>
          </a:p>
          <a:p>
            <a:pPr algn="l" rtl="0"/>
            <a:r>
              <a:rPr lang="en-US" sz="2800" dirty="0">
                <a:cs typeface="David" panose="020E0502060401010101" pitchFamily="34" charset="-79"/>
              </a:rPr>
              <a:t>Studying </a:t>
            </a:r>
            <a:r>
              <a:rPr lang="en-US" sz="2800" dirty="0" smtClean="0">
                <a:cs typeface="David" panose="020E0502060401010101" pitchFamily="34" charset="-79"/>
              </a:rPr>
              <a:t>American </a:t>
            </a:r>
            <a:r>
              <a:rPr lang="en-US" sz="2800" b="1" dirty="0" smtClean="0">
                <a:cs typeface="David" panose="020E0502060401010101" pitchFamily="34" charset="-79"/>
              </a:rPr>
              <a:t>history</a:t>
            </a:r>
            <a:r>
              <a:rPr lang="en-US" sz="2800" b="1" dirty="0">
                <a:cs typeface="David" panose="020E0502060401010101" pitchFamily="34" charset="-79"/>
              </a:rPr>
              <a:t>, heritage, culture, economy and society</a:t>
            </a:r>
          </a:p>
          <a:p>
            <a:pPr algn="l" rtl="0"/>
            <a:r>
              <a:rPr lang="en-US" sz="2800" dirty="0" smtClean="0">
                <a:cs typeface="David" panose="020E0502060401010101" pitchFamily="34" charset="-79"/>
              </a:rPr>
              <a:t>Acquaintance with the </a:t>
            </a:r>
            <a:r>
              <a:rPr lang="en-US" sz="2800" b="1" dirty="0">
                <a:cs typeface="David" panose="020E0502060401010101" pitchFamily="34" charset="-79"/>
              </a:rPr>
              <a:t>global </a:t>
            </a:r>
            <a:r>
              <a:rPr lang="en-US" sz="2800" b="1" dirty="0" smtClean="0">
                <a:cs typeface="David" panose="020E0502060401010101" pitchFamily="34" charset="-79"/>
              </a:rPr>
              <a:t>institutions </a:t>
            </a:r>
            <a:r>
              <a:rPr lang="en-US" sz="2800" dirty="0">
                <a:cs typeface="David" panose="020E0502060401010101" pitchFamily="34" charset="-79"/>
              </a:rPr>
              <a:t>(especially the UN)</a:t>
            </a:r>
            <a:endParaRPr lang="he-IL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תוכן 2"/>
          <p:cNvSpPr>
            <a:spLocks noGrp="1"/>
          </p:cNvSpPr>
          <p:nvPr>
            <p:ph idx="1"/>
          </p:nvPr>
        </p:nvSpPr>
        <p:spPr>
          <a:xfrm>
            <a:off x="0" y="-242888"/>
            <a:ext cx="9144000" cy="633618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endParaRPr lang="he-IL" altLang="he-IL" b="1" dirty="0"/>
          </a:p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he-IL" sz="50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The trip to Russia</a:t>
            </a:r>
          </a:p>
          <a:p>
            <a:pPr algn="l" rtl="0"/>
            <a:r>
              <a:rPr lang="en-US" altLang="he-IL" sz="3400" dirty="0" smtClean="0"/>
              <a:t>Studying </a:t>
            </a:r>
            <a:r>
              <a:rPr lang="en-US" altLang="he-IL" sz="3400" b="1" dirty="0" smtClean="0"/>
              <a:t>Russia </a:t>
            </a:r>
            <a:r>
              <a:rPr lang="en-US" altLang="he-IL" sz="3400" dirty="0" smtClean="0"/>
              <a:t>as </a:t>
            </a:r>
            <a:r>
              <a:rPr lang="en-US" altLang="he-IL" sz="3400" dirty="0"/>
              <a:t>a major player in the international system, which has a great influence on important dimensions of Israeli national </a:t>
            </a:r>
            <a:r>
              <a:rPr lang="en-US" altLang="he-IL" sz="3400" dirty="0" smtClean="0"/>
              <a:t>security.</a:t>
            </a:r>
            <a:endParaRPr lang="en-US" altLang="he-IL" sz="3400" dirty="0"/>
          </a:p>
          <a:p>
            <a:pPr algn="l" rtl="0"/>
            <a:r>
              <a:rPr lang="en-US" altLang="he-IL" sz="3400" dirty="0"/>
              <a:t>Understanding the </a:t>
            </a:r>
            <a:r>
              <a:rPr lang="en-US" altLang="he-IL" sz="3400" b="1" dirty="0"/>
              <a:t>culture, heritage and the roots </a:t>
            </a:r>
            <a:r>
              <a:rPr lang="en-US" altLang="he-IL" sz="3400" dirty="0"/>
              <a:t>of the </a:t>
            </a:r>
            <a:r>
              <a:rPr lang="en-US" altLang="he-IL" sz="3400" dirty="0" smtClean="0"/>
              <a:t>Russian </a:t>
            </a:r>
            <a:r>
              <a:rPr lang="en-US" altLang="he-IL" sz="3400" dirty="0"/>
              <a:t>nation.</a:t>
            </a:r>
          </a:p>
          <a:p>
            <a:pPr algn="l" rtl="0"/>
            <a:r>
              <a:rPr lang="en-US" altLang="he-IL" sz="3400" dirty="0" smtClean="0"/>
              <a:t>Understanding </a:t>
            </a:r>
            <a:r>
              <a:rPr lang="en-US" altLang="he-IL" sz="3400" dirty="0"/>
              <a:t>Russia's </a:t>
            </a:r>
            <a:r>
              <a:rPr lang="en-US" altLang="he-IL" sz="3400" b="1" dirty="0"/>
              <a:t>foreign relations </a:t>
            </a:r>
            <a:r>
              <a:rPr lang="en-US" altLang="he-IL" sz="3400" dirty="0"/>
              <a:t>and interests in the Middle East.</a:t>
            </a:r>
          </a:p>
          <a:p>
            <a:pPr algn="l" rtl="0"/>
            <a:r>
              <a:rPr lang="en-US" altLang="he-IL" sz="3400" dirty="0"/>
              <a:t>Understanding the Russian </a:t>
            </a:r>
            <a:r>
              <a:rPr lang="en-US" altLang="he-IL" sz="3400" b="1" dirty="0"/>
              <a:t>Strategic </a:t>
            </a:r>
            <a:r>
              <a:rPr lang="en-US" altLang="he-IL" sz="3400" b="1" dirty="0" smtClean="0"/>
              <a:t>System.</a:t>
            </a:r>
            <a:endParaRPr lang="en-US" altLang="he-IL" sz="3400" dirty="0"/>
          </a:p>
        </p:txBody>
      </p:sp>
    </p:spTree>
    <p:extLst>
      <p:ext uri="{BB962C8B-B14F-4D97-AF65-F5344CB8AC3E}">
        <p14:creationId xmlns:p14="http://schemas.microsoft.com/office/powerpoint/2010/main" xmlns="" val="2444868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b="1"/>
              <a:t>Additional </a:t>
            </a:r>
            <a:r>
              <a:rPr lang="en-US" sz="3600" b="1" dirty="0"/>
              <a:t>Components and Supporting Content</a:t>
            </a:r>
            <a:endParaRPr lang="he-IL" sz="36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l" rtl="0"/>
            <a:r>
              <a:rPr lang="en-US" sz="3400" dirty="0"/>
              <a:t>National Security Tours in Israel</a:t>
            </a:r>
            <a:endParaRPr lang="he-IL" sz="3400" dirty="0"/>
          </a:p>
          <a:p>
            <a:pPr lvl="1" algn="l" rtl="0"/>
            <a:r>
              <a:rPr lang="en-US" sz="3400" dirty="0"/>
              <a:t>Visit at the MFA</a:t>
            </a:r>
            <a:endParaRPr lang="he-IL" sz="3400" dirty="0"/>
          </a:p>
          <a:p>
            <a:pPr lvl="1" algn="l" rtl="0"/>
            <a:r>
              <a:rPr lang="en-US" sz="3400" dirty="0"/>
              <a:t>Visits to Intelligence Organizations</a:t>
            </a:r>
          </a:p>
          <a:p>
            <a:pPr lvl="1" algn="l" rtl="0"/>
            <a:r>
              <a:rPr lang="en-US" sz="3400" dirty="0"/>
              <a:t>China Seminar</a:t>
            </a:r>
            <a:endParaRPr lang="he-IL" sz="3400" dirty="0"/>
          </a:p>
          <a:p>
            <a:pPr lvl="1" algn="l" rtl="0"/>
            <a:r>
              <a:rPr lang="en-US" sz="3400" dirty="0"/>
              <a:t>International Law Seminar</a:t>
            </a:r>
            <a:endParaRPr lang="he-IL" sz="3400" dirty="0"/>
          </a:p>
          <a:p>
            <a:pPr lvl="1" algn="l" rtl="0"/>
            <a:r>
              <a:rPr lang="en-US" sz="3400" dirty="0" smtClean="0"/>
              <a:t>Media Seminar</a:t>
            </a:r>
            <a:endParaRPr lang="en-US" sz="3400" dirty="0"/>
          </a:p>
          <a:p>
            <a:pPr lvl="1" algn="l" rtl="0"/>
            <a:r>
              <a:rPr lang="en-US" sz="3400" dirty="0"/>
              <a:t>Workshops (TBD)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2846206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END</a:t>
            </a:r>
            <a:endParaRPr lang="he-IL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642910" y="857232"/>
            <a:ext cx="7704667" cy="452567"/>
          </a:xfrm>
        </p:spPr>
        <p:txBody>
          <a:bodyPr>
            <a:normAutofit fontScale="90000"/>
          </a:bodyPr>
          <a:lstStyle/>
          <a:p>
            <a:pPr algn="ctr" rtl="0"/>
            <a:r>
              <a:rPr lang="en-US" b="1" dirty="0"/>
              <a:t>Goals of the Political Axis</a:t>
            </a:r>
            <a:endParaRPr lang="he-IL" b="1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1" y="1357298"/>
            <a:ext cx="9143999" cy="5085184"/>
          </a:xfrm>
        </p:spPr>
        <p:txBody>
          <a:bodyPr>
            <a:normAutofit/>
          </a:bodyPr>
          <a:lstStyle/>
          <a:p>
            <a:pPr lvl="0" algn="l" rtl="0">
              <a:buFont typeface="Wingdings" panose="05000000000000000000" pitchFamily="2" charset="2"/>
              <a:buChar char="§"/>
            </a:pPr>
            <a:r>
              <a:rPr lang="en-US" sz="2400" dirty="0" smtClean="0"/>
              <a:t>Providing </a:t>
            </a:r>
            <a:r>
              <a:rPr lang="en-US" sz="2400" dirty="0"/>
              <a:t>basic concepts </a:t>
            </a:r>
            <a:r>
              <a:rPr lang="en-US" sz="2400" dirty="0" smtClean="0"/>
              <a:t>of historical </a:t>
            </a:r>
            <a:r>
              <a:rPr lang="en-US" sz="2400" dirty="0"/>
              <a:t>layers in the </a:t>
            </a:r>
            <a:r>
              <a:rPr lang="en-US" sz="2400" dirty="0">
                <a:solidFill>
                  <a:srgbClr val="FF0000"/>
                </a:solidFill>
              </a:rPr>
              <a:t>structure of the international </a:t>
            </a:r>
            <a:r>
              <a:rPr lang="en-US" sz="2400" dirty="0" smtClean="0">
                <a:solidFill>
                  <a:srgbClr val="FF0000"/>
                </a:solidFill>
              </a:rPr>
              <a:t>system</a:t>
            </a:r>
            <a:r>
              <a:rPr lang="en-US" sz="2400" dirty="0" smtClean="0"/>
              <a:t>, inter-state </a:t>
            </a:r>
            <a:r>
              <a:rPr lang="en-US" sz="2400" dirty="0"/>
              <a:t>relations, and the making of modern-day diplomatic practice.</a:t>
            </a:r>
          </a:p>
          <a:p>
            <a:pPr lvl="0" algn="l" rtl="0">
              <a:buFont typeface="Wingdings" panose="05000000000000000000" pitchFamily="2" charset="2"/>
              <a:buChar char="§"/>
            </a:pPr>
            <a:r>
              <a:rPr lang="en-US" sz="2400" dirty="0"/>
              <a:t>Understanding the </a:t>
            </a:r>
            <a:r>
              <a:rPr lang="en-US" sz="2400" dirty="0">
                <a:solidFill>
                  <a:srgbClr val="FF0000"/>
                </a:solidFill>
              </a:rPr>
              <a:t>sources and characteristics of </a:t>
            </a:r>
            <a:r>
              <a:rPr lang="en-US" sz="2400" dirty="0" smtClean="0">
                <a:solidFill>
                  <a:srgbClr val="FF0000"/>
                </a:solidFill>
              </a:rPr>
              <a:t>the foreign </a:t>
            </a:r>
            <a:r>
              <a:rPr lang="en-US" sz="2400" dirty="0">
                <a:solidFill>
                  <a:srgbClr val="FF0000"/>
                </a:solidFill>
              </a:rPr>
              <a:t>policy </a:t>
            </a:r>
            <a:r>
              <a:rPr lang="en-US" sz="2400" dirty="0" smtClean="0">
                <a:solidFill>
                  <a:srgbClr val="FF0000"/>
                </a:solidFill>
              </a:rPr>
              <a:t>of Israel and </a:t>
            </a:r>
            <a:r>
              <a:rPr lang="en-US" sz="2400" dirty="0">
                <a:solidFill>
                  <a:srgbClr val="FF0000"/>
                </a:solidFill>
              </a:rPr>
              <a:t>identifying the major challenges it faces</a:t>
            </a:r>
            <a:r>
              <a:rPr lang="en-US" sz="2400" dirty="0"/>
              <a:t>.</a:t>
            </a:r>
          </a:p>
          <a:p>
            <a:pPr lvl="0" algn="l" rtl="0">
              <a:buFont typeface="Wingdings" panose="05000000000000000000" pitchFamily="2" charset="2"/>
              <a:buChar char="§"/>
            </a:pPr>
            <a:r>
              <a:rPr lang="en-US" sz="2400" dirty="0"/>
              <a:t>Deepening the understanding regarding the policy-making </a:t>
            </a:r>
            <a:r>
              <a:rPr lang="en-US" sz="2400" dirty="0" smtClean="0"/>
              <a:t>mechanisms, </a:t>
            </a:r>
            <a:r>
              <a:rPr lang="en-US" sz="2400" dirty="0"/>
              <a:t>and the interrelationship between the relevant governmental </a:t>
            </a:r>
            <a:r>
              <a:rPr lang="en-US" sz="2400" dirty="0" smtClean="0"/>
              <a:t>bodies.</a:t>
            </a:r>
            <a:endParaRPr lang="en-US" sz="2400" dirty="0"/>
          </a:p>
          <a:p>
            <a:pPr lvl="0" algn="l" rtl="0">
              <a:buFont typeface="Wingdings" panose="05000000000000000000" pitchFamily="2" charset="2"/>
              <a:buChar char="§"/>
            </a:pPr>
            <a:r>
              <a:rPr lang="en-US" sz="2400" dirty="0"/>
              <a:t>Understanding </a:t>
            </a:r>
            <a:r>
              <a:rPr lang="en-US" sz="2400" dirty="0">
                <a:solidFill>
                  <a:srgbClr val="FF0000"/>
                </a:solidFill>
              </a:rPr>
              <a:t>the diplomatic work and the challenges of the Ministry of Foreign Affairs</a:t>
            </a:r>
            <a:r>
              <a:rPr lang="en-US" sz="2400" dirty="0" smtClean="0"/>
              <a:t>.</a:t>
            </a:r>
          </a:p>
          <a:p>
            <a:pPr>
              <a:buFont typeface="Wingdings" panose="05000000000000000000" pitchFamily="2" charset="2"/>
              <a:buChar char="§"/>
            </a:pPr>
            <a:endParaRPr lang="he-IL" dirty="0"/>
          </a:p>
        </p:txBody>
      </p:sp>
      <p:sp>
        <p:nvSpPr>
          <p:cNvPr id="4" name="TextBox 3"/>
          <p:cNvSpPr txBox="1"/>
          <p:nvPr/>
        </p:nvSpPr>
        <p:spPr>
          <a:xfrm>
            <a:off x="214282" y="5429264"/>
            <a:ext cx="8786874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1">
            <a:spAutoFit/>
          </a:bodyPr>
          <a:lstStyle/>
          <a:p>
            <a:pPr lvl="0" algn="l" rtl="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2400" dirty="0" smtClean="0"/>
              <a:t>Overarching Goal: </a:t>
            </a:r>
            <a:r>
              <a:rPr lang="en-US" sz="2400" dirty="0" smtClean="0">
                <a:solidFill>
                  <a:srgbClr val="FF0000"/>
                </a:solidFill>
              </a:rPr>
              <a:t>Developing broad political thinking </a:t>
            </a:r>
            <a:r>
              <a:rPr lang="en-US" sz="2400" dirty="0" smtClean="0"/>
              <a:t>based on a broad vision, and awareness of political means in the combined effort over the defense of Israel.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The main components of the axis</a:t>
            </a:r>
            <a:endParaRPr lang="he-IL" b="1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</p:nvPr>
        </p:nvGraphicFramePr>
        <p:xfrm>
          <a:off x="539552" y="1484784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290054" cy="100811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Academic Course</a:t>
            </a:r>
            <a:endParaRPr lang="he-IL" b="1" dirty="0"/>
          </a:p>
        </p:txBody>
      </p:sp>
      <p:sp>
        <p:nvSpPr>
          <p:cNvPr id="2" name="מציין מיקום תוכן 1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5301208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Led by </a:t>
            </a:r>
            <a:r>
              <a:rPr lang="en-US" sz="2800" dirty="0">
                <a:solidFill>
                  <a:schemeClr val="accent2"/>
                </a:solidFill>
              </a:rPr>
              <a:t>Dr. </a:t>
            </a:r>
            <a:r>
              <a:rPr lang="en-US" sz="2800" dirty="0" err="1">
                <a:solidFill>
                  <a:schemeClr val="accent2"/>
                </a:solidFill>
              </a:rPr>
              <a:t>Eran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err="1">
                <a:solidFill>
                  <a:schemeClr val="accent2"/>
                </a:solidFill>
              </a:rPr>
              <a:t>Lerman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/>
              <a:t>together with guest speakers</a:t>
            </a:r>
          </a:p>
          <a:p>
            <a:pPr algn="l" rtl="0"/>
            <a:r>
              <a:rPr lang="en-US" sz="2800" dirty="0"/>
              <a:t>Four main sections:</a:t>
            </a:r>
          </a:p>
          <a:p>
            <a:pPr algn="l" rtl="0"/>
            <a:r>
              <a:rPr lang="en-US" sz="2800" dirty="0">
                <a:solidFill>
                  <a:schemeClr val="accent1"/>
                </a:solidFill>
              </a:rPr>
              <a:t>Introduction</a:t>
            </a:r>
            <a:r>
              <a:rPr lang="en-US" sz="2800" dirty="0"/>
              <a:t> </a:t>
            </a:r>
            <a:r>
              <a:rPr lang="en-US" sz="2800" dirty="0" smtClean="0"/>
              <a:t>- History </a:t>
            </a:r>
            <a:r>
              <a:rPr lang="en-US" sz="2800" dirty="0"/>
              <a:t>of </a:t>
            </a:r>
            <a:r>
              <a:rPr lang="en-US" sz="2800" dirty="0" smtClean="0"/>
              <a:t>the structure of the </a:t>
            </a:r>
            <a:r>
              <a:rPr lang="en-US" sz="2800" dirty="0"/>
              <a:t>international system, </a:t>
            </a:r>
            <a:r>
              <a:rPr lang="en-US" sz="2800" dirty="0" smtClean="0"/>
              <a:t>traditional </a:t>
            </a:r>
            <a:r>
              <a:rPr lang="en-US" sz="2800" dirty="0"/>
              <a:t>and modern diplomacy</a:t>
            </a:r>
          </a:p>
          <a:p>
            <a:pPr algn="l" rtl="0"/>
            <a:r>
              <a:rPr lang="en-US" sz="2800" dirty="0">
                <a:solidFill>
                  <a:schemeClr val="accent1"/>
                </a:solidFill>
              </a:rPr>
              <a:t>Global arena </a:t>
            </a:r>
            <a:r>
              <a:rPr lang="en-US" sz="2800" dirty="0"/>
              <a:t>with an emphasis on the superpowers</a:t>
            </a:r>
          </a:p>
          <a:p>
            <a:pPr algn="l" rtl="0"/>
            <a:r>
              <a:rPr lang="en-US" sz="2800" dirty="0">
                <a:solidFill>
                  <a:schemeClr val="accent1"/>
                </a:solidFill>
              </a:rPr>
              <a:t>Regional arena </a:t>
            </a:r>
            <a:r>
              <a:rPr lang="en-US" sz="2800" dirty="0"/>
              <a:t>with a focus on the Palestinian issue</a:t>
            </a:r>
          </a:p>
          <a:p>
            <a:pPr algn="l" rtl="0"/>
            <a:r>
              <a:rPr lang="en-US" sz="2800" dirty="0">
                <a:solidFill>
                  <a:schemeClr val="accent1"/>
                </a:solidFill>
              </a:rPr>
              <a:t>Generic issues </a:t>
            </a:r>
            <a:r>
              <a:rPr lang="en-US" sz="2800" dirty="0"/>
              <a:t>in foreign policy - 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Arms </a:t>
            </a:r>
            <a:r>
              <a:rPr lang="en-US" sz="2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</a:t>
            </a:r>
            <a:r>
              <a:rPr lang="en-US" sz="2800" dirty="0" smtClean="0"/>
              <a:t>, </a:t>
            </a:r>
            <a:r>
              <a:rPr lang="en-US" sz="2800" dirty="0"/>
              <a:t>Jewish diplomacy, etc.</a:t>
            </a:r>
            <a:endParaRPr lang="he-IL" sz="2800" dirty="0"/>
          </a:p>
          <a:p>
            <a:pPr lvl="1"/>
            <a:endParaRPr lang="he-IL" sz="28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xmlns="" val="177645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>
            <a:off x="768096" y="116632"/>
            <a:ext cx="7290054" cy="1296144"/>
          </a:xfrm>
        </p:spPr>
        <p:txBody>
          <a:bodyPr/>
          <a:lstStyle/>
          <a:p>
            <a:pPr algn="ctr"/>
            <a:r>
              <a:rPr lang="en-US" dirty="0"/>
              <a:t>Academic Course layout</a:t>
            </a:r>
            <a:endParaRPr lang="he-IL" dirty="0"/>
          </a:p>
        </p:txBody>
      </p:sp>
      <p:graphicFrame>
        <p:nvGraphicFramePr>
          <p:cNvPr id="7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31649898"/>
              </p:ext>
            </p:extLst>
          </p:nvPr>
        </p:nvGraphicFramePr>
        <p:xfrm>
          <a:off x="0" y="1412776"/>
          <a:ext cx="9144000" cy="5719031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23166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827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5007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Theme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4823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04/01/17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1 - Introduction to Diplomacy:</a:t>
                      </a:r>
                      <a:r>
                        <a:rPr lang="en-US" sz="2000" baseline="0" dirty="0">
                          <a:effectLst/>
                        </a:rPr>
                        <a:t>  </a:t>
                      </a:r>
                      <a:r>
                        <a:rPr lang="en-US" sz="2000" dirty="0">
                          <a:effectLst/>
                        </a:rPr>
                        <a:t>Historical Layers of World Order</a:t>
                      </a: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2 - Introduction to Diplomacy:  What has Changed?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11/01/17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3 - Introduction to Diplomacy: Zionism and Israel</a:t>
                      </a: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4 - Contemporary Israeli Diplomacy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6640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25/01/17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5 - Israel's Decision-Making Mechanisms</a:t>
                      </a: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6 - Military, Intelligence and Diplomacy – During Conflicts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>
                          <a:effectLst/>
                        </a:rPr>
                        <a:t>15/02/17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- 7 - Regional arena</a:t>
                      </a: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8 - Challenge of Islam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66332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000" dirty="0">
                          <a:effectLst/>
                        </a:rPr>
                        <a:t>20/02/17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9 – Iran as a Political Opponent</a:t>
                      </a:r>
                      <a:r>
                        <a:rPr lang="en-US" sz="2000" baseline="0" dirty="0">
                          <a:effectLst/>
                        </a:rPr>
                        <a:t> 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000" dirty="0">
                          <a:effectLst/>
                        </a:rPr>
                        <a:t>Diplomacy 10 - Relations with Egypt and Jordan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2747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endParaRPr lang="he-IL" dirty="0"/>
          </a:p>
        </p:txBody>
      </p:sp>
      <p:graphicFrame>
        <p:nvGraphicFramePr>
          <p:cNvPr id="4" name="מציין מיקום תוכן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97830655"/>
              </p:ext>
            </p:extLst>
          </p:nvPr>
        </p:nvGraphicFramePr>
        <p:xfrm>
          <a:off x="0" y="0"/>
          <a:ext cx="9144000" cy="6711689"/>
        </p:xfrm>
        <a:graphic>
          <a:graphicData uri="http://schemas.openxmlformats.org/drawingml/2006/table">
            <a:tbl>
              <a:tblPr rtl="1" firstRow="1" bandRow="1">
                <a:tableStyleId>{FABFCF23-3B69-468F-B69F-88F6DE6A72F2}</a:tableStyleId>
              </a:tblPr>
              <a:tblGrid>
                <a:gridCol w="1625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362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4515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Date</a:t>
                      </a:r>
                      <a:endParaRPr lang="he-IL" sz="24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Theme</a:t>
                      </a:r>
                      <a:endParaRPr lang="he-IL" sz="280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43661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08/03/17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Arial" pitchFamily="34" charset="0"/>
                        <a:buChar char="•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11 – Public Diplomacy</a:t>
                      </a:r>
                      <a:endParaRPr lang="he-IL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- End states: Lebanon in 2006 as a Case Study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22/03/17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13 - Europe: The Lost Continent?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5607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04/04/17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14 - Economic Diplomacy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10/05/17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15,16 - US as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Central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Axis in Foreign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Security Policy</a:t>
                      </a: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and the Multilateral 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Arena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536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07/06/17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17 – Asia as a Future Political Arena</a:t>
                      </a:r>
                    </a:p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18 </a:t>
                      </a: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Arms Control Efforts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644693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1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14/06/17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19 - Russia - a Threat or </a:t>
                      </a:r>
                      <a:r>
                        <a:rPr lang="en-US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Opportunity</a:t>
                      </a: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17309"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e-IL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27/6/17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 rtl="0">
                        <a:lnSpc>
                          <a:spcPct val="107000"/>
                        </a:lnSpc>
                        <a:spcAft>
                          <a:spcPts val="0"/>
                        </a:spcAft>
                        <a:buSzPts val="1400"/>
                        <a:buFont typeface="Symbol" panose="05050102010706020507" pitchFamily="18" charset="2"/>
                        <a:buChar char=""/>
                      </a:pPr>
                      <a:r>
                        <a:rPr lang="en-US" sz="24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Diplomacy 20 - Summary of the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Course</a:t>
                      </a:r>
                      <a:endParaRPr lang="en-US" sz="24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3968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072160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Political-Military Simulation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11560" y="1772816"/>
            <a:ext cx="7772400" cy="5229200"/>
          </a:xfrm>
        </p:spPr>
        <p:txBody>
          <a:bodyPr>
            <a:noAutofit/>
          </a:bodyPr>
          <a:lstStyle/>
          <a:p>
            <a:pPr algn="l" rtl="0"/>
            <a:r>
              <a:rPr lang="en-US" sz="2400" dirty="0"/>
              <a:t>A major learning </a:t>
            </a:r>
            <a:r>
              <a:rPr lang="en-US" sz="2400" dirty="0" smtClean="0"/>
              <a:t>experience.</a:t>
            </a:r>
            <a:endParaRPr lang="en-US" sz="2400" dirty="0"/>
          </a:p>
          <a:p>
            <a:pPr algn="l" rtl="0"/>
            <a:r>
              <a:rPr lang="en-US" sz="2400" dirty="0"/>
              <a:t> Will take place in </a:t>
            </a:r>
            <a:r>
              <a:rPr lang="en-US" sz="2400" dirty="0" smtClean="0"/>
              <a:t>February-March.</a:t>
            </a:r>
            <a:endParaRPr lang="en-US" sz="2400" dirty="0"/>
          </a:p>
          <a:p>
            <a:pPr algn="l" rtl="0"/>
            <a:r>
              <a:rPr lang="en-US" sz="2400" dirty="0"/>
              <a:t>Students will be divided into groups </a:t>
            </a:r>
            <a:r>
              <a:rPr lang="en-US" sz="2400" dirty="0" smtClean="0"/>
              <a:t>and assigned roles</a:t>
            </a:r>
            <a:r>
              <a:rPr lang="en-US" sz="2400" dirty="0"/>
              <a:t>.</a:t>
            </a:r>
          </a:p>
          <a:p>
            <a:pPr algn="l" rtl="0"/>
            <a:r>
              <a:rPr lang="en-US" sz="2400" dirty="0"/>
              <a:t>Extensive preparatory work will include analysis of the actor and the system, clearing interests and tensions, design </a:t>
            </a:r>
            <a:r>
              <a:rPr lang="en-US" sz="2400" dirty="0" smtClean="0"/>
              <a:t>of strategy and campaign planning.</a:t>
            </a:r>
            <a:endParaRPr lang="en-US" sz="2400" dirty="0"/>
          </a:p>
          <a:p>
            <a:pPr algn="l" rtl="0"/>
            <a:r>
              <a:rPr lang="en-US" sz="2400" dirty="0"/>
              <a:t>During the game - Strategy Implementation Monitoring and changes </a:t>
            </a:r>
            <a:r>
              <a:rPr lang="en-US" sz="2400" dirty="0" smtClean="0"/>
              <a:t>based </a:t>
            </a:r>
            <a:r>
              <a:rPr lang="en-US" sz="2400" dirty="0"/>
              <a:t>on the </a:t>
            </a:r>
            <a:r>
              <a:rPr lang="en-US" sz="2400" dirty="0" smtClean="0"/>
              <a:t>scenarios.</a:t>
            </a:r>
            <a:endParaRPr lang="he-IL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571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/>
              <a:t>Trips Abroad</a:t>
            </a:r>
            <a:endParaRPr lang="he-IL" sz="5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8660" y="260648"/>
            <a:ext cx="8206680" cy="1072160"/>
          </a:xfrm>
        </p:spPr>
        <p:txBody>
          <a:bodyPr>
            <a:noAutofit/>
          </a:bodyPr>
          <a:lstStyle/>
          <a:p>
            <a:pPr algn="ctr"/>
            <a:r>
              <a:rPr lang="en-US" altLang="he-IL" sz="3600" b="1" dirty="0"/>
              <a:t>The Tour of NATO and the European Union</a:t>
            </a:r>
            <a:endParaRPr lang="he-IL" altLang="he-IL" sz="36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301208"/>
          </a:xfrm>
        </p:spPr>
        <p:txBody>
          <a:bodyPr>
            <a:normAutofit fontScale="77500" lnSpcReduction="20000"/>
          </a:bodyPr>
          <a:lstStyle/>
          <a:p>
            <a:pPr algn="l" rtl="0"/>
            <a:r>
              <a:rPr lang="en-US" altLang="he-IL" sz="2800" dirty="0">
                <a:cs typeface="David" panose="020E0502060401010101" pitchFamily="34" charset="-79"/>
              </a:rPr>
              <a:t>Acquaintance with </a:t>
            </a:r>
            <a:r>
              <a:rPr lang="en-US" altLang="he-IL" sz="2800" b="1" dirty="0">
                <a:cs typeface="David" panose="020E0502060401010101" pitchFamily="34" charset="-79"/>
              </a:rPr>
              <a:t>NATO and the European Union as international organizations</a:t>
            </a:r>
            <a:r>
              <a:rPr lang="en-US" altLang="he-IL" sz="2800" dirty="0">
                <a:cs typeface="David" panose="020E0502060401010101" pitchFamily="34" charset="-79"/>
              </a:rPr>
              <a:t> in the international arena, which have an impact on important dimensions of Israeli national security, </a:t>
            </a:r>
            <a:r>
              <a:rPr lang="en-US" altLang="he-IL" sz="2800" dirty="0" smtClean="0">
                <a:cs typeface="David" panose="020E0502060401010101" pitchFamily="34" charset="-79"/>
              </a:rPr>
              <a:t>including:</a:t>
            </a:r>
            <a:endParaRPr lang="en-US" altLang="he-IL" sz="2800" dirty="0">
              <a:cs typeface="David" panose="020E0502060401010101" pitchFamily="34" charset="-79"/>
            </a:endParaRPr>
          </a:p>
          <a:p>
            <a:pPr algn="l" rtl="0"/>
            <a:r>
              <a:rPr lang="en-US" altLang="he-IL" sz="2800" dirty="0">
                <a:cs typeface="David" panose="020E0502060401010101" pitchFamily="34" charset="-79"/>
              </a:rPr>
              <a:t>Learning and deepening the understanding with the way in which these organizations operate - </a:t>
            </a:r>
            <a:r>
              <a:rPr lang="en-US" altLang="he-IL" sz="2800" b="1" dirty="0">
                <a:cs typeface="David" panose="020E0502060401010101" pitchFamily="34" charset="-79"/>
              </a:rPr>
              <a:t>the organizational structure, major institutions, decision-making patterns and the key challenges </a:t>
            </a:r>
            <a:r>
              <a:rPr lang="en-US" altLang="he-IL" sz="2800" dirty="0">
                <a:cs typeface="David" panose="020E0502060401010101" pitchFamily="34" charset="-79"/>
              </a:rPr>
              <a:t>facing them these days.</a:t>
            </a:r>
          </a:p>
          <a:p>
            <a:pPr algn="l" rtl="0"/>
            <a:r>
              <a:rPr lang="en-US" altLang="he-IL" sz="2800" dirty="0">
                <a:cs typeface="David" panose="020E0502060401010101" pitchFamily="34" charset="-79"/>
              </a:rPr>
              <a:t>Study </a:t>
            </a:r>
            <a:r>
              <a:rPr lang="en-US" altLang="he-IL" sz="2800" b="1" dirty="0">
                <a:cs typeface="David" panose="020E0502060401010101" pitchFamily="34" charset="-79"/>
              </a:rPr>
              <a:t>links between these organizations and the countries of the Middle East</a:t>
            </a:r>
            <a:r>
              <a:rPr lang="en-US" altLang="he-IL" sz="2800" dirty="0">
                <a:cs typeface="David" panose="020E0502060401010101" pitchFamily="34" charset="-79"/>
              </a:rPr>
              <a:t> and the new challenges they are facing in this context (radical Islam, etc.).</a:t>
            </a:r>
          </a:p>
          <a:p>
            <a:pPr algn="l" rtl="0"/>
            <a:r>
              <a:rPr lang="en-US" altLang="he-IL" sz="2800" dirty="0">
                <a:cs typeface="David" panose="020E0502060401010101" pitchFamily="34" charset="-79"/>
              </a:rPr>
              <a:t>Study </a:t>
            </a:r>
            <a:r>
              <a:rPr lang="en-US" altLang="he-IL" sz="2800" b="1" dirty="0">
                <a:cs typeface="David" panose="020E0502060401010101" pitchFamily="34" charset="-79"/>
              </a:rPr>
              <a:t>the relationship and connections between these organizations and the State of Israel </a:t>
            </a:r>
            <a:r>
              <a:rPr lang="en-US" altLang="he-IL" sz="2800" dirty="0">
                <a:cs typeface="David" panose="020E0502060401010101" pitchFamily="34" charset="-79"/>
              </a:rPr>
              <a:t>and the challenges and opportunities facing us in the development of these relations.</a:t>
            </a:r>
          </a:p>
          <a:p>
            <a:pPr algn="l" rtl="0"/>
            <a:r>
              <a:rPr lang="en-US" altLang="he-IL" sz="2800" dirty="0">
                <a:cs typeface="David" panose="020E0502060401010101" pitchFamily="34" charset="-79"/>
              </a:rPr>
              <a:t>Understanding the </a:t>
            </a:r>
            <a:r>
              <a:rPr lang="en-US" altLang="he-IL" sz="2800" b="1" dirty="0">
                <a:cs typeface="David" panose="020E0502060401010101" pitchFamily="34" charset="-79"/>
              </a:rPr>
              <a:t>activity of the embassy, military attaché </a:t>
            </a:r>
            <a:r>
              <a:rPr lang="en-US" altLang="he-IL" sz="2800" dirty="0">
                <a:cs typeface="David" panose="020E0502060401010101" pitchFamily="34" charset="-79"/>
              </a:rPr>
              <a:t>and Israeli representatives and institutions who work with these organizations.</a:t>
            </a:r>
          </a:p>
        </p:txBody>
      </p:sp>
    </p:spTree>
    <p:extLst>
      <p:ext uri="{BB962C8B-B14F-4D97-AF65-F5344CB8AC3E}">
        <p14:creationId xmlns:p14="http://schemas.microsoft.com/office/powerpoint/2010/main" xmlns="" val="1589268944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זרימה">
  <a:themeElements>
    <a:clrScheme name="זרימה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זרימה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זרימה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TM02900743[[fn=אורגני]]</Template>
  <TotalTime>23880</TotalTime>
  <Words>776</Words>
  <Application>Microsoft Office PowerPoint</Application>
  <PresentationFormat>‫הצגה על המסך (4:3)</PresentationFormat>
  <Paragraphs>108</Paragraphs>
  <Slides>13</Slides>
  <Notes>3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13</vt:i4>
      </vt:variant>
    </vt:vector>
  </HeadingPairs>
  <TitlesOfParts>
    <vt:vector size="15" baseType="lpstr">
      <vt:lpstr>HDOfficeLightV0</vt:lpstr>
      <vt:lpstr>זרימה</vt:lpstr>
      <vt:lpstr>Political Axis – 44th Class</vt:lpstr>
      <vt:lpstr>Goals of the Political Axis</vt:lpstr>
      <vt:lpstr>The main components of the axis</vt:lpstr>
      <vt:lpstr>Academic Course</vt:lpstr>
      <vt:lpstr>Academic Course layout</vt:lpstr>
      <vt:lpstr>שקופית 6</vt:lpstr>
      <vt:lpstr>Political-Military Simulation</vt:lpstr>
      <vt:lpstr>שקופית 8</vt:lpstr>
      <vt:lpstr>The Tour of NATO and the European Union</vt:lpstr>
      <vt:lpstr>The trip to the USA</vt:lpstr>
      <vt:lpstr>שקופית 11</vt:lpstr>
      <vt:lpstr>Additional Components and Supporting Content</vt:lpstr>
      <vt:lpstr>END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הציר המדיני – מחזור מ"ג</dc:title>
  <dc:creator>haimwaxman</dc:creator>
  <cp:lastModifiedBy>GOI</cp:lastModifiedBy>
  <cp:revision>190</cp:revision>
  <dcterms:created xsi:type="dcterms:W3CDTF">2015-06-19T12:00:16Z</dcterms:created>
  <dcterms:modified xsi:type="dcterms:W3CDTF">2016-09-04T14:14:19Z</dcterms:modified>
</cp:coreProperties>
</file>