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handoutMasterIdLst>
    <p:handoutMasterId r:id="rId16"/>
  </p:handoutMasterIdLst>
  <p:sldIdLst>
    <p:sldId id="256" r:id="rId2"/>
    <p:sldId id="279" r:id="rId3"/>
    <p:sldId id="281" r:id="rId4"/>
    <p:sldId id="282" r:id="rId5"/>
    <p:sldId id="283" r:id="rId6"/>
    <p:sldId id="290" r:id="rId7"/>
    <p:sldId id="284" r:id="rId8"/>
    <p:sldId id="289" r:id="rId9"/>
    <p:sldId id="285" r:id="rId10"/>
    <p:sldId id="286" r:id="rId11"/>
    <p:sldId id="273" r:id="rId12"/>
    <p:sldId id="277" r:id="rId13"/>
    <p:sldId id="276" r:id="rId14"/>
    <p:sldId id="288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הזירה האזורית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הזירה הגלובלית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מבוא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התנסות בחשיבה מדינית-מערכתית הסימולציה המדינית-ביטחונית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עיצוב מדיניות וקבלת </a:t>
          </a:r>
          <a:r>
            <a:rPr lang="he-IL" dirty="0" smtClean="0"/>
            <a:t>החלטות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כלי הדיפלומטיה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</dgm:pt>
    <dgm:pt modelId="{96C1EB0D-A022-4D3A-B0F4-8888A2365400}" type="sibTrans" cxnId="{7EA94CB4-3713-4DAB-85A0-0DBC241B5EBA}">
      <dgm:prSet/>
      <dgm:spPr/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C9E3B25D-EEC9-48E1-8738-343E90D96B48}" type="presOf" srcId="{BA26E9B7-737F-45BE-9813-4F530956AE0C}" destId="{988426A3-435A-4519-8E94-54A4F1375664}" srcOrd="0" destOrd="0" presId="urn:microsoft.com/office/officeart/2005/8/layout/default"/>
    <dgm:cxn modelId="{46BC17A8-7794-4698-80D7-5FF24014606E}" type="presOf" srcId="{145F4B28-0A8C-4C40-A95F-A40EA3F99FAC}" destId="{0F055129-6155-41C6-8FD8-53DF8648AEE1}" srcOrd="0" destOrd="0" presId="urn:microsoft.com/office/officeart/2005/8/layout/default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37C9A633-C035-4BD1-AF54-0FAA2FADEB62}" type="presOf" srcId="{5479B1EB-1DA2-42E4-BC88-68D8BF3633F2}" destId="{14B1DE2E-1D68-491F-9A62-97B8A0CD6B8D}" srcOrd="0" destOrd="0" presId="urn:microsoft.com/office/officeart/2005/8/layout/default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FF89FEB9-A20A-4DC1-B0FE-17690238CEE3}" type="presOf" srcId="{4672DC12-8334-4536-82C7-03B43AC06ACA}" destId="{521A1700-FD59-439D-9440-4B4FE76C0A29}" srcOrd="0" destOrd="0" presId="urn:microsoft.com/office/officeart/2005/8/layout/default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B5CB4105-A660-4BF4-BFE8-05B663AB98E5}" type="presOf" srcId="{4B1C8087-68BF-47AA-A293-679F77CE09EF}" destId="{EB2DB6C6-BD66-49F7-A533-06C75778119F}" srcOrd="0" destOrd="0" presId="urn:microsoft.com/office/officeart/2005/8/layout/default"/>
    <dgm:cxn modelId="{D727C96E-0374-47B9-BDE2-9BE87A4318BC}" type="presOf" srcId="{901F81E2-530C-413A-9F8A-AF3974DDF0A4}" destId="{5000F3A7-447B-441D-9894-7C369D614F9F}" srcOrd="0" destOrd="0" presId="urn:microsoft.com/office/officeart/2005/8/layout/default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81295229-3F11-407E-B318-298F52119E0D}" type="presOf" srcId="{0454328C-4C33-48CF-96B0-AB61D9F63868}" destId="{573FF951-E949-4BD5-8090-B0F5AEC6AC0B}" srcOrd="0" destOrd="0" presId="urn:microsoft.com/office/officeart/2005/8/layout/default"/>
    <dgm:cxn modelId="{98C93A65-554C-42EC-AC8A-325EF8E68DDC}" type="presParOf" srcId="{14B1DE2E-1D68-491F-9A62-97B8A0CD6B8D}" destId="{573FF951-E949-4BD5-8090-B0F5AEC6AC0B}" srcOrd="0" destOrd="0" presId="urn:microsoft.com/office/officeart/2005/8/layout/default"/>
    <dgm:cxn modelId="{F5A259AB-C3B5-4022-AF48-8EF3A8312CC6}" type="presParOf" srcId="{14B1DE2E-1D68-491F-9A62-97B8A0CD6B8D}" destId="{F250CC5A-6670-4A66-890C-5FE628870574}" srcOrd="1" destOrd="0" presId="urn:microsoft.com/office/officeart/2005/8/layout/default"/>
    <dgm:cxn modelId="{296E40CB-5A81-4B8D-B256-AB8BE21F6ED1}" type="presParOf" srcId="{14B1DE2E-1D68-491F-9A62-97B8A0CD6B8D}" destId="{988426A3-435A-4519-8E94-54A4F1375664}" srcOrd="2" destOrd="0" presId="urn:microsoft.com/office/officeart/2005/8/layout/default"/>
    <dgm:cxn modelId="{F0633904-4941-4648-9740-D8F425A481C2}" type="presParOf" srcId="{14B1DE2E-1D68-491F-9A62-97B8A0CD6B8D}" destId="{5EAACD85-4AC3-4B73-B0D6-EE820AC2D042}" srcOrd="3" destOrd="0" presId="urn:microsoft.com/office/officeart/2005/8/layout/default"/>
    <dgm:cxn modelId="{9AD3E785-06C1-46C2-AA0E-EA1A33C9F070}" type="presParOf" srcId="{14B1DE2E-1D68-491F-9A62-97B8A0CD6B8D}" destId="{5000F3A7-447B-441D-9894-7C369D614F9F}" srcOrd="4" destOrd="0" presId="urn:microsoft.com/office/officeart/2005/8/layout/default"/>
    <dgm:cxn modelId="{0CDD5A5B-8037-4161-9955-2DA7B9D3A9EC}" type="presParOf" srcId="{14B1DE2E-1D68-491F-9A62-97B8A0CD6B8D}" destId="{4262F3A8-D8EE-45BA-A326-D46267537925}" srcOrd="5" destOrd="0" presId="urn:microsoft.com/office/officeart/2005/8/layout/default"/>
    <dgm:cxn modelId="{4E35583E-8BEB-4A7D-A995-62C7E5B1F4D5}" type="presParOf" srcId="{14B1DE2E-1D68-491F-9A62-97B8A0CD6B8D}" destId="{0F055129-6155-41C6-8FD8-53DF8648AEE1}" srcOrd="6" destOrd="0" presId="urn:microsoft.com/office/officeart/2005/8/layout/default"/>
    <dgm:cxn modelId="{C17ADF54-4C3A-4013-88B7-A88367289A7E}" type="presParOf" srcId="{14B1DE2E-1D68-491F-9A62-97B8A0CD6B8D}" destId="{21638850-B095-4904-9489-EAC52A341598}" srcOrd="7" destOrd="0" presId="urn:microsoft.com/office/officeart/2005/8/layout/default"/>
    <dgm:cxn modelId="{B2DEB833-8326-45CA-80EC-893387D5E396}" type="presParOf" srcId="{14B1DE2E-1D68-491F-9A62-97B8A0CD6B8D}" destId="{521A1700-FD59-439D-9440-4B4FE76C0A29}" srcOrd="8" destOrd="0" presId="urn:microsoft.com/office/officeart/2005/8/layout/default"/>
    <dgm:cxn modelId="{AE8653CD-C02C-4C9D-B622-F53A582BAC96}" type="presParOf" srcId="{14B1DE2E-1D68-491F-9A62-97B8A0CD6B8D}" destId="{E23AF2C5-1340-410F-8ED3-D21CFB02FE41}" srcOrd="9" destOrd="0" presId="urn:microsoft.com/office/officeart/2005/8/layout/default"/>
    <dgm:cxn modelId="{C1597BA2-449C-4C60-9C8B-53C7201E753C}" type="presParOf" srcId="{14B1DE2E-1D68-491F-9A62-97B8A0CD6B8D}" destId="{EB2DB6C6-BD66-49F7-A533-06C75778119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האזורית</a:t>
          </a:r>
          <a:endParaRPr lang="he-IL" sz="25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הגלובלית</a:t>
          </a:r>
          <a:endParaRPr lang="he-IL" sz="25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מבוא</a:t>
          </a:r>
          <a:endParaRPr lang="he-IL" sz="25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התנסות בחשיבה מדינית-מערכתית הסימולציה המדינית-ביטחונית</a:t>
          </a:r>
          <a:endParaRPr lang="he-IL" sz="25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כלי הדיפלומטיה</a:t>
          </a:r>
          <a:endParaRPr lang="he-IL" sz="25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עיצוב מדיניות וקבלת </a:t>
          </a:r>
          <a:r>
            <a:rPr lang="he-IL" sz="2500" kern="1200" dirty="0" smtClean="0"/>
            <a:t>החלטות</a:t>
          </a:r>
          <a:endParaRPr lang="he-IL" sz="25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כ"ט/אב/תשע"ה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300" dirty="0" smtClean="0"/>
              <a:t>הציר המדיני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he-IL" sz="3200" b="1" dirty="0" smtClean="0"/>
              <a:t>דיון סגל</a:t>
            </a:r>
          </a:p>
          <a:p>
            <a:pPr algn="ctr"/>
            <a:r>
              <a:rPr lang="he-IL" sz="3200" b="1" dirty="0" smtClean="0"/>
              <a:t>16.8.15</a:t>
            </a:r>
            <a:endParaRPr lang="he-IL" sz="32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467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 הדיפלומטיה  הישראלית המודרנית ותפקיד משרד החוץ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משרד החוץ, מאפייני הדיפלומטיה המודרנית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עכשוויים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כגון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היחסים עם אירופה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ארה"ב,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מדיה חברתית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ומיתוג, מדינות אגן הים התיכון, הערכות לחרום, מש"ב, מחקר מדיני,  תפקוד שגרירות ושגרירים בחו"ל, סוגיות בק"ן,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דיפלומטית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פיתוח, העולם היהודי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מכינות  טרם הביקור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 (חיים וקסמן, חניך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בכירי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) +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הביקור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-התנסות בקבוצות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קטנות,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שגרירים ודיפלומטים ישראלים במהלך הביקורים בחו"ל,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דיפלומטים זרים המוצבים בארץ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כלי מדינאות ודיפלומטיה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סדנת מו"מ, סדנת רטוריקה, הכנת ניירות מדיניים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סדנאות,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עם אבי גיל,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תירגול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הסימולציה המדינית-ביטחונית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כלי מדינאות ודיפלומטיה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התנסות למידה מרכזית, שתעסוק במערכה מדינית-ביטחונית בהתאם </a:t>
            </a:r>
            <a:r>
              <a:rPr lang="he-IL" dirty="0" smtClean="0"/>
              <a:t>לתרחיש שייבחר </a:t>
            </a:r>
            <a:r>
              <a:rPr lang="he-IL" dirty="0" smtClean="0"/>
              <a:t>(מחזור מ"ב עסק במערכה </a:t>
            </a:r>
            <a:r>
              <a:rPr lang="he-IL" dirty="0" smtClean="0"/>
              <a:t>מדינית-צבאית </a:t>
            </a:r>
            <a:r>
              <a:rPr lang="he-IL" dirty="0" smtClean="0"/>
              <a:t>בעזה), רצוי בזירה הפלסטינית</a:t>
            </a:r>
            <a:endParaRPr lang="he-IL" dirty="0" smtClean="0"/>
          </a:p>
          <a:p>
            <a:r>
              <a:rPr lang="he-IL" dirty="0" smtClean="0"/>
              <a:t>תנוהל בהתאם למתודולוגית החשיבה המערכתית והאמנות האופרטיבית</a:t>
            </a:r>
          </a:p>
          <a:p>
            <a:r>
              <a:rPr lang="he-IL" dirty="0" smtClean="0"/>
              <a:t>תכלול כמה מערכות (השנה </a:t>
            </a:r>
            <a:r>
              <a:rPr lang="he-IL" dirty="0" smtClean="0"/>
              <a:t>כ</a:t>
            </a:r>
            <a:r>
              <a:rPr lang="he-IL" dirty="0" smtClean="0"/>
              <a:t>ללה </a:t>
            </a:r>
            <a:r>
              <a:rPr lang="he-IL" dirty="0" smtClean="0"/>
              <a:t>שלוש מערכות עיקריות: דיפלומטיה מונעת, עימות, </a:t>
            </a:r>
            <a:r>
              <a:rPr lang="he-IL" dirty="0" smtClean="0"/>
              <a:t>הסדרה). </a:t>
            </a:r>
          </a:p>
          <a:p>
            <a:r>
              <a:rPr lang="he-IL" dirty="0" smtClean="0"/>
              <a:t>חניכים יחולקו לקבוצות וישחקו תפקידים</a:t>
            </a:r>
            <a:endParaRPr lang="he-IL" dirty="0" smtClean="0"/>
          </a:p>
          <a:p>
            <a:r>
              <a:rPr lang="he-IL" dirty="0" smtClean="0"/>
              <a:t>עבודת </a:t>
            </a:r>
            <a:r>
              <a:rPr lang="he-IL" dirty="0" smtClean="0"/>
              <a:t>ההכנה </a:t>
            </a:r>
            <a:r>
              <a:rPr lang="he-IL" dirty="0" smtClean="0"/>
              <a:t>תכלול </a:t>
            </a:r>
            <a:r>
              <a:rPr lang="he-IL" dirty="0" smtClean="0"/>
              <a:t>ניתוח השחקן והמערכת, </a:t>
            </a:r>
            <a:r>
              <a:rPr lang="he-IL" dirty="0" smtClean="0"/>
              <a:t>ברור אינטרסים ומתחים, עיצוב אסטרטגיה, בניית מערכה וכד'</a:t>
            </a:r>
            <a:endParaRPr lang="he-IL" dirty="0" smtClean="0"/>
          </a:p>
          <a:p>
            <a:r>
              <a:rPr lang="he-IL" dirty="0" smtClean="0"/>
              <a:t>במהלך המשחק </a:t>
            </a:r>
            <a:r>
              <a:rPr lang="he-IL" dirty="0" smtClean="0"/>
              <a:t>– יישום  </a:t>
            </a:r>
            <a:r>
              <a:rPr lang="he-IL" dirty="0" smtClean="0"/>
              <a:t>אסטרטגיה </a:t>
            </a:r>
            <a:r>
              <a:rPr lang="he-IL" dirty="0" smtClean="0"/>
              <a:t>ניטור ושינוי בהתאם לתרחישים והזרמות</a:t>
            </a:r>
            <a:endParaRPr lang="he-IL" dirty="0" smtClean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בסך </a:t>
            </a:r>
            <a:r>
              <a:rPr lang="he-IL" sz="3200" dirty="0" err="1" smtClean="0"/>
              <a:t>הכל</a:t>
            </a:r>
            <a:r>
              <a:rPr lang="he-IL" sz="3200" dirty="0" smtClean="0"/>
              <a:t> ציר מוצלח, הערכה גבוהה לביקור במשרד החוץ, לסימולציה ולביקורים בחו"ל</a:t>
            </a:r>
          </a:p>
          <a:p>
            <a:r>
              <a:rPr lang="he-IL" sz="3200" dirty="0" smtClean="0"/>
              <a:t>נדרשת בנייה משותפת של הציר המדיני עם הציר הצבאי</a:t>
            </a:r>
          </a:p>
          <a:p>
            <a:r>
              <a:rPr lang="he-IL" sz="3200" dirty="0" smtClean="0"/>
              <a:t>רצוי לקבוע מראש קורס מובנה עם משכים קבועים מראש</a:t>
            </a:r>
          </a:p>
          <a:p>
            <a:r>
              <a:rPr lang="he-IL" sz="3200" dirty="0" smtClean="0"/>
              <a:t>צורך בהרצאות מבוא בנושא יחב"ל, הזירה הבינ"ל, דיפלומטיה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לקחים מרכזיים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הכרת שחקנים כולל הבנת האחרות, חזון ורציונל, ערכים, עוצמות, אילוצים, מוקדי </a:t>
            </a:r>
            <a:r>
              <a:rPr lang="he-IL" dirty="0" err="1" smtClean="0"/>
              <a:t>כח</a:t>
            </a:r>
            <a:endParaRPr lang="he-IL" dirty="0" smtClean="0"/>
          </a:p>
          <a:p>
            <a:r>
              <a:rPr lang="he-IL" dirty="0" smtClean="0"/>
              <a:t>מיפוי  המערכת – גבולות המערכת, זיקות ומתחים</a:t>
            </a:r>
          </a:p>
          <a:p>
            <a:r>
              <a:rPr lang="he-IL" dirty="0" smtClean="0"/>
              <a:t>הצבת חזון, אינטרסים, יעדים, חלופות, מתחים</a:t>
            </a:r>
          </a:p>
          <a:p>
            <a:r>
              <a:rPr lang="he-IL" dirty="0" smtClean="0"/>
              <a:t>מו"מ, מסגור, שכנוע, יצירת לגיטימציה, יצירת קואליציות ובריתות תוך שימוש בכלים בילטראליים </a:t>
            </a:r>
            <a:r>
              <a:rPr lang="he-IL" dirty="0" err="1" smtClean="0"/>
              <a:t>ומולטילטראליים</a:t>
            </a:r>
            <a:endParaRPr lang="he-IL" dirty="0" smtClean="0"/>
          </a:p>
          <a:p>
            <a:r>
              <a:rPr lang="he-IL" dirty="0" smtClean="0"/>
              <a:t>בניית קשרים, הכנה למו"מ, שימוש בערוצים חשאיים, תיווך</a:t>
            </a:r>
          </a:p>
          <a:p>
            <a:r>
              <a:rPr lang="he-IL" dirty="0" smtClean="0"/>
              <a:t>הבנת תפקיד התקשורת, המשפט הבינ"ל </a:t>
            </a:r>
          </a:p>
          <a:p>
            <a:r>
              <a:rPr lang="he-IL" dirty="0" smtClean="0"/>
              <a:t>רטוריקה, הכנת ניירות עמדה, הכנה וניהול מפגשים דיפלומטיים</a:t>
            </a: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חשיבה </a:t>
            </a:r>
            <a:r>
              <a:rPr lang="he-IL" dirty="0" smtClean="0"/>
              <a:t>מדינית - תכנים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e-IL" b="1" dirty="0" smtClean="0">
                <a:cs typeface="+mn-cs"/>
              </a:rPr>
              <a:t>שיטות הלימוד</a:t>
            </a:r>
            <a:endParaRPr lang="he-IL" b="1" dirty="0">
              <a:cs typeface="+mn-cs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הרצאות - אקדמאים, מדריכים</a:t>
            </a:r>
          </a:p>
          <a:p>
            <a:r>
              <a:rPr lang="he-IL" dirty="0" smtClean="0"/>
              <a:t>סיורי </a:t>
            </a:r>
            <a:r>
              <a:rPr lang="he-IL" dirty="0" err="1" smtClean="0"/>
              <a:t>בטל"מ</a:t>
            </a:r>
            <a:r>
              <a:rPr lang="he-IL" dirty="0" smtClean="0"/>
              <a:t> בארץ ובחו"ל, סיורים בארגוני </a:t>
            </a:r>
            <a:r>
              <a:rPr lang="he-IL" dirty="0" err="1" smtClean="0"/>
              <a:t>הבטל"מ</a:t>
            </a:r>
            <a:endParaRPr lang="he-IL" dirty="0" smtClean="0"/>
          </a:p>
          <a:p>
            <a:r>
              <a:rPr lang="he-IL" dirty="0" smtClean="0"/>
              <a:t>מפגשים </a:t>
            </a:r>
            <a:r>
              <a:rPr lang="he-IL" dirty="0" smtClean="0"/>
              <a:t>עם ממלאי תפקידים (</a:t>
            </a:r>
            <a:r>
              <a:rPr lang="he-IL" dirty="0" smtClean="0"/>
              <a:t>מקבלי החלטות</a:t>
            </a:r>
            <a:r>
              <a:rPr lang="he-IL" dirty="0" smtClean="0"/>
              <a:t>, שגרירים ישראלים וזרים וכד</a:t>
            </a:r>
            <a:r>
              <a:rPr lang="he-IL" dirty="0" smtClean="0"/>
              <a:t>')</a:t>
            </a:r>
          </a:p>
          <a:p>
            <a:r>
              <a:rPr lang="he-IL" dirty="0" smtClean="0"/>
              <a:t>ימי עיון: תקשורת, משפט בינ"ל</a:t>
            </a:r>
            <a:endParaRPr lang="he-IL" dirty="0" smtClean="0"/>
          </a:p>
          <a:p>
            <a:r>
              <a:rPr lang="he-IL" dirty="0" smtClean="0"/>
              <a:t>עבודה בקבוצות קטנות  (כגון במהלך ביקור במשרד החוץ)</a:t>
            </a:r>
            <a:endParaRPr lang="he-IL" dirty="0" smtClean="0"/>
          </a:p>
          <a:p>
            <a:r>
              <a:rPr lang="he-IL" dirty="0" smtClean="0"/>
              <a:t>התנסות בחשיבה מערכתית (אתגר הדה-לגיטימציה)</a:t>
            </a:r>
          </a:p>
          <a:p>
            <a:r>
              <a:rPr lang="he-IL" dirty="0" smtClean="0"/>
              <a:t>סדנאות: מו"מ, רטוריקה</a:t>
            </a:r>
            <a:endParaRPr lang="he-IL" dirty="0" smtClean="0"/>
          </a:p>
          <a:p>
            <a:r>
              <a:rPr lang="he-IL" dirty="0" smtClean="0"/>
              <a:t>הסימולציה המדינית-ביטחונית</a:t>
            </a:r>
          </a:p>
          <a:p>
            <a:r>
              <a:rPr lang="he-IL" dirty="0" smtClean="0"/>
              <a:t>שיתוף עם הציר הצבאי-ביטחוני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F1A35-C8B4-407B-A1AE-CA63577C0E4D}" type="slidenum">
              <a:rPr lang="he-IL" smtClean="0"/>
              <a:pPr>
                <a:defRPr/>
              </a:pPr>
              <a:t>14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הכרת מושגי יסוד, מגמות ושחקנים מרכזיים במערכת הבינ"ל והאזורית</a:t>
            </a:r>
          </a:p>
          <a:p>
            <a:r>
              <a:rPr lang="he-IL" dirty="0" smtClean="0"/>
              <a:t>הכרת האתגרים העיקריים של מדיניות החוץ הישראלית</a:t>
            </a:r>
          </a:p>
          <a:p>
            <a:r>
              <a:rPr lang="he-IL" dirty="0" smtClean="0"/>
              <a:t>הכרת תהליכי </a:t>
            </a:r>
            <a:r>
              <a:rPr lang="he-IL" dirty="0" smtClean="0"/>
              <a:t>עיצוב מדיניות וקבלת </a:t>
            </a:r>
            <a:r>
              <a:rPr lang="he-IL" dirty="0" smtClean="0"/>
              <a:t>ההחלטות בישראל בנושאים </a:t>
            </a:r>
            <a:r>
              <a:rPr lang="he-IL" dirty="0" smtClean="0"/>
              <a:t>מדיניים-ביטחוניים</a:t>
            </a:r>
            <a:endParaRPr lang="he-IL" dirty="0" smtClean="0"/>
          </a:p>
          <a:p>
            <a:r>
              <a:rPr lang="he-IL" dirty="0" smtClean="0"/>
              <a:t>הכרת העבודה הדיפלומטית ואתגרי משרד החוץ</a:t>
            </a:r>
          </a:p>
          <a:p>
            <a:r>
              <a:rPr lang="he-IL" dirty="0" smtClean="0"/>
              <a:t>פיתוח חשיבה </a:t>
            </a:r>
            <a:r>
              <a:rPr lang="he-IL" dirty="0" smtClean="0"/>
              <a:t>מערכתית </a:t>
            </a:r>
            <a:r>
              <a:rPr lang="he-IL" dirty="0" smtClean="0"/>
              <a:t>והתנסות בשימוש בכלים </a:t>
            </a:r>
            <a:r>
              <a:rPr lang="he-IL" dirty="0" smtClean="0"/>
              <a:t>מדיניים במסגרת מערכה ביטחונית-מדינית</a:t>
            </a:r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הציר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לבנים </a:t>
            </a:r>
            <a:r>
              <a:rPr lang="he-IL" dirty="0" smtClean="0"/>
              <a:t>מרכזיות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27939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הצגת הציר המדיני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מה ילמד בקורס וכיצד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הרצאת מבוא  - חיים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מבוא ליחב"ל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תיאוריות יחב"ל וביטחון בינ"ל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מומחה מהאקדמיה </a:t>
                      </a:r>
                      <a:r>
                        <a:rPr lang="he-IL" sz="2400" dirty="0" err="1">
                          <a:latin typeface="Calibri"/>
                          <a:ea typeface="Calibri"/>
                          <a:cs typeface="Arial"/>
                        </a:rPr>
                        <a:t>וג'וש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הדיפלומטיה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המודרנית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+mn-cs"/>
                        </a:rPr>
                        <a:t>מאפייני הדיפלומטיה המודרנית והדיפלומטיה הישראלית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הרצאה של חיים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מבוא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199" y="1481138"/>
          <a:ext cx="8357718" cy="58759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71318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פרק 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תכנים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שיטות</a:t>
                      </a:r>
                      <a:endParaRPr lang="he-I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הזירה האזורית  - קורס </a:t>
                      </a:r>
                      <a:r>
                        <a:rPr lang="he-IL" sz="2400" dirty="0" err="1" smtClean="0">
                          <a:latin typeface="Calibri"/>
                          <a:ea typeface="Calibri"/>
                          <a:cs typeface="Arial"/>
                        </a:rPr>
                        <a:t>מז"ת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מאפייני הזירה האזורית  והשפעתה על מדיניות החוץ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הרצאות מדריכים בדגש על דרור, מומחים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ומקבלי החלטות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3924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הסכסוך הישראלי הפלסטיני</a:t>
                      </a:r>
                      <a:r>
                        <a:rPr lang="he-IL" sz="2400" b="1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תולדות הסכסוך, סוגיות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הליבה, הכרות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עם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השטח,</a:t>
                      </a:r>
                      <a:r>
                        <a:rPr lang="he-IL" sz="2400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נושאים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הומניטאריים וכלכליים, המערכת הישראלית </a:t>
                      </a:r>
                      <a:r>
                        <a:rPr lang="he-IL" sz="2400" dirty="0" err="1">
                          <a:latin typeface="Calibri"/>
                          <a:ea typeface="Calibri"/>
                          <a:cs typeface="Arial"/>
                        </a:rPr>
                        <a:t>ומתפ"ש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, הכרת העמדות השונות בציבור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פתיחה + הרצאות הכנה לסימולציה  + במסגרת </a:t>
                      </a:r>
                      <a:r>
                        <a:rPr lang="he-IL" sz="24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סיורי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שומרון, יהודה, חברון, ירושלים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מוקד - הסימולציה </a:t>
                      </a:r>
                      <a:r>
                        <a:rPr lang="he-IL" sz="24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הזירה </a:t>
            </a:r>
            <a:r>
              <a:rPr lang="he-IL" dirty="0" smtClean="0"/>
              <a:t>האזורית (בשיתוף הציר הביטחוני)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1" y="1481138"/>
          <a:ext cx="8219694" cy="45777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33294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הסוגייה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תכנית הגרעין האיראנית, איראן במרחב, איראן השתנות ופנים, הציר הרדיקלי, המערכה נגד תכנית הגרעין 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יום עיון מרוכז, הרצאות מדריכים,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במסגרת ביקורים במוסד </a:t>
                      </a: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ובמשה"ח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עם מצרים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וירדן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היסטוריה של היחסים,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עכשוויים, דיפלומטיה חשאית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עם שגריר ישראל בירדן </a:t>
                      </a:r>
                      <a:r>
                        <a:rPr lang="he-IL" sz="20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או מצרים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,  + הרצאות רקע של מדריכים וחניכים </a:t>
                      </a: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במסגרת סיור דרום וסיור בקעה,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מפגש עם בכירים (עמוס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גלעד)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הזירה האזורית – 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2294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42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 </a:t>
                      </a:r>
                      <a:endParaRPr lang="he-IL" dirty="0"/>
                    </a:p>
                  </a:txBody>
                  <a:tcPr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מאפייני הזירה הגלובלית העכשווית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latin typeface="Calibri"/>
                          <a:ea typeface="Calibri"/>
                          <a:cs typeface="Arial"/>
                        </a:rPr>
                        <a:t>מאפייני הזירה הגלובלית והשפעתה על מדיניות החוץ הישראלית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ערן לרמן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199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הזירה התקשורתית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 התקשורת המודרנית מדיניות החוץ בשגרה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ובחרום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במסגרת יום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תקשורת יעודי של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דו"צ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משפט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בינ"ל –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המשפט הבינ"ל על הסביבה המדינית והצבאית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יום עיון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ייעודי בשיתוף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8666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יחסי ישראל –ארה"ב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הממשל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האמריקאי ומערך הביטחון הלאומי 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השינויים בחברה ובפוליטיקה של ארה"ב, הקהילה יהודית- זרמים, ארגונים, מגמות ויחסים עם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ישראל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הכנה לסיור ארה"ב, ביקור בארה"ב, </a:t>
                      </a:r>
                      <a:r>
                        <a:rPr lang="he-IL" sz="1800" dirty="0" smtClean="0"/>
                        <a:t>סיור ארה"ב: בכירים בממשל, בקונגרס, שגרירות, </a:t>
                      </a:r>
                      <a:r>
                        <a:rPr lang="he-IL" sz="1800" dirty="0" err="1" smtClean="0"/>
                        <a:t>אייפ"ק</a:t>
                      </a:r>
                      <a:r>
                        <a:rPr lang="he-IL" sz="1800" dirty="0" smtClean="0"/>
                        <a:t>, מכוני מחקר, או"ם, צבא, ארגונים יהודיים, קונסוליה, ועוד</a:t>
                      </a:r>
                      <a:endParaRPr lang="he-IL" sz="1800" dirty="0" smtClean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הגלובלית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348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 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אירופה ונאט"ו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הכרת האיחוד האירופי ונאט"ו, יחסי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ישראל- האיחוד האירופי  ונאט"ו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וביקור באיחוד האירופי ובנאט"ו</a:t>
                      </a:r>
                      <a:endParaRPr lang="he-IL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מדינות חשובות בזירה הבינ"ל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רוסיה, סין, ברזיל, הודו (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BRIC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חניכים,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במסגרת סמינריון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כלכלה,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מפגש עם מומחים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הזירה 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המולטילטרלית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עם האו"ם, כוחות או"ם באזורינו, ארגונים בינ"ל אחרים כגון </a:t>
                      </a:r>
                      <a:r>
                        <a:rPr lang="en-US" sz="2000" baseline="0" dirty="0" smtClean="0">
                          <a:latin typeface="Calibri"/>
                          <a:ea typeface="Calibri"/>
                          <a:cs typeface="Arial"/>
                        </a:rPr>
                        <a:t>OECD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הרצאה של חיים, במסגרת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לארה"ב, סמינריון כלכלה, במסגרת סיורי </a:t>
                      </a:r>
                      <a:r>
                        <a:rPr lang="he-IL" sz="2000" baseline="0" dirty="0" err="1" smtClean="0">
                          <a:latin typeface="Calibri"/>
                          <a:ea typeface="Calibri"/>
                          <a:cs typeface="Arial"/>
                        </a:rPr>
                        <a:t>בטל"מ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הדה-לגיטימציה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לגיטמציה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BDS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Arial"/>
                        </a:rPr>
                        <a:t>Lawfare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מומחים, 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אפשרות להתנסות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</a:t>
            </a:r>
            <a:r>
              <a:rPr lang="he-IL" dirty="0" smtClean="0"/>
              <a:t>הגלובלית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316416" cy="48179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63226"/>
                <a:gridCol w="2776595"/>
                <a:gridCol w="2776595"/>
              </a:tblGrid>
              <a:tr h="39953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441837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+mn-cs"/>
                        </a:rPr>
                        <a:t>תהליכי קבלת החלטות, דרג מדיני –צבאי/מקצועי, הממשק המדיני- בטחוני</a:t>
                      </a:r>
                      <a:endParaRPr lang="en-US" sz="1800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מבנים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פורמאליים ולא פורמאליים לקבלת החלטות,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תפקיד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המל"ל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,  גופי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המודיעין ומשרד החוץ,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ועדת חוץ וביטחון, תכנון מדיני-בטחוני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התנהלות בשגרה ובחרום, דיפלומטיה מונעת, דיפלומטיה בזמן עימות,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+mn-cs"/>
                        </a:rPr>
                        <a:t>מנגנוני סיום, דיפלומטיה להסדרה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בכירים,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יום עיון ייעודי כולל פאנל, ביקור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בארגוני המודיעין </a:t>
                      </a:r>
                      <a:r>
                        <a:rPr lang="he-IL" sz="1800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ובמל"ל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, ניתוח מקרי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בוחן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גורמי תכנון צבאיים (איילנד,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חמו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הסימולציה 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-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עיצוב </a:t>
            </a:r>
            <a:r>
              <a:rPr lang="he-IL" dirty="0" smtClean="0"/>
              <a:t>מדיניות </a:t>
            </a:r>
            <a:r>
              <a:rPr lang="he-IL" dirty="0" smtClean="0"/>
              <a:t>וקבלת </a:t>
            </a:r>
            <a:r>
              <a:rPr lang="he-IL" dirty="0" smtClean="0"/>
              <a:t>החלטות (בשיתוף הציר הביטחוני)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17834</TotalTime>
  <Words>969</Words>
  <Application>Microsoft Office PowerPoint</Application>
  <PresentationFormat>‫הצגה על המסך (4:3)</PresentationFormat>
  <Paragraphs>142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רחבה</vt:lpstr>
      <vt:lpstr>הציר המדיני  </vt:lpstr>
      <vt:lpstr>מטרות הציר</vt:lpstr>
      <vt:lpstr>לבנים מרכזיות</vt:lpstr>
      <vt:lpstr>מבוא</vt:lpstr>
      <vt:lpstr>הזירה האזורית (בשיתוף הציר הביטחוני) </vt:lpstr>
      <vt:lpstr>הזירה האזורית –  (2)</vt:lpstr>
      <vt:lpstr>הזירה הגלובלית</vt:lpstr>
      <vt:lpstr>הזירה הגלובלית (2)</vt:lpstr>
      <vt:lpstr>עיצוב מדיניות וקבלת החלטות (בשיתוף הציר הביטחוני)</vt:lpstr>
      <vt:lpstr>כלי מדינאות ודיפלומטיה</vt:lpstr>
      <vt:lpstr>הסימולציה המדינית-ביטחונית</vt:lpstr>
      <vt:lpstr>לקחים מרכזיים</vt:lpstr>
      <vt:lpstr>חשיבה מדינית - תכנים</vt:lpstr>
      <vt:lpstr>שיטות הלימוד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41</cp:revision>
  <dcterms:created xsi:type="dcterms:W3CDTF">2015-06-19T12:00:16Z</dcterms:created>
  <dcterms:modified xsi:type="dcterms:W3CDTF">2015-08-16T07:26:14Z</dcterms:modified>
</cp:coreProperties>
</file>