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3" r:id="rId3"/>
    <p:sldId id="273" r:id="rId4"/>
    <p:sldId id="352" r:id="rId5"/>
    <p:sldId id="356" r:id="rId6"/>
    <p:sldId id="365" r:id="rId7"/>
    <p:sldId id="377" r:id="rId8"/>
    <p:sldId id="383" r:id="rId9"/>
    <p:sldId id="384" r:id="rId10"/>
    <p:sldId id="385" r:id="rId11"/>
    <p:sldId id="370" r:id="rId12"/>
    <p:sldId id="379" r:id="rId13"/>
    <p:sldId id="368" r:id="rId14"/>
    <p:sldId id="375" r:id="rId15"/>
    <p:sldId id="380" r:id="rId16"/>
    <p:sldId id="386" r:id="rId17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81" autoAdjust="0"/>
    <p:restoredTop sz="86510" autoAdjust="0"/>
  </p:normalViewPr>
  <p:slideViewPr>
    <p:cSldViewPr>
      <p:cViewPr varScale="1">
        <p:scale>
          <a:sx n="64" d="100"/>
          <a:sy n="64" d="100"/>
        </p:scale>
        <p:origin x="14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38290-FB3A-42E2-800F-439F5C09F0C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EDEABC4-86F0-4FA3-8210-152CA48AC451}">
      <dgm:prSet phldrT="[טקסט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4351564-4311-47DF-8151-069425A8044D}" type="par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D3EE7F69-DEFA-4949-95DD-25EE3C8CF633}" type="sib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51CDE3ED-E096-4234-84DD-C561A3084898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en-US" dirty="0" smtClean="0"/>
        </a:p>
        <a:p>
          <a:pPr rtl="1"/>
          <a:endParaRPr lang="en-US" dirty="0" smtClean="0"/>
        </a:p>
        <a:p>
          <a:pPr rtl="1"/>
          <a:r>
            <a:rPr lang="en-US" dirty="0" smtClean="0"/>
            <a:t>PA</a:t>
          </a:r>
        </a:p>
        <a:p>
          <a:pPr rtl="1"/>
          <a:endParaRPr lang="he-IL" dirty="0"/>
        </a:p>
      </dgm:t>
    </dgm:pt>
    <dgm:pt modelId="{D1920735-2E0A-4086-9107-3249C1D18250}" type="par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876257D8-3293-4E4B-9CD0-00178D6EE34E}" type="sib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D9EDC6B3-8664-4477-A2D8-6E2E0FCDCC2A}">
      <dgm:prSet phldrT="[טקסט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F7B4A20A-26B0-4543-89FB-4185FE314C7C}" type="sib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E5E608C6-0922-4742-AF9F-F788755C6EE3}" type="par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46A6AC36-8827-4F62-B84D-EDCC60D3DB52}">
      <dgm:prSet phldrT="[טקסט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F30C527-254D-4779-9E96-ACD73ABEACAA}" type="par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788CEDCB-3EC9-4AA2-ABC0-D4E3DA27EED5}" type="sib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1337757B-AF3E-446C-B9E2-606D96DCE4EF}">
      <dgm:prSet phldrT="[טקסט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79A8C774-7C71-4FF4-9D53-B48BCD28F033}" type="par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9CCF363D-B5DB-45E0-B7A0-704ABB5F95FD}" type="sib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07BA5074-6114-4101-A79D-4A155E6E8C9F}">
      <dgm:prSet phldrT="[טקסט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158F7B6A-A26D-4737-AEFC-E8FAB8F2C1A6}" type="par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03B7FED9-FB2C-4FA2-8017-75878F8966B8}" type="sib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20D53CE8-8DFA-4740-8A50-A95B1218E18A}">
      <dgm:prSet phldrT="[טקסט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2953E9FB-9527-4F3D-9869-0336517C5624}" type="par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E605CEA1-4F64-42A7-8377-D6BE33F7935D}" type="sib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2352A5B5-F3B8-4407-A34B-9EEE25183DF1}">
      <dgm:prSet phldrT="[טקסט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41CAAF18-56E0-4FF3-8577-E2D8C243DBAA}" type="par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48DF410E-30CB-4C16-8ADA-532F7A71A34D}" type="sib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98FB47D5-5B21-4A74-B17E-D70FBE01B169}" type="pres">
      <dgm:prSet presAssocID="{44638290-FB3A-42E2-800F-439F5C09F0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C0A9AA-F971-4FCF-9B26-895546D427B6}" type="pres">
      <dgm:prSet presAssocID="{44638290-FB3A-42E2-800F-439F5C09F0C3}" presName="cycle" presStyleCnt="0"/>
      <dgm:spPr/>
    </dgm:pt>
    <dgm:pt modelId="{3775600C-D3A4-488E-BECC-557C19C2DE51}" type="pres">
      <dgm:prSet presAssocID="{D9EDC6B3-8664-4477-A2D8-6E2E0FCDCC2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AD6462-9163-4036-803B-6C9439A6E51D}" type="pres">
      <dgm:prSet presAssocID="{F7B4A20A-26B0-4543-89FB-4185FE314C7C}" presName="sibTransFirstNode" presStyleLbl="bgShp" presStyleIdx="0" presStyleCnt="1"/>
      <dgm:spPr/>
      <dgm:t>
        <a:bodyPr/>
        <a:lstStyle/>
        <a:p>
          <a:pPr rtl="1"/>
          <a:endParaRPr lang="he-IL"/>
        </a:p>
      </dgm:t>
    </dgm:pt>
    <dgm:pt modelId="{556FF765-6FAD-4592-A394-851AF6492BCF}" type="pres">
      <dgm:prSet presAssocID="{07BA5074-6114-4101-A79D-4A155E6E8C9F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116BCC4-C021-4FE6-8782-4D8F45FEAC50}" type="pres">
      <dgm:prSet presAssocID="{1337757B-AF3E-446C-B9E2-606D96DCE4EF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536C4-E655-41A6-99DB-873095AB39FE}" type="pres">
      <dgm:prSet presAssocID="{6EDEABC4-86F0-4FA3-8210-152CA48AC451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01D8A3-4355-4AC7-8738-26C96FCD9795}" type="pres">
      <dgm:prSet presAssocID="{46A6AC36-8827-4F62-B84D-EDCC60D3DB5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8F0F4-BE85-4B75-BAC7-691940A03B41}" type="pres">
      <dgm:prSet presAssocID="{2352A5B5-F3B8-4407-A34B-9EEE25183DF1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E90BB1F-9228-4410-925C-1EA8CF52B243}" type="pres">
      <dgm:prSet presAssocID="{20D53CE8-8DFA-4740-8A50-A95B1218E18A}" presName="nodeFollowingNodes" presStyleLbl="node1" presStyleIdx="6" presStyleCnt="8" custScaleX="838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CCE786-9FCB-40FD-81C6-86CE1173E5C7}" type="pres">
      <dgm:prSet presAssocID="{51CDE3ED-E096-4234-84DD-C561A3084898}" presName="nodeFollowingNodes" presStyleLbl="node1" presStyleIdx="7" presStyleCnt="8" custScaleX="769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359754A-18E4-49ED-B843-C3261780A380}" type="presOf" srcId="{20D53CE8-8DFA-4740-8A50-A95B1218E18A}" destId="{BE90BB1F-9228-4410-925C-1EA8CF52B243}" srcOrd="0" destOrd="0" presId="urn:microsoft.com/office/officeart/2005/8/layout/cycle3"/>
    <dgm:cxn modelId="{C73ED489-CF71-4D48-876B-EAF02529BDF0}" srcId="{44638290-FB3A-42E2-800F-439F5C09F0C3}" destId="{D9EDC6B3-8664-4477-A2D8-6E2E0FCDCC2A}" srcOrd="0" destOrd="0" parTransId="{E5E608C6-0922-4742-AF9F-F788755C6EE3}" sibTransId="{F7B4A20A-26B0-4543-89FB-4185FE314C7C}"/>
    <dgm:cxn modelId="{21C5C3D6-CFA6-4B34-B311-5ED272FF866D}" srcId="{44638290-FB3A-42E2-800F-439F5C09F0C3}" destId="{51CDE3ED-E096-4234-84DD-C561A3084898}" srcOrd="7" destOrd="0" parTransId="{D1920735-2E0A-4086-9107-3249C1D18250}" sibTransId="{876257D8-3293-4E4B-9CD0-00178D6EE34E}"/>
    <dgm:cxn modelId="{7F39EFEE-5AFF-4E29-972A-DBCC97D5A8EE}" type="presOf" srcId="{46A6AC36-8827-4F62-B84D-EDCC60D3DB52}" destId="{D501D8A3-4355-4AC7-8738-26C96FCD9795}" srcOrd="0" destOrd="0" presId="urn:microsoft.com/office/officeart/2005/8/layout/cycle3"/>
    <dgm:cxn modelId="{9BCD909A-F143-4BCB-B495-FA5AF5DA9DE5}" type="presOf" srcId="{D9EDC6B3-8664-4477-A2D8-6E2E0FCDCC2A}" destId="{3775600C-D3A4-488E-BECC-557C19C2DE51}" srcOrd="0" destOrd="0" presId="urn:microsoft.com/office/officeart/2005/8/layout/cycle3"/>
    <dgm:cxn modelId="{128C97C3-0535-4FAD-8415-80BCAA8851AB}" srcId="{44638290-FB3A-42E2-800F-439F5C09F0C3}" destId="{1337757B-AF3E-446C-B9E2-606D96DCE4EF}" srcOrd="2" destOrd="0" parTransId="{79A8C774-7C71-4FF4-9D53-B48BCD28F033}" sibTransId="{9CCF363D-B5DB-45E0-B7A0-704ABB5F95FD}"/>
    <dgm:cxn modelId="{3FD3F9FF-DD10-44D6-877A-CEE66B83584F}" type="presOf" srcId="{07BA5074-6114-4101-A79D-4A155E6E8C9F}" destId="{556FF765-6FAD-4592-A394-851AF6492BCF}" srcOrd="0" destOrd="0" presId="urn:microsoft.com/office/officeart/2005/8/layout/cycle3"/>
    <dgm:cxn modelId="{CC29BF39-2EBC-4F39-B8DE-C1ED03B0946E}" srcId="{44638290-FB3A-42E2-800F-439F5C09F0C3}" destId="{07BA5074-6114-4101-A79D-4A155E6E8C9F}" srcOrd="1" destOrd="0" parTransId="{158F7B6A-A26D-4737-AEFC-E8FAB8F2C1A6}" sibTransId="{03B7FED9-FB2C-4FA2-8017-75878F8966B8}"/>
    <dgm:cxn modelId="{51D179EF-323D-47B7-B6FC-1AF8939099DE}" type="presOf" srcId="{2352A5B5-F3B8-4407-A34B-9EEE25183DF1}" destId="{9408F0F4-BE85-4B75-BAC7-691940A03B41}" srcOrd="0" destOrd="0" presId="urn:microsoft.com/office/officeart/2005/8/layout/cycle3"/>
    <dgm:cxn modelId="{563ACCBE-DD10-46F6-9F0D-0C102395FD57}" type="presOf" srcId="{6EDEABC4-86F0-4FA3-8210-152CA48AC451}" destId="{FE6536C4-E655-41A6-99DB-873095AB39FE}" srcOrd="0" destOrd="0" presId="urn:microsoft.com/office/officeart/2005/8/layout/cycle3"/>
    <dgm:cxn modelId="{51B76E6C-C568-48DE-A891-9B7E54F1DECC}" srcId="{44638290-FB3A-42E2-800F-439F5C09F0C3}" destId="{46A6AC36-8827-4F62-B84D-EDCC60D3DB52}" srcOrd="4" destOrd="0" parTransId="{9F30C527-254D-4779-9E96-ACD73ABEACAA}" sibTransId="{788CEDCB-3EC9-4AA2-ABC0-D4E3DA27EED5}"/>
    <dgm:cxn modelId="{B3FD6A2D-6295-4702-9656-53399624232D}" type="presOf" srcId="{44638290-FB3A-42E2-800F-439F5C09F0C3}" destId="{98FB47D5-5B21-4A74-B17E-D70FBE01B169}" srcOrd="0" destOrd="0" presId="urn:microsoft.com/office/officeart/2005/8/layout/cycle3"/>
    <dgm:cxn modelId="{D3991BF3-13B9-4449-B0C9-952F6FFC82A2}" type="presOf" srcId="{F7B4A20A-26B0-4543-89FB-4185FE314C7C}" destId="{12AD6462-9163-4036-803B-6C9439A6E51D}" srcOrd="0" destOrd="0" presId="urn:microsoft.com/office/officeart/2005/8/layout/cycle3"/>
    <dgm:cxn modelId="{27C1B55E-4E31-4180-AB89-DEDAEFC79BAB}" srcId="{44638290-FB3A-42E2-800F-439F5C09F0C3}" destId="{6EDEABC4-86F0-4FA3-8210-152CA48AC451}" srcOrd="3" destOrd="0" parTransId="{94351564-4311-47DF-8151-069425A8044D}" sibTransId="{D3EE7F69-DEFA-4949-95DD-25EE3C8CF633}"/>
    <dgm:cxn modelId="{1448816E-5AC0-4620-B868-28042B9EE9A6}" type="presOf" srcId="{1337757B-AF3E-446C-B9E2-606D96DCE4EF}" destId="{E116BCC4-C021-4FE6-8782-4D8F45FEAC50}" srcOrd="0" destOrd="0" presId="urn:microsoft.com/office/officeart/2005/8/layout/cycle3"/>
    <dgm:cxn modelId="{8BE3E021-2D3A-4561-B1D5-B8ED505BE9DD}" type="presOf" srcId="{51CDE3ED-E096-4234-84DD-C561A3084898}" destId="{3FCCE786-9FCB-40FD-81C6-86CE1173E5C7}" srcOrd="0" destOrd="0" presId="urn:microsoft.com/office/officeart/2005/8/layout/cycle3"/>
    <dgm:cxn modelId="{9B62E683-D0DF-468C-8669-4C790E3DDCB6}" srcId="{44638290-FB3A-42E2-800F-439F5C09F0C3}" destId="{2352A5B5-F3B8-4407-A34B-9EEE25183DF1}" srcOrd="5" destOrd="0" parTransId="{41CAAF18-56E0-4FF3-8577-E2D8C243DBAA}" sibTransId="{48DF410E-30CB-4C16-8ADA-532F7A71A34D}"/>
    <dgm:cxn modelId="{34488861-9AA3-4018-A861-AF4C234EADD7}" srcId="{44638290-FB3A-42E2-800F-439F5C09F0C3}" destId="{20D53CE8-8DFA-4740-8A50-A95B1218E18A}" srcOrd="6" destOrd="0" parTransId="{2953E9FB-9527-4F3D-9869-0336517C5624}" sibTransId="{E605CEA1-4F64-42A7-8377-D6BE33F7935D}"/>
    <dgm:cxn modelId="{FAE551DD-65CB-4129-B905-C265F592FA61}" type="presParOf" srcId="{98FB47D5-5B21-4A74-B17E-D70FBE01B169}" destId="{77C0A9AA-F971-4FCF-9B26-895546D427B6}" srcOrd="0" destOrd="0" presId="urn:microsoft.com/office/officeart/2005/8/layout/cycle3"/>
    <dgm:cxn modelId="{BB16EAE3-9610-4BA4-B7DA-E40A933B7151}" type="presParOf" srcId="{77C0A9AA-F971-4FCF-9B26-895546D427B6}" destId="{3775600C-D3A4-488E-BECC-557C19C2DE51}" srcOrd="0" destOrd="0" presId="urn:microsoft.com/office/officeart/2005/8/layout/cycle3"/>
    <dgm:cxn modelId="{A813410C-079B-4989-A3DD-21EC2F108F5B}" type="presParOf" srcId="{77C0A9AA-F971-4FCF-9B26-895546D427B6}" destId="{12AD6462-9163-4036-803B-6C9439A6E51D}" srcOrd="1" destOrd="0" presId="urn:microsoft.com/office/officeart/2005/8/layout/cycle3"/>
    <dgm:cxn modelId="{1378BFAB-6057-4A62-A638-948051E39F17}" type="presParOf" srcId="{77C0A9AA-F971-4FCF-9B26-895546D427B6}" destId="{556FF765-6FAD-4592-A394-851AF6492BCF}" srcOrd="2" destOrd="0" presId="urn:microsoft.com/office/officeart/2005/8/layout/cycle3"/>
    <dgm:cxn modelId="{F5C1622A-4757-4C72-8F66-537D69263097}" type="presParOf" srcId="{77C0A9AA-F971-4FCF-9B26-895546D427B6}" destId="{E116BCC4-C021-4FE6-8782-4D8F45FEAC50}" srcOrd="3" destOrd="0" presId="urn:microsoft.com/office/officeart/2005/8/layout/cycle3"/>
    <dgm:cxn modelId="{771C0BF9-115E-428B-BD50-ED396B650782}" type="presParOf" srcId="{77C0A9AA-F971-4FCF-9B26-895546D427B6}" destId="{FE6536C4-E655-41A6-99DB-873095AB39FE}" srcOrd="4" destOrd="0" presId="urn:microsoft.com/office/officeart/2005/8/layout/cycle3"/>
    <dgm:cxn modelId="{4B8CB47B-81D7-4338-AFF7-61C2883B3933}" type="presParOf" srcId="{77C0A9AA-F971-4FCF-9B26-895546D427B6}" destId="{D501D8A3-4355-4AC7-8738-26C96FCD9795}" srcOrd="5" destOrd="0" presId="urn:microsoft.com/office/officeart/2005/8/layout/cycle3"/>
    <dgm:cxn modelId="{E433D3FF-EB17-4BE2-BD50-73E4B662462C}" type="presParOf" srcId="{77C0A9AA-F971-4FCF-9B26-895546D427B6}" destId="{9408F0F4-BE85-4B75-BAC7-691940A03B41}" srcOrd="6" destOrd="0" presId="urn:microsoft.com/office/officeart/2005/8/layout/cycle3"/>
    <dgm:cxn modelId="{E566AA52-6591-41E5-A1E8-23FB60075180}" type="presParOf" srcId="{77C0A9AA-F971-4FCF-9B26-895546D427B6}" destId="{BE90BB1F-9228-4410-925C-1EA8CF52B243}" srcOrd="7" destOrd="0" presId="urn:microsoft.com/office/officeart/2005/8/layout/cycle3"/>
    <dgm:cxn modelId="{35A1F16F-917E-4943-9BAE-7AD819D80DFE}" type="presParOf" srcId="{77C0A9AA-F971-4FCF-9B26-895546D427B6}" destId="{3FCCE786-9FCB-40FD-81C6-86CE1173E5C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6B7112-0E51-4223-8D56-33C8BC2EF607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0B8FB6-4605-407B-9F19-FA7745DCD1F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553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87E305-197B-4918-AE76-C25AA0CC2372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DC84A8-D166-427A-8318-C24CFBD3082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002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9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6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39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626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15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34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71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35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17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90F7C2-6811-4F4F-A9ED-20794B27940F}" type="datetimeFigureOut">
              <a:rPr lang="he-IL" smtClean="0"/>
              <a:pPr/>
              <a:t>ד'/אב/תשע"ז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62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5904656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b="1" dirty="0" smtClean="0"/>
              <a:t>הציר המדיני </a:t>
            </a:r>
            <a:br>
              <a:rPr lang="he-IL" sz="5300" b="1" dirty="0" smtClean="0"/>
            </a:br>
            <a:r>
              <a:rPr lang="he-IL" sz="5300" b="1" dirty="0" smtClean="0"/>
              <a:t>וציר האסטרטגיה</a:t>
            </a:r>
            <a:br>
              <a:rPr lang="he-IL" sz="5300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sz="32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5622776" cy="11920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e-IL" sz="4000" b="1" dirty="0" smtClean="0"/>
              <a:t>תחקיר הכנת סגל</a:t>
            </a:r>
          </a:p>
          <a:p>
            <a:pPr algn="ctr"/>
            <a:r>
              <a:rPr lang="he-IL" sz="4000" b="1" dirty="0" smtClean="0"/>
              <a:t>23.7.17</a:t>
            </a:r>
          </a:p>
          <a:p>
            <a:pPr algn="ctr"/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4" name="תמונה 3" descr="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296009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dirty="0">
                <a:solidFill>
                  <a:schemeClr val="accent1"/>
                </a:solidFill>
                <a:cs typeface="David" pitchFamily="2" charset="-79"/>
              </a:rPr>
              <a:t>- סימולציות והתנסויות באסטרטגיה -</a:t>
            </a:r>
            <a:endParaRPr lang="he-IL" sz="3200" b="1" dirty="0">
              <a:solidFill>
                <a:schemeClr val="accent1"/>
              </a:solidFill>
              <a:cs typeface="David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="" xmlns:a16="http://schemas.microsoft.com/office/drawing/2014/main" id="{073F878B-7395-48EA-AE47-A35E92F6CB39}"/>
              </a:ext>
            </a:extLst>
          </p:cNvPr>
          <p:cNvSpPr/>
          <p:nvPr/>
        </p:nvSpPr>
        <p:spPr>
          <a:xfrm>
            <a:off x="365125" y="2204864"/>
            <a:ext cx="8442647" cy="37444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t"/>
          <a:lstStyle/>
          <a:p>
            <a:pPr algn="just">
              <a:lnSpc>
                <a:spcPct val="150000"/>
              </a:lnSpc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מה לקחת מלימודי האסטרטגיה ומצורת החשיבה אותו תוכל ליישם בארגונך: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הבאת מומחי תוכן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לשם העמקת הלימוד בתחום מסוים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קבוצות למידה קטנות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בעלות יעילות גבוהה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הבניית תהליך הלמידה וחשיבות עיצובו מראש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תהליך עיצוב מובנה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ומוסדר (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המתדולוגיה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עוזרת)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הבנה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שהמציאות לעולם משתנה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ונדרש כבכיר אצבע על הדופק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זיהוי מתי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האסטרטגיה מיצתה את עצמה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ואז ביצוע חקירה אחורה</a:t>
            </a:r>
          </a:p>
        </p:txBody>
      </p:sp>
    </p:spTree>
    <p:extLst>
      <p:ext uri="{BB962C8B-B14F-4D97-AF65-F5344CB8AC3E}">
        <p14:creationId xmlns:p14="http://schemas.microsoft.com/office/powerpoint/2010/main" val="33057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התנסות ראשונה - תובנות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340769"/>
            <a:ext cx="7886700" cy="551723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he-IL" sz="2800" dirty="0"/>
              <a:t>ככלל הרעיון של התנסות "מפורקת" </a:t>
            </a:r>
            <a:r>
              <a:rPr lang="he-IL" sz="2800" dirty="0" smtClean="0"/>
              <a:t>ועבודה קבוצתית (כולל תתי קבוצות) היה מצוין.</a:t>
            </a:r>
          </a:p>
          <a:p>
            <a:pPr lvl="1"/>
            <a:r>
              <a:rPr lang="he-IL" sz="2800" dirty="0" smtClean="0"/>
              <a:t>הדגש על התהליך ולא על התוצאה נכון</a:t>
            </a:r>
            <a:endParaRPr lang="he-IL" sz="2800" dirty="0"/>
          </a:p>
          <a:p>
            <a:pPr lvl="1"/>
            <a:r>
              <a:rPr lang="he-IL" sz="2800" dirty="0"/>
              <a:t>יותר זמן בין שיטה </a:t>
            </a:r>
            <a:r>
              <a:rPr lang="he-IL" sz="2800" dirty="0" smtClean="0"/>
              <a:t>ליישום </a:t>
            </a:r>
            <a:r>
              <a:rPr lang="he-IL" sz="2800" dirty="0"/>
              <a:t>– המושגים עדיין לא ישבו חזק אצל </a:t>
            </a:r>
            <a:r>
              <a:rPr lang="he-IL" sz="2800" dirty="0" smtClean="0"/>
              <a:t>החניכים (כגו </a:t>
            </a:r>
            <a:r>
              <a:rPr lang="he-IL" sz="2800" dirty="0" err="1" smtClean="0"/>
              <a:t>הההיסט</a:t>
            </a:r>
            <a:r>
              <a:rPr lang="he-IL" sz="2800" dirty="0" smtClean="0"/>
              <a:t>)</a:t>
            </a:r>
            <a:endParaRPr lang="en-US" sz="2800" dirty="0"/>
          </a:p>
          <a:p>
            <a:pPr lvl="1"/>
            <a:r>
              <a:rPr lang="he-IL" sz="2800" dirty="0" smtClean="0"/>
              <a:t>טעינה:</a:t>
            </a:r>
          </a:p>
          <a:p>
            <a:pPr lvl="2"/>
            <a:r>
              <a:rPr lang="he-IL" sz="2500" dirty="0" smtClean="0"/>
              <a:t>יום </a:t>
            </a:r>
            <a:r>
              <a:rPr lang="he-IL" sz="2500" dirty="0"/>
              <a:t>טעינה </a:t>
            </a:r>
            <a:r>
              <a:rPr lang="he-IL" sz="2500" dirty="0" err="1" smtClean="0"/>
              <a:t>יעודי</a:t>
            </a:r>
            <a:r>
              <a:rPr lang="he-IL" sz="2500" dirty="0" smtClean="0"/>
              <a:t> </a:t>
            </a:r>
            <a:r>
              <a:rPr lang="he-IL" sz="2500" dirty="0"/>
              <a:t>וקשור </a:t>
            </a:r>
            <a:r>
              <a:rPr lang="he-IL" sz="2500" dirty="0" smtClean="0"/>
              <a:t>בזמן. </a:t>
            </a:r>
          </a:p>
          <a:p>
            <a:pPr lvl="2"/>
            <a:r>
              <a:rPr lang="he-IL" sz="2500" dirty="0" smtClean="0"/>
              <a:t>חומרי קריאה רלבנטיים וזמן לקרוא</a:t>
            </a:r>
            <a:endParaRPr lang="en-US" sz="2500" dirty="0"/>
          </a:p>
          <a:p>
            <a:pPr lvl="1"/>
            <a:r>
              <a:rPr lang="he-IL" sz="2800" dirty="0" smtClean="0"/>
              <a:t>ליווי:</a:t>
            </a:r>
          </a:p>
          <a:p>
            <a:pPr lvl="2"/>
            <a:r>
              <a:rPr lang="he-IL" sz="2500" dirty="0" smtClean="0"/>
              <a:t>מדריכים מלווים – חשוב (דורש הכנה)</a:t>
            </a:r>
          </a:p>
          <a:p>
            <a:pPr lvl="2"/>
            <a:r>
              <a:rPr lang="he-IL" sz="2500" dirty="0" smtClean="0"/>
              <a:t>מומחי </a:t>
            </a:r>
            <a:r>
              <a:rPr lang="he-IL" sz="2500" dirty="0"/>
              <a:t>תוכן מלווים – חשוב </a:t>
            </a:r>
            <a:r>
              <a:rPr lang="he-IL" sz="2500" dirty="0" smtClean="0"/>
              <a:t>(דוגמת </a:t>
            </a:r>
            <a:r>
              <a:rPr lang="he-IL" sz="2500" dirty="0"/>
              <a:t>מאיר </a:t>
            </a:r>
            <a:r>
              <a:rPr lang="he-IL" sz="2500" dirty="0" smtClean="0"/>
              <a:t>מלכה)</a:t>
            </a:r>
          </a:p>
          <a:p>
            <a:pPr lvl="2"/>
            <a:r>
              <a:rPr lang="he-IL" sz="2500" dirty="0" smtClean="0"/>
              <a:t>נדרש ליווי נוסף של גורם השולט במתודולוגיה</a:t>
            </a:r>
            <a:endParaRPr lang="he-IL" sz="2500" dirty="0"/>
          </a:p>
          <a:p>
            <a:pPr lvl="1"/>
            <a:r>
              <a:rPr lang="he-IL" sz="2800" dirty="0" smtClean="0"/>
              <a:t>סוגיות נוספות:</a:t>
            </a:r>
          </a:p>
          <a:p>
            <a:pPr lvl="2"/>
            <a:r>
              <a:rPr lang="he-IL" sz="2500" dirty="0" smtClean="0"/>
              <a:t>קושי </a:t>
            </a:r>
            <a:r>
              <a:rPr lang="he-IL" sz="2500" dirty="0"/>
              <a:t>במיפוי וייצוג </a:t>
            </a:r>
            <a:r>
              <a:rPr lang="he-IL" sz="2500" dirty="0" smtClean="0"/>
              <a:t>מידע – יתכן וגורש עזרה מיוחדת</a:t>
            </a:r>
          </a:p>
          <a:p>
            <a:pPr lvl="2"/>
            <a:r>
              <a:rPr lang="he-IL" sz="2500" dirty="0" smtClean="0"/>
              <a:t>אופציה לסגירה עם פתרון בית ספר</a:t>
            </a:r>
          </a:p>
          <a:p>
            <a:pPr lvl="2"/>
            <a:r>
              <a:rPr lang="he-IL" sz="2500" dirty="0" smtClean="0"/>
              <a:t>מתן יותר זמן או הקטנת תוצר מבוקש</a:t>
            </a:r>
          </a:p>
          <a:p>
            <a:pPr lvl="2"/>
            <a:r>
              <a:rPr lang="he-IL" sz="2500" dirty="0"/>
              <a:t>תרגום החוברת לאנגלית </a:t>
            </a:r>
            <a:r>
              <a:rPr lang="he-IL" sz="2500" dirty="0" smtClean="0"/>
              <a:t>- חלש</a:t>
            </a:r>
            <a:endParaRPr lang="en-US" sz="2500" dirty="0"/>
          </a:p>
          <a:p>
            <a:endParaRPr lang="he-IL" dirty="0"/>
          </a:p>
          <a:p>
            <a:pPr lvl="2"/>
            <a:endParaRPr lang="en-US" sz="25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45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"/>
          <p:cNvSpPr txBox="1">
            <a:spLocks/>
          </p:cNvSpPr>
          <p:nvPr/>
        </p:nvSpPr>
        <p:spPr>
          <a:xfrm>
            <a:off x="3777708" y="523550"/>
            <a:ext cx="5020669" cy="3370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- ביטחונית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762490672"/>
              </p:ext>
            </p:extLst>
          </p:nvPr>
        </p:nvGraphicFramePr>
        <p:xfrm>
          <a:off x="0" y="1002788"/>
          <a:ext cx="9144000" cy="543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ענן 9"/>
          <p:cNvSpPr/>
          <p:nvPr/>
        </p:nvSpPr>
        <p:spPr>
          <a:xfrm>
            <a:off x="6418859" y="1468583"/>
            <a:ext cx="2590060" cy="161405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החשיבה האסטרטגית </a:t>
            </a:r>
            <a:r>
              <a:rPr lang="he-IL" sz="24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במציאות משתנה ומרובת שחקנים</a:t>
            </a:r>
            <a:endParaRPr lang="he-IL" sz="24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ענן 21"/>
          <p:cNvSpPr/>
          <p:nvPr/>
        </p:nvSpPr>
        <p:spPr>
          <a:xfrm>
            <a:off x="-94859" y="3285447"/>
            <a:ext cx="2590060" cy="112914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משחקים על כל המגרש</a:t>
            </a: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פעולה תחבולנית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 cstate="print"/>
          <a:srcRect l="20534"/>
          <a:stretch/>
        </p:blipFill>
        <p:spPr>
          <a:xfrm>
            <a:off x="6553940" y="4093410"/>
            <a:ext cx="2196902" cy="276459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8" cstate="print"/>
          <a:srcRect l="14088" r="4168"/>
          <a:stretch/>
        </p:blipFill>
        <p:spPr>
          <a:xfrm>
            <a:off x="491096" y="901284"/>
            <a:ext cx="2098964" cy="192578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865" y="4846024"/>
            <a:ext cx="2668508" cy="2001381"/>
          </a:xfrm>
          <a:prstGeom prst="rect">
            <a:avLst/>
          </a:prstGeom>
        </p:spPr>
      </p:pic>
      <p:sp>
        <p:nvSpPr>
          <p:cNvPr id="27" name="AutoShape 8" descr="תוצאת תמונה עבור מערכת מחשוב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1053" y="2701643"/>
            <a:ext cx="2413271" cy="2248798"/>
          </a:xfrm>
          <a:prstGeom prst="rect">
            <a:avLst/>
          </a:prstGeom>
        </p:spPr>
      </p:pic>
      <p:sp>
        <p:nvSpPr>
          <p:cNvPr id="29" name="ענן 28"/>
          <p:cNvSpPr/>
          <p:nvPr/>
        </p:nvSpPr>
        <p:spPr>
          <a:xfrm>
            <a:off x="3967631" y="1888381"/>
            <a:ext cx="1208738" cy="6296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מנהלת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מלבן מעוגל 9"/>
          <p:cNvSpPr/>
          <p:nvPr/>
        </p:nvSpPr>
        <p:spPr>
          <a:xfrm>
            <a:off x="328892" y="6488668"/>
            <a:ext cx="1169078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מלבן מעוגל 12"/>
          <p:cNvSpPr/>
          <p:nvPr/>
        </p:nvSpPr>
        <p:spPr>
          <a:xfrm>
            <a:off x="1610591" y="6495168"/>
            <a:ext cx="1769220" cy="3082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3526708" y="6495167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sp>
        <p:nvSpPr>
          <p:cNvPr id="33" name="ענן 32"/>
          <p:cNvSpPr/>
          <p:nvPr/>
        </p:nvSpPr>
        <p:spPr>
          <a:xfrm>
            <a:off x="1440119" y="418427"/>
            <a:ext cx="2590060" cy="11541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הסכסוך הישראלי פלשתיני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הסימולציה המדינית-ביטחונית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84784"/>
            <a:ext cx="7886700" cy="5256583"/>
          </a:xfrm>
        </p:spPr>
        <p:txBody>
          <a:bodyPr>
            <a:normAutofit/>
          </a:bodyPr>
          <a:lstStyle/>
          <a:p>
            <a:r>
              <a:rPr lang="he-IL" u="sng" dirty="0" smtClean="0"/>
              <a:t>נתפסת כמופע השיא של השנה. ציונים גבוהים מאד על הארגון וההשקעה</a:t>
            </a:r>
            <a:r>
              <a:rPr lang="he-IL" dirty="0" smtClean="0"/>
              <a:t>. </a:t>
            </a:r>
          </a:p>
          <a:p>
            <a:r>
              <a:rPr lang="he-IL" dirty="0" smtClean="0"/>
              <a:t>היה חסר זמן הכנה – מופע שדורש זמן העמקה. הוספת יום פרדיגמות מתחרות -לשימור</a:t>
            </a:r>
          </a:p>
          <a:p>
            <a:r>
              <a:rPr lang="he-IL" dirty="0" smtClean="0"/>
              <a:t>תובנות (כולל מהערות חניכים):</a:t>
            </a:r>
          </a:p>
          <a:p>
            <a:pPr lvl="1"/>
            <a:r>
              <a:rPr lang="he-IL" sz="2000" dirty="0" smtClean="0"/>
              <a:t>תרחישים שונים לקבוצות שונות ?</a:t>
            </a:r>
          </a:p>
          <a:p>
            <a:pPr lvl="1"/>
            <a:r>
              <a:rPr lang="he-IL" sz="2000" dirty="0" smtClean="0"/>
              <a:t>שיפורים </a:t>
            </a:r>
            <a:r>
              <a:rPr lang="he-IL" sz="2000" dirty="0" err="1" smtClean="0"/>
              <a:t>בקברנט</a:t>
            </a:r>
            <a:r>
              <a:rPr lang="he-IL" sz="2000" dirty="0" smtClean="0"/>
              <a:t> (מסך ידיעות)</a:t>
            </a:r>
          </a:p>
          <a:p>
            <a:pPr lvl="1"/>
            <a:r>
              <a:rPr lang="he-IL" sz="2000" dirty="0" smtClean="0"/>
              <a:t>בינ"ל בקבוצה אחת – טוב</a:t>
            </a:r>
          </a:p>
          <a:p>
            <a:pPr lvl="1"/>
            <a:r>
              <a:rPr lang="he-IL" sz="2000" dirty="0" smtClean="0"/>
              <a:t>לשפר לימוד מו"מ- לקשר יותר לסדנאות</a:t>
            </a:r>
          </a:p>
          <a:p>
            <a:pPr lvl="1"/>
            <a:r>
              <a:rPr lang="he-IL" sz="2000" dirty="0" smtClean="0"/>
              <a:t>שחקני מנהלת – חלקם צריכים להיות אקטיביים יותר. חניכים למנהלת? </a:t>
            </a:r>
          </a:p>
          <a:p>
            <a:pPr lvl="1"/>
            <a:r>
              <a:rPr lang="he-IL" sz="2000" dirty="0" smtClean="0"/>
              <a:t>חשוב לבצע לימוד אוחר (זמן...)</a:t>
            </a:r>
          </a:p>
          <a:p>
            <a:pPr lvl="1"/>
            <a:r>
              <a:rPr lang="he-IL" sz="2000" dirty="0" smtClean="0"/>
              <a:t>התעלמות שחקנים  מאירועים משמעותיים – לראות איך מתמודדים. </a:t>
            </a:r>
          </a:p>
          <a:p>
            <a:pPr lvl="1"/>
            <a:r>
              <a:rPr lang="he-IL" sz="2000" dirty="0" smtClean="0"/>
              <a:t>להוסיף שחקן תקשורת (</a:t>
            </a:r>
            <a:r>
              <a:rPr lang="he-IL" sz="2000" dirty="0" err="1" smtClean="0"/>
              <a:t>דו"צ</a:t>
            </a:r>
            <a:r>
              <a:rPr lang="he-IL" sz="2000" dirty="0" smtClean="0"/>
              <a:t>) . להכניס אותו למנהלת כבר בהתחלה.</a:t>
            </a:r>
          </a:p>
          <a:p>
            <a:pPr lvl="1"/>
            <a:r>
              <a:rPr lang="he-IL" sz="2000" dirty="0" smtClean="0"/>
              <a:t>חשיבות הלוגיסטיקה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ההתנסות השלישית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altLang="he-IL" sz="2900" dirty="0" smtClean="0"/>
              <a:t>חשובה גם בגלל הרכב הנושאים (שאינם צבאיים)</a:t>
            </a:r>
          </a:p>
          <a:p>
            <a:r>
              <a:rPr lang="he-IL" altLang="he-IL" sz="2900" dirty="0" smtClean="0"/>
              <a:t>לשיפור:</a:t>
            </a:r>
          </a:p>
          <a:p>
            <a:pPr lvl="1"/>
            <a:r>
              <a:rPr lang="he-IL" altLang="he-IL" sz="2600" dirty="0" smtClean="0"/>
              <a:t>לא תמיד נבחרו בעיות זדוניות באמת (ניתן לשאול האם זו אסטרטגיה). חשוב שבעיות יהיו קשורות לביטחון לאומי וקשורות לכמה רגליים.</a:t>
            </a:r>
          </a:p>
          <a:p>
            <a:pPr lvl="1"/>
            <a:r>
              <a:rPr lang="he-IL" altLang="he-IL" sz="2600" dirty="0" smtClean="0"/>
              <a:t> סימן שאלה לגבי המתודולוגיה</a:t>
            </a:r>
          </a:p>
          <a:p>
            <a:pPr lvl="1"/>
            <a:r>
              <a:rPr lang="he-IL" altLang="he-IL" sz="2600" dirty="0" smtClean="0"/>
              <a:t>סימן שאלה לגבי העיתוי (קשור גם בסוגיית העומס). לא הייתה מספיק אנרגיה. </a:t>
            </a:r>
          </a:p>
          <a:p>
            <a:pPr lvl="1"/>
            <a:r>
              <a:rPr lang="he-IL" altLang="he-IL" sz="2600" dirty="0" smtClean="0"/>
              <a:t>חלק מהתוצרים ברמה בינונית. חלק חשו שלא הייתה בהירות לגבי התוצר הנדרש. </a:t>
            </a:r>
          </a:p>
          <a:p>
            <a:pPr lvl="1"/>
            <a:r>
              <a:rPr lang="he-IL" altLang="he-IL" sz="2600" dirty="0" smtClean="0"/>
              <a:t>סימן שאלה לגבי מעורבות הסגל (הוצג כ"משקיף")</a:t>
            </a:r>
          </a:p>
          <a:p>
            <a:pPr lvl="1"/>
            <a:r>
              <a:rPr lang="he-IL" altLang="he-IL" sz="2600" dirty="0" smtClean="0"/>
              <a:t>היה ראוי לחבר אותה יותר לעולם הפרקטי- הארגונים השולחים ומשרדי ממשלה.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גילה אופקית 4"/>
          <p:cNvSpPr/>
          <p:nvPr/>
        </p:nvSpPr>
        <p:spPr>
          <a:xfrm>
            <a:off x="1797628" y="1565564"/>
            <a:ext cx="7003472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הליבה של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פסגה בלימודי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גילה אופקית 5"/>
          <p:cNvSpPr/>
          <p:nvPr/>
        </p:nvSpPr>
        <p:spPr>
          <a:xfrm>
            <a:off x="602674" y="2610988"/>
            <a:ext cx="8198426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משלב תאוריה, פרקטיקה, חיכוך ודיאלקטיקה לכדי חשיבה ביקורתית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ואג'ילית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גילה אופקית 6"/>
          <p:cNvSpPr/>
          <p:nvPr/>
        </p:nvSpPr>
        <p:spPr>
          <a:xfrm>
            <a:off x="602674" y="3666151"/>
            <a:ext cx="8198426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המתודולוגיה לחקירה אסטרטגית ישימה בתחומים שונים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AutoShape 4" descr="תוצאת תמונה עבור ספארי של אסטרטגיות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8" descr="תמונה קשורה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1140" y="4830821"/>
            <a:ext cx="1857375" cy="1847850"/>
          </a:xfrm>
          <a:prstGeom prst="rect">
            <a:avLst/>
          </a:prstGeom>
        </p:spPr>
      </p:pic>
      <p:sp>
        <p:nvSpPr>
          <p:cNvPr id="17" name="מגילה אופקית 16"/>
          <p:cNvSpPr/>
          <p:nvPr/>
        </p:nvSpPr>
        <p:spPr>
          <a:xfrm>
            <a:off x="602673" y="4733212"/>
            <a:ext cx="6228951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 התרגול וההתנסות לאורך השנה ולמול אסטרטגיות מתחרות – סימולציה מדינית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כשיא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גילה אופקית 17"/>
          <p:cNvSpPr/>
          <p:nvPr/>
        </p:nvSpPr>
        <p:spPr>
          <a:xfrm>
            <a:off x="602673" y="5730675"/>
            <a:ext cx="6228951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בנושאים וצרכים של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print"/>
          <a:srcRect l="11167" t="4511" r="11288" b="11502"/>
          <a:stretch/>
        </p:blipFill>
        <p:spPr>
          <a:xfrm>
            <a:off x="602674" y="7937"/>
            <a:ext cx="1504949" cy="26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58984"/>
          </a:xfrm>
        </p:spPr>
        <p:txBody>
          <a:bodyPr/>
          <a:lstStyle/>
          <a:p>
            <a:pPr algn="ctr"/>
            <a:r>
              <a:rPr lang="he-IL" dirty="0" smtClean="0"/>
              <a:t>תובנות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5805264"/>
          </a:xfrm>
        </p:spPr>
        <p:txBody>
          <a:bodyPr/>
          <a:lstStyle/>
          <a:p>
            <a:pPr lvl="2"/>
            <a:r>
              <a:rPr lang="he-IL" sz="1600" b="1" dirty="0" smtClean="0"/>
              <a:t>מטרות – </a:t>
            </a:r>
            <a:r>
              <a:rPr lang="he-IL" sz="1600" dirty="0" smtClean="0"/>
              <a:t>סה"כ עמד במטרות. האזרחים פחות התלהבו:</a:t>
            </a:r>
            <a:endParaRPr lang="en-US" sz="1400" dirty="0" smtClean="0"/>
          </a:p>
          <a:p>
            <a:pPr lvl="1"/>
            <a:r>
              <a:rPr lang="he-IL" dirty="0" smtClean="0"/>
              <a:t>ציונים נמוכים יותר אצל האזרחים – בעיקר לגבי הרציפות עם החלק של דימה</a:t>
            </a:r>
            <a:endParaRPr lang="en-US" sz="1600" dirty="0" smtClean="0"/>
          </a:p>
          <a:p>
            <a:pPr lvl="1"/>
            <a:r>
              <a:rPr lang="he-IL" dirty="0" smtClean="0"/>
              <a:t>הצמדות רחבה מדי לתחום התיאורטי הצבאי</a:t>
            </a:r>
            <a:endParaRPr lang="en-US" sz="1600" dirty="0" smtClean="0"/>
          </a:p>
          <a:p>
            <a:pPr lvl="2"/>
            <a:r>
              <a:rPr lang="he-IL" sz="1600" u="sng" dirty="0" smtClean="0"/>
              <a:t>להביא יותר דוגמאות , עדיף אקטואליות, של אסטרטגיה במגוון תחומים. </a:t>
            </a:r>
            <a:r>
              <a:rPr lang="he-IL" sz="1600" dirty="0" smtClean="0"/>
              <a:t>חסר תכנים אזרחיים – עוד כמו אריק שור. מבחינה זאת חבל ש-</a:t>
            </a:r>
            <a:r>
              <a:rPr lang="en-US" sz="1600" dirty="0" smtClean="0"/>
              <a:t>BETTER PLACE</a:t>
            </a:r>
            <a:r>
              <a:rPr lang="he-IL" sz="1600" dirty="0" smtClean="0"/>
              <a:t> נפל.</a:t>
            </a:r>
            <a:endParaRPr lang="en-US" sz="1400" dirty="0" smtClean="0"/>
          </a:p>
          <a:p>
            <a:pPr lvl="2"/>
            <a:r>
              <a:rPr lang="he-IL" sz="1600" b="1" dirty="0" smtClean="0"/>
              <a:t>רציונל</a:t>
            </a:r>
            <a:r>
              <a:rPr lang="he-IL" sz="1600" dirty="0" smtClean="0"/>
              <a:t> מארגן – </a:t>
            </a:r>
            <a:endParaRPr lang="en-US" sz="1400" dirty="0" smtClean="0"/>
          </a:p>
          <a:p>
            <a:pPr lvl="3"/>
            <a:r>
              <a:rPr lang="he-IL" sz="1400" dirty="0" smtClean="0"/>
              <a:t>עובד טוב עם החיבור לצירי </a:t>
            </a:r>
            <a:r>
              <a:rPr lang="he-IL" sz="1400" dirty="0" err="1" smtClean="0"/>
              <a:t>הבטל"מ</a:t>
            </a:r>
            <a:r>
              <a:rPr lang="he-IL" sz="1400" dirty="0" smtClean="0"/>
              <a:t> (הציר האנכי).</a:t>
            </a:r>
            <a:endParaRPr lang="en-US" sz="1200" dirty="0" smtClean="0"/>
          </a:p>
          <a:p>
            <a:pPr lvl="3"/>
            <a:r>
              <a:rPr lang="he-IL" sz="1400" dirty="0" smtClean="0"/>
              <a:t>להבנות יותר את החיבור בין הקורס של דימה לקורס של תמיר</a:t>
            </a:r>
            <a:endParaRPr lang="en-US" sz="1200" dirty="0" smtClean="0"/>
          </a:p>
          <a:p>
            <a:pPr lvl="3"/>
            <a:r>
              <a:rPr lang="he-IL" sz="1400" dirty="0" smtClean="0"/>
              <a:t> לא מסכים שדימה במקביל לתשתית </a:t>
            </a:r>
            <a:r>
              <a:rPr lang="he-IL" sz="1400" dirty="0" err="1" smtClean="0"/>
              <a:t>הבטל"מ</a:t>
            </a:r>
            <a:r>
              <a:rPr lang="he-IL" sz="1400" dirty="0" smtClean="0"/>
              <a:t> זה טוב </a:t>
            </a:r>
            <a:endParaRPr lang="en-US" sz="1200" dirty="0" smtClean="0"/>
          </a:p>
          <a:p>
            <a:pPr lvl="3"/>
            <a:r>
              <a:rPr lang="he-IL" sz="1400" dirty="0" smtClean="0"/>
              <a:t>גם הקשר בין גבי לתמיר לא ברור. </a:t>
            </a:r>
            <a:endParaRPr lang="en-US" sz="1200" dirty="0" smtClean="0"/>
          </a:p>
          <a:p>
            <a:pPr lvl="2"/>
            <a:r>
              <a:rPr lang="he-IL" sz="1600" b="1" dirty="0" smtClean="0"/>
              <a:t>תכנים</a:t>
            </a:r>
            <a:r>
              <a:rPr lang="he-IL" sz="1600" dirty="0" smtClean="0"/>
              <a:t>: יותר אסטרטגיה מהעולם האזרחי ושימוש בהתנסות אזרחית.</a:t>
            </a:r>
            <a:endParaRPr lang="en-US" sz="1400" dirty="0" smtClean="0"/>
          </a:p>
          <a:p>
            <a:pPr lvl="2"/>
            <a:r>
              <a:rPr lang="he-IL" sz="1600" b="1" dirty="0" smtClean="0"/>
              <a:t>תמהיל שיטות הלימוד</a:t>
            </a:r>
            <a:r>
              <a:rPr lang="he-IL" sz="1600" dirty="0" smtClean="0"/>
              <a:t> הוא טוב – התרגיל של </a:t>
            </a:r>
            <a:r>
              <a:rPr lang="he-IL" sz="1600" dirty="0" err="1" smtClean="0"/>
              <a:t>בטר</a:t>
            </a:r>
            <a:r>
              <a:rPr lang="he-IL" sz="1600" dirty="0" smtClean="0"/>
              <a:t> </a:t>
            </a:r>
            <a:r>
              <a:rPr lang="he-IL" sz="1600" dirty="0" err="1" smtClean="0"/>
              <a:t>פלייס</a:t>
            </a:r>
            <a:r>
              <a:rPr lang="he-IL" sz="1600" dirty="0" smtClean="0"/>
              <a:t> היה עוזר</a:t>
            </a:r>
            <a:endParaRPr lang="en-US" sz="1400" dirty="0" smtClean="0"/>
          </a:p>
          <a:p>
            <a:pPr lvl="2"/>
            <a:r>
              <a:rPr lang="he-IL" sz="1600" b="1" dirty="0" smtClean="0"/>
              <a:t>גורמים שותפים וסגל – </a:t>
            </a:r>
            <a:r>
              <a:rPr lang="he-IL" sz="1600" dirty="0" smtClean="0"/>
              <a:t>שותפות פעילה יותר של דדו והכנת סגל (בעיקר חדש)</a:t>
            </a:r>
            <a:endParaRPr lang="en-US" sz="1400" dirty="0" smtClean="0"/>
          </a:p>
          <a:p>
            <a:pPr lvl="2"/>
            <a:r>
              <a:rPr lang="he-IL" sz="1600" b="1" dirty="0" smtClean="0"/>
              <a:t>חומרי קריאה</a:t>
            </a:r>
            <a:r>
              <a:rPr lang="he-IL" sz="1600" dirty="0" smtClean="0"/>
              <a:t> – בסה"כ סביר. צריך לראות מה עוד באותו זמן. לא נעשתה ההערכה </a:t>
            </a:r>
            <a:r>
              <a:rPr lang="he-IL" sz="1600" dirty="0" err="1" smtClean="0"/>
              <a:t>מתכללת</a:t>
            </a:r>
            <a:r>
              <a:rPr lang="he-IL" sz="1600" dirty="0" smtClean="0"/>
              <a:t> של דימה.</a:t>
            </a:r>
            <a:endParaRPr lang="en-US" sz="1400" dirty="0" smtClean="0"/>
          </a:p>
          <a:p>
            <a:pPr lvl="2"/>
            <a:r>
              <a:rPr lang="he-IL" sz="1600" b="1" dirty="0" smtClean="0"/>
              <a:t>עיתוי ופריסה</a:t>
            </a:r>
            <a:r>
              <a:rPr lang="he-IL" sz="1600" dirty="0" smtClean="0"/>
              <a:t>: דימה מוקדם מדי. זמן – דורש הפנמה. דריסה – לא נתנו למושגים לשבת...</a:t>
            </a:r>
            <a:endParaRPr lang="en-US" sz="1400" dirty="0" smtClean="0"/>
          </a:p>
          <a:p>
            <a:pPr lvl="2"/>
            <a:r>
              <a:rPr lang="he-IL" sz="1600" b="1" dirty="0" smtClean="0"/>
              <a:t>מטלות</a:t>
            </a:r>
            <a:r>
              <a:rPr lang="he-IL" sz="1600" dirty="0" smtClean="0"/>
              <a:t> – עוד לא ברור מה תהיה המטלה הסופית.</a:t>
            </a:r>
            <a:endParaRPr lang="en-US" sz="14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75008"/>
          </a:xfrm>
        </p:spPr>
        <p:txBody>
          <a:bodyPr/>
          <a:lstStyle/>
          <a:p>
            <a:pPr algn="ctr"/>
            <a:r>
              <a:rPr lang="he-IL" dirty="0" smtClean="0"/>
              <a:t>הציר האסטרטגי  - מבנה כללי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7" y="1340768"/>
            <a:ext cx="8197017" cy="5688631"/>
          </a:xfrm>
        </p:spPr>
        <p:txBody>
          <a:bodyPr>
            <a:normAutofit/>
          </a:bodyPr>
          <a:lstStyle/>
          <a:p>
            <a:pPr lvl="2"/>
            <a:r>
              <a:rPr lang="he-IL" sz="2000" u="sng" dirty="0" smtClean="0"/>
              <a:t>חלק ראשון - מחשבה אסטרטגית – דימה </a:t>
            </a:r>
            <a:r>
              <a:rPr lang="he-IL" sz="2000" u="sng" dirty="0" err="1" smtClean="0"/>
              <a:t>אדמסקי</a:t>
            </a:r>
            <a:r>
              <a:rPr lang="he-IL" sz="2000" u="sng" dirty="0" smtClean="0"/>
              <a:t>:</a:t>
            </a:r>
            <a:endParaRPr lang="en-US" sz="2000" u="sng" dirty="0" smtClean="0"/>
          </a:p>
          <a:p>
            <a:pPr lvl="3"/>
            <a:r>
              <a:rPr lang="en-US" sz="2000" dirty="0" smtClean="0"/>
              <a:t> </a:t>
            </a:r>
            <a:r>
              <a:rPr lang="he-IL" sz="2000" dirty="0" smtClean="0"/>
              <a:t>הצגת הדיסציפלינה  של "לימודי האסטרטגיה"</a:t>
            </a:r>
            <a:endParaRPr lang="en-US" sz="2000" dirty="0" smtClean="0"/>
          </a:p>
          <a:p>
            <a:pPr lvl="3"/>
            <a:r>
              <a:rPr lang="he-IL" sz="2000" dirty="0" smtClean="0"/>
              <a:t>השורשים  האינטלקטואלים של עולם המחשבה הצבאית והאסטרטגיה</a:t>
            </a:r>
            <a:endParaRPr lang="en-US" sz="2000" dirty="0" smtClean="0"/>
          </a:p>
          <a:p>
            <a:pPr lvl="3"/>
            <a:r>
              <a:rPr lang="he-IL" sz="2000" dirty="0" smtClean="0"/>
              <a:t>התפתחות מוסד המלחמה</a:t>
            </a:r>
            <a:endParaRPr lang="en-US" sz="2000" dirty="0" smtClean="0"/>
          </a:p>
          <a:p>
            <a:pPr lvl="3"/>
            <a:r>
              <a:rPr lang="he-IL" sz="2000" dirty="0" smtClean="0"/>
              <a:t>נושאים הקשורים לדיאגנוזה מודיעינית, </a:t>
            </a:r>
            <a:r>
              <a:rPr lang="en-US" sz="2000" dirty="0" smtClean="0"/>
              <a:t>NET ASSESSSMENT</a:t>
            </a:r>
            <a:r>
              <a:rPr lang="he-IL" sz="2000" dirty="0" smtClean="0"/>
              <a:t>, חדשנות צבאית, תרבות אסטרטגית</a:t>
            </a:r>
            <a:endParaRPr lang="en-US" sz="2000" dirty="0" smtClean="0"/>
          </a:p>
          <a:p>
            <a:pPr lvl="2"/>
            <a:r>
              <a:rPr lang="he-IL" sz="2000" u="sng" dirty="0" smtClean="0"/>
              <a:t>החלק השני – חשיבה אסטרטגית – תמיר: </a:t>
            </a:r>
            <a:endParaRPr lang="en-US" sz="2000" u="sng" dirty="0" smtClean="0"/>
          </a:p>
          <a:p>
            <a:pPr lvl="3"/>
            <a:r>
              <a:rPr lang="he-IL" sz="2000" dirty="0" smtClean="0"/>
              <a:t>היכרות עם גישות ואסכולות בתהליכי חשיבה אסטרטגית </a:t>
            </a:r>
            <a:endParaRPr lang="en-US" sz="2000" dirty="0" smtClean="0"/>
          </a:p>
          <a:p>
            <a:pPr lvl="3"/>
            <a:r>
              <a:rPr lang="he-IL" sz="2000" dirty="0" smtClean="0"/>
              <a:t>הבנת מורכבות הסביבה האסטרטגית</a:t>
            </a:r>
            <a:endParaRPr lang="en-US" sz="2000" dirty="0" smtClean="0"/>
          </a:p>
          <a:p>
            <a:pPr lvl="3"/>
            <a:r>
              <a:rPr lang="he-IL" sz="2000" dirty="0" smtClean="0"/>
              <a:t>מבוא לחשיבה מערכתית וגישת המערכות</a:t>
            </a:r>
            <a:endParaRPr lang="en-US" sz="2000" dirty="0" smtClean="0"/>
          </a:p>
          <a:p>
            <a:pPr lvl="3"/>
            <a:r>
              <a:rPr lang="he-IL" sz="2000" dirty="0" smtClean="0"/>
              <a:t>מבוא לאומנות אופרטיבית</a:t>
            </a:r>
            <a:endParaRPr lang="en-US" sz="2000" dirty="0" smtClean="0"/>
          </a:p>
          <a:p>
            <a:pPr lvl="3"/>
            <a:r>
              <a:rPr lang="he-IL" sz="2000" dirty="0" smtClean="0"/>
              <a:t>לימוד תהליכי עיצוב אסטרטגי והבניית מערכות למידה</a:t>
            </a:r>
            <a:endParaRPr lang="en-US" sz="2000" dirty="0" smtClean="0"/>
          </a:p>
          <a:p>
            <a:pPr lvl="3"/>
            <a:r>
              <a:rPr lang="he-IL" sz="2000" dirty="0" smtClean="0"/>
              <a:t>גישת העיצוב (פינקל)</a:t>
            </a:r>
            <a:endParaRPr lang="en-US" sz="2000" dirty="0" smtClean="0"/>
          </a:p>
          <a:p>
            <a:pPr lvl="2"/>
            <a:r>
              <a:rPr lang="he-IL" sz="2000" u="sng" dirty="0" smtClean="0"/>
              <a:t>החלק השלישי – ציר הפרקטיקה וההתנסויות</a:t>
            </a:r>
            <a:endParaRPr lang="en-US" sz="2000" u="sng" dirty="0" smtClean="0"/>
          </a:p>
          <a:p>
            <a:pPr lvl="3"/>
            <a:r>
              <a:rPr lang="he-IL" sz="2000" dirty="0" smtClean="0"/>
              <a:t> התנסות ראשונה – סיני  (מפורקת)  </a:t>
            </a:r>
            <a:endParaRPr lang="en-US" sz="2000" dirty="0" smtClean="0"/>
          </a:p>
          <a:p>
            <a:pPr lvl="3"/>
            <a:r>
              <a:rPr lang="he-IL" sz="2000" dirty="0" smtClean="0"/>
              <a:t>הסימולציה המדינית-ביטחונית </a:t>
            </a:r>
          </a:p>
          <a:p>
            <a:pPr lvl="3"/>
            <a:r>
              <a:rPr lang="he-IL" sz="2000" dirty="0" smtClean="0"/>
              <a:t>התנסות שלישית – בעיה זדונית – מתודולוגיה חופשית</a:t>
            </a:r>
            <a:endParaRPr lang="en-US" sz="2000" dirty="0" smtClean="0"/>
          </a:p>
          <a:p>
            <a:endParaRPr lang="he-I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הסימולציה המדינית-ביטחונית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229200"/>
          </a:xfrm>
        </p:spPr>
        <p:txBody>
          <a:bodyPr>
            <a:noAutofit/>
          </a:bodyPr>
          <a:lstStyle/>
          <a:p>
            <a:r>
              <a:rPr lang="he-IL" sz="3400" dirty="0" smtClean="0"/>
              <a:t>חווית  למידה מרכזית, שתעסוק במערכה מדינית-ביטחונית. </a:t>
            </a:r>
          </a:p>
          <a:p>
            <a:r>
              <a:rPr lang="he-IL" sz="3400" dirty="0" smtClean="0"/>
              <a:t>תתקיים בחודשים פברואר-מרץ בכמה מערכות.</a:t>
            </a:r>
          </a:p>
          <a:p>
            <a:r>
              <a:rPr lang="he-IL" sz="3400" dirty="0" smtClean="0"/>
              <a:t>החניכים יחולקו לקבוצות וישחקו תפקידים.</a:t>
            </a:r>
          </a:p>
          <a:p>
            <a:r>
              <a:rPr lang="he-IL" sz="3400" dirty="0" smtClean="0"/>
              <a:t>עבודת הכנה  נרחבת תכלול ניתוח השחקן והמערכת, ברור אינטרסים ומתחים, עיצוב אסטרטגיה, בניית מערכה וכד'.</a:t>
            </a:r>
          </a:p>
          <a:p>
            <a:r>
              <a:rPr lang="he-IL" sz="3400" dirty="0" smtClean="0"/>
              <a:t>במהלך המשחק – יישום  אסטרטגיה, ניטור ושינוי בהתאם לתרחישים והזרמות.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ציר האסטרטגיה – תובנות כלליות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84785"/>
            <a:ext cx="7886700" cy="5373216"/>
          </a:xfrm>
        </p:spPr>
        <p:txBody>
          <a:bodyPr>
            <a:normAutofit/>
          </a:bodyPr>
          <a:lstStyle/>
          <a:p>
            <a:r>
              <a:rPr lang="he-IL" altLang="he-IL" sz="2200" dirty="0" smtClean="0"/>
              <a:t>ככלל נתפס כציר מוצלח מאד ומרכזי בתהליך הלמידה של השנה כולה. </a:t>
            </a:r>
          </a:p>
          <a:p>
            <a:r>
              <a:rPr lang="he-IL" altLang="he-IL" sz="2200" dirty="0" smtClean="0"/>
              <a:t>מבנה לוגי ברור וחזרה על ההקשר מאד סייעה להבנות בקרב החניכים את הציר.  מעורבות האלוף שידרגה מאד את הציר</a:t>
            </a:r>
          </a:p>
          <a:p>
            <a:r>
              <a:rPr lang="he-IL" altLang="he-IL" sz="2200" dirty="0" smtClean="0"/>
              <a:t>הסימולציות נתפסות כמשמעותיות מאד וככלי מעולה בתהליך הלמידה. </a:t>
            </a:r>
          </a:p>
          <a:p>
            <a:r>
              <a:rPr lang="he-IL" altLang="he-IL" sz="2200" dirty="0" smtClean="0"/>
              <a:t>הסימולציה המדינית-ביטחונית נתפסת כמופע השיא של השנה. התנסות ראשונה מפורקת הייתה טובה אבל הגישה והמושגים עדיין לא היו מוטמעים. התנסות השלישית חשובה אך דורשת עיבוד. </a:t>
            </a:r>
          </a:p>
          <a:p>
            <a:r>
              <a:rPr lang="he-IL" altLang="he-IL" sz="2200" dirty="0" smtClean="0"/>
              <a:t>חשוב להראות (ולהתנסות) לאורך הציר שחשיבה אסטרטגית ישימה לכל התחומים –למדינאות, כלכלה ועסקים, חברה.</a:t>
            </a:r>
          </a:p>
          <a:p>
            <a:r>
              <a:rPr lang="he-IL" altLang="he-IL" sz="2200" dirty="0" smtClean="0"/>
              <a:t>גישת העיצוב הפכה לכלי המרכזי (ואולי היחיד) של החניכים לחשיבה אסטרטגית. </a:t>
            </a:r>
          </a:p>
          <a:p>
            <a:r>
              <a:rPr lang="he-IL" altLang="he-IL" sz="2200" dirty="0" smtClean="0"/>
              <a:t>יש לבדוק נושא המטלות כולל המטלה הסופית וסוגיית חומרי הקריאה (יתכן וכדאי להכין לכל חניך מקראה).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הקורס של דימה </a:t>
            </a:r>
            <a:r>
              <a:rPr lang="he-IL" dirty="0" err="1" smtClean="0"/>
              <a:t>אדמסקי</a:t>
            </a:r>
            <a:r>
              <a:rPr lang="he-IL" dirty="0" smtClean="0"/>
              <a:t> – תולדות המחשבה האסטרטגית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5445224"/>
          </a:xfrm>
        </p:spPr>
        <p:txBody>
          <a:bodyPr>
            <a:normAutofit/>
          </a:bodyPr>
          <a:lstStyle/>
          <a:p>
            <a:pPr lvl="1"/>
            <a:endParaRPr lang="en-US" sz="1400" dirty="0" smtClean="0"/>
          </a:p>
          <a:p>
            <a:r>
              <a:rPr lang="he-IL" sz="2400" dirty="0"/>
              <a:t>הקורס של </a:t>
            </a:r>
            <a:r>
              <a:rPr lang="he-IL" sz="2400" u="sng" dirty="0"/>
              <a:t>דימה </a:t>
            </a:r>
            <a:r>
              <a:rPr lang="he-IL" sz="2400" u="sng" dirty="0" err="1"/>
              <a:t>אדמסקי</a:t>
            </a:r>
            <a:r>
              <a:rPr lang="he-IL" sz="2400" dirty="0"/>
              <a:t> זכה לציונים גבוהים ועמד </a:t>
            </a:r>
            <a:r>
              <a:rPr lang="he-IL" sz="2400" dirty="0" smtClean="0"/>
              <a:t>במטרות:</a:t>
            </a:r>
          </a:p>
          <a:p>
            <a:pPr lvl="1"/>
            <a:r>
              <a:rPr lang="he-IL" sz="2400" dirty="0" smtClean="0"/>
              <a:t> הוא מהווה מבוא </a:t>
            </a:r>
            <a:r>
              <a:rPr lang="he-IL" sz="2400" dirty="0"/>
              <a:t>מצוין לתחום </a:t>
            </a:r>
            <a:r>
              <a:rPr lang="he-IL" sz="2400" dirty="0" smtClean="0"/>
              <a:t>האסטרטגי ולמעשה גם לציר ההגנה הלאומית.</a:t>
            </a:r>
          </a:p>
          <a:p>
            <a:pPr lvl="1"/>
            <a:r>
              <a:rPr lang="he-IL" sz="2400" dirty="0"/>
              <a:t>קורס קוהרנטי, מועבר בצורה מלאה, שיטות למידה מגוונות (כגון סרט - 13 יום):</a:t>
            </a:r>
            <a:endParaRPr lang="en-US" sz="2400" dirty="0"/>
          </a:p>
          <a:p>
            <a:pPr lvl="0"/>
            <a:r>
              <a:rPr lang="he-IL" sz="2400" dirty="0" smtClean="0"/>
              <a:t>עם </a:t>
            </a:r>
            <a:r>
              <a:rPr lang="he-IL" sz="2400" dirty="0"/>
              <a:t>זאת:</a:t>
            </a:r>
            <a:endParaRPr lang="en-US" sz="2400" dirty="0"/>
          </a:p>
          <a:p>
            <a:pPr lvl="1"/>
            <a:r>
              <a:rPr lang="he-IL" sz="2400" dirty="0"/>
              <a:t>עיתוי:  לדעתי הקורס השנה היה  מוקדם </a:t>
            </a:r>
            <a:r>
              <a:rPr lang="he-IL" sz="2400" dirty="0" smtClean="0"/>
              <a:t>מדי והתכנים לא הוטמעו מספיק טוב. </a:t>
            </a:r>
            <a:endParaRPr lang="en-US" sz="2400" dirty="0"/>
          </a:p>
          <a:p>
            <a:pPr lvl="1"/>
            <a:r>
              <a:rPr lang="he-IL" sz="2400" dirty="0" smtClean="0"/>
              <a:t>מקומו של דימה בכלל הציר האסטרטגי לא ברור.  </a:t>
            </a:r>
            <a:endParaRPr lang="en-US" sz="2400" dirty="0"/>
          </a:p>
          <a:p>
            <a:pPr lvl="0">
              <a:lnSpc>
                <a:spcPct val="70000"/>
              </a:lnSpc>
            </a:pPr>
            <a:r>
              <a:rPr lang="he-IL" sz="2400" dirty="0" smtClean="0"/>
              <a:t>נושאים לטיפול:</a:t>
            </a:r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תיק </a:t>
            </a:r>
            <a:r>
              <a:rPr lang="he-IL" sz="2400" dirty="0"/>
              <a:t>קורס ומצגות – להפיץ מראש?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חומרי </a:t>
            </a:r>
            <a:r>
              <a:rPr lang="he-IL" sz="2400" dirty="0"/>
              <a:t>קריאה – לבחון עומס בתקופת השנה הרלבנטית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מטלת סיום</a:t>
            </a:r>
            <a:endParaRPr lang="en-US" sz="2400" dirty="0"/>
          </a:p>
          <a:p>
            <a:pPr lvl="0"/>
            <a:endParaRPr lang="en-US" sz="24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קורס חשיבה אסטרטגית (אלוף)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sz="2800" dirty="0" smtClean="0"/>
              <a:t>הקורס של </a:t>
            </a:r>
            <a:r>
              <a:rPr lang="he-IL" sz="2800" u="sng" dirty="0" smtClean="0"/>
              <a:t>האלוף</a:t>
            </a:r>
            <a:r>
              <a:rPr lang="he-IL" sz="2800" dirty="0" smtClean="0"/>
              <a:t> זכה למשובים גבוהים מאד ועמד במטרות. </a:t>
            </a:r>
          </a:p>
          <a:p>
            <a:pPr lvl="0"/>
            <a:r>
              <a:rPr lang="he-IL" sz="2800" dirty="0" smtClean="0"/>
              <a:t>הערות לגבי היצמדות רחבה מדי לתחום התיאורטי הצבאי</a:t>
            </a:r>
          </a:p>
          <a:p>
            <a:r>
              <a:rPr lang="he-IL" sz="2800" dirty="0" smtClean="0"/>
              <a:t>להביא יותר דוגמאות, עדיף אקטואליות, של אסטרטגיה במגוון תחומים אזרחיים - כמו אריק שור. מבחינה זאת חבל ש-</a:t>
            </a:r>
            <a:r>
              <a:rPr lang="en-US" sz="2800" dirty="0" smtClean="0"/>
              <a:t>BETTER PLACE</a:t>
            </a:r>
            <a:r>
              <a:rPr lang="he-IL" sz="2800" dirty="0" smtClean="0"/>
              <a:t> נפל</a:t>
            </a:r>
          </a:p>
          <a:p>
            <a:r>
              <a:rPr lang="he-IL" sz="2800" dirty="0" smtClean="0"/>
              <a:t>לסדר חומרי קריאה (מקראה?)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685" y="112195"/>
            <a:ext cx="1992358" cy="3239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הפסגות במסע - ההתנסויות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9" y="3666027"/>
            <a:ext cx="3233630" cy="282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1" y="2441397"/>
            <a:ext cx="2904584" cy="25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64" y="1497872"/>
            <a:ext cx="2722745" cy="27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מלבן מעוגל 9"/>
          <p:cNvSpPr/>
          <p:nvPr/>
        </p:nvSpPr>
        <p:spPr>
          <a:xfrm>
            <a:off x="2355122" y="6488668"/>
            <a:ext cx="1169078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0"/>
          <p:cNvSpPr/>
          <p:nvPr/>
        </p:nvSpPr>
        <p:spPr>
          <a:xfrm>
            <a:off x="95921" y="6494682"/>
            <a:ext cx="104462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1"/>
          <p:cNvSpPr/>
          <p:nvPr/>
        </p:nvSpPr>
        <p:spPr>
          <a:xfrm>
            <a:off x="1227491" y="6494682"/>
            <a:ext cx="1044624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</a:p>
        </p:txBody>
      </p:sp>
      <p:sp>
        <p:nvSpPr>
          <p:cNvPr id="11" name="מלבן מעוגל 12"/>
          <p:cNvSpPr/>
          <p:nvPr/>
        </p:nvSpPr>
        <p:spPr>
          <a:xfrm>
            <a:off x="3599435" y="6495167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4722196" y="6488668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13" name="ענן 12"/>
          <p:cNvSpPr/>
          <p:nvPr/>
        </p:nvSpPr>
        <p:spPr>
          <a:xfrm>
            <a:off x="656924" y="3228110"/>
            <a:ext cx="2477213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תפיסת העיצוב - סיני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284736" y="2189414"/>
            <a:ext cx="2477213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מדינית-ביטחונית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5787263" y="1330036"/>
            <a:ext cx="2477213" cy="691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" name="תמונה 7" descr="מבל נק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dirty="0">
                <a:solidFill>
                  <a:schemeClr val="accent1"/>
                </a:solidFill>
                <a:cs typeface="David" pitchFamily="2" charset="-79"/>
              </a:rPr>
              <a:t>- סימולציות והתנסויות באסטרטגיה-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8</a:t>
            </a:fld>
            <a:endParaRPr lang="he-IL" dirty="0"/>
          </a:p>
        </p:txBody>
      </p:sp>
      <p:graphicFrame>
        <p:nvGraphicFramePr>
          <p:cNvPr id="2" name="טבלה 1">
            <a:extLst>
              <a:ext uri="{FF2B5EF4-FFF2-40B4-BE49-F238E27FC236}">
                <a16:creationId xmlns="" xmlns:a16="http://schemas.microsoft.com/office/drawing/2014/main" id="{B7E90941-4728-43BE-BEFF-8A3859D62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45733"/>
              </p:ext>
            </p:extLst>
          </p:nvPr>
        </p:nvGraphicFramePr>
        <p:xfrm>
          <a:off x="827585" y="1700808"/>
          <a:ext cx="8040216" cy="151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9512">
                  <a:extLst>
                    <a:ext uri="{9D8B030D-6E8A-4147-A177-3AD203B41FA5}">
                      <a16:colId xmlns="" xmlns:a16="http://schemas.microsoft.com/office/drawing/2014/main" val="2120328034"/>
                    </a:ext>
                  </a:extLst>
                </a:gridCol>
                <a:gridCol w="2430704">
                  <a:extLst>
                    <a:ext uri="{9D8B030D-6E8A-4147-A177-3AD203B41FA5}">
                      <a16:colId xmlns="" xmlns:a16="http://schemas.microsoft.com/office/drawing/2014/main" val="794359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סימולציה 1: חקירה דרומית בסיני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ממוצע כללי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299019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ההתנסות השיגה את מטרותיה?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68223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תכנון וביצוע ההתנסות?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71461069"/>
                  </a:ext>
                </a:extLst>
              </a:tr>
            </a:tbl>
          </a:graphicData>
        </a:graphic>
      </p:graphicFrame>
      <p:graphicFrame>
        <p:nvGraphicFramePr>
          <p:cNvPr id="6" name="טבלה 5">
            <a:extLst>
              <a:ext uri="{FF2B5EF4-FFF2-40B4-BE49-F238E27FC236}">
                <a16:creationId xmlns="" xmlns:a16="http://schemas.microsoft.com/office/drawing/2014/main" id="{251231D9-5559-461F-9BCA-1DF6AED68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34217"/>
              </p:ext>
            </p:extLst>
          </p:nvPr>
        </p:nvGraphicFramePr>
        <p:xfrm>
          <a:off x="816373" y="3429000"/>
          <a:ext cx="8040216" cy="151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9512">
                  <a:extLst>
                    <a:ext uri="{9D8B030D-6E8A-4147-A177-3AD203B41FA5}">
                      <a16:colId xmlns="" xmlns:a16="http://schemas.microsoft.com/office/drawing/2014/main" val="2120328034"/>
                    </a:ext>
                  </a:extLst>
                </a:gridCol>
                <a:gridCol w="2430704">
                  <a:extLst>
                    <a:ext uri="{9D8B030D-6E8A-4147-A177-3AD203B41FA5}">
                      <a16:colId xmlns="" xmlns:a16="http://schemas.microsoft.com/office/drawing/2014/main" val="794359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סימולציה 2: מדינית-ביטחונית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ממוצע כללי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299019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ההתנסות השיגה את מטרותיה?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68223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תכנון וביצוע ההתנסות?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71461069"/>
                  </a:ext>
                </a:extLst>
              </a:tr>
            </a:tbl>
          </a:graphicData>
        </a:graphic>
      </p:graphicFrame>
      <p:graphicFrame>
        <p:nvGraphicFramePr>
          <p:cNvPr id="7" name="טבלה 6">
            <a:extLst>
              <a:ext uri="{FF2B5EF4-FFF2-40B4-BE49-F238E27FC236}">
                <a16:creationId xmlns="" xmlns:a16="http://schemas.microsoft.com/office/drawing/2014/main" id="{C7B644CC-F19B-49AA-80A6-2EF19EF7F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5188"/>
              </p:ext>
            </p:extLst>
          </p:nvPr>
        </p:nvGraphicFramePr>
        <p:xfrm>
          <a:off x="829569" y="5157192"/>
          <a:ext cx="8040216" cy="151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9512">
                  <a:extLst>
                    <a:ext uri="{9D8B030D-6E8A-4147-A177-3AD203B41FA5}">
                      <a16:colId xmlns="" xmlns:a16="http://schemas.microsoft.com/office/drawing/2014/main" val="2120328034"/>
                    </a:ext>
                  </a:extLst>
                </a:gridCol>
                <a:gridCol w="2430704">
                  <a:extLst>
                    <a:ext uri="{9D8B030D-6E8A-4147-A177-3AD203B41FA5}">
                      <a16:colId xmlns="" xmlns:a16="http://schemas.microsoft.com/office/drawing/2014/main" val="794359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סימולציה 3: התנסות מסכמת (לבחירה)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l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ממוצע כללי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299019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ההתנסות השיגה את מטרותיה?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68223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rtl="1"/>
                      <a:r>
                        <a:rPr kumimoji="0" lang="he-IL" b="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איכות תכנון וביצוע ההתנסות?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0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71461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5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עונת הלימודים המתקדמים </a:t>
            </a:r>
            <a:br>
              <a:rPr lang="he-IL" sz="3600" b="1" dirty="0">
                <a:solidFill>
                  <a:schemeClr val="accent1"/>
                </a:solidFill>
                <a:cs typeface="David" pitchFamily="2" charset="-79"/>
              </a:rPr>
            </a:br>
            <a:r>
              <a:rPr lang="he-IL" sz="3200" dirty="0">
                <a:solidFill>
                  <a:schemeClr val="accent1"/>
                </a:solidFill>
                <a:cs typeface="David" pitchFamily="2" charset="-79"/>
              </a:rPr>
              <a:t>- סימולציות והתנסויות באסטרטגיה -</a:t>
            </a:r>
            <a:endParaRPr lang="he-IL" sz="3200" b="1" dirty="0">
              <a:solidFill>
                <a:schemeClr val="accent1"/>
              </a:solidFill>
              <a:cs typeface="David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7397" y="1305932"/>
            <a:ext cx="533400" cy="244475"/>
          </a:xfrm>
        </p:spPr>
        <p:txBody>
          <a:bodyPr>
            <a:normAutofit/>
          </a:bodyPr>
          <a:lstStyle/>
          <a:p>
            <a:pPr>
              <a:defRPr/>
            </a:pPr>
            <a:fld id="{06EB743B-6FB8-41BA-B2A9-0C43C8C873DF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="" xmlns:a16="http://schemas.microsoft.com/office/drawing/2014/main" id="{073F878B-7395-48EA-AE47-A35E92F6CB39}"/>
              </a:ext>
            </a:extLst>
          </p:cNvPr>
          <p:cNvSpPr/>
          <p:nvPr/>
        </p:nvSpPr>
        <p:spPr>
          <a:xfrm>
            <a:off x="365125" y="1700808"/>
            <a:ext cx="8442647" cy="4896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לשימור: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מרחב השיעורים העיונים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היה יעיל ותמך בהבנת הנושא והעצים את הלמידה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היקף ההתנסויות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הליווי ע"י המדריכים (יש להקפיד על כך) 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ובעיקר של האלוף חשובה מאוד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בניה איכותית של הידע והיכולת שלנו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ההתנסות האמצעית (סימולציה מדינית)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איתגרה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ואפשרה למידה איכותית מהתהליך.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הלמידה מחיכוך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הינה משמעותית והעלתה רובד נוסף.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שמירת רצף העיסוק בתהליך האסטרטגי כנושא ליבה העובר כחוט השני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בכל נושאי הלימוד</a:t>
            </a:r>
          </a:p>
          <a:p>
            <a:pPr algn="just"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נקודות לשיפור: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היעדר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חיבור הסימולציות לעולם הפרקטי-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מינופם למול נעשה בארגונים שונים, בחינתם למול תהליכים אסטרטגיים שבוצעו ולמול מציאות שהתפתחה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לבחון את הסימולציה המדינית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כאירוע שיא שלישי-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מרובת שחקנים, חיכוך..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יש לאתגר את כלל הקבוצות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, ולא להתמקד רק באלו ה-"אטרקטיביות"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עיתוי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הסימולציה השלישית- מיד בתום השנייה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בסוף השנה הראש של האנשים במקום אחר</a:t>
            </a:r>
          </a:p>
        </p:txBody>
      </p:sp>
    </p:spTree>
    <p:extLst>
      <p:ext uri="{BB962C8B-B14F-4D97-AF65-F5344CB8AC3E}">
        <p14:creationId xmlns:p14="http://schemas.microsoft.com/office/powerpoint/2010/main" val="8145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38143</TotalTime>
  <Words>1297</Words>
  <Application>Microsoft Office PowerPoint</Application>
  <PresentationFormat>‫הצגה על המסך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David</vt:lpstr>
      <vt:lpstr>Times New Roman</vt:lpstr>
      <vt:lpstr>Wingdings 2</vt:lpstr>
      <vt:lpstr>HDOfficeLightV0</vt:lpstr>
      <vt:lpstr>                            הציר המדיני  וציר האסטרטגיה  </vt:lpstr>
      <vt:lpstr>הציר האסטרטגי  - מבנה כללי</vt:lpstr>
      <vt:lpstr>הסימולציה המדינית-ביטחונית</vt:lpstr>
      <vt:lpstr>ציר האסטרטגיה – תובנות כלליות</vt:lpstr>
      <vt:lpstr>הקורס של דימה אדמסקי – תולדות המחשבה האסטרטגית</vt:lpstr>
      <vt:lpstr>קורס חשיבה אסטרטגית (אלוף)</vt:lpstr>
      <vt:lpstr>הפסגות במסע - ההתנסויות</vt:lpstr>
      <vt:lpstr>עונת הלימודים המתקדמים  - סימולציות והתנסויות באסטרטגיה-</vt:lpstr>
      <vt:lpstr>עונת הלימודים המתקדמים  - סימולציות והתנסויות באסטרטגיה -</vt:lpstr>
      <vt:lpstr>עונת הלימודים המתקדמים  - סימולציות והתנסויות באסטרטגיה -</vt:lpstr>
      <vt:lpstr>התנסות ראשונה - תובנות</vt:lpstr>
      <vt:lpstr>מצגת של PowerPoint</vt:lpstr>
      <vt:lpstr>הסימולציה המדינית-ביטחונית</vt:lpstr>
      <vt:lpstr>ההתנסות השלישית</vt:lpstr>
      <vt:lpstr>סיכום </vt:lpstr>
      <vt:lpstr>תובנות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המדיני – מחזור מ"ג</dc:title>
  <dc:creator>haimwaxman</dc:creator>
  <cp:lastModifiedBy>u26632 </cp:lastModifiedBy>
  <cp:revision>148</cp:revision>
  <cp:lastPrinted>2017-07-18T08:51:14Z</cp:lastPrinted>
  <dcterms:created xsi:type="dcterms:W3CDTF">2015-06-19T12:00:16Z</dcterms:created>
  <dcterms:modified xsi:type="dcterms:W3CDTF">2017-07-27T05:25:42Z</dcterms:modified>
</cp:coreProperties>
</file>