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9"/>
  </p:handoutMasterIdLst>
  <p:sldIdLst>
    <p:sldId id="257" r:id="rId2"/>
    <p:sldId id="261" r:id="rId3"/>
    <p:sldId id="299" r:id="rId4"/>
    <p:sldId id="281" r:id="rId5"/>
    <p:sldId id="282" r:id="rId6"/>
    <p:sldId id="283" r:id="rId7"/>
    <p:sldId id="284" r:id="rId8"/>
    <p:sldId id="291" r:id="rId9"/>
    <p:sldId id="293" r:id="rId10"/>
    <p:sldId id="285" r:id="rId11"/>
    <p:sldId id="286" r:id="rId12"/>
    <p:sldId id="288" r:id="rId13"/>
    <p:sldId id="275" r:id="rId14"/>
    <p:sldId id="287" r:id="rId15"/>
    <p:sldId id="302" r:id="rId16"/>
    <p:sldId id="300" r:id="rId17"/>
    <p:sldId id="301" r:id="rId18"/>
  </p:sldIdLst>
  <p:sldSz cx="9144000" cy="6858000" type="screen4x3"/>
  <p:notesSz cx="6662738" cy="9832975"/>
  <p:defaultTextStyle>
    <a:defPPr>
      <a:defRPr lang="he-I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סגנון ערכת נושא 2 - הדגשה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775075" y="0"/>
            <a:ext cx="2887663" cy="49212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887662" cy="49212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EBF0392-D97E-4097-8798-F972A6641CF1}" type="datetimeFigureOut">
              <a:rPr lang="he-IL" smtClean="0"/>
              <a:pPr/>
              <a:t>י"ז/סיון/תשע"ד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775075" y="9339263"/>
            <a:ext cx="2887663" cy="49212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339263"/>
            <a:ext cx="2887662" cy="49212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064C903-B32B-4B50-A431-A81015F6DE35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76D4B-0218-45FB-9D16-50E4EFA1A8C1}" type="datetimeFigureOut">
              <a:rPr lang="he-IL"/>
              <a:pPr>
                <a:defRPr/>
              </a:pPr>
              <a:t>י"ז/סיון/תשע"ד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E309E-4407-43AD-9DB4-E347BD678F4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0F3E6-5E63-4C3E-B5A8-3A8D48F13279}" type="datetimeFigureOut">
              <a:rPr lang="he-IL"/>
              <a:pPr>
                <a:defRPr/>
              </a:pPr>
              <a:t>י"ז/סיון/תשע"ד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281C5-BDFF-4F36-A12A-9F8963D9820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3E289-9DDC-40C4-A346-581D6AB00FF3}" type="datetimeFigureOut">
              <a:rPr lang="he-IL"/>
              <a:pPr>
                <a:defRPr/>
              </a:pPr>
              <a:t>י"ז/סיון/תשע"ד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0D4FF-93B7-4017-A19C-A1AB6F2EDE6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מבל חדש"/>
          <p:cNvPicPr preferRelativeResize="0">
            <a:picLocks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214313"/>
            <a:ext cx="863600" cy="11509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12083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Ctr="1"/>
          <a:lstStyle>
            <a:lvl1pPr algn="ctr">
              <a:defRPr sz="4100" i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4168C-F6CC-4516-BFD9-B7FD74B46B5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מבל חדש"/>
          <p:cNvPicPr preferRelativeResize="0">
            <a:picLocks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594600" y="333375"/>
            <a:ext cx="1081088" cy="1223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54F80-7AE3-4784-8833-DD52FF55CB8A}" type="datetimeFigureOut">
              <a:rPr lang="he-IL"/>
              <a:pPr>
                <a:defRPr/>
              </a:pPr>
              <a:t>י"ז/סיון/תשע"ד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AB60E-4110-4B94-AECF-437149806B28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117D9-F2CB-4DED-9A53-C17EB1F45C98}" type="datetimeFigureOut">
              <a:rPr lang="he-IL"/>
              <a:pPr>
                <a:defRPr/>
              </a:pPr>
              <a:t>י"ז/סיון/תשע"ד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E2189-2937-4A46-AF60-177FAC08422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A8DDA-D1AC-45EB-9F61-367285BE6E66}" type="datetimeFigureOut">
              <a:rPr lang="he-IL"/>
              <a:pPr>
                <a:defRPr/>
              </a:pPr>
              <a:t>י"ז/סיון/תשע"ד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1EBC3-D166-47DC-AF7C-234590833D78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AB5F5-E402-4FBD-B140-66FFEF3E4F7D}" type="datetimeFigureOut">
              <a:rPr lang="he-IL"/>
              <a:pPr>
                <a:defRPr/>
              </a:pPr>
              <a:t>י"ז/סיון/תשע"ד</a:t>
            </a:fld>
            <a:endParaRPr lang="he-IL"/>
          </a:p>
        </p:txBody>
      </p:sp>
      <p:sp>
        <p:nvSpPr>
          <p:cNvPr id="8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29225-FF30-49EE-AA56-194235B6934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A87E9-1B80-419B-A414-4C0DDE1070CD}" type="datetimeFigureOut">
              <a:rPr lang="he-IL"/>
              <a:pPr>
                <a:defRPr/>
              </a:pPr>
              <a:t>י"ז/סיון/תשע"ד</a:t>
            </a:fld>
            <a:endParaRPr lang="he-IL"/>
          </a:p>
        </p:txBody>
      </p:sp>
      <p:sp>
        <p:nvSpPr>
          <p:cNvPr id="4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E8314-F2AD-4DAC-B323-8F346781555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746BA-A0CF-4DDB-B480-B88673278878}" type="datetimeFigureOut">
              <a:rPr lang="he-IL"/>
              <a:pPr>
                <a:defRPr/>
              </a:pPr>
              <a:t>י"ז/סיון/תשע"ד</a:t>
            </a:fld>
            <a:endParaRPr lang="he-IL"/>
          </a:p>
        </p:txBody>
      </p:sp>
      <p:sp>
        <p:nvSpPr>
          <p:cNvPr id="3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592EF-9111-401B-9048-1E3CEC5A613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FEF14-9256-41C9-BE1F-CC03BFFA61FE}" type="datetimeFigureOut">
              <a:rPr lang="he-IL"/>
              <a:pPr>
                <a:defRPr/>
              </a:pPr>
              <a:t>י"ז/סיון/תשע"ד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2FF42-0B04-4B66-92BB-D37FDE14D527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5B7DC-6026-4D6B-8734-E30E567A7D68}" type="datetimeFigureOut">
              <a:rPr lang="he-IL"/>
              <a:pPr>
                <a:defRPr/>
              </a:pPr>
              <a:t>י"ז/סיון/תשע"ד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2F7D8-9987-470F-8CE1-F550C4FAA7D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מציין מיקום של כותרת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7" name="מציין מיקום טקסט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05AECA-A0A0-4ECD-9C0A-F275A650AEFB}" type="datetimeFigureOut">
              <a:rPr lang="he-IL"/>
              <a:pPr>
                <a:defRPr/>
              </a:pPr>
              <a:t>י"ז/סיון/תשע"ד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06A49E-3F6A-46E1-A11A-7FF26FD1E4A7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1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6" r:id="rId12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11.xml"/><Relationship Id="rId4" Type="http://schemas.openxmlformats.org/officeDocument/2006/relationships/slide" Target="slide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A14A9F-C999-4950-A30B-9AA72950AC0F}" type="slidenum">
              <a:rPr lang="he-IL"/>
              <a:pPr>
                <a:defRPr/>
              </a:pPr>
              <a:t>1</a:t>
            </a:fld>
            <a:endParaRPr lang="en-US"/>
          </a:p>
        </p:txBody>
      </p:sp>
      <p:pic>
        <p:nvPicPr>
          <p:cNvPr id="4099" name="Picture 5" descr="U-IDF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357188"/>
            <a:ext cx="1335088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500063" y="1857375"/>
            <a:ext cx="7777162" cy="493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he-IL" sz="5300" b="1" i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הצגת קורס </a:t>
            </a:r>
            <a:r>
              <a:rPr lang="he-IL" sz="5300" b="1" i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קיץ</a:t>
            </a:r>
            <a:br>
              <a:rPr lang="he-IL" sz="5300" b="1" i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</a:br>
            <a:r>
              <a:rPr lang="he-IL" sz="3600" b="1" i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מחזור </a:t>
            </a:r>
            <a:r>
              <a:rPr lang="he-IL" sz="3600" b="1" i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מ"ב</a:t>
            </a:r>
          </a:p>
          <a:p>
            <a:pPr algn="ctr" rtl="1"/>
            <a:endParaRPr lang="he-IL" sz="5300" b="1" i="1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algn="ctr" rtl="1"/>
            <a:r>
              <a:rPr lang="he-IL" sz="3200" b="1" i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7 יולי –</a:t>
            </a:r>
            <a:r>
              <a:rPr lang="he-IL" sz="3200" b="1" i="1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28</a:t>
            </a:r>
            <a:r>
              <a:rPr lang="he-IL" sz="3200" b="1" i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אוגוסט 2014</a:t>
            </a:r>
            <a:endParaRPr lang="he-IL" sz="3200" b="1" i="1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algn="ctr" rtl="1">
              <a:spcBef>
                <a:spcPct val="50000"/>
              </a:spcBef>
            </a:pPr>
            <a:r>
              <a:rPr lang="he-IL" sz="5300" b="1" i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he-IL" sz="5300" b="1" i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</a:br>
            <a:endParaRPr lang="en-US" sz="5300" b="1" i="1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101" name="Text Box 9"/>
          <p:cNvSpPr txBox="1">
            <a:spLocks noChangeArrowheads="1"/>
          </p:cNvSpPr>
          <p:nvPr/>
        </p:nvSpPr>
        <p:spPr bwMode="auto">
          <a:xfrm>
            <a:off x="4356100" y="0"/>
            <a:ext cx="1358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he-IL" b="1">
                <a:latin typeface="Calibri" pitchFamily="34" charset="0"/>
                <a:cs typeface="David" pitchFamily="2" charset="-79"/>
              </a:rPr>
              <a:t>-בלמ"ס-</a:t>
            </a:r>
            <a:endParaRPr lang="en-US" b="1">
              <a:latin typeface="Calibri" pitchFamily="34" charset="0"/>
              <a:cs typeface="David" pitchFamily="2" charset="-79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D21442-4186-45D5-A14D-FA055F334749}" type="slidenum">
              <a:rPr lang="he-IL"/>
              <a:pPr>
                <a:defRPr/>
              </a:pPr>
              <a:t>10</a:t>
            </a:fld>
            <a:endParaRPr lang="en-US"/>
          </a:p>
        </p:txBody>
      </p:sp>
      <p:grpSp>
        <p:nvGrpSpPr>
          <p:cNvPr id="13315" name="קבוצה 13"/>
          <p:cNvGrpSpPr>
            <a:grpSpLocks/>
          </p:cNvGrpSpPr>
          <p:nvPr/>
        </p:nvGrpSpPr>
        <p:grpSpPr bwMode="auto">
          <a:xfrm>
            <a:off x="3683000" y="3429000"/>
            <a:ext cx="1501775" cy="1071563"/>
            <a:chOff x="3643306" y="2857496"/>
            <a:chExt cx="1500198" cy="1071570"/>
          </a:xfrm>
        </p:grpSpPr>
        <p:sp>
          <p:nvSpPr>
            <p:cNvPr id="10" name="מלבן מעוגל 9"/>
            <p:cNvSpPr/>
            <p:nvPr/>
          </p:nvSpPr>
          <p:spPr>
            <a:xfrm>
              <a:off x="3751143" y="2857496"/>
              <a:ext cx="1284525" cy="107157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3351" name="TextBox 10"/>
            <p:cNvSpPr txBox="1">
              <a:spLocks noChangeArrowheads="1"/>
            </p:cNvSpPr>
            <p:nvPr/>
          </p:nvSpPr>
          <p:spPr bwMode="auto">
            <a:xfrm>
              <a:off x="3643306" y="2931616"/>
              <a:ext cx="1500198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הקמת ומיסוד המדינה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214313" y="3773488"/>
            <a:ext cx="3357562" cy="4000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rtlCol="1">
            <a:spAutoFit/>
          </a:bodyPr>
          <a:lstStyle/>
          <a:p>
            <a:pPr algn="r" rtl="1">
              <a:defRPr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נקודות ציון בחתך עשורי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15000" y="3773488"/>
            <a:ext cx="2071688" cy="4000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rtlCol="1">
            <a:spAutoFit/>
          </a:bodyPr>
          <a:lstStyle/>
          <a:p>
            <a:pPr algn="ctr" rtl="1">
              <a:defRPr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מערכת שלטון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642910" y="4341813"/>
            <a:ext cx="2714653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dirty="0">
                <a:latin typeface="Tahoma" pitchFamily="34" charset="0"/>
                <a:cs typeface="Tahoma" pitchFamily="34" charset="0"/>
              </a:rPr>
              <a:t> </a:t>
            </a:r>
            <a:r>
              <a:rPr lang="he-IL" b="1" dirty="0">
                <a:latin typeface="Tahoma" pitchFamily="34" charset="0"/>
                <a:cs typeface="Tahoma" pitchFamily="34" charset="0"/>
              </a:rPr>
              <a:t>שנות </a:t>
            </a:r>
            <a:r>
              <a:rPr lang="he-IL" b="1" dirty="0" err="1">
                <a:latin typeface="Tahoma" pitchFamily="34" charset="0"/>
                <a:cs typeface="Tahoma" pitchFamily="34" charset="0"/>
              </a:rPr>
              <a:t>ה—60-48</a:t>
            </a:r>
            <a:endParaRPr lang="he-IL" b="1" dirty="0">
              <a:latin typeface="Tahoma" pitchFamily="34" charset="0"/>
              <a:cs typeface="Tahoma" pitchFamily="34" charset="0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b="1" dirty="0">
                <a:latin typeface="Tahoma" pitchFamily="34" charset="0"/>
                <a:cs typeface="Tahoma" pitchFamily="34" charset="0"/>
              </a:rPr>
              <a:t> שנות ה-70-60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b="1" dirty="0">
                <a:latin typeface="Tahoma" pitchFamily="34" charset="0"/>
                <a:cs typeface="Tahoma" pitchFamily="34" charset="0"/>
              </a:rPr>
              <a:t> שנות ה-80-70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b="1" dirty="0">
                <a:latin typeface="Tahoma" pitchFamily="34" charset="0"/>
                <a:cs typeface="Tahoma" pitchFamily="34" charset="0"/>
              </a:rPr>
              <a:t> שנות ה-90-80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b="1" dirty="0">
                <a:latin typeface="Tahoma" pitchFamily="34" charset="0"/>
                <a:cs typeface="Tahoma" pitchFamily="34" charset="0"/>
              </a:rPr>
              <a:t> שנות ה-2000-90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b="1" dirty="0" smtClean="0">
                <a:latin typeface="Tahoma" pitchFamily="34" charset="0"/>
                <a:cs typeface="Tahoma" pitchFamily="34" charset="0"/>
              </a:rPr>
              <a:t> שנות ה-2014-2000</a:t>
            </a:r>
            <a:endParaRPr lang="he-IL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4429125" y="4143375"/>
            <a:ext cx="32146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>
                <a:latin typeface="Tahoma" pitchFamily="34" charset="0"/>
                <a:cs typeface="Tahoma" pitchFamily="34" charset="0"/>
              </a:rPr>
              <a:t> </a:t>
            </a:r>
            <a:r>
              <a:rPr lang="he-IL" b="1">
                <a:latin typeface="Calibri" pitchFamily="34" charset="0"/>
              </a:rPr>
              <a:t>מערכת השלטון</a:t>
            </a:r>
            <a:r>
              <a:rPr lang="en-US" b="1">
                <a:latin typeface="Calibri" pitchFamily="34" charset="0"/>
              </a:rPr>
              <a:t/>
            </a:r>
            <a:br>
              <a:rPr lang="en-US" b="1">
                <a:latin typeface="Calibri" pitchFamily="34" charset="0"/>
              </a:rPr>
            </a:br>
            <a:r>
              <a:rPr lang="he-IL" b="1">
                <a:latin typeface="Calibri" pitchFamily="34" charset="0"/>
              </a:rPr>
              <a:t>  בישראל ומוסדותיה</a:t>
            </a:r>
            <a:r>
              <a:rPr lang="en-US">
                <a:latin typeface="Tahoma" pitchFamily="34" charset="0"/>
                <a:cs typeface="Tahoma" pitchFamily="34" charset="0"/>
              </a:rPr>
              <a:t/>
            </a:r>
            <a:br>
              <a:rPr lang="en-US">
                <a:latin typeface="Tahoma" pitchFamily="34" charset="0"/>
                <a:cs typeface="Tahoma" pitchFamily="34" charset="0"/>
              </a:rPr>
            </a:br>
            <a:endParaRPr lang="he-IL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3" name="קבוצה 73"/>
          <p:cNvGrpSpPr>
            <a:grpSpLocks/>
          </p:cNvGrpSpPr>
          <p:nvPr/>
        </p:nvGrpSpPr>
        <p:grpSpPr bwMode="auto">
          <a:xfrm>
            <a:off x="4357688" y="4173538"/>
            <a:ext cx="4572000" cy="1755775"/>
            <a:chOff x="4357686" y="4174157"/>
            <a:chExt cx="4572032" cy="1755173"/>
          </a:xfrm>
        </p:grpSpPr>
        <p:grpSp>
          <p:nvGrpSpPr>
            <p:cNvPr id="13338" name="קבוצה 29"/>
            <p:cNvGrpSpPr>
              <a:grpSpLocks/>
            </p:cNvGrpSpPr>
            <p:nvPr/>
          </p:nvGrpSpPr>
          <p:grpSpPr bwMode="auto">
            <a:xfrm>
              <a:off x="4357686" y="5181913"/>
              <a:ext cx="1357322" cy="571504"/>
              <a:chOff x="3969539" y="1000108"/>
              <a:chExt cx="928694" cy="571504"/>
            </a:xfrm>
          </p:grpSpPr>
          <p:sp>
            <p:nvSpPr>
              <p:cNvPr id="31" name="מלבן מעוגל 30"/>
              <p:cNvSpPr/>
              <p:nvPr/>
            </p:nvSpPr>
            <p:spPr>
              <a:xfrm>
                <a:off x="3969539" y="1000068"/>
                <a:ext cx="928693" cy="571304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>
                  <a:defRPr/>
                </a:pPr>
                <a:endParaRPr lang="he-IL"/>
              </a:p>
            </p:txBody>
          </p:sp>
          <p:sp>
            <p:nvSpPr>
              <p:cNvPr id="13349" name="TextBox 31"/>
              <p:cNvSpPr txBox="1">
                <a:spLocks noChangeArrowheads="1"/>
              </p:cNvSpPr>
              <p:nvPr/>
            </p:nvSpPr>
            <p:spPr bwMode="auto">
              <a:xfrm>
                <a:off x="3969539" y="1101194"/>
                <a:ext cx="92869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1"/>
                <a:r>
                  <a:rPr lang="he-IL" b="1">
                    <a:latin typeface="Tahoma" pitchFamily="34" charset="0"/>
                    <a:cs typeface="Tahoma" pitchFamily="34" charset="0"/>
                  </a:rPr>
                  <a:t>מבצעת</a:t>
                </a:r>
              </a:p>
            </p:txBody>
          </p:sp>
        </p:grpSp>
        <p:grpSp>
          <p:nvGrpSpPr>
            <p:cNvPr id="13339" name="קבוצה 32"/>
            <p:cNvGrpSpPr>
              <a:grpSpLocks/>
            </p:cNvGrpSpPr>
            <p:nvPr/>
          </p:nvGrpSpPr>
          <p:grpSpPr bwMode="auto">
            <a:xfrm>
              <a:off x="6143636" y="5181913"/>
              <a:ext cx="1214446" cy="747417"/>
              <a:chOff x="3969539" y="1000108"/>
              <a:chExt cx="928694" cy="747417"/>
            </a:xfrm>
          </p:grpSpPr>
          <p:sp>
            <p:nvSpPr>
              <p:cNvPr id="34" name="מלבן מעוגל 33"/>
              <p:cNvSpPr/>
              <p:nvPr/>
            </p:nvSpPr>
            <p:spPr>
              <a:xfrm>
                <a:off x="3969538" y="1000068"/>
                <a:ext cx="928694" cy="571304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>
                  <a:defRPr/>
                </a:pPr>
                <a:endParaRPr lang="he-IL"/>
              </a:p>
            </p:txBody>
          </p:sp>
          <p:sp>
            <p:nvSpPr>
              <p:cNvPr id="13347" name="TextBox 34"/>
              <p:cNvSpPr txBox="1">
                <a:spLocks noChangeArrowheads="1"/>
              </p:cNvSpPr>
              <p:nvPr/>
            </p:nvSpPr>
            <p:spPr bwMode="auto">
              <a:xfrm>
                <a:off x="3969539" y="1101194"/>
                <a:ext cx="928694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1"/>
                <a:r>
                  <a:rPr lang="he-IL" b="1">
                    <a:latin typeface="Tahoma" pitchFamily="34" charset="0"/>
                    <a:cs typeface="Tahoma" pitchFamily="34" charset="0"/>
                  </a:rPr>
                  <a:t>שופטת</a:t>
                </a:r>
              </a:p>
            </p:txBody>
          </p:sp>
        </p:grpSp>
        <p:grpSp>
          <p:nvGrpSpPr>
            <p:cNvPr id="13340" name="קבוצה 35"/>
            <p:cNvGrpSpPr>
              <a:grpSpLocks/>
            </p:cNvGrpSpPr>
            <p:nvPr/>
          </p:nvGrpSpPr>
          <p:grpSpPr bwMode="auto">
            <a:xfrm>
              <a:off x="7705748" y="5181913"/>
              <a:ext cx="1223970" cy="571504"/>
              <a:chOff x="3969539" y="1000108"/>
              <a:chExt cx="928694" cy="571504"/>
            </a:xfrm>
          </p:grpSpPr>
          <p:sp>
            <p:nvSpPr>
              <p:cNvPr id="37" name="מלבן מעוגל 36"/>
              <p:cNvSpPr/>
              <p:nvPr/>
            </p:nvSpPr>
            <p:spPr>
              <a:xfrm>
                <a:off x="3969537" y="1000068"/>
                <a:ext cx="928696" cy="571304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>
                  <a:defRPr/>
                </a:pPr>
                <a:endParaRPr lang="he-IL"/>
              </a:p>
            </p:txBody>
          </p:sp>
          <p:sp>
            <p:nvSpPr>
              <p:cNvPr id="13345" name="TextBox 37"/>
              <p:cNvSpPr txBox="1">
                <a:spLocks noChangeArrowheads="1"/>
              </p:cNvSpPr>
              <p:nvPr/>
            </p:nvSpPr>
            <p:spPr bwMode="auto">
              <a:xfrm>
                <a:off x="3969539" y="1101194"/>
                <a:ext cx="92869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1"/>
                <a:r>
                  <a:rPr lang="he-IL" b="1">
                    <a:latin typeface="Tahoma" pitchFamily="34" charset="0"/>
                    <a:cs typeface="Tahoma" pitchFamily="34" charset="0"/>
                  </a:rPr>
                  <a:t>מחוקקת</a:t>
                </a:r>
              </a:p>
            </p:txBody>
          </p:sp>
        </p:grpSp>
        <p:cxnSp>
          <p:nvCxnSpPr>
            <p:cNvPr id="48" name="מחבר חץ ישר 47"/>
            <p:cNvCxnSpPr>
              <a:stCxn id="28" idx="2"/>
              <a:endCxn id="37" idx="0"/>
            </p:cNvCxnSpPr>
            <p:nvPr/>
          </p:nvCxnSpPr>
          <p:spPr>
            <a:xfrm rot="16200000" flipH="1">
              <a:off x="7031231" y="3894579"/>
              <a:ext cx="1007716" cy="1566873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מחבר חץ ישר 49"/>
            <p:cNvCxnSpPr>
              <a:stCxn id="28" idx="2"/>
              <a:endCxn id="34" idx="0"/>
            </p:cNvCxnSpPr>
            <p:nvPr/>
          </p:nvCxnSpPr>
          <p:spPr>
            <a:xfrm rot="5400000">
              <a:off x="6247000" y="4678809"/>
              <a:ext cx="1007717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מחבר חץ ישר 51"/>
            <p:cNvCxnSpPr>
              <a:stCxn id="28" idx="2"/>
              <a:endCxn id="31" idx="0"/>
            </p:cNvCxnSpPr>
            <p:nvPr/>
          </p:nvCxnSpPr>
          <p:spPr>
            <a:xfrm rot="5400000">
              <a:off x="5390539" y="3820759"/>
              <a:ext cx="1007716" cy="171451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קבוצה 74"/>
          <p:cNvGrpSpPr>
            <a:grpSpLocks/>
          </p:cNvGrpSpPr>
          <p:nvPr/>
        </p:nvGrpSpPr>
        <p:grpSpPr bwMode="auto">
          <a:xfrm>
            <a:off x="3857625" y="5786438"/>
            <a:ext cx="5143500" cy="923925"/>
            <a:chOff x="3857620" y="5786454"/>
            <a:chExt cx="5143536" cy="923330"/>
          </a:xfrm>
        </p:grpSpPr>
        <p:sp>
          <p:nvSpPr>
            <p:cNvPr id="13335" name="TextBox 61"/>
            <p:cNvSpPr txBox="1">
              <a:spLocks noChangeArrowheads="1"/>
            </p:cNvSpPr>
            <p:nvPr/>
          </p:nvSpPr>
          <p:spPr bwMode="auto">
            <a:xfrm>
              <a:off x="7215206" y="5843491"/>
              <a:ext cx="17859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buFont typeface="Arial" pitchFamily="34" charset="0"/>
                <a:buChar char="•"/>
              </a:pPr>
              <a:r>
                <a:rPr lang="he-IL" b="1">
                  <a:latin typeface="Tahoma" pitchFamily="34" charset="0"/>
                  <a:cs typeface="Tahoma" pitchFamily="34" charset="0"/>
                </a:rPr>
                <a:t> </a:t>
              </a:r>
              <a:r>
                <a:rPr lang="he-IL">
                  <a:latin typeface="Tahoma" pitchFamily="34" charset="0"/>
                  <a:cs typeface="Tahoma" pitchFamily="34" charset="0"/>
                </a:rPr>
                <a:t>סיור בכנסת</a:t>
              </a:r>
            </a:p>
          </p:txBody>
        </p:sp>
        <p:sp>
          <p:nvSpPr>
            <p:cNvPr id="13336" name="TextBox 62"/>
            <p:cNvSpPr txBox="1">
              <a:spLocks noChangeArrowheads="1"/>
            </p:cNvSpPr>
            <p:nvPr/>
          </p:nvSpPr>
          <p:spPr bwMode="auto">
            <a:xfrm>
              <a:off x="3857620" y="5786454"/>
              <a:ext cx="1857388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buFont typeface="Arial" pitchFamily="34" charset="0"/>
                <a:buChar char="•"/>
              </a:pPr>
              <a:r>
                <a:rPr lang="he-IL" b="1">
                  <a:latin typeface="Tahoma" pitchFamily="34" charset="0"/>
                  <a:cs typeface="Tahoma" pitchFamily="34" charset="0"/>
                </a:rPr>
                <a:t> </a:t>
              </a:r>
              <a:r>
                <a:rPr lang="he-IL">
                  <a:latin typeface="Tahoma" pitchFamily="34" charset="0"/>
                  <a:cs typeface="Tahoma" pitchFamily="34" charset="0"/>
                </a:rPr>
                <a:t>משרד רה"ם</a:t>
              </a:r>
            </a:p>
            <a:p>
              <a:pPr algn="r" rtl="1">
                <a:buFont typeface="Arial" pitchFamily="34" charset="0"/>
                <a:buChar char="•"/>
              </a:pPr>
              <a:r>
                <a:rPr lang="he-IL">
                  <a:latin typeface="Tahoma" pitchFamily="34" charset="0"/>
                  <a:cs typeface="Tahoma" pitchFamily="34" charset="0"/>
                </a:rPr>
                <a:t>שב"כ / מוסד</a:t>
              </a:r>
            </a:p>
            <a:p>
              <a:pPr algn="r" rtl="1">
                <a:buFont typeface="Arial" pitchFamily="34" charset="0"/>
                <a:buChar char="•"/>
              </a:pPr>
              <a:endParaRPr lang="he-IL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3337" name="TextBox 50"/>
            <p:cNvSpPr txBox="1">
              <a:spLocks noChangeArrowheads="1"/>
            </p:cNvSpPr>
            <p:nvPr/>
          </p:nvSpPr>
          <p:spPr bwMode="auto">
            <a:xfrm>
              <a:off x="5643570" y="5857892"/>
              <a:ext cx="178595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buFont typeface="Arial" pitchFamily="34" charset="0"/>
                <a:buChar char="•"/>
              </a:pPr>
              <a:r>
                <a:rPr lang="he-IL" b="1">
                  <a:latin typeface="Tahoma" pitchFamily="34" charset="0"/>
                  <a:cs typeface="Tahoma" pitchFamily="34" charset="0"/>
                </a:rPr>
                <a:t> </a:t>
              </a:r>
              <a:r>
                <a:rPr lang="he-IL">
                  <a:latin typeface="Tahoma" pitchFamily="34" charset="0"/>
                  <a:cs typeface="Tahoma" pitchFamily="34" charset="0"/>
                </a:rPr>
                <a:t>סיור בבית </a:t>
              </a:r>
              <a:r>
                <a:rPr lang="en-US">
                  <a:latin typeface="Tahoma" pitchFamily="34" charset="0"/>
                  <a:cs typeface="Tahoma" pitchFamily="34" charset="0"/>
                </a:rPr>
                <a:t/>
              </a:r>
              <a:br>
                <a:rPr lang="en-US">
                  <a:latin typeface="Tahoma" pitchFamily="34" charset="0"/>
                  <a:cs typeface="Tahoma" pitchFamily="34" charset="0"/>
                </a:rPr>
              </a:br>
              <a:r>
                <a:rPr lang="he-IL">
                  <a:latin typeface="Tahoma" pitchFamily="34" charset="0"/>
                  <a:cs typeface="Tahoma" pitchFamily="34" charset="0"/>
                </a:rPr>
                <a:t>  משפט עליון</a:t>
              </a:r>
            </a:p>
          </p:txBody>
        </p:sp>
      </p:grpSp>
      <p:sp>
        <p:nvSpPr>
          <p:cNvPr id="13322" name="Rectangle 4"/>
          <p:cNvSpPr>
            <a:spLocks noChangeArrowheads="1"/>
          </p:cNvSpPr>
          <p:nvPr/>
        </p:nvSpPr>
        <p:spPr bwMode="auto">
          <a:xfrm>
            <a:off x="1760538" y="214313"/>
            <a:ext cx="56229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e-IL" sz="3600" b="1" u="sng">
                <a:solidFill>
                  <a:schemeClr val="tx2"/>
                </a:solidFill>
                <a:latin typeface="Arial Black" pitchFamily="34" charset="0"/>
              </a:rPr>
              <a:t>תרשים תכני ליבה בקורס</a:t>
            </a:r>
            <a:endParaRPr lang="en-US" sz="3600" b="1" u="sng">
              <a:solidFill>
                <a:schemeClr val="tx2"/>
              </a:solidFill>
              <a:latin typeface="Arial Black" pitchFamily="34" charset="0"/>
            </a:endParaRPr>
          </a:p>
        </p:txBody>
      </p:sp>
      <p:grpSp>
        <p:nvGrpSpPr>
          <p:cNvPr id="13323" name="קבוצה 27"/>
          <p:cNvGrpSpPr>
            <a:grpSpLocks/>
          </p:cNvGrpSpPr>
          <p:nvPr/>
        </p:nvGrpSpPr>
        <p:grpSpPr bwMode="auto">
          <a:xfrm>
            <a:off x="4000500" y="857250"/>
            <a:ext cx="928688" cy="571500"/>
            <a:chOff x="3969539" y="1285860"/>
            <a:chExt cx="928694" cy="571504"/>
          </a:xfrm>
        </p:grpSpPr>
        <p:sp>
          <p:nvSpPr>
            <p:cNvPr id="45" name="מלבן מעוגל 44"/>
            <p:cNvSpPr/>
            <p:nvPr/>
          </p:nvSpPr>
          <p:spPr>
            <a:xfrm>
              <a:off x="3969539" y="1285860"/>
              <a:ext cx="928694" cy="571504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3334" name="TextBox 45"/>
            <p:cNvSpPr txBox="1">
              <a:spLocks noChangeArrowheads="1"/>
            </p:cNvSpPr>
            <p:nvPr/>
          </p:nvSpPr>
          <p:spPr bwMode="auto">
            <a:xfrm>
              <a:off x="3969539" y="1386946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יהדות</a:t>
              </a:r>
            </a:p>
          </p:txBody>
        </p:sp>
      </p:grpSp>
      <p:grpSp>
        <p:nvGrpSpPr>
          <p:cNvPr id="13324" name="קבוצה 27"/>
          <p:cNvGrpSpPr>
            <a:grpSpLocks/>
          </p:cNvGrpSpPr>
          <p:nvPr/>
        </p:nvGrpSpPr>
        <p:grpSpPr bwMode="auto">
          <a:xfrm>
            <a:off x="4000500" y="1500188"/>
            <a:ext cx="928688" cy="571500"/>
            <a:chOff x="3969539" y="1285860"/>
            <a:chExt cx="928694" cy="571504"/>
          </a:xfrm>
        </p:grpSpPr>
        <p:sp>
          <p:nvSpPr>
            <p:cNvPr id="49" name="מלבן מעוגל 48"/>
            <p:cNvSpPr/>
            <p:nvPr/>
          </p:nvSpPr>
          <p:spPr>
            <a:xfrm>
              <a:off x="3969539" y="1285860"/>
              <a:ext cx="928694" cy="571504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3332" name="TextBox 52"/>
            <p:cNvSpPr txBox="1">
              <a:spLocks noChangeArrowheads="1"/>
            </p:cNvSpPr>
            <p:nvPr/>
          </p:nvSpPr>
          <p:spPr bwMode="auto">
            <a:xfrm>
              <a:off x="3969539" y="1386946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ציונות</a:t>
              </a:r>
            </a:p>
          </p:txBody>
        </p:sp>
      </p:grpSp>
      <p:grpSp>
        <p:nvGrpSpPr>
          <p:cNvPr id="13325" name="קבוצה 27"/>
          <p:cNvGrpSpPr>
            <a:grpSpLocks/>
          </p:cNvGrpSpPr>
          <p:nvPr/>
        </p:nvGrpSpPr>
        <p:grpSpPr bwMode="auto">
          <a:xfrm>
            <a:off x="4000500" y="2143125"/>
            <a:ext cx="928688" cy="571500"/>
            <a:chOff x="3969539" y="1285860"/>
            <a:chExt cx="928694" cy="571504"/>
          </a:xfrm>
        </p:grpSpPr>
        <p:sp>
          <p:nvSpPr>
            <p:cNvPr id="58" name="מלבן מעוגל 57"/>
            <p:cNvSpPr/>
            <p:nvPr/>
          </p:nvSpPr>
          <p:spPr>
            <a:xfrm>
              <a:off x="3969539" y="1285860"/>
              <a:ext cx="928694" cy="571504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3330" name="TextBox 58"/>
            <p:cNvSpPr txBox="1">
              <a:spLocks noChangeArrowheads="1"/>
            </p:cNvSpPr>
            <p:nvPr/>
          </p:nvSpPr>
          <p:spPr bwMode="auto">
            <a:xfrm>
              <a:off x="3969539" y="1386946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שואה</a:t>
              </a:r>
            </a:p>
          </p:txBody>
        </p:sp>
      </p:grpSp>
      <p:grpSp>
        <p:nvGrpSpPr>
          <p:cNvPr id="13326" name="קבוצה 27"/>
          <p:cNvGrpSpPr>
            <a:grpSpLocks/>
          </p:cNvGrpSpPr>
          <p:nvPr/>
        </p:nvGrpSpPr>
        <p:grpSpPr bwMode="auto">
          <a:xfrm>
            <a:off x="4000500" y="2786063"/>
            <a:ext cx="928688" cy="571500"/>
            <a:chOff x="3969539" y="1285860"/>
            <a:chExt cx="928694" cy="571504"/>
          </a:xfrm>
        </p:grpSpPr>
        <p:sp>
          <p:nvSpPr>
            <p:cNvPr id="61" name="מלבן מעוגל 60"/>
            <p:cNvSpPr/>
            <p:nvPr/>
          </p:nvSpPr>
          <p:spPr>
            <a:xfrm>
              <a:off x="3969539" y="1285860"/>
              <a:ext cx="928694" cy="571504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3328" name="TextBox 70"/>
            <p:cNvSpPr txBox="1">
              <a:spLocks noChangeArrowheads="1"/>
            </p:cNvSpPr>
            <p:nvPr/>
          </p:nvSpPr>
          <p:spPr bwMode="auto">
            <a:xfrm>
              <a:off x="3969539" y="1386946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מנדט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build="p"/>
      <p:bldP spid="42" grpId="0" build="p"/>
      <p:bldP spid="42" grpId="1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קבוצה 14"/>
          <p:cNvGrpSpPr>
            <a:grpSpLocks/>
          </p:cNvGrpSpPr>
          <p:nvPr/>
        </p:nvGrpSpPr>
        <p:grpSpPr bwMode="auto">
          <a:xfrm>
            <a:off x="3892550" y="1071563"/>
            <a:ext cx="1358900" cy="788987"/>
            <a:chOff x="3867144" y="5177536"/>
            <a:chExt cx="1357322" cy="789207"/>
          </a:xfrm>
        </p:grpSpPr>
        <p:sp>
          <p:nvSpPr>
            <p:cNvPr id="12" name="מלבן מעוגל 11"/>
            <p:cNvSpPr/>
            <p:nvPr/>
          </p:nvSpPr>
          <p:spPr>
            <a:xfrm>
              <a:off x="3903615" y="5177536"/>
              <a:ext cx="1284382" cy="78920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4379" name="TextBox 12"/>
            <p:cNvSpPr txBox="1">
              <a:spLocks noChangeArrowheads="1"/>
            </p:cNvSpPr>
            <p:nvPr/>
          </p:nvSpPr>
          <p:spPr bwMode="auto">
            <a:xfrm>
              <a:off x="3867144" y="5250668"/>
              <a:ext cx="1357322" cy="642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בטל"מ הישראלי</a:t>
              </a:r>
            </a:p>
          </p:txBody>
        </p:sp>
      </p:grpSp>
      <p:grpSp>
        <p:nvGrpSpPr>
          <p:cNvPr id="14339" name="קבוצה 47"/>
          <p:cNvGrpSpPr>
            <a:grpSpLocks/>
          </p:cNvGrpSpPr>
          <p:nvPr/>
        </p:nvGrpSpPr>
        <p:grpSpPr bwMode="auto">
          <a:xfrm>
            <a:off x="5143500" y="2143125"/>
            <a:ext cx="1223963" cy="571500"/>
            <a:chOff x="5429256" y="2571744"/>
            <a:chExt cx="1223970" cy="571504"/>
          </a:xfrm>
        </p:grpSpPr>
        <p:sp>
          <p:nvSpPr>
            <p:cNvPr id="39" name="מלבן מעוגל 38"/>
            <p:cNvSpPr/>
            <p:nvPr/>
          </p:nvSpPr>
          <p:spPr>
            <a:xfrm>
              <a:off x="5429256" y="2571744"/>
              <a:ext cx="1223970" cy="57150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4377" name="TextBox 42"/>
            <p:cNvSpPr txBox="1">
              <a:spLocks noChangeArrowheads="1"/>
            </p:cNvSpPr>
            <p:nvPr/>
          </p:nvSpPr>
          <p:spPr bwMode="auto">
            <a:xfrm>
              <a:off x="5541175" y="2672830"/>
              <a:ext cx="100013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חברה</a:t>
              </a:r>
            </a:p>
          </p:txBody>
        </p:sp>
      </p:grpSp>
      <p:grpSp>
        <p:nvGrpSpPr>
          <p:cNvPr id="14340" name="קבוצה 46"/>
          <p:cNvGrpSpPr>
            <a:grpSpLocks/>
          </p:cNvGrpSpPr>
          <p:nvPr/>
        </p:nvGrpSpPr>
        <p:grpSpPr bwMode="auto">
          <a:xfrm>
            <a:off x="2714625" y="2143125"/>
            <a:ext cx="1223963" cy="571500"/>
            <a:chOff x="4000496" y="2684972"/>
            <a:chExt cx="1223970" cy="571504"/>
          </a:xfrm>
        </p:grpSpPr>
        <p:sp>
          <p:nvSpPr>
            <p:cNvPr id="40" name="מלבן מעוגל 39"/>
            <p:cNvSpPr/>
            <p:nvPr/>
          </p:nvSpPr>
          <p:spPr>
            <a:xfrm>
              <a:off x="4000496" y="2684972"/>
              <a:ext cx="1223970" cy="57150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4375" name="TextBox 43"/>
            <p:cNvSpPr txBox="1">
              <a:spLocks noChangeArrowheads="1"/>
            </p:cNvSpPr>
            <p:nvPr/>
          </p:nvSpPr>
          <p:spPr bwMode="auto">
            <a:xfrm>
              <a:off x="4112415" y="2786058"/>
              <a:ext cx="100013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כלכלה</a:t>
              </a:r>
            </a:p>
          </p:txBody>
        </p:sp>
      </p:grpSp>
      <p:grpSp>
        <p:nvGrpSpPr>
          <p:cNvPr id="14341" name="קבוצה 45"/>
          <p:cNvGrpSpPr>
            <a:grpSpLocks/>
          </p:cNvGrpSpPr>
          <p:nvPr/>
        </p:nvGrpSpPr>
        <p:grpSpPr bwMode="auto">
          <a:xfrm>
            <a:off x="442913" y="2143125"/>
            <a:ext cx="1223962" cy="571500"/>
            <a:chOff x="2643174" y="2571744"/>
            <a:chExt cx="1223970" cy="571504"/>
          </a:xfrm>
        </p:grpSpPr>
        <p:sp>
          <p:nvSpPr>
            <p:cNvPr id="41" name="מלבן מעוגל 40"/>
            <p:cNvSpPr/>
            <p:nvPr/>
          </p:nvSpPr>
          <p:spPr>
            <a:xfrm>
              <a:off x="2643174" y="2571744"/>
              <a:ext cx="1223970" cy="57150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4373" name="TextBox 44"/>
            <p:cNvSpPr txBox="1">
              <a:spLocks noChangeArrowheads="1"/>
            </p:cNvSpPr>
            <p:nvPr/>
          </p:nvSpPr>
          <p:spPr bwMode="auto">
            <a:xfrm>
              <a:off x="2755093" y="2672830"/>
              <a:ext cx="100013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צבא</a:t>
              </a:r>
            </a:p>
          </p:txBody>
        </p:sp>
      </p:grp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000500" y="2789238"/>
            <a:ext cx="2500313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b="1">
                <a:latin typeface="Tahoma" pitchFamily="34" charset="0"/>
                <a:cs typeface="Tahoma" pitchFamily="34" charset="0"/>
              </a:rPr>
              <a:t> החברה הישראלית </a:t>
            </a:r>
            <a:endParaRPr lang="en-US" b="1">
              <a:latin typeface="Tahoma" pitchFamily="34" charset="0"/>
              <a:cs typeface="Tahoma" pitchFamily="34" charset="0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>
                <a:latin typeface="Tahoma" pitchFamily="34" charset="0"/>
                <a:cs typeface="Tahoma" pitchFamily="34" charset="0"/>
              </a:rPr>
              <a:t> </a:t>
            </a:r>
            <a:r>
              <a:rPr lang="he-IL" b="1">
                <a:latin typeface="Tahoma" pitchFamily="34" charset="0"/>
                <a:cs typeface="Tahoma" pitchFamily="34" charset="0"/>
              </a:rPr>
              <a:t>המיעוטים בישראל</a:t>
            </a:r>
            <a:r>
              <a:rPr lang="en-US">
                <a:latin typeface="Tahoma" pitchFamily="34" charset="0"/>
                <a:cs typeface="Tahoma" pitchFamily="34" charset="0"/>
              </a:rPr>
              <a:t/>
            </a:r>
            <a:br>
              <a:rPr lang="en-US">
                <a:latin typeface="Tahoma" pitchFamily="34" charset="0"/>
                <a:cs typeface="Tahoma" pitchFamily="34" charset="0"/>
              </a:rPr>
            </a:br>
            <a:endParaRPr lang="he-IL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1571625" y="2789238"/>
            <a:ext cx="25003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b="1">
                <a:latin typeface="Tahoma" pitchFamily="34" charset="0"/>
                <a:cs typeface="Tahoma" pitchFamily="34" charset="0"/>
              </a:rPr>
              <a:t> כלכלת ישראל</a:t>
            </a:r>
            <a:r>
              <a:rPr lang="en-US">
                <a:latin typeface="Tahoma" pitchFamily="34" charset="0"/>
                <a:cs typeface="Tahoma" pitchFamily="34" charset="0"/>
              </a:rPr>
              <a:t/>
            </a:r>
            <a:br>
              <a:rPr lang="en-US">
                <a:latin typeface="Tahoma" pitchFamily="34" charset="0"/>
                <a:cs typeface="Tahoma" pitchFamily="34" charset="0"/>
              </a:rPr>
            </a:br>
            <a:endParaRPr lang="he-IL">
              <a:latin typeface="Tahoma" pitchFamily="34" charset="0"/>
              <a:cs typeface="Tahoma" pitchFamily="34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142875" y="2786063"/>
            <a:ext cx="1643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b="1">
                <a:latin typeface="Tahoma" pitchFamily="34" charset="0"/>
                <a:cs typeface="Tahoma" pitchFamily="34" charset="0"/>
              </a:rPr>
              <a:t> מבנה צה"ל </a:t>
            </a:r>
            <a:r>
              <a:rPr lang="en-US" b="1">
                <a:latin typeface="Tahoma" pitchFamily="34" charset="0"/>
                <a:cs typeface="Tahoma" pitchFamily="34" charset="0"/>
              </a:rPr>
              <a:t/>
            </a:r>
            <a:br>
              <a:rPr lang="en-US" b="1">
                <a:latin typeface="Tahoma" pitchFamily="34" charset="0"/>
                <a:cs typeface="Tahoma" pitchFamily="34" charset="0"/>
              </a:rPr>
            </a:br>
            <a:endParaRPr lang="he-IL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14345" name="קבוצה 51"/>
          <p:cNvGrpSpPr>
            <a:grpSpLocks/>
          </p:cNvGrpSpPr>
          <p:nvPr/>
        </p:nvGrpSpPr>
        <p:grpSpPr bwMode="auto">
          <a:xfrm>
            <a:off x="7777163" y="2143125"/>
            <a:ext cx="1223962" cy="571500"/>
            <a:chOff x="5429256" y="2571744"/>
            <a:chExt cx="1223970" cy="571504"/>
          </a:xfrm>
        </p:grpSpPr>
        <p:sp>
          <p:nvSpPr>
            <p:cNvPr id="53" name="מלבן מעוגל 52"/>
            <p:cNvSpPr/>
            <p:nvPr/>
          </p:nvSpPr>
          <p:spPr>
            <a:xfrm>
              <a:off x="5429256" y="2571744"/>
              <a:ext cx="1223970" cy="57150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4371" name="TextBox 53"/>
            <p:cNvSpPr txBox="1">
              <a:spLocks noChangeArrowheads="1"/>
            </p:cNvSpPr>
            <p:nvPr/>
          </p:nvSpPr>
          <p:spPr bwMode="auto">
            <a:xfrm>
              <a:off x="5541175" y="2672830"/>
              <a:ext cx="100013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מדיני</a:t>
              </a:r>
            </a:p>
          </p:txBody>
        </p:sp>
      </p:grp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6357938" y="2789238"/>
            <a:ext cx="2714625" cy="237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b="1" dirty="0">
                <a:latin typeface="Tahoma" pitchFamily="34" charset="0"/>
                <a:cs typeface="Tahoma" pitchFamily="34" charset="0"/>
              </a:rPr>
              <a:t> ישראל בזירה הבינ"ל</a:t>
            </a:r>
            <a:endParaRPr lang="en-US" b="1" dirty="0">
              <a:latin typeface="Tahoma" pitchFamily="34" charset="0"/>
              <a:cs typeface="Tahoma" pitchFamily="34" charset="0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b="1" dirty="0">
                <a:latin typeface="Tahoma" pitchFamily="34" charset="0"/>
                <a:cs typeface="Tahoma" pitchFamily="34" charset="0"/>
              </a:rPr>
              <a:t> תכנון אסטרטגי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b="1" dirty="0">
                <a:latin typeface="Tahoma" pitchFamily="34" charset="0"/>
                <a:cs typeface="Tahoma" pitchFamily="34" charset="0"/>
              </a:rPr>
              <a:t> תכלול אסטרטגי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endParaRPr lang="he-IL" b="1" dirty="0">
              <a:latin typeface="Tahoma" pitchFamily="34" charset="0"/>
              <a:cs typeface="Tahoma" pitchFamily="34" charset="0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b="1" dirty="0">
                <a:latin typeface="Tahoma" pitchFamily="34" charset="0"/>
                <a:cs typeface="Tahoma" pitchFamily="34" charset="0"/>
              </a:rPr>
              <a:t> הקרב על הנרטיב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b="1" i="1" dirty="0" err="1" smtClean="0">
                <a:latin typeface="Tahoma" pitchFamily="34" charset="0"/>
                <a:cs typeface="Tahoma" pitchFamily="34" charset="0"/>
              </a:rPr>
              <a:t>Lawfare</a:t>
            </a:r>
            <a:r>
              <a:rPr lang="he-IL" b="1" i="1" dirty="0" smtClean="0">
                <a:latin typeface="Tahoma" pitchFamily="34" charset="0"/>
                <a:cs typeface="Tahoma" pitchFamily="34" charset="0"/>
              </a:rPr>
              <a:t> + </a:t>
            </a:r>
            <a:r>
              <a:rPr lang="he-IL" b="1" dirty="0" err="1" smtClean="0">
                <a:latin typeface="Tahoma" pitchFamily="34" charset="0"/>
                <a:cs typeface="Tahoma" pitchFamily="34" charset="0"/>
              </a:rPr>
              <a:t>דבל"א</a:t>
            </a:r>
            <a:r>
              <a:rPr lang="en-US" dirty="0">
                <a:latin typeface="Tahoma" pitchFamily="34" charset="0"/>
                <a:cs typeface="Tahoma" pitchFamily="34" charset="0"/>
              </a:rPr>
              <a:t/>
            </a:r>
            <a:br>
              <a:rPr lang="en-US" dirty="0">
                <a:latin typeface="Tahoma" pitchFamily="34" charset="0"/>
                <a:cs typeface="Tahoma" pitchFamily="34" charset="0"/>
              </a:rPr>
            </a:br>
            <a:endParaRPr lang="he-IL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47" name="Rectangle 4"/>
          <p:cNvSpPr>
            <a:spLocks noChangeArrowheads="1"/>
          </p:cNvSpPr>
          <p:nvPr/>
        </p:nvSpPr>
        <p:spPr bwMode="auto">
          <a:xfrm>
            <a:off x="1760538" y="214313"/>
            <a:ext cx="56229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e-IL" sz="3600" b="1" u="sng">
                <a:solidFill>
                  <a:schemeClr val="tx2"/>
                </a:solidFill>
                <a:latin typeface="Arial Black" pitchFamily="34" charset="0"/>
              </a:rPr>
              <a:t>תרשים תכני ליבה בקורס</a:t>
            </a:r>
            <a:endParaRPr lang="en-US" sz="3600" b="1" u="sng">
              <a:solidFill>
                <a:schemeClr val="tx2"/>
              </a:solidFill>
              <a:latin typeface="Arial Black" pitchFamily="34" charset="0"/>
            </a:endParaRPr>
          </a:p>
        </p:txBody>
      </p:sp>
      <p:grpSp>
        <p:nvGrpSpPr>
          <p:cNvPr id="7" name="קבוצה 122"/>
          <p:cNvGrpSpPr>
            <a:grpSpLocks/>
          </p:cNvGrpSpPr>
          <p:nvPr/>
        </p:nvGrpSpPr>
        <p:grpSpPr bwMode="auto">
          <a:xfrm>
            <a:off x="604838" y="2428875"/>
            <a:ext cx="1290637" cy="4429125"/>
            <a:chOff x="1428728" y="2428868"/>
            <a:chExt cx="1290702" cy="4429156"/>
          </a:xfrm>
        </p:grpSpPr>
        <p:sp>
          <p:nvSpPr>
            <p:cNvPr id="74" name="מלבן מעוגל 73"/>
            <p:cNvSpPr/>
            <p:nvPr/>
          </p:nvSpPr>
          <p:spPr>
            <a:xfrm>
              <a:off x="1509694" y="3929067"/>
              <a:ext cx="785853" cy="42862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מלבן מעוגל 41"/>
            <p:cNvSpPr/>
            <p:nvPr/>
          </p:nvSpPr>
          <p:spPr>
            <a:xfrm>
              <a:off x="1533508" y="5429264"/>
              <a:ext cx="785852" cy="42862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4351" name="TextBox 54"/>
            <p:cNvSpPr txBox="1">
              <a:spLocks noChangeArrowheads="1"/>
            </p:cNvSpPr>
            <p:nvPr/>
          </p:nvSpPr>
          <p:spPr bwMode="auto">
            <a:xfrm>
              <a:off x="1462038" y="5429264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/>
                <a:t>פקע"ר</a:t>
              </a:r>
            </a:p>
          </p:txBody>
        </p:sp>
        <p:sp>
          <p:nvSpPr>
            <p:cNvPr id="59" name="מלבן מעוגל 58"/>
            <p:cNvSpPr/>
            <p:nvPr/>
          </p:nvSpPr>
          <p:spPr>
            <a:xfrm>
              <a:off x="1533508" y="4929199"/>
              <a:ext cx="785852" cy="42862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4353" name="TextBox 59"/>
            <p:cNvSpPr txBox="1">
              <a:spLocks noChangeArrowheads="1"/>
            </p:cNvSpPr>
            <p:nvPr/>
          </p:nvSpPr>
          <p:spPr bwMode="auto">
            <a:xfrm>
              <a:off x="1462038" y="4917056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/>
                <a:t>ח"י</a:t>
              </a:r>
            </a:p>
          </p:txBody>
        </p:sp>
        <p:sp>
          <p:nvSpPr>
            <p:cNvPr id="62" name="מלבן מעוגל 61"/>
            <p:cNvSpPr/>
            <p:nvPr/>
          </p:nvSpPr>
          <p:spPr>
            <a:xfrm>
              <a:off x="1533508" y="4429132"/>
              <a:ext cx="785852" cy="42862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4355" name="TextBox 62"/>
            <p:cNvSpPr txBox="1">
              <a:spLocks noChangeArrowheads="1"/>
            </p:cNvSpPr>
            <p:nvPr/>
          </p:nvSpPr>
          <p:spPr bwMode="auto">
            <a:xfrm>
              <a:off x="1462038" y="4429132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/>
                <a:t>ח"א</a:t>
              </a:r>
            </a:p>
          </p:txBody>
        </p:sp>
        <p:sp>
          <p:nvSpPr>
            <p:cNvPr id="65" name="מלבן מעוגל 64"/>
            <p:cNvSpPr/>
            <p:nvPr/>
          </p:nvSpPr>
          <p:spPr>
            <a:xfrm>
              <a:off x="1533508" y="5929331"/>
              <a:ext cx="785852" cy="42862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4357" name="TextBox 65"/>
            <p:cNvSpPr txBox="1">
              <a:spLocks noChangeArrowheads="1"/>
            </p:cNvSpPr>
            <p:nvPr/>
          </p:nvSpPr>
          <p:spPr bwMode="auto">
            <a:xfrm>
              <a:off x="1462038" y="5958978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/>
                <a:t>מז"י</a:t>
              </a:r>
            </a:p>
          </p:txBody>
        </p:sp>
        <p:cxnSp>
          <p:nvCxnSpPr>
            <p:cNvPr id="69" name="מחבר מרפקי 68"/>
            <p:cNvCxnSpPr>
              <a:stCxn id="41" idx="3"/>
              <a:endCxn id="14355" idx="3"/>
            </p:cNvCxnSpPr>
            <p:nvPr/>
          </p:nvCxnSpPr>
          <p:spPr>
            <a:xfrm flipH="1">
              <a:off x="2390801" y="2428868"/>
              <a:ext cx="100017" cy="2184415"/>
            </a:xfrm>
            <a:prstGeom prst="bentConnector3">
              <a:avLst>
                <a:gd name="adj1" fmla="val -22850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מחבר מרפקי 71"/>
            <p:cNvCxnSpPr>
              <a:stCxn id="41" idx="3"/>
              <a:endCxn id="14353" idx="3"/>
            </p:cNvCxnSpPr>
            <p:nvPr/>
          </p:nvCxnSpPr>
          <p:spPr>
            <a:xfrm flipH="1">
              <a:off x="2390801" y="2428868"/>
              <a:ext cx="100017" cy="2673369"/>
            </a:xfrm>
            <a:prstGeom prst="bentConnector3">
              <a:avLst>
                <a:gd name="adj1" fmla="val -22850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מחבר מרפקי 74"/>
            <p:cNvCxnSpPr>
              <a:stCxn id="41" idx="3"/>
              <a:endCxn id="14351" idx="3"/>
            </p:cNvCxnSpPr>
            <p:nvPr/>
          </p:nvCxnSpPr>
          <p:spPr>
            <a:xfrm flipH="1">
              <a:off x="2390801" y="2428868"/>
              <a:ext cx="100017" cy="3184547"/>
            </a:xfrm>
            <a:prstGeom prst="bentConnector3">
              <a:avLst>
                <a:gd name="adj1" fmla="val -22850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מחבר מרפקי 77"/>
            <p:cNvCxnSpPr>
              <a:stCxn id="41" idx="3"/>
              <a:endCxn id="14357" idx="3"/>
            </p:cNvCxnSpPr>
            <p:nvPr/>
          </p:nvCxnSpPr>
          <p:spPr>
            <a:xfrm flipH="1">
              <a:off x="2390801" y="2428868"/>
              <a:ext cx="100017" cy="3714776"/>
            </a:xfrm>
            <a:prstGeom prst="bentConnector3">
              <a:avLst>
                <a:gd name="adj1" fmla="val -22850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מלבן מעוגל 86"/>
            <p:cNvSpPr/>
            <p:nvPr/>
          </p:nvSpPr>
          <p:spPr>
            <a:xfrm>
              <a:off x="1533508" y="6429396"/>
              <a:ext cx="785852" cy="42862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4363" name="TextBox 84"/>
            <p:cNvSpPr txBox="1">
              <a:spLocks noChangeArrowheads="1"/>
            </p:cNvSpPr>
            <p:nvPr/>
          </p:nvSpPr>
          <p:spPr bwMode="auto">
            <a:xfrm>
              <a:off x="1462038" y="6459044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/>
                <a:t>אג"ת</a:t>
              </a:r>
            </a:p>
          </p:txBody>
        </p:sp>
        <p:cxnSp>
          <p:nvCxnSpPr>
            <p:cNvPr id="91" name="מחבר מרפקי 90"/>
            <p:cNvCxnSpPr>
              <a:stCxn id="41" idx="3"/>
              <a:endCxn id="14363" idx="3"/>
            </p:cNvCxnSpPr>
            <p:nvPr/>
          </p:nvCxnSpPr>
          <p:spPr>
            <a:xfrm flipH="1">
              <a:off x="2390801" y="2428868"/>
              <a:ext cx="100017" cy="4214843"/>
            </a:xfrm>
            <a:prstGeom prst="bentConnector3">
              <a:avLst>
                <a:gd name="adj1" fmla="val -22850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מחבר מרפקי 82"/>
            <p:cNvCxnSpPr/>
            <p:nvPr/>
          </p:nvCxnSpPr>
          <p:spPr>
            <a:xfrm rot="5400000">
              <a:off x="1715322" y="3109110"/>
              <a:ext cx="1684350" cy="323866"/>
            </a:xfrm>
            <a:prstGeom prst="bentConnector2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מחבר מרפקי 82"/>
            <p:cNvCxnSpPr/>
            <p:nvPr/>
          </p:nvCxnSpPr>
          <p:spPr>
            <a:xfrm rot="5400000">
              <a:off x="1950274" y="2874158"/>
              <a:ext cx="1214447" cy="323866"/>
            </a:xfrm>
            <a:prstGeom prst="bentConnector3">
              <a:avLst>
                <a:gd name="adj1" fmla="val 98941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מלבן מעוגל 75"/>
            <p:cNvSpPr/>
            <p:nvPr/>
          </p:nvSpPr>
          <p:spPr>
            <a:xfrm>
              <a:off x="1500169" y="3429000"/>
              <a:ext cx="785853" cy="42862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4368" name="TextBox 99"/>
            <p:cNvSpPr txBox="1">
              <a:spLocks noChangeArrowheads="1"/>
            </p:cNvSpPr>
            <p:nvPr/>
          </p:nvSpPr>
          <p:spPr bwMode="auto">
            <a:xfrm>
              <a:off x="1428728" y="3929066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/>
                <a:t>תפ"ש</a:t>
              </a:r>
            </a:p>
          </p:txBody>
        </p:sp>
        <p:sp>
          <p:nvSpPr>
            <p:cNvPr id="14369" name="TextBox 101"/>
            <p:cNvSpPr txBox="1">
              <a:spLocks noChangeArrowheads="1"/>
            </p:cNvSpPr>
            <p:nvPr/>
          </p:nvSpPr>
          <p:spPr bwMode="auto">
            <a:xfrm>
              <a:off x="1428728" y="3429000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/>
                <a:t>אמ"צ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build="p"/>
      <p:bldP spid="50" grpId="0"/>
      <p:bldP spid="51" grpId="0"/>
      <p:bldP spid="57" grpId="0" build="p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4EAC-2100-44DA-80A4-ADC1DBA0C331}" type="slidenum">
              <a:rPr lang="he-IL"/>
              <a:pPr>
                <a:defRPr/>
              </a:pPr>
              <a:t>12</a:t>
            </a:fld>
            <a:endParaRPr lang="en-US"/>
          </a:p>
        </p:txBody>
      </p:sp>
      <p:sp>
        <p:nvSpPr>
          <p:cNvPr id="15363" name="Rectangl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00063" y="71438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e-IL" sz="3600" b="1" u="sng" dirty="0">
                <a:solidFill>
                  <a:schemeClr val="tx2"/>
                </a:solidFill>
                <a:latin typeface="Arial Black" pitchFamily="34" charset="0"/>
              </a:rPr>
              <a:t>נושאים נוספים</a:t>
            </a:r>
            <a:r>
              <a:rPr lang="he-IL" sz="3600" b="1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endParaRPr lang="en-US" sz="3600" b="1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15364" name="TextBox 5"/>
          <p:cNvSpPr txBox="1">
            <a:spLocks noChangeArrowheads="1"/>
          </p:cNvSpPr>
          <p:nvPr/>
        </p:nvSpPr>
        <p:spPr bwMode="auto">
          <a:xfrm>
            <a:off x="1214438" y="1643063"/>
            <a:ext cx="45720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מאפיינים </a:t>
            </a:r>
            <a:r>
              <a:rPr lang="he-IL" sz="2000" b="1" dirty="0">
                <a:latin typeface="Tahoma" pitchFamily="34" charset="0"/>
                <a:cs typeface="Tahoma" pitchFamily="34" charset="0"/>
              </a:rPr>
              <a:t>תרבותיים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 סקירה אסטרטגית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 הסביבה האסטרטגית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 גיאופוליטיקה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 אתיקה צבאית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 ביקור במכוני מחקר</a:t>
            </a:r>
            <a:endParaRPr lang="he-IL" b="1" dirty="0">
              <a:latin typeface="Tahoma" pitchFamily="34" charset="0"/>
              <a:cs typeface="Tahoma" pitchFamily="34" charset="0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1" dirty="0" err="1" smtClean="0">
                <a:latin typeface="Tahoma" pitchFamily="34" charset="0"/>
                <a:cs typeface="Tahoma" pitchFamily="34" charset="0"/>
              </a:rPr>
              <a:t>Lawfare</a:t>
            </a:r>
            <a:r>
              <a:rPr lang="en-US" sz="20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 + </a:t>
            </a:r>
            <a:r>
              <a:rPr lang="he-IL" sz="2000" b="1" dirty="0" err="1" smtClean="0">
                <a:latin typeface="Tahoma" pitchFamily="34" charset="0"/>
                <a:cs typeface="Tahoma" pitchFamily="34" charset="0"/>
              </a:rPr>
              <a:t>דבל"א</a:t>
            </a:r>
            <a:endParaRPr lang="he-IL" sz="2000" b="1" dirty="0">
              <a:latin typeface="Tahoma" pitchFamily="34" charset="0"/>
              <a:cs typeface="Tahoma" pitchFamily="34" charset="0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he-IL" sz="2000" b="1" dirty="0" err="1" smtClean="0">
                <a:latin typeface="Tahoma" pitchFamily="34" charset="0"/>
                <a:cs typeface="Tahoma" pitchFamily="34" charset="0"/>
              </a:rPr>
              <a:t>ההיי</a:t>
            </a: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he-IL" sz="2000" b="1" dirty="0" err="1" smtClean="0">
                <a:latin typeface="Tahoma" pitchFamily="34" charset="0"/>
                <a:cs typeface="Tahoma" pitchFamily="34" charset="0"/>
              </a:rPr>
              <a:t>טק</a:t>
            </a: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 הישראלי 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he-IL" sz="2000" b="1" dirty="0" err="1" smtClean="0">
                <a:latin typeface="Tahoma" pitchFamily="34" charset="0"/>
                <a:cs typeface="Tahoma" pitchFamily="34" charset="0"/>
              </a:rPr>
              <a:t>מפא"ת</a:t>
            </a: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he-IL" sz="2000" b="1" dirty="0">
                <a:latin typeface="Tahoma" pitchFamily="34" charset="0"/>
                <a:cs typeface="Tahoma" pitchFamily="34" charset="0"/>
              </a:rPr>
              <a:t>והתעשיות הביטחוניות</a:t>
            </a:r>
            <a:endParaRPr lang="en-US" sz="2000" b="1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AA34C-AE2F-4402-A57F-53E957CAA6D2}" type="slidenum">
              <a:rPr lang="he-IL"/>
              <a:pPr>
                <a:defRPr/>
              </a:pPr>
              <a:t>13</a:t>
            </a:fld>
            <a:endParaRPr lang="en-US"/>
          </a:p>
        </p:txBody>
      </p:sp>
      <p:sp>
        <p:nvSpPr>
          <p:cNvPr id="16387" name="Rectangl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24088" y="71438"/>
            <a:ext cx="46958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e-IL" sz="3600" b="1" u="sng">
                <a:solidFill>
                  <a:schemeClr val="tx2"/>
                </a:solidFill>
                <a:latin typeface="Arial Black" pitchFamily="34" charset="0"/>
              </a:rPr>
              <a:t>מיפוי תכנים - סיורים</a:t>
            </a:r>
            <a:endParaRPr lang="en-US" sz="3600" b="1" u="sng">
              <a:solidFill>
                <a:schemeClr val="tx2"/>
              </a:solidFill>
              <a:latin typeface="Arial Black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/>
        </p:nvGraphicFramePr>
        <p:xfrm>
          <a:off x="2506598" y="2071678"/>
          <a:ext cx="4130805" cy="4307840"/>
        </p:xfrm>
        <a:graphic>
          <a:graphicData uri="http://schemas.openxmlformats.org/drawingml/2006/table">
            <a:tbl>
              <a:tblPr rtl="1" firstRow="1" bandRow="1">
                <a:tableStyleId>{E269D01E-BC32-4049-B463-5C60D7B0CCD2}</a:tableStyleId>
              </a:tblPr>
              <a:tblGrid>
                <a:gridCol w="1564964"/>
                <a:gridCol w="1589187"/>
                <a:gridCol w="976654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>
                          <a:solidFill>
                            <a:schemeClr val="tx1"/>
                          </a:solidFill>
                        </a:rPr>
                        <a:t>סיור</a:t>
                      </a:r>
                      <a:endParaRPr lang="he-IL" sz="1800" b="1" dirty="0">
                        <a:solidFill>
                          <a:schemeClr val="tx1"/>
                        </a:solidFill>
                        <a:cs typeface="David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Arial Black" pitchFamily="34" charset="0"/>
                          <a:cs typeface="+mn-cs"/>
                        </a:rPr>
                        <a:t>תכנים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Arial Black" pitchFamily="34" charset="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Arial Black" pitchFamily="34" charset="0"/>
                          <a:cs typeface="+mn-cs"/>
                        </a:rPr>
                        <a:t>משך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Arial Black" pitchFamily="34" charset="0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קו</a:t>
                      </a:r>
                      <a:r>
                        <a:rPr lang="he-IL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התפר</a:t>
                      </a:r>
                      <a:endParaRPr lang="he-IL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יום</a:t>
                      </a:r>
                      <a:endParaRPr lang="he-IL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e-IL" sz="18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דרום</a:t>
                      </a:r>
                      <a:endParaRPr lang="he-IL" sz="18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אוגדת עזה</a:t>
                      </a:r>
                    </a:p>
                    <a:p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שדרות</a:t>
                      </a:r>
                    </a:p>
                    <a:p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חצרים (מוז' ח"א)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יום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צפון</a:t>
                      </a:r>
                      <a:endParaRPr lang="he-IL" sz="18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גבול</a:t>
                      </a:r>
                      <a:r>
                        <a:rPr lang="he-IL" baseline="0" dirty="0" smtClean="0">
                          <a:solidFill>
                            <a:schemeClr val="tx1"/>
                          </a:solidFill>
                        </a:rPr>
                        <a:t> לבנון</a:t>
                      </a:r>
                    </a:p>
                    <a:p>
                      <a:r>
                        <a:rPr lang="he-IL" baseline="0" dirty="0" smtClean="0">
                          <a:solidFill>
                            <a:schemeClr val="tx1"/>
                          </a:solidFill>
                        </a:rPr>
                        <a:t>גבול סוריה</a:t>
                      </a:r>
                    </a:p>
                    <a:p>
                      <a:r>
                        <a:rPr lang="he-IL" baseline="0" dirty="0" smtClean="0">
                          <a:solidFill>
                            <a:schemeClr val="tx1"/>
                          </a:solidFill>
                        </a:rPr>
                        <a:t>מקורות המים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יומיים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ירושלים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e-IL" dirty="0" err="1" smtClean="0">
                          <a:solidFill>
                            <a:schemeClr val="tx1"/>
                          </a:solidFill>
                        </a:rPr>
                        <a:t>מל"ל</a:t>
                      </a:r>
                      <a:endParaRPr lang="he-IL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העירייה</a:t>
                      </a:r>
                    </a:p>
                    <a:p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המכון</a:t>
                      </a:r>
                      <a:r>
                        <a:rPr lang="he-IL" baseline="0" dirty="0" smtClean="0">
                          <a:solidFill>
                            <a:schemeClr val="tx1"/>
                          </a:solidFill>
                        </a:rPr>
                        <a:t> למדיניות ציבורית</a:t>
                      </a:r>
                    </a:p>
                    <a:p>
                      <a:r>
                        <a:rPr lang="he-IL" baseline="0" dirty="0" smtClean="0">
                          <a:solidFill>
                            <a:schemeClr val="tx1"/>
                          </a:solidFill>
                        </a:rPr>
                        <a:t>בצלם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יומיים</a:t>
                      </a:r>
                      <a:endParaRPr lang="he-IL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טבלה 7"/>
          <p:cNvGraphicFramePr>
            <a:graphicFrameLocks noGrp="1"/>
          </p:cNvGraphicFramePr>
          <p:nvPr/>
        </p:nvGraphicFramePr>
        <p:xfrm>
          <a:off x="357158" y="1714488"/>
          <a:ext cx="4273681" cy="4124960"/>
        </p:xfrm>
        <a:graphic>
          <a:graphicData uri="http://schemas.openxmlformats.org/drawingml/2006/table">
            <a:tbl>
              <a:tblPr rtl="1" firstRow="1" bandRow="1">
                <a:tableStyleId>{E269D01E-BC32-4049-B463-5C60D7B0CCD2}</a:tableStyleId>
              </a:tblPr>
              <a:tblGrid>
                <a:gridCol w="1619093"/>
                <a:gridCol w="1786806"/>
                <a:gridCol w="867782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>
                          <a:latin typeface="Tahoma" pitchFamily="34" charset="0"/>
                          <a:cs typeface="Tahoma" pitchFamily="34" charset="0"/>
                        </a:rPr>
                        <a:t>סיור</a:t>
                      </a:r>
                      <a:endParaRPr lang="he-IL" sz="18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latin typeface="Tahoma" pitchFamily="34" charset="0"/>
                          <a:cs typeface="Tahoma" pitchFamily="34" charset="0"/>
                        </a:rPr>
                        <a:t>תכנים</a:t>
                      </a:r>
                      <a:endParaRPr lang="he-IL" sz="18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latin typeface="Tahoma" pitchFamily="34" charset="0"/>
                          <a:cs typeface="Tahoma" pitchFamily="34" charset="0"/>
                        </a:rPr>
                        <a:t>משך</a:t>
                      </a:r>
                      <a:endParaRPr lang="he-IL" sz="18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kern="1200" dirty="0" smtClean="0"/>
                        <a:t>יפו ונווה צדק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יום</a:t>
                      </a:r>
                      <a:endParaRPr lang="he-IL" sz="180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/>
                        <a:t>מוזיאונים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ירושלים</a:t>
                      </a:r>
                    </a:p>
                    <a:p>
                      <a:r>
                        <a:rPr lang="he-IL" dirty="0" smtClean="0"/>
                        <a:t>ארץ ישראל</a:t>
                      </a:r>
                    </a:p>
                    <a:p>
                      <a:r>
                        <a:rPr lang="he-IL" dirty="0" smtClean="0"/>
                        <a:t>צה"ל</a:t>
                      </a:r>
                    </a:p>
                    <a:p>
                      <a:r>
                        <a:rPr lang="he-IL" dirty="0" smtClean="0"/>
                        <a:t>פלמ"ח</a:t>
                      </a:r>
                    </a:p>
                    <a:p>
                      <a:r>
                        <a:rPr lang="he-IL" dirty="0" smtClean="0"/>
                        <a:t>רבין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יום</a:t>
                      </a:r>
                      <a:endParaRPr lang="he-IL" sz="180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/>
                        <a:t>קיסריה</a:t>
                      </a:r>
                      <a:r>
                        <a:rPr lang="he-IL" sz="1800" b="1" baseline="0" dirty="0" smtClean="0"/>
                        <a:t> וזיכרון יעקב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/>
                        <a:t>כנרת + אתרי דת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יום</a:t>
                      </a:r>
                      <a:endParaRPr lang="he-IL" sz="180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/>
                        <a:t>ים המלח ומצדה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יום</a:t>
                      </a:r>
                      <a:endParaRPr lang="he-IL" sz="180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B704CC-E4DF-4548-B7C0-64D37E60959A}" type="slidenum">
              <a:rPr lang="he-IL"/>
              <a:pPr>
                <a:defRPr/>
              </a:pPr>
              <a:t>14</a:t>
            </a:fld>
            <a:endParaRPr lang="en-US"/>
          </a:p>
        </p:txBody>
      </p:sp>
      <p:sp>
        <p:nvSpPr>
          <p:cNvPr id="17411" name="Rectangl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367088" y="214295"/>
            <a:ext cx="24098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e-IL" sz="3600" b="1" u="sng" dirty="0" smtClean="0">
                <a:solidFill>
                  <a:schemeClr val="tx2"/>
                </a:solidFill>
                <a:latin typeface="Arial Black" pitchFamily="34" charset="0"/>
              </a:rPr>
              <a:t>סרטים</a:t>
            </a:r>
            <a:endParaRPr lang="en-US" sz="3600" b="1" u="sng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17412" name="TextBox 5"/>
          <p:cNvSpPr txBox="1">
            <a:spLocks noChangeArrowheads="1"/>
          </p:cNvSpPr>
          <p:nvPr/>
        </p:nvSpPr>
        <p:spPr bwMode="auto">
          <a:xfrm>
            <a:off x="4143396" y="1285860"/>
            <a:ext cx="3429000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 סיפורו של משה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 מצדה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Exodus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 סדרת </a:t>
            </a:r>
            <a:r>
              <a:rPr lang="he-IL" sz="2000" b="1" i="1" dirty="0">
                <a:latin typeface="Tahoma" pitchFamily="34" charset="0"/>
                <a:cs typeface="Tahoma" pitchFamily="34" charset="0"/>
              </a:rPr>
              <a:t>תקומה</a:t>
            </a:r>
            <a:r>
              <a:rPr lang="he-IL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he-IL" sz="2000" dirty="0" smtClean="0">
                <a:latin typeface="Tahoma" pitchFamily="34" charset="0"/>
                <a:cs typeface="Tahoma" pitchFamily="34" charset="0"/>
              </a:rPr>
              <a:t>(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6</a:t>
            </a:r>
            <a:r>
              <a:rPr lang="he-IL" sz="2000" dirty="0" smtClean="0">
                <a:latin typeface="Tahoma" pitchFamily="34" charset="0"/>
                <a:cs typeface="Tahoma" pitchFamily="34" charset="0"/>
              </a:rPr>
              <a:t> פרקים)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dirty="0" smtClean="0">
                <a:latin typeface="Tahoma" pitchFamily="34" charset="0"/>
                <a:cs typeface="Tahoma" pitchFamily="34" charset="0"/>
              </a:rPr>
              <a:t> [</a:t>
            </a: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עמוד האש]</a:t>
            </a:r>
            <a:endParaRPr lang="he-IL" sz="2000" b="1" dirty="0">
              <a:latin typeface="Tahoma" pitchFamily="34" charset="0"/>
              <a:cs typeface="Tahoma" pitchFamily="34" charset="0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smtClean="0">
                <a:latin typeface="Tahoma" pitchFamily="34" charset="0"/>
                <a:cs typeface="Tahoma" pitchFamily="34" charset="0"/>
              </a:rPr>
              <a:t>Armored 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Warfare</a:t>
            </a:r>
            <a:r>
              <a:rPr lang="he-IL" sz="2000" b="1" dirty="0">
                <a:latin typeface="Tahoma" pitchFamily="34" charset="0"/>
                <a:cs typeface="Tahoma" pitchFamily="34" charset="0"/>
              </a:rPr>
              <a:t> 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 מבצע </a:t>
            </a:r>
            <a:r>
              <a:rPr lang="he-IL" sz="2000" b="1" dirty="0">
                <a:latin typeface="Tahoma" pitchFamily="34" charset="0"/>
                <a:cs typeface="Tahoma" pitchFamily="34" charset="0"/>
              </a:rPr>
              <a:t>יונתן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 שתי אצבעות מצידון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 לבנון</a:t>
            </a:r>
            <a:endParaRPr lang="he-IL" sz="2000" b="1" dirty="0">
              <a:latin typeface="Tahoma" pitchFamily="34" charset="0"/>
              <a:cs typeface="Tahoma" pitchFamily="34" charset="0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he-IL" sz="2000" b="1" dirty="0" err="1" smtClean="0">
                <a:latin typeface="Tahoma" pitchFamily="34" charset="0"/>
                <a:cs typeface="Tahoma" pitchFamily="34" charset="0"/>
              </a:rPr>
              <a:t>בופור</a:t>
            </a:r>
            <a:endParaRPr lang="he-IL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1285860"/>
            <a:ext cx="3857652" cy="537070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 שומרי הסף (קורס מודיעין)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 למלא את החלל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 התזמורת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 בית לחם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 אושפיזין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he-IL" sz="2000" b="1" dirty="0" err="1" smtClean="0">
                <a:latin typeface="Tahoma" pitchFamily="34" charset="0"/>
                <a:cs typeface="Tahoma" pitchFamily="34" charset="0"/>
              </a:rPr>
              <a:t>עג'מי</a:t>
            </a:r>
            <a:endParaRPr lang="he-IL" sz="2000" b="1" dirty="0" smtClean="0">
              <a:latin typeface="Tahoma" pitchFamily="34" charset="0"/>
              <a:cs typeface="Tahoma" pitchFamily="34" charset="0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smtClean="0">
                <a:latin typeface="Tahoma" pitchFamily="34" charset="0"/>
                <a:cs typeface="Tahoma" pitchFamily="34" charset="0"/>
              </a:rPr>
              <a:t>Avanti </a:t>
            </a:r>
            <a:r>
              <a:rPr lang="en-US" sz="2000" b="1" dirty="0" err="1" smtClean="0">
                <a:latin typeface="Tahoma" pitchFamily="34" charset="0"/>
                <a:cs typeface="Tahoma" pitchFamily="34" charset="0"/>
              </a:rPr>
              <a:t>Popolo</a:t>
            </a:r>
            <a:endParaRPr lang="en-US" sz="2000" b="1" dirty="0" smtClean="0">
              <a:latin typeface="Tahoma" pitchFamily="34" charset="0"/>
              <a:cs typeface="Tahoma" pitchFamily="34" charset="0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 "</a:t>
            </a:r>
            <a:r>
              <a:rPr lang="he-IL" sz="2000" b="1" dirty="0" err="1" smtClean="0">
                <a:latin typeface="Tahoma" pitchFamily="34" charset="0"/>
                <a:cs typeface="Tahoma" pitchFamily="34" charset="0"/>
              </a:rPr>
              <a:t>הנתקות</a:t>
            </a: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"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 גבעת חלפון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  הקיץ של אביה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he-IL" sz="2000" b="1" dirty="0" err="1" smtClean="0">
                <a:latin typeface="Tahoma" pitchFamily="34" charset="0"/>
                <a:cs typeface="Tahoma" pitchFamily="34" charset="0"/>
              </a:rPr>
              <a:t>ווג'דא</a:t>
            </a:r>
            <a:endParaRPr lang="he-IL" sz="2000" b="1" dirty="0" smtClean="0">
              <a:latin typeface="Tahoma" pitchFamily="34" charset="0"/>
              <a:cs typeface="Tahoma" pitchFamily="34" charset="0"/>
            </a:endParaRPr>
          </a:p>
          <a:p>
            <a:pPr algn="r"/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u="sng" dirty="0" smtClean="0">
                <a:cs typeface="+mn-cs"/>
              </a:rPr>
              <a:t>רשימת ספרים</a:t>
            </a:r>
            <a:endParaRPr lang="he-IL" b="1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760557"/>
            <a:ext cx="8229600" cy="4525963"/>
          </a:xfrm>
        </p:spPr>
        <p:txBody>
          <a:bodyPr/>
          <a:lstStyle/>
          <a:p>
            <a:pPr algn="l" rtl="0"/>
            <a:r>
              <a:rPr lang="en-US" dirty="0" smtClean="0"/>
              <a:t>The Israelis – Amos </a:t>
            </a:r>
            <a:r>
              <a:rPr lang="en-US" dirty="0" err="1" smtClean="0"/>
              <a:t>Elon</a:t>
            </a:r>
            <a:endParaRPr lang="en-US" dirty="0" smtClean="0"/>
          </a:p>
          <a:p>
            <a:pPr algn="l" rtl="0"/>
            <a:r>
              <a:rPr lang="en-US" dirty="0" smtClean="0"/>
              <a:t>Heights of Courage – </a:t>
            </a:r>
            <a:r>
              <a:rPr lang="en-US" dirty="0" err="1" smtClean="0"/>
              <a:t>Avigdor</a:t>
            </a:r>
            <a:r>
              <a:rPr lang="en-US" dirty="0" smtClean="0"/>
              <a:t> </a:t>
            </a:r>
            <a:r>
              <a:rPr lang="en-US" dirty="0" err="1" smtClean="0"/>
              <a:t>Kahalani</a:t>
            </a:r>
            <a:endParaRPr lang="en-US" dirty="0" smtClean="0"/>
          </a:p>
          <a:p>
            <a:pPr algn="l" rtl="0"/>
            <a:r>
              <a:rPr lang="en-US" dirty="0" smtClean="0"/>
              <a:t>Israel’s </a:t>
            </a:r>
            <a:r>
              <a:rPr lang="en-US" smtClean="0"/>
              <a:t>Wars – Herzog</a:t>
            </a:r>
          </a:p>
          <a:p>
            <a:pPr algn="l" rtl="0"/>
            <a:endParaRPr lang="he-I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u="sng" dirty="0" smtClean="0">
                <a:cs typeface="+mn-cs"/>
              </a:rPr>
              <a:t>סיור דרום</a:t>
            </a:r>
            <a:endParaRPr lang="he-IL" b="1" u="sng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כרם שלום</a:t>
            </a:r>
          </a:p>
          <a:p>
            <a:pPr lvl="1"/>
            <a:r>
              <a:rPr lang="he-IL" dirty="0" smtClean="0"/>
              <a:t>מנהל האזרחי </a:t>
            </a:r>
            <a:r>
              <a:rPr lang="he-IL" dirty="0" err="1" smtClean="0"/>
              <a:t>– התנהלות</a:t>
            </a:r>
            <a:r>
              <a:rPr lang="he-IL" dirty="0" smtClean="0"/>
              <a:t> המעבר</a:t>
            </a:r>
          </a:p>
          <a:p>
            <a:pPr lvl="1"/>
            <a:r>
              <a:rPr lang="he-IL" dirty="0" smtClean="0"/>
              <a:t>נציג צה"ל </a:t>
            </a:r>
            <a:r>
              <a:rPr lang="he-IL" dirty="0" err="1" smtClean="0"/>
              <a:t>– ה</a:t>
            </a:r>
            <a:r>
              <a:rPr lang="he-IL" dirty="0" smtClean="0"/>
              <a:t>חזית מול עזה; החזית מול מצרים</a:t>
            </a:r>
          </a:p>
          <a:p>
            <a:r>
              <a:rPr lang="he-IL" dirty="0" smtClean="0"/>
              <a:t>אוגדת עזה</a:t>
            </a:r>
          </a:p>
          <a:p>
            <a:r>
              <a:rPr lang="he-IL" dirty="0" smtClean="0"/>
              <a:t>שדרות</a:t>
            </a:r>
          </a:p>
          <a:p>
            <a:r>
              <a:rPr lang="he-IL" dirty="0" smtClean="0"/>
              <a:t>מעבר ארז</a:t>
            </a:r>
          </a:p>
          <a:p>
            <a:r>
              <a:rPr lang="he-IL" dirty="0" smtClean="0"/>
              <a:t>חצרים </a:t>
            </a:r>
          </a:p>
          <a:p>
            <a:pPr lvl="1"/>
            <a:r>
              <a:rPr lang="he-IL" dirty="0" smtClean="0"/>
              <a:t>מוזיאון ח"א</a:t>
            </a:r>
          </a:p>
          <a:p>
            <a:pPr lvl="1"/>
            <a:r>
              <a:rPr lang="he-IL" dirty="0" smtClean="0"/>
              <a:t>קיבוץ ומפעל </a:t>
            </a:r>
            <a:r>
              <a:rPr lang="he-IL" dirty="0" err="1" smtClean="0"/>
              <a:t>הטפטפים</a:t>
            </a:r>
            <a:r>
              <a:rPr lang="he-IL" dirty="0" smtClean="0"/>
              <a:t> </a:t>
            </a:r>
            <a:r>
              <a:rPr lang="he-IL" smtClean="0"/>
              <a:t>(נטפים)</a:t>
            </a:r>
            <a:endParaRPr lang="he-I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u="sng" dirty="0" smtClean="0">
                <a:cs typeface="+mn-cs"/>
              </a:rPr>
              <a:t>סיור צפון (יומיים</a:t>
            </a:r>
            <a:r>
              <a:rPr lang="he-IL" b="1" dirty="0" smtClean="0">
                <a:cs typeface="+mn-cs"/>
              </a:rPr>
              <a:t>)</a:t>
            </a:r>
            <a:endParaRPr lang="he-IL" b="1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760557"/>
            <a:ext cx="8229600" cy="4525963"/>
          </a:xfrm>
        </p:spPr>
        <p:txBody>
          <a:bodyPr/>
          <a:lstStyle/>
          <a:p>
            <a:r>
              <a:rPr lang="he-IL" dirty="0" smtClean="0"/>
              <a:t>מקורות המים (עם ארנון סופר)</a:t>
            </a:r>
          </a:p>
          <a:p>
            <a:r>
              <a:rPr lang="he-IL" dirty="0" smtClean="0"/>
              <a:t>הגולן (</a:t>
            </a:r>
            <a:r>
              <a:rPr lang="en-US" dirty="0" smtClean="0"/>
              <a:t>UNDOF</a:t>
            </a:r>
            <a:r>
              <a:rPr lang="he-IL" dirty="0" smtClean="0"/>
              <a:t>, עמק הבכא)</a:t>
            </a:r>
          </a:p>
          <a:p>
            <a:r>
              <a:rPr lang="he-IL" dirty="0" smtClean="0"/>
              <a:t>תצפית בנייה (ס' מ' </a:t>
            </a:r>
            <a:r>
              <a:rPr lang="he-IL" dirty="0" err="1" smtClean="0"/>
              <a:t>קשל"ם</a:t>
            </a:r>
            <a:r>
              <a:rPr lang="he-IL" dirty="0" smtClean="0"/>
              <a:t> צפון)</a:t>
            </a:r>
          </a:p>
          <a:p>
            <a:r>
              <a:rPr lang="he-IL" dirty="0" smtClean="0"/>
              <a:t>סאסא</a:t>
            </a:r>
          </a:p>
          <a:p>
            <a:r>
              <a:rPr lang="he-IL" dirty="0" smtClean="0"/>
              <a:t>רפא"ל (כרמיאל)</a:t>
            </a:r>
          </a:p>
          <a:p>
            <a:r>
              <a:rPr lang="he-IL" dirty="0" err="1" smtClean="0"/>
              <a:t>סטף</a:t>
            </a:r>
            <a:r>
              <a:rPr lang="he-IL" dirty="0" smtClean="0"/>
              <a:t> וורטהיימר</a:t>
            </a:r>
          </a:p>
          <a:p>
            <a:r>
              <a:rPr lang="he-IL" dirty="0" smtClean="0"/>
              <a:t>לינה בקיבוץ גלעדי (וסיור)</a:t>
            </a:r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88E31C-2023-4D45-976C-C0688444E45C}" type="slidenum">
              <a:rPr lang="he-IL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4313" y="1565276"/>
            <a:ext cx="8643937" cy="2816156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r" rtl="1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he-IL" sz="2400" b="1" u="sng" dirty="0">
                <a:latin typeface="Tahoma" pitchFamily="34" charset="0"/>
                <a:cs typeface="Tahoma" pitchFamily="34" charset="0"/>
              </a:rPr>
              <a:t>מטרת הקורס</a:t>
            </a:r>
            <a:r>
              <a:rPr lang="he-IL" sz="2400" b="1" dirty="0">
                <a:latin typeface="Tahoma" pitchFamily="34" charset="0"/>
                <a:cs typeface="Tahoma" pitchFamily="34" charset="0"/>
              </a:rPr>
              <a:t>: </a:t>
            </a:r>
          </a:p>
          <a:p>
            <a:pPr algn="just" rtl="1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he-IL" sz="2400" dirty="0">
                <a:latin typeface="Tahoma" pitchFamily="34" charset="0"/>
                <a:cs typeface="Tahoma" pitchFamily="34" charset="0"/>
              </a:rPr>
              <a:t>הכנת החניכים הבינ"ל לקראת שנת הלימודים במכללה ע"י חשיפתם להיבטים שונים המרכיבים את המציאות הישראלית לצד סיוע בתהליך קליטתם וקליטת משפחותיהם.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latin typeface="+mn-lt"/>
              <a:cs typeface="+mn-cs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724150" y="-142875"/>
            <a:ext cx="3695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e-IL" sz="3600" b="1" u="sng" dirty="0">
                <a:solidFill>
                  <a:schemeClr val="tx2"/>
                </a:solidFill>
                <a:latin typeface="Arial Black" pitchFamily="34" charset="0"/>
              </a:rPr>
              <a:t>מטרות </a:t>
            </a:r>
            <a:r>
              <a:rPr lang="he-IL" sz="3600" b="1" u="sng" dirty="0" smtClean="0">
                <a:solidFill>
                  <a:schemeClr val="tx2"/>
                </a:solidFill>
                <a:latin typeface="Arial Black" pitchFamily="34" charset="0"/>
              </a:rPr>
              <a:t>הקורס</a:t>
            </a:r>
            <a:endParaRPr lang="en-US" sz="3600" b="1" u="sng" dirty="0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>
              <a:defRPr/>
            </a:pPr>
            <a:r>
              <a:rPr lang="he-IL" sz="3600" b="1" u="sng" dirty="0" smtClean="0">
                <a:solidFill>
                  <a:schemeClr val="tx2"/>
                </a:solidFill>
                <a:latin typeface="Arial Black" pitchFamily="34" charset="0"/>
                <a:ea typeface="+mn-ea"/>
                <a:cs typeface="Arial" pitchFamily="34" charset="0"/>
              </a:rPr>
              <a:t>יעדי הקורס</a:t>
            </a:r>
            <a:r>
              <a:rPr lang="he-IL" sz="3600" b="1" dirty="0" smtClean="0">
                <a:solidFill>
                  <a:schemeClr val="tx2"/>
                </a:solidFill>
                <a:latin typeface="Arial Black" pitchFamily="34" charset="0"/>
                <a:ea typeface="+mn-ea"/>
                <a:cs typeface="Arial" pitchFamily="34" charset="0"/>
              </a:rPr>
              <a:t>:</a:t>
            </a:r>
            <a:r>
              <a:rPr lang="he-IL" sz="3600" b="1" u="sng" dirty="0" smtClean="0">
                <a:solidFill>
                  <a:schemeClr val="tx2"/>
                </a:solidFill>
                <a:latin typeface="Arial Black" pitchFamily="34" charset="0"/>
                <a:ea typeface="+mn-ea"/>
                <a:cs typeface="Arial" pitchFamily="34" charset="0"/>
              </a:rPr>
              <a:t/>
            </a:r>
            <a:br>
              <a:rPr lang="he-IL" sz="3600" b="1" u="sng" dirty="0" smtClean="0">
                <a:solidFill>
                  <a:schemeClr val="tx2"/>
                </a:solidFill>
                <a:latin typeface="Arial Black" pitchFamily="34" charset="0"/>
                <a:ea typeface="+mn-ea"/>
                <a:cs typeface="Arial" pitchFamily="34" charset="0"/>
              </a:rPr>
            </a:br>
            <a:endParaRPr lang="en-US" sz="3600" b="1" u="sng" dirty="0">
              <a:solidFill>
                <a:schemeClr val="tx2"/>
              </a:solidFill>
              <a:latin typeface="Arial Black" pitchFamily="34" charset="0"/>
              <a:ea typeface="+mn-ea"/>
              <a:cs typeface="Arial" pitchFamily="34" charset="0"/>
            </a:endParaRPr>
          </a:p>
        </p:txBody>
      </p:sp>
      <p:sp>
        <p:nvSpPr>
          <p:cNvPr id="6147" name="מציין מיקום תוכן 2"/>
          <p:cNvSpPr>
            <a:spLocks noGrp="1"/>
          </p:cNvSpPr>
          <p:nvPr>
            <p:ph idx="1"/>
          </p:nvPr>
        </p:nvSpPr>
        <p:spPr>
          <a:xfrm>
            <a:off x="214313" y="1600200"/>
            <a:ext cx="8643937" cy="452596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he-IL" sz="2400" dirty="0" smtClean="0">
                <a:latin typeface="Tahoma" pitchFamily="34" charset="0"/>
                <a:cs typeface="Tahoma" pitchFamily="34" charset="0"/>
              </a:rPr>
              <a:t>היכרות עם הנרטיב של העם היהודי והקמת מדינת ישראל.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he-IL" sz="2400" dirty="0" smtClean="0">
                <a:latin typeface="Tahoma" pitchFamily="34" charset="0"/>
                <a:cs typeface="Tahoma" pitchFamily="34" charset="0"/>
              </a:rPr>
              <a:t>הקניית ידע בסיסי להיכרות עם מערכת השלטון של מדינת ישראל.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he-IL" sz="2400" dirty="0" smtClean="0">
                <a:latin typeface="Tahoma" pitchFamily="34" charset="0"/>
                <a:cs typeface="Tahoma" pitchFamily="34" charset="0"/>
              </a:rPr>
              <a:t>חשיפה לאירועים מרכזיים המלווים את המדינה מאז הקמתה ועד היום.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he-IL" sz="2400" dirty="0" smtClean="0">
                <a:latin typeface="Tahoma" pitchFamily="34" charset="0"/>
                <a:cs typeface="Tahoma" pitchFamily="34" charset="0"/>
              </a:rPr>
              <a:t>הקניית מושגי יסוד להכרת מימדי </a:t>
            </a:r>
            <a:r>
              <a:rPr lang="he-IL" sz="2400" dirty="0" err="1" smtClean="0">
                <a:latin typeface="Tahoma" pitchFamily="34" charset="0"/>
                <a:cs typeface="Tahoma" pitchFamily="34" charset="0"/>
              </a:rPr>
              <a:t>הבטל"מ</a:t>
            </a:r>
            <a:r>
              <a:rPr lang="he-IL" sz="2400" dirty="0" smtClean="0">
                <a:latin typeface="Tahoma" pitchFamily="34" charset="0"/>
                <a:cs typeface="Tahoma" pitchFamily="34" charset="0"/>
              </a:rPr>
              <a:t> הישראלי.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he-IL" sz="2400" dirty="0" smtClean="0">
                <a:latin typeface="Tahoma" pitchFamily="34" charset="0"/>
                <a:cs typeface="Tahoma" pitchFamily="34" charset="0"/>
              </a:rPr>
              <a:t>היכרות עם מבנה וערכי צה"ל.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he-IL" sz="2400" dirty="0" smtClean="0">
                <a:latin typeface="Tahoma" pitchFamily="34" charset="0"/>
                <a:cs typeface="Tahoma" pitchFamily="34" charset="0"/>
              </a:rPr>
              <a:t>יצירת גיבוש בקרב קבוצת הלומדים.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he-IL" sz="2400" dirty="0" smtClean="0">
                <a:latin typeface="Tahoma" pitchFamily="34" charset="0"/>
                <a:cs typeface="Tahoma" pitchFamily="34" charset="0"/>
              </a:rPr>
              <a:t>סיוע בקליטת החניכים ומשפחותיהם בארץ.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he-IL" sz="2400" dirty="0" smtClean="0">
                <a:latin typeface="Tahoma" pitchFamily="34" charset="0"/>
                <a:cs typeface="Tahoma" pitchFamily="34" charset="0"/>
              </a:rPr>
              <a:t>מתן כלים בסיסיים בשפה העברית.</a:t>
            </a:r>
          </a:p>
          <a:p>
            <a:endParaRPr lang="en-US" sz="2400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B6E04-AA24-4BD0-9E36-8CD0F4FBA838}" type="slidenum">
              <a:rPr lang="he-IL"/>
              <a:pPr>
                <a:defRPr/>
              </a:pPr>
              <a:t>4</a:t>
            </a:fld>
            <a:endParaRPr lang="en-US"/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0" y="1809266"/>
            <a:ext cx="8820150" cy="3334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r" rtl="1">
              <a:spcBef>
                <a:spcPts val="1000"/>
              </a:spcBef>
              <a:spcAft>
                <a:spcPts val="1000"/>
              </a:spcAft>
              <a:buFontTx/>
              <a:buAutoNum type="arabicPeriod"/>
              <a:defRPr/>
            </a:pPr>
            <a:r>
              <a:rPr lang="he-IL" sz="2400" dirty="0">
                <a:latin typeface="Tahoma" pitchFamily="34" charset="0"/>
                <a:cs typeface="Tahoma" pitchFamily="34" charset="0"/>
              </a:rPr>
              <a:t>יישום הפקת לקחים ממחזור </a:t>
            </a:r>
            <a:r>
              <a:rPr lang="he-IL" sz="2400" dirty="0" smtClean="0">
                <a:latin typeface="Tahoma" pitchFamily="34" charset="0"/>
                <a:cs typeface="Tahoma" pitchFamily="34" charset="0"/>
              </a:rPr>
              <a:t>מ"א. </a:t>
            </a:r>
            <a:endParaRPr lang="he-IL" sz="2400" dirty="0">
              <a:latin typeface="Tahoma" pitchFamily="34" charset="0"/>
              <a:cs typeface="Tahoma" pitchFamily="34" charset="0"/>
            </a:endParaRPr>
          </a:p>
          <a:p>
            <a:pPr marL="457200" indent="-457200" algn="r" rtl="1">
              <a:spcBef>
                <a:spcPts val="1000"/>
              </a:spcBef>
              <a:spcAft>
                <a:spcPts val="1000"/>
              </a:spcAft>
              <a:buFontTx/>
              <a:buAutoNum type="arabicPeriod"/>
              <a:defRPr/>
            </a:pPr>
            <a:r>
              <a:rPr lang="he-IL" sz="2400" dirty="0">
                <a:latin typeface="Tahoma" pitchFamily="34" charset="0"/>
                <a:cs typeface="Tahoma" pitchFamily="34" charset="0"/>
              </a:rPr>
              <a:t>הובלת ר' המנהלת בסיוע סגל המנהלת וקציני מיל' (במקביל לשילובו בהכנת הסגל</a:t>
            </a:r>
            <a:r>
              <a:rPr lang="he-IL" sz="2400" dirty="0" smtClean="0">
                <a:latin typeface="Tahoma" pitchFamily="34" charset="0"/>
                <a:cs typeface="Tahoma" pitchFamily="34" charset="0"/>
              </a:rPr>
              <a:t>).</a:t>
            </a:r>
          </a:p>
          <a:p>
            <a:pPr marL="457200" indent="-457200" algn="r" rtl="1">
              <a:spcBef>
                <a:spcPts val="1000"/>
              </a:spcBef>
              <a:spcAft>
                <a:spcPts val="1000"/>
              </a:spcAft>
              <a:buFontTx/>
              <a:buAutoNum type="arabicPeriod"/>
              <a:defRPr/>
            </a:pPr>
            <a:r>
              <a:rPr lang="he-IL" sz="2400" dirty="0" smtClean="0">
                <a:latin typeface="Tahoma" pitchFamily="34" charset="0"/>
                <a:cs typeface="Tahoma" pitchFamily="34" charset="0"/>
              </a:rPr>
              <a:t>ארבעה </a:t>
            </a:r>
            <a:r>
              <a:rPr lang="he-IL" sz="2400" dirty="0">
                <a:latin typeface="Tahoma" pitchFamily="34" charset="0"/>
                <a:cs typeface="Tahoma" pitchFamily="34" charset="0"/>
              </a:rPr>
              <a:t>ימי לימוד </a:t>
            </a:r>
            <a:r>
              <a:rPr lang="he-IL" sz="2400" dirty="0" smtClean="0">
                <a:latin typeface="Tahoma" pitchFamily="34" charset="0"/>
                <a:cs typeface="Tahoma" pitchFamily="34" charset="0"/>
              </a:rPr>
              <a:t>בשבוע.</a:t>
            </a:r>
          </a:p>
          <a:p>
            <a:pPr marL="457200" indent="-457200" algn="r" rtl="1">
              <a:spcBef>
                <a:spcPts val="1000"/>
              </a:spcBef>
              <a:spcAft>
                <a:spcPts val="1000"/>
              </a:spcAft>
              <a:buFontTx/>
              <a:buAutoNum type="arabicPeriod"/>
              <a:defRPr/>
            </a:pPr>
            <a:r>
              <a:rPr lang="he-IL" sz="2400" dirty="0" smtClean="0">
                <a:latin typeface="Tahoma" pitchFamily="34" charset="0"/>
                <a:cs typeface="Tahoma" pitchFamily="34" charset="0"/>
              </a:rPr>
              <a:t>שילוב </a:t>
            </a:r>
            <a:r>
              <a:rPr lang="he-IL" sz="2400" dirty="0">
                <a:latin typeface="Tahoma" pitchFamily="34" charset="0"/>
                <a:cs typeface="Tahoma" pitchFamily="34" charset="0"/>
              </a:rPr>
              <a:t>המשפחות בסיורים אשר אינם בעלי אופי </a:t>
            </a:r>
            <a:r>
              <a:rPr lang="he-IL" sz="2400" dirty="0" smtClean="0">
                <a:latin typeface="Tahoma" pitchFamily="34" charset="0"/>
                <a:cs typeface="Tahoma" pitchFamily="34" charset="0"/>
              </a:rPr>
              <a:t>צבאי.</a:t>
            </a:r>
          </a:p>
          <a:p>
            <a:pPr marL="457200" indent="-457200" algn="r" rtl="1">
              <a:spcBef>
                <a:spcPts val="1000"/>
              </a:spcBef>
              <a:spcAft>
                <a:spcPts val="1000"/>
              </a:spcAft>
              <a:buFontTx/>
              <a:buAutoNum type="arabicPeriod"/>
              <a:defRPr/>
            </a:pPr>
            <a:r>
              <a:rPr lang="he-IL" sz="2400" dirty="0" smtClean="0">
                <a:latin typeface="Tahoma" pitchFamily="34" charset="0"/>
                <a:cs typeface="Tahoma" pitchFamily="34" charset="0"/>
              </a:rPr>
              <a:t>סיורים </a:t>
            </a:r>
            <a:r>
              <a:rPr lang="he-IL" sz="2400" dirty="0">
                <a:latin typeface="Tahoma" pitchFamily="34" charset="0"/>
                <a:cs typeface="Tahoma" pitchFamily="34" charset="0"/>
              </a:rPr>
              <a:t>של עד יומיים לכול היותר.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668588" y="-71438"/>
            <a:ext cx="3806825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e-IL" sz="3600" b="1" u="sng">
                <a:solidFill>
                  <a:schemeClr val="tx2"/>
                </a:solidFill>
                <a:latin typeface="Arial Black" pitchFamily="34" charset="0"/>
              </a:rPr>
              <a:t>עקרונות לתכנון</a:t>
            </a:r>
            <a:endParaRPr lang="en-US" sz="3600" b="1" u="sng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חץ למטה 26"/>
          <p:cNvSpPr/>
          <p:nvPr/>
        </p:nvSpPr>
        <p:spPr>
          <a:xfrm>
            <a:off x="5000625" y="2143125"/>
            <a:ext cx="403225" cy="3786188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>
              <a:defRPr/>
            </a:pPr>
            <a:endParaRPr lang="he-IL"/>
          </a:p>
        </p:txBody>
      </p:sp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57200" y="6429375"/>
            <a:ext cx="614363" cy="365125"/>
          </a:xfrm>
        </p:spPr>
        <p:txBody>
          <a:bodyPr/>
          <a:lstStyle/>
          <a:p>
            <a:pPr>
              <a:defRPr/>
            </a:pPr>
            <a:fld id="{31EE2E4D-540F-4D23-A74D-1CE4318EF53E}" type="slidenum">
              <a:rPr lang="he-IL"/>
              <a:pPr>
                <a:defRPr/>
              </a:pPr>
              <a:t>5</a:t>
            </a:fld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760538" y="214313"/>
            <a:ext cx="56229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e-IL" sz="3600" b="1" u="sng">
                <a:solidFill>
                  <a:schemeClr val="tx2"/>
                </a:solidFill>
                <a:latin typeface="Arial Black" pitchFamily="34" charset="0"/>
              </a:rPr>
              <a:t>תכני הליבה בקורס</a:t>
            </a:r>
            <a:endParaRPr lang="en-US" sz="3600" b="1" u="sng">
              <a:solidFill>
                <a:schemeClr val="tx2"/>
              </a:solidFill>
              <a:latin typeface="Arial Black" pitchFamily="34" charset="0"/>
            </a:endParaRPr>
          </a:p>
        </p:txBody>
      </p:sp>
      <p:grpSp>
        <p:nvGrpSpPr>
          <p:cNvPr id="2" name="קבוצה 16"/>
          <p:cNvGrpSpPr>
            <a:grpSpLocks/>
          </p:cNvGrpSpPr>
          <p:nvPr/>
        </p:nvGrpSpPr>
        <p:grpSpPr bwMode="auto">
          <a:xfrm>
            <a:off x="4684713" y="1643063"/>
            <a:ext cx="928687" cy="571500"/>
            <a:chOff x="3969539" y="1000108"/>
            <a:chExt cx="928694" cy="571504"/>
          </a:xfrm>
        </p:grpSpPr>
        <p:sp>
          <p:nvSpPr>
            <p:cNvPr id="6" name="מלבן מעוגל 5"/>
            <p:cNvSpPr/>
            <p:nvPr/>
          </p:nvSpPr>
          <p:spPr>
            <a:xfrm>
              <a:off x="3969539" y="1000108"/>
              <a:ext cx="928694" cy="57150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8223" name="TextBox 6">
              <a:hlinkClick r:id="rId2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969539" y="1101194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יהדות</a:t>
              </a:r>
            </a:p>
          </p:txBody>
        </p:sp>
      </p:grpSp>
      <p:grpSp>
        <p:nvGrpSpPr>
          <p:cNvPr id="3" name="קבוצה 15"/>
          <p:cNvGrpSpPr>
            <a:grpSpLocks/>
          </p:cNvGrpSpPr>
          <p:nvPr/>
        </p:nvGrpSpPr>
        <p:grpSpPr bwMode="auto">
          <a:xfrm>
            <a:off x="4684713" y="2357438"/>
            <a:ext cx="928687" cy="571500"/>
            <a:chOff x="3969539" y="1928802"/>
            <a:chExt cx="928694" cy="571504"/>
          </a:xfrm>
        </p:grpSpPr>
        <p:sp>
          <p:nvSpPr>
            <p:cNvPr id="8" name="מלבן מעוגל 7">
              <a:hlinkClick r:id="rId3" action="ppaction://hlinksldjump"/>
            </p:cNvPr>
            <p:cNvSpPr/>
            <p:nvPr/>
          </p:nvSpPr>
          <p:spPr>
            <a:xfrm>
              <a:off x="3969539" y="1928802"/>
              <a:ext cx="928694" cy="57150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8221" name="TextBox 8"/>
            <p:cNvSpPr txBox="1">
              <a:spLocks noChangeArrowheads="1"/>
            </p:cNvSpPr>
            <p:nvPr/>
          </p:nvSpPr>
          <p:spPr bwMode="auto">
            <a:xfrm>
              <a:off x="3969539" y="2000240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ציונות</a:t>
              </a:r>
            </a:p>
          </p:txBody>
        </p:sp>
      </p:grpSp>
      <p:grpSp>
        <p:nvGrpSpPr>
          <p:cNvPr id="4" name="קבוצה 13"/>
          <p:cNvGrpSpPr>
            <a:grpSpLocks/>
          </p:cNvGrpSpPr>
          <p:nvPr/>
        </p:nvGrpSpPr>
        <p:grpSpPr bwMode="auto">
          <a:xfrm>
            <a:off x="4397375" y="4500563"/>
            <a:ext cx="1501775" cy="1071562"/>
            <a:chOff x="3643306" y="2857496"/>
            <a:chExt cx="1500198" cy="1071570"/>
          </a:xfrm>
        </p:grpSpPr>
        <p:sp>
          <p:nvSpPr>
            <p:cNvPr id="10" name="מלבן מעוגל 9">
              <a:hlinkClick r:id="rId4" action="ppaction://hlinksldjump"/>
            </p:cNvPr>
            <p:cNvSpPr/>
            <p:nvPr/>
          </p:nvSpPr>
          <p:spPr>
            <a:xfrm>
              <a:off x="3751143" y="2857496"/>
              <a:ext cx="1284525" cy="107157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8219" name="TextBox 10"/>
            <p:cNvSpPr txBox="1">
              <a:spLocks noChangeArrowheads="1"/>
            </p:cNvSpPr>
            <p:nvPr/>
          </p:nvSpPr>
          <p:spPr bwMode="auto">
            <a:xfrm>
              <a:off x="3643306" y="2931616"/>
              <a:ext cx="1500198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הקמת ומיסוד המדינה</a:t>
              </a:r>
            </a:p>
          </p:txBody>
        </p:sp>
      </p:grpSp>
      <p:grpSp>
        <p:nvGrpSpPr>
          <p:cNvPr id="14" name="קבוצה 14"/>
          <p:cNvGrpSpPr>
            <a:grpSpLocks/>
          </p:cNvGrpSpPr>
          <p:nvPr/>
        </p:nvGrpSpPr>
        <p:grpSpPr bwMode="auto">
          <a:xfrm>
            <a:off x="4468813" y="5926138"/>
            <a:ext cx="1358900" cy="788987"/>
            <a:chOff x="3867144" y="5177536"/>
            <a:chExt cx="1357322" cy="789207"/>
          </a:xfrm>
        </p:grpSpPr>
        <p:sp>
          <p:nvSpPr>
            <p:cNvPr id="12" name="מלבן מעוגל 11">
              <a:hlinkClick r:id="rId5" action="ppaction://hlinksldjump"/>
            </p:cNvPr>
            <p:cNvSpPr/>
            <p:nvPr/>
          </p:nvSpPr>
          <p:spPr>
            <a:xfrm>
              <a:off x="3903614" y="5177536"/>
              <a:ext cx="1284382" cy="78920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8217" name="TextBox 12"/>
            <p:cNvSpPr txBox="1">
              <a:spLocks noChangeArrowheads="1"/>
            </p:cNvSpPr>
            <p:nvPr/>
          </p:nvSpPr>
          <p:spPr bwMode="auto">
            <a:xfrm>
              <a:off x="3867144" y="5250668"/>
              <a:ext cx="1357322" cy="642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בטל"מ הישראלי</a:t>
              </a:r>
            </a:p>
          </p:txBody>
        </p:sp>
      </p:grpSp>
      <p:grpSp>
        <p:nvGrpSpPr>
          <p:cNvPr id="15" name="קבוצה 20"/>
          <p:cNvGrpSpPr>
            <a:grpSpLocks/>
          </p:cNvGrpSpPr>
          <p:nvPr/>
        </p:nvGrpSpPr>
        <p:grpSpPr bwMode="auto">
          <a:xfrm>
            <a:off x="3357563" y="1636713"/>
            <a:ext cx="714375" cy="4714875"/>
            <a:chOff x="5715008" y="1214422"/>
            <a:chExt cx="714380" cy="4714908"/>
          </a:xfrm>
        </p:grpSpPr>
        <p:sp>
          <p:nvSpPr>
            <p:cNvPr id="18" name="חץ למטה 17"/>
            <p:cNvSpPr/>
            <p:nvPr/>
          </p:nvSpPr>
          <p:spPr>
            <a:xfrm>
              <a:off x="5715008" y="1214422"/>
              <a:ext cx="714380" cy="47149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8215" name="TextBox 19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 rot="-5400000">
              <a:off x="5464975" y="3387211"/>
              <a:ext cx="121444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/>
              <a:r>
                <a:rPr lang="he-IL" b="1">
                  <a:latin typeface="Tahoma" pitchFamily="34" charset="0"/>
                  <a:cs typeface="Tahoma" pitchFamily="34" charset="0"/>
                </a:rPr>
                <a:t>סיורים</a:t>
              </a:r>
            </a:p>
          </p:txBody>
        </p:sp>
      </p:grpSp>
      <p:grpSp>
        <p:nvGrpSpPr>
          <p:cNvPr id="16" name="קבוצה 22"/>
          <p:cNvGrpSpPr>
            <a:grpSpLocks/>
          </p:cNvGrpSpPr>
          <p:nvPr/>
        </p:nvGrpSpPr>
        <p:grpSpPr bwMode="auto">
          <a:xfrm>
            <a:off x="6143625" y="1636713"/>
            <a:ext cx="714375" cy="4714875"/>
            <a:chOff x="5429256" y="1214422"/>
            <a:chExt cx="714380" cy="4714908"/>
          </a:xfrm>
        </p:grpSpPr>
        <p:sp>
          <p:nvSpPr>
            <p:cNvPr id="19" name="חץ למטה 18"/>
            <p:cNvSpPr/>
            <p:nvPr/>
          </p:nvSpPr>
          <p:spPr>
            <a:xfrm>
              <a:off x="5429256" y="1214422"/>
              <a:ext cx="714380" cy="47149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8213" name="TextBox 21"/>
            <p:cNvSpPr txBox="1">
              <a:spLocks noChangeArrowheads="1"/>
            </p:cNvSpPr>
            <p:nvPr/>
          </p:nvSpPr>
          <p:spPr bwMode="auto">
            <a:xfrm rot="5400000">
              <a:off x="4572001" y="3387210"/>
              <a:ext cx="242889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/>
              <a:r>
                <a:rPr lang="he-IL" b="1">
                  <a:latin typeface="Tahoma" pitchFamily="34" charset="0"/>
                  <a:cs typeface="Tahoma" pitchFamily="34" charset="0"/>
                </a:rPr>
                <a:t>מלחמות ישראל </a:t>
              </a:r>
            </a:p>
          </p:txBody>
        </p:sp>
      </p:grpSp>
      <p:grpSp>
        <p:nvGrpSpPr>
          <p:cNvPr id="21" name="קבוצה 30"/>
          <p:cNvGrpSpPr>
            <a:grpSpLocks/>
          </p:cNvGrpSpPr>
          <p:nvPr/>
        </p:nvGrpSpPr>
        <p:grpSpPr bwMode="auto">
          <a:xfrm>
            <a:off x="4684713" y="3071813"/>
            <a:ext cx="928687" cy="571500"/>
            <a:chOff x="3969539" y="1000108"/>
            <a:chExt cx="928694" cy="571504"/>
          </a:xfrm>
        </p:grpSpPr>
        <p:sp>
          <p:nvSpPr>
            <p:cNvPr id="32" name="מלבן מעוגל 31"/>
            <p:cNvSpPr/>
            <p:nvPr/>
          </p:nvSpPr>
          <p:spPr>
            <a:xfrm>
              <a:off x="3969539" y="1000108"/>
              <a:ext cx="928694" cy="57150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8209" name="TextBox 32">
              <a:hlinkClick r:id="rId2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969539" y="1101194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שואה</a:t>
              </a:r>
            </a:p>
          </p:txBody>
        </p:sp>
      </p:grpSp>
      <p:grpSp>
        <p:nvGrpSpPr>
          <p:cNvPr id="23" name="קבוצה 33"/>
          <p:cNvGrpSpPr>
            <a:grpSpLocks/>
          </p:cNvGrpSpPr>
          <p:nvPr/>
        </p:nvGrpSpPr>
        <p:grpSpPr bwMode="auto">
          <a:xfrm>
            <a:off x="4684713" y="3786188"/>
            <a:ext cx="928687" cy="571500"/>
            <a:chOff x="3969539" y="1000108"/>
            <a:chExt cx="928694" cy="571504"/>
          </a:xfrm>
        </p:grpSpPr>
        <p:sp>
          <p:nvSpPr>
            <p:cNvPr id="35" name="מלבן מעוגל 34"/>
            <p:cNvSpPr/>
            <p:nvPr/>
          </p:nvSpPr>
          <p:spPr>
            <a:xfrm>
              <a:off x="3969539" y="1000108"/>
              <a:ext cx="928694" cy="57150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8207" name="TextBox 35">
              <a:hlinkClick r:id="rId2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969539" y="1101194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מנדט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FC06F-56CF-4F46-BC0E-B43576CF5426}" type="slidenum">
              <a:rPr lang="he-IL"/>
              <a:pPr>
                <a:defRPr/>
              </a:pPr>
              <a:t>6</a:t>
            </a:fld>
            <a:endParaRPr lang="en-US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928688" y="2643188"/>
            <a:ext cx="58578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he-IL">
                <a:latin typeface="Tahoma" pitchFamily="34" charset="0"/>
                <a:cs typeface="Tahoma" pitchFamily="34" charset="0"/>
              </a:rPr>
              <a:t> </a:t>
            </a:r>
            <a:r>
              <a:rPr lang="he-IL" b="1">
                <a:latin typeface="Tahoma" pitchFamily="34" charset="0"/>
                <a:cs typeface="Tahoma" pitchFamily="34" charset="0"/>
              </a:rPr>
              <a:t>היסטוריה של העם היהודי</a:t>
            </a:r>
            <a:endParaRPr lang="he-IL">
              <a:latin typeface="Tahoma" pitchFamily="34" charset="0"/>
              <a:cs typeface="Tahoma" pitchFamily="34" charset="0"/>
            </a:endParaRPr>
          </a:p>
          <a:p>
            <a:pPr algn="r" rtl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he-IL" b="1">
                <a:latin typeface="Tahoma" pitchFamily="34" charset="0"/>
                <a:cs typeface="Tahoma" pitchFamily="34" charset="0"/>
              </a:rPr>
              <a:t> יהדות – דת, תרבות ומנהגים</a:t>
            </a:r>
            <a:endParaRPr lang="he-IL">
              <a:latin typeface="Tahoma" pitchFamily="34" charset="0"/>
              <a:cs typeface="Tahoma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760538" y="214313"/>
            <a:ext cx="56229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e-IL" sz="3600" b="1" u="sng">
                <a:solidFill>
                  <a:schemeClr val="tx2"/>
                </a:solidFill>
                <a:latin typeface="Arial Black" pitchFamily="34" charset="0"/>
              </a:rPr>
              <a:t>תרשים תכני ליבה בקורס</a:t>
            </a:r>
            <a:endParaRPr lang="en-US" sz="3600" b="1" u="sng">
              <a:solidFill>
                <a:schemeClr val="tx2"/>
              </a:solidFill>
              <a:latin typeface="Arial Black" pitchFamily="34" charset="0"/>
            </a:endParaRPr>
          </a:p>
        </p:txBody>
      </p:sp>
      <p:grpSp>
        <p:nvGrpSpPr>
          <p:cNvPr id="9221" name="קבוצה 9"/>
          <p:cNvGrpSpPr>
            <a:grpSpLocks/>
          </p:cNvGrpSpPr>
          <p:nvPr/>
        </p:nvGrpSpPr>
        <p:grpSpPr bwMode="auto">
          <a:xfrm>
            <a:off x="4684713" y="1708150"/>
            <a:ext cx="928687" cy="571500"/>
            <a:chOff x="3969539" y="1000108"/>
            <a:chExt cx="928694" cy="571504"/>
          </a:xfrm>
        </p:grpSpPr>
        <p:sp>
          <p:nvSpPr>
            <p:cNvPr id="11" name="מלבן מעוגל 10"/>
            <p:cNvSpPr/>
            <p:nvPr/>
          </p:nvSpPr>
          <p:spPr>
            <a:xfrm>
              <a:off x="3969539" y="1000108"/>
              <a:ext cx="928694" cy="57150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9223" name="TextBox 11">
              <a:hlinkClick r:id="rId2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969539" y="1101194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יהדות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A72FE-389A-404E-BB44-29BE47CBA6EA}" type="slidenum">
              <a:rPr lang="he-IL"/>
              <a:pPr>
                <a:defRPr/>
              </a:pPr>
              <a:t>7</a:t>
            </a:fld>
            <a:endParaRPr lang="en-US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357313" y="3500438"/>
            <a:ext cx="53578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Font typeface="Arial" pitchFamily="34" charset="0"/>
              <a:buChar char="•"/>
            </a:pPr>
            <a:r>
              <a:rPr lang="he-IL">
                <a:latin typeface="Tahoma" pitchFamily="34" charset="0"/>
                <a:cs typeface="Tahoma" pitchFamily="34" charset="0"/>
              </a:rPr>
              <a:t> </a:t>
            </a:r>
            <a:r>
              <a:rPr lang="he-IL" b="1">
                <a:latin typeface="Tahoma" pitchFamily="34" charset="0"/>
                <a:cs typeface="Tahoma" pitchFamily="34" charset="0"/>
              </a:rPr>
              <a:t>ציוני דרך בתולדות הציונות </a:t>
            </a:r>
            <a:r>
              <a:rPr lang="en-US" b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n-US" b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</a:br>
            <a:endParaRPr lang="he-IL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760538" y="214313"/>
            <a:ext cx="56229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e-IL" sz="3600" b="1" u="sng">
                <a:solidFill>
                  <a:schemeClr val="tx2"/>
                </a:solidFill>
                <a:latin typeface="Arial Black" pitchFamily="34" charset="0"/>
              </a:rPr>
              <a:t>תרשים תכני ליבה בקורס</a:t>
            </a:r>
            <a:endParaRPr lang="en-US" sz="3600" b="1" u="sng">
              <a:solidFill>
                <a:schemeClr val="tx2"/>
              </a:solidFill>
              <a:latin typeface="Arial Black" pitchFamily="34" charset="0"/>
            </a:endParaRPr>
          </a:p>
        </p:txBody>
      </p:sp>
      <p:grpSp>
        <p:nvGrpSpPr>
          <p:cNvPr id="10245" name="קבוצה 19"/>
          <p:cNvGrpSpPr>
            <a:grpSpLocks/>
          </p:cNvGrpSpPr>
          <p:nvPr/>
        </p:nvGrpSpPr>
        <p:grpSpPr bwMode="auto">
          <a:xfrm>
            <a:off x="4643438" y="1714500"/>
            <a:ext cx="928687" cy="1428750"/>
            <a:chOff x="4643438" y="1714488"/>
            <a:chExt cx="928694" cy="1428760"/>
          </a:xfrm>
        </p:grpSpPr>
        <p:grpSp>
          <p:nvGrpSpPr>
            <p:cNvPr id="10246" name="קבוצה 27"/>
            <p:cNvGrpSpPr>
              <a:grpSpLocks/>
            </p:cNvGrpSpPr>
            <p:nvPr/>
          </p:nvGrpSpPr>
          <p:grpSpPr bwMode="auto">
            <a:xfrm>
              <a:off x="4643438" y="1714488"/>
              <a:ext cx="928694" cy="571504"/>
              <a:chOff x="3969539" y="1285860"/>
              <a:chExt cx="928694" cy="571504"/>
            </a:xfrm>
          </p:grpSpPr>
          <p:sp>
            <p:nvSpPr>
              <p:cNvPr id="29" name="מלבן מעוגל 28"/>
              <p:cNvSpPr/>
              <p:nvPr/>
            </p:nvSpPr>
            <p:spPr>
              <a:xfrm>
                <a:off x="3969539" y="1285860"/>
                <a:ext cx="928694" cy="571504"/>
              </a:xfrm>
              <a:prstGeom prst="round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>
                  <a:defRPr/>
                </a:pPr>
                <a:endParaRPr lang="he-IL"/>
              </a:p>
            </p:txBody>
          </p:sp>
          <p:sp>
            <p:nvSpPr>
              <p:cNvPr id="10251" name="TextBox 29"/>
              <p:cNvSpPr txBox="1">
                <a:spLocks noChangeArrowheads="1"/>
              </p:cNvSpPr>
              <p:nvPr/>
            </p:nvSpPr>
            <p:spPr bwMode="auto">
              <a:xfrm>
                <a:off x="3969539" y="1386946"/>
                <a:ext cx="92869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1"/>
                <a:r>
                  <a:rPr lang="he-IL" b="1">
                    <a:latin typeface="Tahoma" pitchFamily="34" charset="0"/>
                    <a:cs typeface="Tahoma" pitchFamily="34" charset="0"/>
                  </a:rPr>
                  <a:t>יהדות</a:t>
                </a:r>
              </a:p>
            </p:txBody>
          </p:sp>
        </p:grpSp>
        <p:grpSp>
          <p:nvGrpSpPr>
            <p:cNvPr id="10247" name="קבוצה 16"/>
            <p:cNvGrpSpPr>
              <a:grpSpLocks/>
            </p:cNvGrpSpPr>
            <p:nvPr/>
          </p:nvGrpSpPr>
          <p:grpSpPr bwMode="auto">
            <a:xfrm>
              <a:off x="4643438" y="2571744"/>
              <a:ext cx="928694" cy="571504"/>
              <a:chOff x="3969539" y="1928802"/>
              <a:chExt cx="928694" cy="571504"/>
            </a:xfrm>
          </p:grpSpPr>
          <p:sp>
            <p:nvSpPr>
              <p:cNvPr id="18" name="מלבן מעוגל 17">
                <a:hlinkClick r:id="rId2" action="ppaction://hlinksldjump"/>
              </p:cNvPr>
              <p:cNvSpPr/>
              <p:nvPr/>
            </p:nvSpPr>
            <p:spPr>
              <a:xfrm>
                <a:off x="3969539" y="1928802"/>
                <a:ext cx="928694" cy="57150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>
                  <a:defRPr/>
                </a:pPr>
                <a:endParaRPr lang="he-IL"/>
              </a:p>
            </p:txBody>
          </p:sp>
          <p:sp>
            <p:nvSpPr>
              <p:cNvPr id="10249" name="TextBox 18"/>
              <p:cNvSpPr txBox="1">
                <a:spLocks noChangeArrowheads="1"/>
              </p:cNvSpPr>
              <p:nvPr/>
            </p:nvSpPr>
            <p:spPr bwMode="auto">
              <a:xfrm>
                <a:off x="3969539" y="2000240"/>
                <a:ext cx="92869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1"/>
                <a:r>
                  <a:rPr lang="he-IL" b="1">
                    <a:latin typeface="Tahoma" pitchFamily="34" charset="0"/>
                    <a:cs typeface="Tahoma" pitchFamily="34" charset="0"/>
                  </a:rPr>
                  <a:t>ציונות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370285-89C2-42B6-AD9D-3DD9BBAEAB1C}" type="slidenum">
              <a:rPr lang="he-IL"/>
              <a:pPr>
                <a:defRPr/>
              </a:pPr>
              <a:t>8</a:t>
            </a:fld>
            <a:endParaRPr lang="en-US"/>
          </a:p>
        </p:txBody>
      </p:sp>
      <p:grpSp>
        <p:nvGrpSpPr>
          <p:cNvPr id="11267" name="קבוצה 27"/>
          <p:cNvGrpSpPr>
            <a:grpSpLocks/>
          </p:cNvGrpSpPr>
          <p:nvPr/>
        </p:nvGrpSpPr>
        <p:grpSpPr bwMode="auto">
          <a:xfrm>
            <a:off x="4643438" y="1714500"/>
            <a:ext cx="928687" cy="571500"/>
            <a:chOff x="3969539" y="1285860"/>
            <a:chExt cx="928694" cy="571504"/>
          </a:xfrm>
        </p:grpSpPr>
        <p:sp>
          <p:nvSpPr>
            <p:cNvPr id="29" name="מלבן מעוגל 28"/>
            <p:cNvSpPr/>
            <p:nvPr/>
          </p:nvSpPr>
          <p:spPr>
            <a:xfrm>
              <a:off x="3969539" y="1285860"/>
              <a:ext cx="928694" cy="571504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1277" name="TextBox 29"/>
            <p:cNvSpPr txBox="1">
              <a:spLocks noChangeArrowheads="1"/>
            </p:cNvSpPr>
            <p:nvPr/>
          </p:nvSpPr>
          <p:spPr bwMode="auto">
            <a:xfrm>
              <a:off x="3969539" y="1386946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יהדות</a:t>
              </a:r>
            </a:p>
          </p:txBody>
        </p:sp>
      </p:grp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760538" y="214313"/>
            <a:ext cx="56229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e-IL" sz="3600" b="1" u="sng">
                <a:solidFill>
                  <a:schemeClr val="tx2"/>
                </a:solidFill>
                <a:latin typeface="Arial Black" pitchFamily="34" charset="0"/>
              </a:rPr>
              <a:t>תרשים תכני ליבה בקורס</a:t>
            </a:r>
            <a:endParaRPr lang="en-US" sz="3600" b="1" u="sng">
              <a:solidFill>
                <a:schemeClr val="tx2"/>
              </a:solidFill>
              <a:latin typeface="Arial Black" pitchFamily="34" charset="0"/>
            </a:endParaRPr>
          </a:p>
        </p:txBody>
      </p:sp>
      <p:grpSp>
        <p:nvGrpSpPr>
          <p:cNvPr id="3" name="קבוצה 10"/>
          <p:cNvGrpSpPr>
            <a:grpSpLocks/>
          </p:cNvGrpSpPr>
          <p:nvPr/>
        </p:nvGrpSpPr>
        <p:grpSpPr bwMode="auto">
          <a:xfrm>
            <a:off x="4643438" y="3429000"/>
            <a:ext cx="928687" cy="571500"/>
            <a:chOff x="3969539" y="1000108"/>
            <a:chExt cx="928694" cy="571504"/>
          </a:xfrm>
        </p:grpSpPr>
        <p:sp>
          <p:nvSpPr>
            <p:cNvPr id="12" name="מלבן מעוגל 11"/>
            <p:cNvSpPr/>
            <p:nvPr/>
          </p:nvSpPr>
          <p:spPr>
            <a:xfrm>
              <a:off x="3969539" y="1000108"/>
              <a:ext cx="928694" cy="57150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1275" name="TextBox 12">
              <a:hlinkClick r:id="rId2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969539" y="1101194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שואה</a:t>
              </a:r>
            </a:p>
          </p:txBody>
        </p:sp>
      </p:grpSp>
      <p:grpSp>
        <p:nvGrpSpPr>
          <p:cNvPr id="11270" name="קבוצה 27"/>
          <p:cNvGrpSpPr>
            <a:grpSpLocks/>
          </p:cNvGrpSpPr>
          <p:nvPr/>
        </p:nvGrpSpPr>
        <p:grpSpPr bwMode="auto">
          <a:xfrm>
            <a:off x="4643438" y="2571750"/>
            <a:ext cx="928687" cy="571500"/>
            <a:chOff x="3969539" y="1285860"/>
            <a:chExt cx="928694" cy="571504"/>
          </a:xfrm>
        </p:grpSpPr>
        <p:sp>
          <p:nvSpPr>
            <p:cNvPr id="15" name="מלבן מעוגל 14"/>
            <p:cNvSpPr/>
            <p:nvPr/>
          </p:nvSpPr>
          <p:spPr>
            <a:xfrm>
              <a:off x="3969539" y="1285860"/>
              <a:ext cx="928694" cy="571504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1273" name="TextBox 16"/>
            <p:cNvSpPr txBox="1">
              <a:spLocks noChangeArrowheads="1"/>
            </p:cNvSpPr>
            <p:nvPr/>
          </p:nvSpPr>
          <p:spPr bwMode="auto">
            <a:xfrm>
              <a:off x="3969539" y="1386946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ציונות</a:t>
              </a:r>
            </a:p>
          </p:txBody>
        </p:sp>
      </p:grp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214587" y="4403725"/>
            <a:ext cx="5857875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he-IL" b="1" dirty="0" smtClean="0">
                <a:latin typeface="Tahoma" pitchFamily="34" charset="0"/>
                <a:cs typeface="Tahoma" pitchFamily="34" charset="0"/>
              </a:rPr>
              <a:t> התנאים לעליית המפלגה הנאצית </a:t>
            </a:r>
            <a:r>
              <a:rPr lang="he-IL" b="1" dirty="0" err="1" smtClean="0">
                <a:latin typeface="Tahoma" pitchFamily="34" charset="0"/>
                <a:cs typeface="Tahoma" pitchFamily="34" charset="0"/>
              </a:rPr>
              <a:t>והיטלר</a:t>
            </a:r>
            <a:r>
              <a:rPr lang="he-IL" b="1" dirty="0" smtClean="0">
                <a:latin typeface="Tahoma" pitchFamily="34" charset="0"/>
                <a:cs typeface="Tahoma" pitchFamily="34" charset="0"/>
              </a:rPr>
              <a:t> לשלטון </a:t>
            </a:r>
          </a:p>
          <a:p>
            <a:pPr algn="r" rtl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he-IL" b="1" dirty="0" smtClean="0">
                <a:latin typeface="Tahoma" pitchFamily="34" charset="0"/>
                <a:cs typeface="Tahoma" pitchFamily="34" charset="0"/>
              </a:rPr>
              <a:t> השואה בקרב יהדות אירופה</a:t>
            </a:r>
          </a:p>
          <a:p>
            <a:pPr algn="r" rtl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he-IL" b="1" dirty="0" smtClean="0">
                <a:latin typeface="Tahoma" pitchFamily="34" charset="0"/>
                <a:cs typeface="Tahoma" pitchFamily="34" charset="0"/>
              </a:rPr>
              <a:t> השואה והחברה הטרום-והישראלית</a:t>
            </a:r>
            <a:endParaRPr lang="he-IL" b="1" dirty="0">
              <a:latin typeface="Tahoma" pitchFamily="34" charset="0"/>
              <a:cs typeface="Tahoma" pitchFamily="34" charset="0"/>
            </a:endParaRPr>
          </a:p>
          <a:p>
            <a:pPr algn="r" rtl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he-IL" b="1" dirty="0">
                <a:latin typeface="Tahoma" pitchFamily="34" charset="0"/>
                <a:cs typeface="Tahoma" pitchFamily="34" charset="0"/>
              </a:rPr>
              <a:t> סיור יד ושם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405B3-23DC-4AAC-A4DA-A2900FA10CF5}" type="slidenum">
              <a:rPr lang="he-IL"/>
              <a:pPr>
                <a:defRPr/>
              </a:pPr>
              <a:t>9</a:t>
            </a:fld>
            <a:endParaRPr lang="en-US"/>
          </a:p>
        </p:txBody>
      </p:sp>
      <p:grpSp>
        <p:nvGrpSpPr>
          <p:cNvPr id="12291" name="קבוצה 27"/>
          <p:cNvGrpSpPr>
            <a:grpSpLocks/>
          </p:cNvGrpSpPr>
          <p:nvPr/>
        </p:nvGrpSpPr>
        <p:grpSpPr bwMode="auto">
          <a:xfrm>
            <a:off x="4643438" y="1714500"/>
            <a:ext cx="928687" cy="571500"/>
            <a:chOff x="3969539" y="1285860"/>
            <a:chExt cx="928694" cy="571504"/>
          </a:xfrm>
        </p:grpSpPr>
        <p:sp>
          <p:nvSpPr>
            <p:cNvPr id="29" name="מלבן מעוגל 28"/>
            <p:cNvSpPr/>
            <p:nvPr/>
          </p:nvSpPr>
          <p:spPr>
            <a:xfrm>
              <a:off x="3969539" y="1285860"/>
              <a:ext cx="928694" cy="571504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2304" name="TextBox 29"/>
            <p:cNvSpPr txBox="1">
              <a:spLocks noChangeArrowheads="1"/>
            </p:cNvSpPr>
            <p:nvPr/>
          </p:nvSpPr>
          <p:spPr bwMode="auto">
            <a:xfrm>
              <a:off x="3969539" y="1386946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יהדות</a:t>
              </a:r>
            </a:p>
          </p:txBody>
        </p:sp>
      </p:grp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760538" y="214313"/>
            <a:ext cx="56229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e-IL" sz="3600" b="1" u="sng">
                <a:solidFill>
                  <a:schemeClr val="tx2"/>
                </a:solidFill>
                <a:latin typeface="Arial Black" pitchFamily="34" charset="0"/>
              </a:rPr>
              <a:t>תרשים תכני ליבה בקורס</a:t>
            </a:r>
            <a:endParaRPr lang="en-US" sz="3600" b="1" u="sng">
              <a:solidFill>
                <a:schemeClr val="tx2"/>
              </a:solidFill>
              <a:latin typeface="Arial Black" pitchFamily="34" charset="0"/>
            </a:endParaRPr>
          </a:p>
        </p:txBody>
      </p:sp>
      <p:grpSp>
        <p:nvGrpSpPr>
          <p:cNvPr id="12293" name="קבוצה 27"/>
          <p:cNvGrpSpPr>
            <a:grpSpLocks/>
          </p:cNvGrpSpPr>
          <p:nvPr/>
        </p:nvGrpSpPr>
        <p:grpSpPr bwMode="auto">
          <a:xfrm>
            <a:off x="4643438" y="2571750"/>
            <a:ext cx="928687" cy="571500"/>
            <a:chOff x="3969539" y="1285860"/>
            <a:chExt cx="928694" cy="571504"/>
          </a:xfrm>
        </p:grpSpPr>
        <p:sp>
          <p:nvSpPr>
            <p:cNvPr id="15" name="מלבן מעוגל 14"/>
            <p:cNvSpPr/>
            <p:nvPr/>
          </p:nvSpPr>
          <p:spPr>
            <a:xfrm>
              <a:off x="3969539" y="1285860"/>
              <a:ext cx="928694" cy="571504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2302" name="TextBox 16"/>
            <p:cNvSpPr txBox="1">
              <a:spLocks noChangeArrowheads="1"/>
            </p:cNvSpPr>
            <p:nvPr/>
          </p:nvSpPr>
          <p:spPr bwMode="auto">
            <a:xfrm>
              <a:off x="3969539" y="1386946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ציונות</a:t>
              </a:r>
            </a:p>
          </p:txBody>
        </p:sp>
      </p:grpSp>
      <p:grpSp>
        <p:nvGrpSpPr>
          <p:cNvPr id="12294" name="קבוצה 13"/>
          <p:cNvGrpSpPr>
            <a:grpSpLocks/>
          </p:cNvGrpSpPr>
          <p:nvPr/>
        </p:nvGrpSpPr>
        <p:grpSpPr bwMode="auto">
          <a:xfrm>
            <a:off x="4643438" y="4143375"/>
            <a:ext cx="928687" cy="571500"/>
            <a:chOff x="3969539" y="1000108"/>
            <a:chExt cx="928694" cy="571504"/>
          </a:xfrm>
        </p:grpSpPr>
        <p:sp>
          <p:nvSpPr>
            <p:cNvPr id="18" name="מלבן מעוגל 17"/>
            <p:cNvSpPr/>
            <p:nvPr/>
          </p:nvSpPr>
          <p:spPr>
            <a:xfrm>
              <a:off x="3969539" y="1000108"/>
              <a:ext cx="928694" cy="57150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2300" name="TextBox 18">
              <a:hlinkClick r:id="rId2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969539" y="1101194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מנדט</a:t>
              </a:r>
            </a:p>
          </p:txBody>
        </p:sp>
      </p:grpSp>
      <p:grpSp>
        <p:nvGrpSpPr>
          <p:cNvPr id="12295" name="קבוצה 27"/>
          <p:cNvGrpSpPr>
            <a:grpSpLocks/>
          </p:cNvGrpSpPr>
          <p:nvPr/>
        </p:nvGrpSpPr>
        <p:grpSpPr bwMode="auto">
          <a:xfrm>
            <a:off x="4643438" y="3357563"/>
            <a:ext cx="928687" cy="571500"/>
            <a:chOff x="3969539" y="1285860"/>
            <a:chExt cx="928694" cy="571504"/>
          </a:xfrm>
        </p:grpSpPr>
        <p:sp>
          <p:nvSpPr>
            <p:cNvPr id="22" name="מלבן מעוגל 21"/>
            <p:cNvSpPr/>
            <p:nvPr/>
          </p:nvSpPr>
          <p:spPr>
            <a:xfrm>
              <a:off x="3969539" y="1285860"/>
              <a:ext cx="928694" cy="571504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2298" name="TextBox 22"/>
            <p:cNvSpPr txBox="1">
              <a:spLocks noChangeArrowheads="1"/>
            </p:cNvSpPr>
            <p:nvPr/>
          </p:nvSpPr>
          <p:spPr bwMode="auto">
            <a:xfrm>
              <a:off x="3969539" y="1386946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שואה</a:t>
              </a:r>
            </a:p>
          </p:txBody>
        </p:sp>
      </p:grp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857625" y="5068888"/>
            <a:ext cx="2214563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Font typeface="Arial" pitchFamily="34" charset="0"/>
              <a:buChar char="•"/>
            </a:pPr>
            <a:r>
              <a:rPr lang="he-IL" dirty="0">
                <a:latin typeface="Tahoma" pitchFamily="34" charset="0"/>
                <a:cs typeface="Tahoma" pitchFamily="34" charset="0"/>
              </a:rPr>
              <a:t> </a:t>
            </a:r>
            <a:r>
              <a:rPr lang="he-IL" b="1" dirty="0">
                <a:latin typeface="Tahoma" pitchFamily="34" charset="0"/>
                <a:cs typeface="Tahoma" pitchFamily="34" charset="0"/>
              </a:rPr>
              <a:t>תקופת המנדט </a:t>
            </a:r>
            <a:r>
              <a:rPr lang="en-US" b="1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en-US" b="1" dirty="0" smtClean="0">
                <a:latin typeface="Tahoma" pitchFamily="34" charset="0"/>
                <a:cs typeface="Tahoma" pitchFamily="34" charset="0"/>
              </a:rPr>
            </a:br>
            <a:r>
              <a:rPr lang="he-IL" b="1" dirty="0" smtClean="0">
                <a:latin typeface="Tahoma" pitchFamily="34" charset="0"/>
                <a:cs typeface="Tahoma" pitchFamily="34" charset="0"/>
              </a:rPr>
              <a:t>   כתקופה </a:t>
            </a:r>
            <a:r>
              <a:rPr lang="he-IL" b="1" dirty="0">
                <a:latin typeface="Tahoma" pitchFamily="34" charset="0"/>
                <a:cs typeface="Tahoma" pitchFamily="34" charset="0"/>
              </a:rPr>
              <a:t>מעצבת </a:t>
            </a:r>
            <a:r>
              <a:rPr lang="en-US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n-US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</a:br>
            <a:endParaRPr lang="he-IL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35335</TotalTime>
  <Words>595</Words>
  <Application>Microsoft Office PowerPoint</Application>
  <PresentationFormat>‫הצגה על המסך (4:3)</PresentationFormat>
  <Paragraphs>204</Paragraphs>
  <Slides>17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17</vt:i4>
      </vt:variant>
    </vt:vector>
  </HeadingPairs>
  <TitlesOfParts>
    <vt:vector size="18" baseType="lpstr">
      <vt:lpstr>ערכת נושא Office</vt:lpstr>
      <vt:lpstr>שקופית 1</vt:lpstr>
      <vt:lpstr>שקופית 2</vt:lpstr>
      <vt:lpstr>יעדי הקורס: 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שקופית 12</vt:lpstr>
      <vt:lpstr>שקופית 13</vt:lpstr>
      <vt:lpstr>שקופית 14</vt:lpstr>
      <vt:lpstr>רשימת ספרים</vt:lpstr>
      <vt:lpstr>סיור דרום</vt:lpstr>
      <vt:lpstr>סיור צפון (יומיים)</vt:lpstr>
    </vt:vector>
  </TitlesOfParts>
  <Company>IDF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Lenovo User</dc:creator>
  <cp:lastModifiedBy>Lenovo User</cp:lastModifiedBy>
  <cp:revision>145</cp:revision>
  <dcterms:created xsi:type="dcterms:W3CDTF">2011-04-17T12:53:27Z</dcterms:created>
  <dcterms:modified xsi:type="dcterms:W3CDTF">2014-06-15T09:05:02Z</dcterms:modified>
</cp:coreProperties>
</file>