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1" r:id="rId4"/>
    <p:sldId id="281" r:id="rId5"/>
    <p:sldId id="282" r:id="rId6"/>
    <p:sldId id="273" r:id="rId7"/>
    <p:sldId id="266" r:id="rId8"/>
    <p:sldId id="280" r:id="rId9"/>
    <p:sldId id="275" r:id="rId10"/>
    <p:sldId id="283" r:id="rId11"/>
    <p:sldId id="284" r:id="rId12"/>
  </p:sldIdLst>
  <p:sldSz cx="9144000" cy="6858000" type="screen4x3"/>
  <p:notesSz cx="6662738" cy="9832975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76421-A142-46B5-9DA4-D88A43792783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A67AB-C0DE-45FE-8D29-C0992043FC5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8B278-A6C9-45AB-96C9-7873D3A74D25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C9251-026A-4D52-9FB7-5830B9E0429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ACF41-4B71-4846-B769-8280B6B7994F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5D7C9-0A93-4F03-B269-06175A3AC4A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מבל חדש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214313"/>
            <a:ext cx="863600" cy="11509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1208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Ctr="1"/>
          <a:lstStyle>
            <a:lvl1pPr algn="ctr">
              <a:defRPr sz="4100" i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C6A64-D962-4B39-BD24-2F21877F59B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מבל חדש"/>
          <p:cNvPicPr preferRelativeResize="0"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94600" y="333375"/>
            <a:ext cx="1081088" cy="1223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A8E83-B471-4AB1-9F80-795C16CF0608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BAA7E-6741-4374-B904-FE3621E282C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D9BD8-7314-4F0C-816E-2FB39AD087D2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38BB-E180-4240-BCC9-FE9E5B53F67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EBBE9-9C77-4F6F-B4F2-7DC4B39ADD98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7FB5-3B6B-427F-8B2A-626BCB8AA29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9F34F-96AC-4ACA-82ED-1B5B3648C8D1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8A9B1-7D55-4F4A-AEBA-21F7714ED8E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F91D4-E2F0-4F10-9E11-C62600F08881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C8AC1-CBB6-4E4B-AAFC-A676DD23460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78E3-E733-47D8-B2B5-76AF1A38FF56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E6D6B-CF44-4EC2-A880-AA372F686AB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4BABE-361C-4946-A595-E11B11E850E7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2BD9-F44F-4B7D-9791-07D35E428F7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F1AE4-AFE9-4156-8D95-C316831C5547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4E6A-B0C8-4A6B-BE0A-009F6EEE147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8FB570-810E-411E-99FF-2ED3C80038D6}" type="datetimeFigureOut">
              <a:rPr lang="he-IL"/>
              <a:pPr>
                <a:defRPr/>
              </a:pPr>
              <a:t>י'/אלול/תשע"ב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0A093F-9EC6-4054-A8A0-5B81957C599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70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2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A40E6-394A-4163-9889-F0C83968FD2A}" type="slidenum">
              <a:rPr lang="he-IL"/>
              <a:pPr>
                <a:defRPr/>
              </a:pPr>
              <a:t>1</a:t>
            </a:fld>
            <a:endParaRPr lang="en-US"/>
          </a:p>
        </p:txBody>
      </p:sp>
      <p:pic>
        <p:nvPicPr>
          <p:cNvPr id="4099" name="Picture 5" descr="U-ID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357188"/>
            <a:ext cx="1335088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00063" y="1857375"/>
            <a:ext cx="7777162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5300" b="1" i="1">
                <a:solidFill>
                  <a:schemeClr val="tx2"/>
                </a:solidFill>
                <a:latin typeface="Calibri" pitchFamily="34" charset="0"/>
              </a:rPr>
              <a:t>הצגת קורס קיץ</a:t>
            </a:r>
            <a:br>
              <a:rPr lang="he-IL" sz="5300" b="1" i="1">
                <a:solidFill>
                  <a:schemeClr val="tx2"/>
                </a:solidFill>
                <a:latin typeface="Calibri" pitchFamily="34" charset="0"/>
              </a:rPr>
            </a:br>
            <a:r>
              <a:rPr lang="he-IL" sz="5300" b="1" i="1">
                <a:solidFill>
                  <a:schemeClr val="tx2"/>
                </a:solidFill>
                <a:latin typeface="Calibri" pitchFamily="34" charset="0"/>
              </a:rPr>
              <a:t>מחזור מ'</a:t>
            </a:r>
          </a:p>
          <a:p>
            <a:pPr algn="ctr">
              <a:spcBef>
                <a:spcPct val="50000"/>
              </a:spcBef>
            </a:pPr>
            <a:r>
              <a:rPr lang="he-IL" sz="5300" b="1" i="1">
                <a:solidFill>
                  <a:schemeClr val="tx2"/>
                </a:solidFill>
                <a:latin typeface="Calibri" pitchFamily="34" charset="0"/>
              </a:rPr>
              <a:t>יוני- אוגוסט 2012</a:t>
            </a:r>
            <a:br>
              <a:rPr lang="he-IL" sz="5300" b="1" i="1">
                <a:solidFill>
                  <a:schemeClr val="tx2"/>
                </a:solidFill>
                <a:latin typeface="Calibri" pitchFamily="34" charset="0"/>
              </a:rPr>
            </a:br>
            <a:endParaRPr lang="en-US" sz="5300" b="1" i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4356100" y="0"/>
            <a:ext cx="1358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b="1">
                <a:latin typeface="Calibri" pitchFamily="34" charset="0"/>
                <a:cs typeface="David" pitchFamily="2" charset="-79"/>
              </a:rPr>
              <a:t>-בלמ"ס-</a:t>
            </a:r>
            <a:endParaRPr lang="en-US" b="1">
              <a:latin typeface="Calibri" pitchFamily="34" charset="0"/>
              <a:cs typeface="David" pitchFamily="2" charset="-79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What were the strong/weak points of the course?</a:t>
            </a:r>
          </a:p>
          <a:p>
            <a:pPr algn="l" rtl="0"/>
            <a:r>
              <a:rPr lang="en-US" dirty="0" smtClean="0"/>
              <a:t>How did the course prepare you for understanding Israel’s threat environment and national security challenges?</a:t>
            </a:r>
          </a:p>
          <a:p>
            <a:pPr algn="l" rtl="0"/>
            <a:r>
              <a:rPr lang="en-US" dirty="0" smtClean="0"/>
              <a:t>What was the value of the Hebrew language studies?</a:t>
            </a:r>
          </a:p>
          <a:p>
            <a:pPr algn="l" rtl="0"/>
            <a:r>
              <a:rPr lang="en-US" dirty="0" smtClean="0"/>
              <a:t>How was the integration of the families into the course activities – lectures/tours?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00063" y="28575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 dirty="0">
                <a:solidFill>
                  <a:schemeClr val="tx2"/>
                </a:solidFill>
                <a:latin typeface="Arial Black" pitchFamily="34" charset="0"/>
              </a:rPr>
              <a:t>       </a:t>
            </a:r>
            <a:r>
              <a:rPr lang="he-IL" sz="3600" b="1" dirty="0" smtClean="0">
                <a:solidFill>
                  <a:schemeClr val="tx2"/>
                </a:solidFill>
                <a:latin typeface="Arial Black" pitchFamily="34" charset="0"/>
              </a:rPr>
              <a:t>נקודות מוצעות לשיחה</a:t>
            </a:r>
            <a:endParaRPr lang="en-US" sz="3600" b="1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What was the value of the visits/tours? What could you do without? What would you have liked to see that you didn’t?</a:t>
            </a:r>
          </a:p>
          <a:p>
            <a:pPr algn="l" rtl="0"/>
            <a:r>
              <a:rPr lang="en-US" dirty="0" smtClean="0"/>
              <a:t>Administrative issues – what needs to be improved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 smtClean="0"/>
              <a:t>What is the outstanding subject you learned about that you didn’t know about prior to your arrival?</a:t>
            </a:r>
          </a:p>
          <a:p>
            <a:pPr algn="l" rtl="0"/>
            <a:r>
              <a:rPr lang="en-US" dirty="0" smtClean="0"/>
              <a:t>What is the outstanding subject that is still largely unknown/</a:t>
            </a:r>
            <a:r>
              <a:rPr lang="en-US" dirty="0" err="1" smtClean="0"/>
              <a:t>uncomprehensible</a:t>
            </a:r>
            <a:r>
              <a:rPr lang="en-US" dirty="0" smtClean="0"/>
              <a:t> to you?</a:t>
            </a:r>
            <a:endParaRPr lang="en-US" dirty="0" smtClean="0"/>
          </a:p>
          <a:p>
            <a:pPr algn="l" rtl="0"/>
            <a:endParaRPr lang="he-IL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00063" y="28575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 dirty="0">
                <a:solidFill>
                  <a:schemeClr val="tx2"/>
                </a:solidFill>
                <a:latin typeface="Arial Black" pitchFamily="34" charset="0"/>
              </a:rPr>
              <a:t>       </a:t>
            </a:r>
            <a:r>
              <a:rPr lang="he-IL" sz="3600" b="1" dirty="0" smtClean="0">
                <a:solidFill>
                  <a:schemeClr val="tx2"/>
                </a:solidFill>
                <a:latin typeface="Arial Black" pitchFamily="34" charset="0"/>
              </a:rPr>
              <a:t>נקודות מוצעות לשיחה</a:t>
            </a:r>
            <a:endParaRPr lang="en-US" sz="3600" b="1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358775" y="1785938"/>
            <a:ext cx="8785225" cy="4525962"/>
          </a:xfrm>
        </p:spPr>
        <p:txBody>
          <a:bodyPr/>
          <a:lstStyle/>
          <a:p>
            <a:pPr marL="590550" indent="-590550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he-IL" sz="2800" dirty="0" smtClean="0">
                <a:cs typeface="David" pitchFamily="2" charset="-79"/>
              </a:rPr>
              <a:t>1</a:t>
            </a:r>
            <a:r>
              <a:rPr lang="he-IL" sz="2800" dirty="0" smtClean="0">
                <a:latin typeface="Tahoma" pitchFamily="34" charset="0"/>
                <a:cs typeface="Tahoma" pitchFamily="34" charset="0"/>
              </a:rPr>
              <a:t>. בין התאריכים  10/6-31/8/12 התקיים קורס הכנה לחניכים בינלאומיים מחזור מ'.</a:t>
            </a:r>
          </a:p>
          <a:p>
            <a:pPr marL="590550" indent="-590550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he-IL" sz="2800" dirty="0" smtClean="0">
                <a:latin typeface="Tahoma" pitchFamily="34" charset="0"/>
                <a:cs typeface="Tahoma" pitchFamily="34" charset="0"/>
              </a:rPr>
              <a:t>2. משך הקורס כ-12 שבועות.</a:t>
            </a:r>
          </a:p>
          <a:p>
            <a:pPr marL="590550" indent="-590550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he-IL" sz="2800" dirty="0" smtClean="0">
                <a:latin typeface="Tahoma" pitchFamily="34" charset="0"/>
                <a:cs typeface="Tahoma" pitchFamily="34" charset="0"/>
              </a:rPr>
              <a:t>3. בקורס השתתפו כ-6 חניכים:</a:t>
            </a:r>
          </a:p>
          <a:p>
            <a:pPr marL="590550" indent="-590550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he-IL" sz="2800" dirty="0" smtClean="0">
                <a:latin typeface="Tahoma" pitchFamily="34" charset="0"/>
                <a:cs typeface="Tahoma" pitchFamily="34" charset="0"/>
              </a:rPr>
              <a:t>     שניים מארה"ב, אחד מ"סולן", אחד מהודו, אחד מברזיל ואחד מגרמניה.</a:t>
            </a:r>
          </a:p>
          <a:p>
            <a:pPr marL="590550" indent="-590550" eaLnBrk="1" hangingPunct="1">
              <a:buFont typeface="Wingdings" pitchFamily="2" charset="2"/>
              <a:buNone/>
            </a:pPr>
            <a:endParaRPr lang="en-US" sz="2800" b="1" dirty="0" smtClean="0">
              <a:cs typeface="David" pitchFamily="2" charset="-79"/>
            </a:endParaRP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268C8E-203F-4476-B525-0C70998C49BF}" type="slidenum">
              <a:rPr lang="he-IL"/>
              <a:pPr>
                <a:defRPr/>
              </a:pPr>
              <a:t>2</a:t>
            </a:fld>
            <a:endParaRPr lang="en-US"/>
          </a:p>
        </p:txBody>
      </p:sp>
      <p:pic>
        <p:nvPicPr>
          <p:cNvPr id="5124" name="Picture 5" descr="מבל חדש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4600" y="333375"/>
            <a:ext cx="1081088" cy="1223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-357188" y="428625"/>
            <a:ext cx="7696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>
                <a:solidFill>
                  <a:schemeClr val="tx2"/>
                </a:solidFill>
                <a:latin typeface="Arial Black" pitchFamily="34" charset="0"/>
              </a:rPr>
              <a:t>כללי</a:t>
            </a:r>
            <a:endParaRPr lang="en-US" sz="3600" b="1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F20DB-E428-46E3-B422-CBE412785E13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463675"/>
            <a:ext cx="8858250" cy="5698996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he-IL" sz="2400" b="1" u="sng" dirty="0">
                <a:latin typeface="Tahoma" pitchFamily="34" charset="0"/>
                <a:cs typeface="Tahoma" pitchFamily="34" charset="0"/>
              </a:rPr>
              <a:t>מטרת הקורס: 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הכנת החניכים הבינ"ל לקראת שנת הלימודים במכללה ע"י חשיפתם להיבטים שונים המרכיבים את המציאות הישראלית תוך סיוע בתהליך קליטתם וקליטת משפחותיהם.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he-IL" sz="2400" b="1" u="sng" dirty="0">
                <a:latin typeface="Tahoma" pitchFamily="34" charset="0"/>
                <a:cs typeface="Tahoma" pitchFamily="34" charset="0"/>
              </a:rPr>
              <a:t>יעדי הקורס:</a:t>
            </a:r>
          </a:p>
          <a:p>
            <a:pPr marL="342900" indent="-342900" fontAlgn="auto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הקניית מושגי יסוד להבנת סביבת הביטחון הלאומי הישראלית.</a:t>
            </a:r>
          </a:p>
          <a:p>
            <a:pPr marL="342900" indent="-342900" fontAlgn="auto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הקניית ידע בסיסי להיכרות עם מרכיבי היסוד של מדינת ישראל.</a:t>
            </a:r>
          </a:p>
          <a:p>
            <a:pPr marL="342900" indent="-342900" fontAlgn="auto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היכרות ויצירת זיקה למדינת ישראל והעם היהודי.</a:t>
            </a:r>
          </a:p>
          <a:p>
            <a:pPr marL="342900" indent="-342900" fontAlgn="auto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היכרות עם מבנה וערכי צה"ל.</a:t>
            </a:r>
          </a:p>
          <a:p>
            <a:pPr marL="342900" indent="-342900" fontAlgn="auto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יצירת חוויה חיובית ללומדים הבינ"ל.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latin typeface="+mn-lt"/>
              <a:cs typeface="+mn-cs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-357188" y="285750"/>
            <a:ext cx="7696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>
                <a:solidFill>
                  <a:schemeClr val="tx2"/>
                </a:solidFill>
                <a:latin typeface="Arial Black" pitchFamily="34" charset="0"/>
              </a:rPr>
              <a:t>מטרות ויעדים</a:t>
            </a:r>
            <a:endParaRPr lang="en-US" sz="3600" b="1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BC3A8-7823-4C8C-BC5C-05EEE0227CBC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73025" y="1643050"/>
            <a:ext cx="882015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400"/>
              </a:spcBef>
              <a:spcAft>
                <a:spcPts val="400"/>
              </a:spcAft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1. הובלת ר' המנהלת במקביל 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לשילובו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החלקי בהכנת הסגל.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2. ככלל, רוב תכני הקורס ומתכונתו נשמרו משנה שעברה, אולם בוצעה השנה עבודת מטה של ר' </a:t>
            </a:r>
            <a:r>
              <a:rPr lang="he-IL" sz="2400" dirty="0" err="1">
                <a:latin typeface="Tahoma" pitchFamily="34" charset="0"/>
                <a:cs typeface="Tahoma" pitchFamily="34" charset="0"/>
              </a:rPr>
              <a:t>וק'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המנהלת לעדכון התכנים, יישום הלקחים מקורס הקיץ הקודם וייעול ניצול התקציב (מבוטא בעיקר בתכנון הסיורים).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3. שילוב משפחות בסיורים אשר אינם צבאיים.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4. ארבעה ימי לימוד בשבוע אלא אם כן משולבים המשפחות בסיורים ביום א'.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5. לו"ז קבוע שהוצג לחניכים עם תחילת הקורס ושימור משך מתכונת הקורס.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6. פריסת תכני לימודי העברית לאורך כל הקורס.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7. סיורים של עד יומיים לכול היותר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.</a:t>
            </a:r>
            <a:endParaRPr lang="he-IL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11188" y="47625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>
                <a:solidFill>
                  <a:schemeClr val="tx2"/>
                </a:solidFill>
                <a:latin typeface="Arial Black" pitchFamily="34" charset="0"/>
              </a:rPr>
              <a:t>       עקרונות לתכנון</a:t>
            </a:r>
            <a:endParaRPr lang="en-US" sz="3600" b="1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C2817-A3AC-411C-ABFE-E43E1A631FE8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23850" y="1901825"/>
            <a:ext cx="84963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8.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ק. מנהלת לומדים מרכזת את כלל מרכיבי הקורס.</a:t>
            </a:r>
          </a:p>
          <a:p>
            <a:pPr marL="342900" indent="-342900">
              <a:spcBef>
                <a:spcPct val="50000"/>
              </a:spcBef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9.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אחריות המש"ק/</a:t>
            </a:r>
            <a:r>
              <a:rPr lang="he-IL" sz="2400" dirty="0" err="1">
                <a:latin typeface="Tahoma" pitchFamily="34" charset="0"/>
                <a:cs typeface="Tahoma" pitchFamily="34" charset="0"/>
              </a:rPr>
              <a:t>יות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 לפי שבועות.</a:t>
            </a:r>
          </a:p>
          <a:p>
            <a:pPr marL="342900" indent="-342900">
              <a:spcBef>
                <a:spcPct val="50000"/>
              </a:spcBef>
            </a:pPr>
            <a:endParaRPr lang="he-IL" sz="2400" b="1" dirty="0">
              <a:latin typeface="Calibri" pitchFamily="34" charset="0"/>
              <a:cs typeface="David" pitchFamily="2" charset="-79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11188" y="47625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>
                <a:solidFill>
                  <a:schemeClr val="tx2"/>
                </a:solidFill>
                <a:latin typeface="Arial Black" pitchFamily="34" charset="0"/>
              </a:rPr>
              <a:t>       עקרונות לתכנון המשך</a:t>
            </a:r>
            <a:endParaRPr lang="en-US" sz="3600" b="1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33D42-A018-450A-85B9-695B89D553A4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611188" y="47625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 dirty="0">
                <a:solidFill>
                  <a:schemeClr val="tx2"/>
                </a:solidFill>
                <a:latin typeface="Arial Black" pitchFamily="34" charset="0"/>
              </a:rPr>
              <a:t>       מיפוי </a:t>
            </a:r>
            <a:r>
              <a:rPr lang="he-IL" sz="3600" b="1" dirty="0" smtClean="0">
                <a:solidFill>
                  <a:schemeClr val="tx2"/>
                </a:solidFill>
                <a:latin typeface="Arial Black" pitchFamily="34" charset="0"/>
              </a:rPr>
              <a:t>תכנים - </a:t>
            </a:r>
            <a:r>
              <a:rPr lang="he-IL" sz="3600" b="1" dirty="0">
                <a:solidFill>
                  <a:schemeClr val="tx2"/>
                </a:solidFill>
                <a:latin typeface="Arial Black" pitchFamily="34" charset="0"/>
              </a:rPr>
              <a:t>מופעי אלוף</a:t>
            </a:r>
            <a:endParaRPr lang="en-US" sz="3600" b="1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34925" y="1911350"/>
            <a:ext cx="89646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90550" indent="-59055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  <a:buSzPct val="70000"/>
            </a:pPr>
            <a:r>
              <a:rPr lang="he-IL" sz="2600" dirty="0">
                <a:latin typeface="Tahoma" pitchFamily="34" charset="0"/>
                <a:cs typeface="Tahoma" pitchFamily="34" charset="0"/>
              </a:rPr>
              <a:t>1. שיחת </a:t>
            </a:r>
            <a:r>
              <a:rPr lang="he-IL" sz="2600" dirty="0" smtClean="0">
                <a:latin typeface="Tahoma" pitchFamily="34" charset="0"/>
                <a:cs typeface="Tahoma" pitchFamily="34" charset="0"/>
              </a:rPr>
              <a:t>פתיחה - </a:t>
            </a:r>
            <a:r>
              <a:rPr lang="he-IL" sz="2600" dirty="0">
                <a:latin typeface="Tahoma" pitchFamily="34" charset="0"/>
                <a:cs typeface="Tahoma" pitchFamily="34" charset="0"/>
              </a:rPr>
              <a:t>יום ג' 19/6/12</a:t>
            </a:r>
          </a:p>
          <a:p>
            <a:pPr marL="590550" indent="-59055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  <a:buSzPct val="70000"/>
            </a:pPr>
            <a:r>
              <a:rPr lang="he-IL" sz="2600" dirty="0">
                <a:latin typeface="Tahoma" pitchFamily="34" charset="0"/>
                <a:cs typeface="Tahoma" pitchFamily="34" charset="0"/>
              </a:rPr>
              <a:t>2. קבלת פנים (שולב יחד עם אירוע סיום הקורס)- יום ה' 30/8/12 18:30-20:00</a:t>
            </a:r>
          </a:p>
          <a:p>
            <a:pPr marL="590550" indent="-59055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  <a:buSzPct val="70000"/>
            </a:pPr>
            <a:r>
              <a:rPr lang="he-IL" sz="2600" dirty="0">
                <a:latin typeface="Tahoma" pitchFamily="34" charset="0"/>
                <a:cs typeface="Tahoma" pitchFamily="34" charset="0"/>
              </a:rPr>
              <a:t>3. שיחת </a:t>
            </a:r>
            <a:r>
              <a:rPr lang="he-IL" sz="2600" dirty="0" smtClean="0">
                <a:latin typeface="Tahoma" pitchFamily="34" charset="0"/>
                <a:cs typeface="Tahoma" pitchFamily="34" charset="0"/>
              </a:rPr>
              <a:t>סיכום - </a:t>
            </a:r>
            <a:r>
              <a:rPr lang="he-IL" sz="2600" dirty="0">
                <a:latin typeface="Tahoma" pitchFamily="34" charset="0"/>
                <a:cs typeface="Tahoma" pitchFamily="34" charset="0"/>
              </a:rPr>
              <a:t>יום ד' 29/8/12 11:00-12:00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497888" cy="4537075"/>
          </a:xfrm>
        </p:spPr>
        <p:txBody>
          <a:bodyPr/>
          <a:lstStyle/>
          <a:p>
            <a:pPr algn="l" rtl="0" eaLnBrk="1" hangingPunct="1"/>
            <a:endParaRPr lang="en-US" sz="2800" b="1" u="sng" smtClean="0">
              <a:solidFill>
                <a:srgbClr val="0033CC"/>
              </a:solidFill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u="sng" smtClean="0">
              <a:cs typeface="Arial" pitchFamily="34" charset="0"/>
            </a:endParaRP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441F0-F96E-4D39-82B5-FA179BAB2AD9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11188" y="47625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>
                <a:solidFill>
                  <a:schemeClr val="tx2"/>
                </a:solidFill>
                <a:latin typeface="Arial Black" pitchFamily="34" charset="0"/>
              </a:rPr>
              <a:t>       מיפוי תכנים- הרצאות</a:t>
            </a:r>
            <a:endParaRPr lang="en-US" sz="3600" b="1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9" name="טבלה 8"/>
          <p:cNvGraphicFramePr>
            <a:graphicFrameLocks noGrp="1"/>
          </p:cNvGraphicFramePr>
          <p:nvPr/>
        </p:nvGraphicFramePr>
        <p:xfrm>
          <a:off x="357130" y="1714500"/>
          <a:ext cx="8286808" cy="4442443"/>
        </p:xfrm>
        <a:graphic>
          <a:graphicData uri="http://schemas.openxmlformats.org/drawingml/2006/table">
            <a:tbl>
              <a:tblPr rtl="1"/>
              <a:tblGrid>
                <a:gridCol w="665949"/>
                <a:gridCol w="4211001"/>
                <a:gridCol w="3409858"/>
              </a:tblGrid>
              <a:tr h="4286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latin typeface="Calibri"/>
                          <a:ea typeface="Calibri"/>
                          <a:cs typeface="Arial"/>
                        </a:rPr>
                        <a:t>מס"ד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latin typeface="Calibri"/>
                          <a:ea typeface="Calibri"/>
                          <a:cs typeface="Arial"/>
                        </a:rPr>
                        <a:t>נושא ההרצאה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latin typeface="Calibri"/>
                          <a:ea typeface="Calibri"/>
                          <a:cs typeface="Arial"/>
                        </a:rPr>
                        <a:t>שם המרצה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סדנת פערים תרבותיים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Arial"/>
                        </a:rPr>
                        <a:t>אילון סלייטר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סדנת הכנה על החיים בישראל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ר'</a:t>
                      </a:r>
                      <a:r>
                        <a:rPr lang="he-IL" sz="1600" baseline="0" dirty="0" smtClean="0">
                          <a:latin typeface="Calibri"/>
                          <a:ea typeface="Calibri"/>
                          <a:cs typeface="Arial"/>
                        </a:rPr>
                        <a:t> מנהלת לומדים בינ"ל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latin typeface="Calibri"/>
                          <a:ea typeface="Calibri"/>
                          <a:cs typeface="Arial"/>
                        </a:rPr>
                        <a:t>מערכת השלטון בישראל</a:t>
                      </a:r>
                      <a:r>
                        <a:rPr lang="he-IL" sz="1600" b="1" baseline="0" dirty="0" smtClean="0">
                          <a:latin typeface="Calibri"/>
                          <a:ea typeface="Calibri"/>
                          <a:cs typeface="Arial"/>
                        </a:rPr>
                        <a:t> ומוסדותיה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+mn-lt"/>
                          <a:ea typeface="Calibri"/>
                          <a:cs typeface="+mn-cs"/>
                        </a:rPr>
                        <a:t>אל"מ (מיל') איתמר יער</a:t>
                      </a:r>
                      <a:endParaRPr lang="en-US" sz="1600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דת ומנהגים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רס"ן ר' דוד </a:t>
                      </a:r>
                      <a:r>
                        <a:rPr lang="he-IL" sz="1600" dirty="0" err="1">
                          <a:latin typeface="Calibri"/>
                          <a:ea typeface="Calibri"/>
                          <a:cs typeface="Arial"/>
                        </a:rPr>
                        <a:t>לוין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ציוני דרך בתולדות הציונות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פרופסור אלון גל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החברה הישראלית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אל"מ (מיל') איתמר יער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מבנה צה"ל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נציג </a:t>
                      </a:r>
                      <a:r>
                        <a:rPr lang="he-IL" sz="1600" dirty="0" err="1" smtClean="0">
                          <a:latin typeface="Calibri"/>
                          <a:ea typeface="Calibri"/>
                          <a:cs typeface="Arial"/>
                        </a:rPr>
                        <a:t>אג"ת</a:t>
                      </a: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- רמ"ח ארגון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סקירה אסטרטגית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smtClean="0">
                          <a:latin typeface="Calibri"/>
                          <a:ea typeface="Calibri"/>
                          <a:cs typeface="Arial"/>
                        </a:rPr>
                        <a:t>רמ"ח תכנון אסטרטגי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אתגרים אסטרטגיים של מדינת ישראל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Arial"/>
                        </a:rPr>
                        <a:t>ד"ר דן שפטן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מיעוטים בישראל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err="1" smtClean="0">
                          <a:latin typeface="Calibri"/>
                          <a:ea typeface="Calibri"/>
                          <a:cs typeface="Arial"/>
                        </a:rPr>
                        <a:t>רדא</a:t>
                      </a: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 מנצור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מלחמות ישראל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תא"ל (מיל') אפרים לפיד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כלכלת ישראל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מר דני </a:t>
                      </a:r>
                      <a:r>
                        <a:rPr lang="he-IL" sz="1600" dirty="0" err="1">
                          <a:latin typeface="Calibri"/>
                          <a:ea typeface="Calibri"/>
                          <a:cs typeface="Arial"/>
                        </a:rPr>
                        <a:t>קטריבס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2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מז"י</a:t>
                      </a: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/ </a:t>
                      </a:r>
                      <a:r>
                        <a:rPr lang="he-IL" sz="1600" b="1" kern="12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חה"א</a:t>
                      </a: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/ </a:t>
                      </a:r>
                      <a:r>
                        <a:rPr lang="he-IL" sz="1600" b="1" kern="12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אט"ל</a:t>
                      </a: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/ </a:t>
                      </a:r>
                      <a:r>
                        <a:rPr lang="he-IL" sz="1600" b="1" kern="12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חה"י</a:t>
                      </a: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/ פקע"ר / </a:t>
                      </a:r>
                      <a:r>
                        <a:rPr lang="he-IL" sz="1600" b="1" kern="12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קש"ח</a:t>
                      </a: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וקישור</a:t>
                      </a:r>
                      <a:endParaRPr lang="he-IL" sz="1600" b="1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נציגים רלוונטיים</a:t>
                      </a:r>
                      <a:endParaRPr lang="he-IL" sz="16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497888" cy="4537075"/>
          </a:xfrm>
        </p:spPr>
        <p:txBody>
          <a:bodyPr/>
          <a:lstStyle/>
          <a:p>
            <a:pPr algn="l" rtl="0" eaLnBrk="1" hangingPunct="1"/>
            <a:endParaRPr lang="en-US" sz="2800" b="1" u="sng" smtClean="0">
              <a:solidFill>
                <a:srgbClr val="0033CC"/>
              </a:solidFill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u="sng" smtClean="0">
              <a:cs typeface="Arial" pitchFamily="34" charset="0"/>
            </a:endParaRP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56FB4-44B9-45EC-8EA2-726251C46515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11188" y="47625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>
                <a:solidFill>
                  <a:schemeClr val="tx2"/>
                </a:solidFill>
                <a:latin typeface="Arial Black" pitchFamily="34" charset="0"/>
              </a:rPr>
              <a:t>       מיפוי תכנים- הרצאות</a:t>
            </a:r>
            <a:endParaRPr lang="en-US" sz="3600" b="1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468256" y="1916113"/>
          <a:ext cx="8072494" cy="4257871"/>
        </p:xfrm>
        <a:graphic>
          <a:graphicData uri="http://schemas.openxmlformats.org/drawingml/2006/table">
            <a:tbl>
              <a:tblPr rtl="1"/>
              <a:tblGrid>
                <a:gridCol w="768216"/>
                <a:gridCol w="4329082"/>
                <a:gridCol w="2975196"/>
              </a:tblGrid>
              <a:tr h="5879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latin typeface="Calibri"/>
                          <a:ea typeface="Calibri"/>
                          <a:cs typeface="Arial"/>
                        </a:rPr>
                        <a:t>מס"ד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latin typeface="Calibri"/>
                          <a:ea typeface="Calibri"/>
                          <a:cs typeface="Arial"/>
                        </a:rPr>
                        <a:t>נושא ההרצאה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latin typeface="Calibri"/>
                          <a:ea typeface="Calibri"/>
                          <a:cs typeface="Arial"/>
                        </a:rPr>
                        <a:t>שם המרצה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גיאוגרפיה ודמוגרפיה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Arial"/>
                        </a:rPr>
                        <a:t>פרופסור ארנון סופר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אנשים –</a:t>
                      </a:r>
                      <a:r>
                        <a:rPr lang="he-IL" sz="1600" b="1" dirty="0" err="1">
                          <a:latin typeface="Calibri"/>
                          <a:ea typeface="Calibri"/>
                          <a:cs typeface="Arial"/>
                        </a:rPr>
                        <a:t> אכ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"א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Arial"/>
                        </a:rPr>
                        <a:t>נציג אכ"א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17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אנשים –</a:t>
                      </a:r>
                      <a:r>
                        <a:rPr lang="he-IL" sz="1600" b="1" dirty="0" err="1">
                          <a:latin typeface="Calibri"/>
                          <a:ea typeface="Calibri"/>
                          <a:cs typeface="Arial"/>
                        </a:rPr>
                        <a:t> אג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ף השיקום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נציג </a:t>
                      </a:r>
                      <a:r>
                        <a:rPr lang="he-IL" sz="1600" dirty="0" err="1">
                          <a:latin typeface="Calibri"/>
                          <a:ea typeface="Calibri"/>
                          <a:cs typeface="Arial"/>
                        </a:rPr>
                        <a:t>משה"בט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Arial"/>
                        </a:rPr>
                        <a:t>הצבא ומדינת ישראל מול התקשורת הבינלאומית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נציג </a:t>
                      </a:r>
                      <a:r>
                        <a:rPr lang="he-IL" sz="1600" dirty="0" err="1" smtClean="0">
                          <a:latin typeface="Calibri"/>
                          <a:ea typeface="Calibri"/>
                          <a:cs typeface="Arial"/>
                        </a:rPr>
                        <a:t>דו"צ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האביב הערבי</a:t>
                      </a: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רדא</a:t>
                      </a: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מנצור</a:t>
                      </a: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מרכז המחקר</a:t>
                      </a: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פיני יחזקאלי</a:t>
                      </a: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Arial"/>
                        </a:rPr>
                        <a:t>21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latin typeface="Calibri"/>
                          <a:ea typeface="Calibri"/>
                          <a:cs typeface="Arial"/>
                        </a:rPr>
                        <a:t>מתודולוגיות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משה קינן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 smtClean="0">
                          <a:latin typeface="Calibri"/>
                          <a:ea typeface="Calibri"/>
                          <a:cs typeface="Arial"/>
                        </a:rPr>
                        <a:t>משהב"ט</a:t>
                      </a:r>
                      <a:r>
                        <a:rPr lang="he-IL" sz="1600" b="1" baseline="0" dirty="0" smtClean="0">
                          <a:latin typeface="Calibri"/>
                          <a:ea typeface="Calibri"/>
                          <a:cs typeface="Arial"/>
                        </a:rPr>
                        <a:t> / </a:t>
                      </a:r>
                      <a:r>
                        <a:rPr lang="he-IL" sz="1600" b="1" baseline="0" dirty="0" err="1" smtClean="0">
                          <a:latin typeface="Calibri"/>
                          <a:ea typeface="Calibri"/>
                          <a:cs typeface="Arial"/>
                        </a:rPr>
                        <a:t>א</a:t>
                      </a:r>
                      <a:r>
                        <a:rPr lang="he-IL" sz="1600" b="1" dirty="0" err="1" smtClean="0">
                          <a:latin typeface="Calibri"/>
                          <a:ea typeface="Calibri"/>
                          <a:cs typeface="Arial"/>
                        </a:rPr>
                        <a:t>בט"ם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שמעון ארד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23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latin typeface="Calibri"/>
                          <a:ea typeface="Calibri"/>
                          <a:cs typeface="Arial"/>
                        </a:rPr>
                        <a:t>משפט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דניאל </a:t>
                      </a:r>
                      <a:r>
                        <a:rPr lang="he-IL" sz="1600" dirty="0" err="1" smtClean="0">
                          <a:latin typeface="Calibri"/>
                          <a:ea typeface="Calibri"/>
                          <a:cs typeface="Arial"/>
                        </a:rPr>
                        <a:t>רייזנר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latin typeface="Calibri"/>
                          <a:ea typeface="Calibri"/>
                          <a:cs typeface="Arial"/>
                        </a:rPr>
                        <a:t>שב"כ (ביקור)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נציג</a:t>
                      </a:r>
                      <a:r>
                        <a:rPr lang="he-IL" sz="1600" baseline="0" dirty="0" smtClean="0">
                          <a:latin typeface="Calibri"/>
                          <a:ea typeface="Calibri"/>
                          <a:cs typeface="Arial"/>
                        </a:rPr>
                        <a:t> שב"כ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25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 smtClean="0">
                          <a:latin typeface="Calibri"/>
                          <a:ea typeface="Calibri"/>
                          <a:cs typeface="Arial"/>
                        </a:rPr>
                        <a:t>מל"מ</a:t>
                      </a:r>
                      <a:r>
                        <a:rPr lang="he-IL" sz="1600" b="1" baseline="0" dirty="0" smtClean="0">
                          <a:latin typeface="Calibri"/>
                          <a:ea typeface="Calibri"/>
                          <a:cs typeface="Arial"/>
                        </a:rPr>
                        <a:t> (ביקור)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זמירה+ חוקר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Arial"/>
                        </a:rPr>
                        <a:t>26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Arial"/>
                        </a:rPr>
                        <a:t>27</a:t>
                      </a:r>
                    </a:p>
                  </a:txBody>
                  <a:tcPr marL="47613" marR="476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 smtClean="0">
                          <a:latin typeface="Calibri"/>
                          <a:ea typeface="Calibri"/>
                          <a:cs typeface="Arial"/>
                        </a:rPr>
                        <a:t>משהב"ט</a:t>
                      </a:r>
                      <a:r>
                        <a:rPr lang="he-IL" sz="1600" b="1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600" b="1" dirty="0" err="1" smtClean="0">
                          <a:latin typeface="Calibri"/>
                          <a:ea typeface="Calibri"/>
                          <a:cs typeface="Arial"/>
                        </a:rPr>
                        <a:t>– מפא"ת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Calibri"/>
                          <a:ea typeface="Calibri"/>
                          <a:cs typeface="Arial"/>
                        </a:rPr>
                        <a:t>סטפן דויטש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13" marR="47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74D6E-C15A-4202-86A2-924F2FA58504}" type="slidenum">
              <a:rPr lang="he-IL"/>
              <a:pPr>
                <a:defRPr/>
              </a:pPr>
              <a:t>9</a:t>
            </a:fld>
            <a:endParaRPr lang="en-US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500063" y="28575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r>
              <a:rPr lang="he-IL" sz="3600" b="1" dirty="0">
                <a:solidFill>
                  <a:schemeClr val="tx2"/>
                </a:solidFill>
                <a:latin typeface="Arial Black" pitchFamily="34" charset="0"/>
              </a:rPr>
              <a:t>       מיפוי </a:t>
            </a:r>
            <a:r>
              <a:rPr lang="he-IL" sz="3600" b="1" dirty="0" smtClean="0">
                <a:solidFill>
                  <a:schemeClr val="tx2"/>
                </a:solidFill>
                <a:latin typeface="Arial Black" pitchFamily="34" charset="0"/>
              </a:rPr>
              <a:t>תכנים - </a:t>
            </a:r>
            <a:r>
              <a:rPr lang="he-IL" sz="3600" b="1" dirty="0">
                <a:solidFill>
                  <a:schemeClr val="tx2"/>
                </a:solidFill>
                <a:latin typeface="Arial Black" pitchFamily="34" charset="0"/>
              </a:rPr>
              <a:t>סיורים</a:t>
            </a:r>
            <a:endParaRPr lang="en-US" sz="3600" b="1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2916013" y="1773238"/>
          <a:ext cx="3403825" cy="4343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52324"/>
                <a:gridCol w="1997607"/>
                <a:gridCol w="95389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#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סיור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משך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1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ירושלים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יומיים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2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cs typeface="David" pitchFamily="2" charset="-79"/>
                        </a:rPr>
                        <a:t>דרום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3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cs typeface="David" pitchFamily="2" charset="-79"/>
                        </a:rPr>
                        <a:t>ירושלים (מוסדות שלטון)</a:t>
                      </a:r>
                      <a:endParaRPr lang="he-IL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4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cs typeface="David" pitchFamily="2" charset="-79"/>
                        </a:rPr>
                        <a:t>יפו ונווה צדק</a:t>
                      </a:r>
                      <a:endParaRPr lang="he-IL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5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cs typeface="David" pitchFamily="2" charset="-79"/>
                        </a:rPr>
                        <a:t>קו התפר</a:t>
                      </a:r>
                      <a:endParaRPr lang="he-IL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6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כנרת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7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ים המלח ומצדה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8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צפון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יומיים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9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קיסריה</a:t>
                      </a:r>
                      <a:r>
                        <a:rPr lang="he-IL" sz="1800" b="1" baseline="0" dirty="0" smtClean="0">
                          <a:cs typeface="David" pitchFamily="2" charset="-79"/>
                        </a:rPr>
                        <a:t> וזיכרון יעקב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10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cs typeface="David" pitchFamily="2" charset="-79"/>
                        </a:rPr>
                        <a:t>מוזיאונים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cs typeface="David" pitchFamily="2" charset="-79"/>
                        </a:rPr>
                        <a:t>יום</a:t>
                      </a:r>
                      <a:endParaRPr lang="he-IL" sz="1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4088</TotalTime>
  <Words>677</Words>
  <Application>Microsoft Office PowerPoint</Application>
  <PresentationFormat>‫הצגה על המסך (4:3)</PresentationFormat>
  <Paragraphs>169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Lenovo User</dc:creator>
  <cp:lastModifiedBy>Lenovo User</cp:lastModifiedBy>
  <cp:revision>23</cp:revision>
  <dcterms:created xsi:type="dcterms:W3CDTF">2011-04-17T12:53:27Z</dcterms:created>
  <dcterms:modified xsi:type="dcterms:W3CDTF">2012-08-30T05:36:29Z</dcterms:modified>
</cp:coreProperties>
</file>