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9"/>
  </p:notesMasterIdLst>
  <p:sldIdLst>
    <p:sldId id="256" r:id="rId2"/>
    <p:sldId id="257" r:id="rId3"/>
    <p:sldId id="259" r:id="rId4"/>
    <p:sldId id="258" r:id="rId5"/>
    <p:sldId id="268" r:id="rId6"/>
    <p:sldId id="260" r:id="rId7"/>
    <p:sldId id="269" r:id="rId8"/>
    <p:sldId id="271" r:id="rId9"/>
    <p:sldId id="274" r:id="rId10"/>
    <p:sldId id="275" r:id="rId11"/>
    <p:sldId id="278" r:id="rId12"/>
    <p:sldId id="262" r:id="rId13"/>
    <p:sldId id="263" r:id="rId14"/>
    <p:sldId id="264" r:id="rId15"/>
    <p:sldId id="265" r:id="rId16"/>
    <p:sldId id="266" r:id="rId17"/>
    <p:sldId id="267" r:id="rId1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150" autoAdjust="0"/>
    <p:restoredTop sz="94660"/>
  </p:normalViewPr>
  <p:slideViewPr>
    <p:cSldViewPr snapToGrid="0" showGuides="1">
      <p:cViewPr varScale="1">
        <p:scale>
          <a:sx n="89" d="100"/>
          <a:sy n="89" d="100"/>
        </p:scale>
        <p:origin x="96"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D2BE10-3721-427A-A762-563B80A551D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27960A93-E322-46C2-B351-F5A6CD2AF50A}">
      <dgm:prSet custT="1"/>
      <dgm:spPr>
        <a:solidFill>
          <a:schemeClr val="bg1">
            <a:lumMod val="65000"/>
            <a:alpha val="40000"/>
          </a:schemeClr>
        </a:solidFill>
        <a:ln>
          <a:noFill/>
        </a:ln>
        <a:effectLst>
          <a:outerShdw blurRad="50800" dist="38100" dir="5400000" algn="t" rotWithShape="0">
            <a:prstClr val="black">
              <a:alpha val="40000"/>
            </a:prstClr>
          </a:outerShdw>
        </a:effectLst>
      </dgm:spPr>
      <dgm:t>
        <a:bodyPr/>
        <a:lstStyle/>
        <a:p>
          <a:pPr algn="r"/>
          <a:r>
            <a:rPr lang="he-IL" sz="2000" b="1" dirty="0">
              <a:solidFill>
                <a:schemeClr val="bg1"/>
              </a:solidFill>
            </a:rPr>
            <a:t>מבוא</a:t>
          </a:r>
          <a:endParaRPr lang="en-US" sz="2000" b="1" dirty="0">
            <a:solidFill>
              <a:schemeClr val="bg1"/>
            </a:solidFill>
          </a:endParaRPr>
        </a:p>
      </dgm:t>
    </dgm:pt>
    <dgm:pt modelId="{45E60110-28BB-441B-AFFF-15040F78AAB4}" type="parTrans" cxnId="{56C95ABF-8286-4D85-8BBB-F2CAA1205676}">
      <dgm:prSet/>
      <dgm:spPr/>
      <dgm:t>
        <a:bodyPr/>
        <a:lstStyle/>
        <a:p>
          <a:pPr algn="r"/>
          <a:endParaRPr lang="en-US" sz="2800" b="1">
            <a:solidFill>
              <a:schemeClr val="bg1"/>
            </a:solidFill>
          </a:endParaRPr>
        </a:p>
      </dgm:t>
    </dgm:pt>
    <dgm:pt modelId="{8EBB2520-D195-4A44-89A2-17BDCE5F0489}" type="sibTrans" cxnId="{56C95ABF-8286-4D85-8BBB-F2CAA1205676}">
      <dgm:prSet/>
      <dgm:spPr/>
      <dgm:t>
        <a:bodyPr/>
        <a:lstStyle/>
        <a:p>
          <a:pPr algn="r"/>
          <a:endParaRPr lang="en-US" sz="2800" b="1">
            <a:solidFill>
              <a:schemeClr val="bg1"/>
            </a:solidFill>
          </a:endParaRPr>
        </a:p>
      </dgm:t>
    </dgm:pt>
    <dgm:pt modelId="{3472C3BC-FAA7-43C9-A68E-A06B05231DF3}">
      <dgm:prSet custT="1"/>
      <dgm:spPr>
        <a:solidFill>
          <a:srgbClr val="002060">
            <a:alpha val="40000"/>
          </a:srgbClr>
        </a:solidFill>
        <a:ln>
          <a:noFill/>
        </a:ln>
        <a:effectLst>
          <a:outerShdw blurRad="50800" dist="38100" dir="5400000" algn="t" rotWithShape="0">
            <a:prstClr val="black">
              <a:alpha val="40000"/>
            </a:prstClr>
          </a:outerShdw>
        </a:effectLst>
      </dgm:spPr>
      <dgm:t>
        <a:bodyPr/>
        <a:lstStyle/>
        <a:p>
          <a:pPr algn="r"/>
          <a:r>
            <a:rPr lang="he-IL" sz="2000" b="1" dirty="0">
              <a:solidFill>
                <a:schemeClr val="bg1"/>
              </a:solidFill>
            </a:rPr>
            <a:t>פרק א' – החוסן האזרחי</a:t>
          </a:r>
          <a:endParaRPr lang="en-US" sz="2000" b="1" dirty="0">
            <a:solidFill>
              <a:schemeClr val="bg1"/>
            </a:solidFill>
          </a:endParaRPr>
        </a:p>
      </dgm:t>
    </dgm:pt>
    <dgm:pt modelId="{0BF84E7E-DBEA-499C-A0CA-0E46DBF24CCA}" type="parTrans" cxnId="{4C3E5E45-D069-407A-80AB-4F44C8612FB9}">
      <dgm:prSet/>
      <dgm:spPr/>
      <dgm:t>
        <a:bodyPr/>
        <a:lstStyle/>
        <a:p>
          <a:pPr algn="r"/>
          <a:endParaRPr lang="en-US" sz="2800" b="1">
            <a:solidFill>
              <a:schemeClr val="bg1"/>
            </a:solidFill>
          </a:endParaRPr>
        </a:p>
      </dgm:t>
    </dgm:pt>
    <dgm:pt modelId="{32CD2E9F-720B-4C2D-92B8-56753DA2190F}" type="sibTrans" cxnId="{4C3E5E45-D069-407A-80AB-4F44C8612FB9}">
      <dgm:prSet/>
      <dgm:spPr/>
      <dgm:t>
        <a:bodyPr/>
        <a:lstStyle/>
        <a:p>
          <a:pPr algn="r"/>
          <a:endParaRPr lang="en-US" sz="2800" b="1">
            <a:solidFill>
              <a:schemeClr val="bg1"/>
            </a:solidFill>
          </a:endParaRPr>
        </a:p>
      </dgm:t>
    </dgm:pt>
    <dgm:pt modelId="{C0045EF5-10C5-4F81-A4B3-05B93B1EC3BB}">
      <dgm:prSet custT="1"/>
      <dgm:spPr>
        <a:solidFill>
          <a:srgbClr val="002060">
            <a:alpha val="40000"/>
          </a:srgbClr>
        </a:solidFill>
        <a:ln>
          <a:noFill/>
        </a:ln>
        <a:effectLst>
          <a:outerShdw blurRad="50800" dist="38100" dir="5400000" algn="t" rotWithShape="0">
            <a:prstClr val="black">
              <a:alpha val="40000"/>
            </a:prstClr>
          </a:outerShdw>
        </a:effectLst>
      </dgm:spPr>
      <dgm:t>
        <a:bodyPr/>
        <a:lstStyle/>
        <a:p>
          <a:pPr algn="r"/>
          <a:r>
            <a:rPr lang="he-IL" sz="2000" b="1" dirty="0">
              <a:solidFill>
                <a:schemeClr val="bg1"/>
              </a:solidFill>
            </a:rPr>
            <a:t>פרק ב' - מוקדי ההשפעה של האויב על החוסן האזרחי</a:t>
          </a:r>
          <a:endParaRPr lang="en-US" sz="2000" b="1" dirty="0">
            <a:solidFill>
              <a:schemeClr val="bg1"/>
            </a:solidFill>
          </a:endParaRPr>
        </a:p>
      </dgm:t>
    </dgm:pt>
    <dgm:pt modelId="{E3664E48-79BB-4B27-8B2D-89024D3C7F41}" type="parTrans" cxnId="{57858CEB-4C77-4D87-9A72-2165E79676C1}">
      <dgm:prSet/>
      <dgm:spPr/>
      <dgm:t>
        <a:bodyPr/>
        <a:lstStyle/>
        <a:p>
          <a:pPr algn="r"/>
          <a:endParaRPr lang="en-US" sz="2800" b="1">
            <a:solidFill>
              <a:schemeClr val="bg1"/>
            </a:solidFill>
          </a:endParaRPr>
        </a:p>
      </dgm:t>
    </dgm:pt>
    <dgm:pt modelId="{86909660-0910-41A1-A346-FB1AA5FE5343}" type="sibTrans" cxnId="{57858CEB-4C77-4D87-9A72-2165E79676C1}">
      <dgm:prSet/>
      <dgm:spPr/>
      <dgm:t>
        <a:bodyPr/>
        <a:lstStyle/>
        <a:p>
          <a:pPr algn="r"/>
          <a:endParaRPr lang="en-US" sz="2800" b="1">
            <a:solidFill>
              <a:schemeClr val="bg1"/>
            </a:solidFill>
          </a:endParaRPr>
        </a:p>
      </dgm:t>
    </dgm:pt>
    <dgm:pt modelId="{04BEC891-011E-427B-A9EE-7CEF73D97772}">
      <dgm:prSet custT="1"/>
      <dgm:spPr>
        <a:solidFill>
          <a:srgbClr val="002060">
            <a:alpha val="40000"/>
          </a:srgbClr>
        </a:solidFill>
        <a:ln>
          <a:noFill/>
        </a:ln>
        <a:effectLst>
          <a:outerShdw blurRad="50800" dist="38100" dir="5400000" algn="t" rotWithShape="0">
            <a:prstClr val="black">
              <a:alpha val="40000"/>
            </a:prstClr>
          </a:outerShdw>
        </a:effectLst>
      </dgm:spPr>
      <dgm:t>
        <a:bodyPr/>
        <a:lstStyle/>
        <a:p>
          <a:pPr algn="r"/>
          <a:r>
            <a:rPr lang="he-IL" sz="2000" b="1" dirty="0">
              <a:solidFill>
                <a:schemeClr val="bg1"/>
              </a:solidFill>
            </a:rPr>
            <a:t>פרק ג' - התייחסות תפישת הביטחון של ישראל, אסטרטגיית צה"ל ומסמך עקרונות למדיניות הביטחון לחוסן האזרחי של מדינת ישראל</a:t>
          </a:r>
          <a:endParaRPr lang="en-US" sz="2000" b="1" dirty="0">
            <a:solidFill>
              <a:schemeClr val="bg1"/>
            </a:solidFill>
          </a:endParaRPr>
        </a:p>
      </dgm:t>
    </dgm:pt>
    <dgm:pt modelId="{EB6C41F1-33EE-4AAA-9232-A431AF9F1E05}" type="parTrans" cxnId="{419707A5-3D51-48FC-896D-84EEAF02D73C}">
      <dgm:prSet/>
      <dgm:spPr/>
      <dgm:t>
        <a:bodyPr/>
        <a:lstStyle/>
        <a:p>
          <a:pPr algn="r"/>
          <a:endParaRPr lang="en-US" sz="2800" b="1">
            <a:solidFill>
              <a:schemeClr val="bg1"/>
            </a:solidFill>
          </a:endParaRPr>
        </a:p>
      </dgm:t>
    </dgm:pt>
    <dgm:pt modelId="{BFCFB793-8F0C-4211-83C5-C02EC318F794}" type="sibTrans" cxnId="{419707A5-3D51-48FC-896D-84EEAF02D73C}">
      <dgm:prSet/>
      <dgm:spPr/>
      <dgm:t>
        <a:bodyPr/>
        <a:lstStyle/>
        <a:p>
          <a:pPr algn="r"/>
          <a:endParaRPr lang="en-US" sz="2800" b="1">
            <a:solidFill>
              <a:schemeClr val="bg1"/>
            </a:solidFill>
          </a:endParaRPr>
        </a:p>
      </dgm:t>
    </dgm:pt>
    <dgm:pt modelId="{D598AAC9-24B4-4D95-AF9F-E4DDFA8E44E9}">
      <dgm:prSet custT="1"/>
      <dgm:spPr>
        <a:solidFill>
          <a:schemeClr val="bg1">
            <a:lumMod val="65000"/>
            <a:alpha val="40000"/>
          </a:schemeClr>
        </a:solidFill>
        <a:ln>
          <a:noFill/>
        </a:ln>
        <a:effectLst>
          <a:outerShdw blurRad="50800" dist="38100" dir="5400000" algn="t" rotWithShape="0">
            <a:prstClr val="black">
              <a:alpha val="40000"/>
            </a:prstClr>
          </a:outerShdw>
        </a:effectLst>
      </dgm:spPr>
      <dgm:t>
        <a:bodyPr/>
        <a:lstStyle/>
        <a:p>
          <a:pPr algn="r"/>
          <a:r>
            <a:rPr lang="he-IL" sz="2000" b="1" dirty="0">
              <a:solidFill>
                <a:schemeClr val="bg1"/>
              </a:solidFill>
            </a:rPr>
            <a:t>סיכום</a:t>
          </a:r>
          <a:endParaRPr lang="en-US" sz="2000" b="1" dirty="0">
            <a:solidFill>
              <a:schemeClr val="bg1"/>
            </a:solidFill>
          </a:endParaRPr>
        </a:p>
      </dgm:t>
    </dgm:pt>
    <dgm:pt modelId="{2B486F7F-CAE9-4A3E-A051-206D6E7C50B5}" type="parTrans" cxnId="{7AA8C6B2-38CB-4ECF-834B-F52E6A50C9DB}">
      <dgm:prSet/>
      <dgm:spPr/>
      <dgm:t>
        <a:bodyPr/>
        <a:lstStyle/>
        <a:p>
          <a:pPr algn="r"/>
          <a:endParaRPr lang="en-US" sz="2800" b="1">
            <a:solidFill>
              <a:schemeClr val="bg1"/>
            </a:solidFill>
          </a:endParaRPr>
        </a:p>
      </dgm:t>
    </dgm:pt>
    <dgm:pt modelId="{E9786895-E4DB-4D8E-BA59-012B2F5A64E2}" type="sibTrans" cxnId="{7AA8C6B2-38CB-4ECF-834B-F52E6A50C9DB}">
      <dgm:prSet/>
      <dgm:spPr/>
      <dgm:t>
        <a:bodyPr/>
        <a:lstStyle/>
        <a:p>
          <a:pPr algn="r"/>
          <a:endParaRPr lang="en-US" sz="2800" b="1">
            <a:solidFill>
              <a:schemeClr val="bg1"/>
            </a:solidFill>
          </a:endParaRPr>
        </a:p>
      </dgm:t>
    </dgm:pt>
    <dgm:pt modelId="{B2E5E0F5-0182-419C-894B-4A37C574A345}">
      <dgm:prSet custT="1"/>
      <dgm:spPr>
        <a:solidFill>
          <a:schemeClr val="bg1">
            <a:lumMod val="65000"/>
            <a:alpha val="40000"/>
          </a:schemeClr>
        </a:solidFill>
        <a:ln>
          <a:noFill/>
        </a:ln>
        <a:effectLst>
          <a:outerShdw blurRad="50800" dist="38100" dir="5400000" algn="t" rotWithShape="0">
            <a:prstClr val="black">
              <a:alpha val="40000"/>
            </a:prstClr>
          </a:outerShdw>
        </a:effectLst>
      </dgm:spPr>
      <dgm:t>
        <a:bodyPr/>
        <a:lstStyle/>
        <a:p>
          <a:pPr algn="r"/>
          <a:r>
            <a:rPr lang="he-IL" sz="2000" b="1" dirty="0">
              <a:solidFill>
                <a:schemeClr val="bg1"/>
              </a:solidFill>
            </a:rPr>
            <a:t>ביבליוגרפיה</a:t>
          </a:r>
          <a:endParaRPr lang="en-US" sz="2000" b="1" dirty="0">
            <a:solidFill>
              <a:schemeClr val="bg1"/>
            </a:solidFill>
          </a:endParaRPr>
        </a:p>
      </dgm:t>
    </dgm:pt>
    <dgm:pt modelId="{7C7DBBE0-8783-42C0-9160-731A3986F9F1}" type="parTrans" cxnId="{D9B490AE-5159-4D9B-B4C7-C34ECE186F2D}">
      <dgm:prSet/>
      <dgm:spPr/>
      <dgm:t>
        <a:bodyPr/>
        <a:lstStyle/>
        <a:p>
          <a:pPr algn="r"/>
          <a:endParaRPr lang="en-US" sz="2800" b="1">
            <a:solidFill>
              <a:schemeClr val="bg1"/>
            </a:solidFill>
          </a:endParaRPr>
        </a:p>
      </dgm:t>
    </dgm:pt>
    <dgm:pt modelId="{8165C683-C8E7-4B60-A986-1998EB41550E}" type="sibTrans" cxnId="{D9B490AE-5159-4D9B-B4C7-C34ECE186F2D}">
      <dgm:prSet/>
      <dgm:spPr/>
      <dgm:t>
        <a:bodyPr/>
        <a:lstStyle/>
        <a:p>
          <a:pPr algn="r"/>
          <a:endParaRPr lang="en-US" sz="2800" b="1">
            <a:solidFill>
              <a:schemeClr val="bg1"/>
            </a:solidFill>
          </a:endParaRPr>
        </a:p>
      </dgm:t>
    </dgm:pt>
    <dgm:pt modelId="{3BC1E527-B3C3-4C2A-BF3C-F13DA318FC05}" type="pres">
      <dgm:prSet presAssocID="{3CD2BE10-3721-427A-A762-563B80A551D7}" presName="linear" presStyleCnt="0">
        <dgm:presLayoutVars>
          <dgm:animLvl val="lvl"/>
          <dgm:resizeHandles val="exact"/>
        </dgm:presLayoutVars>
      </dgm:prSet>
      <dgm:spPr/>
      <dgm:t>
        <a:bodyPr/>
        <a:lstStyle/>
        <a:p>
          <a:pPr rtl="1"/>
          <a:endParaRPr lang="he-IL"/>
        </a:p>
      </dgm:t>
    </dgm:pt>
    <dgm:pt modelId="{94D42686-8584-489E-9C1C-631B005D9AE3}" type="pres">
      <dgm:prSet presAssocID="{27960A93-E322-46C2-B351-F5A6CD2AF50A}" presName="parentText" presStyleLbl="node1" presStyleIdx="0" presStyleCnt="6">
        <dgm:presLayoutVars>
          <dgm:chMax val="0"/>
          <dgm:bulletEnabled val="1"/>
        </dgm:presLayoutVars>
      </dgm:prSet>
      <dgm:spPr>
        <a:prstGeom prst="rect">
          <a:avLst/>
        </a:prstGeom>
      </dgm:spPr>
      <dgm:t>
        <a:bodyPr/>
        <a:lstStyle/>
        <a:p>
          <a:pPr rtl="1"/>
          <a:endParaRPr lang="he-IL"/>
        </a:p>
      </dgm:t>
    </dgm:pt>
    <dgm:pt modelId="{2ED18060-6FCE-498B-91DA-714358BBBB57}" type="pres">
      <dgm:prSet presAssocID="{8EBB2520-D195-4A44-89A2-17BDCE5F0489}" presName="spacer" presStyleCnt="0"/>
      <dgm:spPr/>
    </dgm:pt>
    <dgm:pt modelId="{7C1FD33A-54FB-4B5C-B93A-EC6DB0A77455}" type="pres">
      <dgm:prSet presAssocID="{3472C3BC-FAA7-43C9-A68E-A06B05231DF3}" presName="parentText" presStyleLbl="node1" presStyleIdx="1" presStyleCnt="6">
        <dgm:presLayoutVars>
          <dgm:chMax val="0"/>
          <dgm:bulletEnabled val="1"/>
        </dgm:presLayoutVars>
      </dgm:prSet>
      <dgm:spPr>
        <a:prstGeom prst="rect">
          <a:avLst/>
        </a:prstGeom>
      </dgm:spPr>
      <dgm:t>
        <a:bodyPr/>
        <a:lstStyle/>
        <a:p>
          <a:pPr rtl="1"/>
          <a:endParaRPr lang="he-IL"/>
        </a:p>
      </dgm:t>
    </dgm:pt>
    <dgm:pt modelId="{6870E128-3B6A-4E3F-9A5A-D9138B722999}" type="pres">
      <dgm:prSet presAssocID="{32CD2E9F-720B-4C2D-92B8-56753DA2190F}" presName="spacer" presStyleCnt="0"/>
      <dgm:spPr/>
    </dgm:pt>
    <dgm:pt modelId="{967A83D9-281A-48BA-9286-CA95FE9C6215}" type="pres">
      <dgm:prSet presAssocID="{C0045EF5-10C5-4F81-A4B3-05B93B1EC3BB}" presName="parentText" presStyleLbl="node1" presStyleIdx="2" presStyleCnt="6">
        <dgm:presLayoutVars>
          <dgm:chMax val="0"/>
          <dgm:bulletEnabled val="1"/>
        </dgm:presLayoutVars>
      </dgm:prSet>
      <dgm:spPr>
        <a:prstGeom prst="rect">
          <a:avLst/>
        </a:prstGeom>
      </dgm:spPr>
      <dgm:t>
        <a:bodyPr/>
        <a:lstStyle/>
        <a:p>
          <a:pPr rtl="1"/>
          <a:endParaRPr lang="he-IL"/>
        </a:p>
      </dgm:t>
    </dgm:pt>
    <dgm:pt modelId="{466EB1E1-40BA-486B-A3E2-C861C6952EAA}" type="pres">
      <dgm:prSet presAssocID="{86909660-0910-41A1-A346-FB1AA5FE5343}" presName="spacer" presStyleCnt="0"/>
      <dgm:spPr/>
    </dgm:pt>
    <dgm:pt modelId="{EC7301EF-ECDA-4B1B-BE54-B267AF2D1775}" type="pres">
      <dgm:prSet presAssocID="{04BEC891-011E-427B-A9EE-7CEF73D97772}" presName="parentText" presStyleLbl="node1" presStyleIdx="3" presStyleCnt="6">
        <dgm:presLayoutVars>
          <dgm:chMax val="0"/>
          <dgm:bulletEnabled val="1"/>
        </dgm:presLayoutVars>
      </dgm:prSet>
      <dgm:spPr>
        <a:prstGeom prst="rect">
          <a:avLst/>
        </a:prstGeom>
      </dgm:spPr>
      <dgm:t>
        <a:bodyPr/>
        <a:lstStyle/>
        <a:p>
          <a:pPr rtl="1"/>
          <a:endParaRPr lang="he-IL"/>
        </a:p>
      </dgm:t>
    </dgm:pt>
    <dgm:pt modelId="{E4547D23-E1D9-42FA-87EA-C597B1BF9D3D}" type="pres">
      <dgm:prSet presAssocID="{BFCFB793-8F0C-4211-83C5-C02EC318F794}" presName="spacer" presStyleCnt="0"/>
      <dgm:spPr/>
    </dgm:pt>
    <dgm:pt modelId="{6D4CCA4A-2785-4F8C-A911-087191B753EB}" type="pres">
      <dgm:prSet presAssocID="{D598AAC9-24B4-4D95-AF9F-E4DDFA8E44E9}" presName="parentText" presStyleLbl="node1" presStyleIdx="4" presStyleCnt="6">
        <dgm:presLayoutVars>
          <dgm:chMax val="0"/>
          <dgm:bulletEnabled val="1"/>
        </dgm:presLayoutVars>
      </dgm:prSet>
      <dgm:spPr>
        <a:prstGeom prst="rect">
          <a:avLst/>
        </a:prstGeom>
      </dgm:spPr>
      <dgm:t>
        <a:bodyPr/>
        <a:lstStyle/>
        <a:p>
          <a:pPr rtl="1"/>
          <a:endParaRPr lang="he-IL"/>
        </a:p>
      </dgm:t>
    </dgm:pt>
    <dgm:pt modelId="{7EEBFDED-9301-400D-8FEC-2DD449A8F6F7}" type="pres">
      <dgm:prSet presAssocID="{E9786895-E4DB-4D8E-BA59-012B2F5A64E2}" presName="spacer" presStyleCnt="0"/>
      <dgm:spPr/>
    </dgm:pt>
    <dgm:pt modelId="{24BEABDE-DCAB-41EE-A3EC-CAEDA896C143}" type="pres">
      <dgm:prSet presAssocID="{B2E5E0F5-0182-419C-894B-4A37C574A345}" presName="parentText" presStyleLbl="node1" presStyleIdx="5" presStyleCnt="6">
        <dgm:presLayoutVars>
          <dgm:chMax val="0"/>
          <dgm:bulletEnabled val="1"/>
        </dgm:presLayoutVars>
      </dgm:prSet>
      <dgm:spPr>
        <a:prstGeom prst="rect">
          <a:avLst/>
        </a:prstGeom>
      </dgm:spPr>
      <dgm:t>
        <a:bodyPr/>
        <a:lstStyle/>
        <a:p>
          <a:pPr rtl="1"/>
          <a:endParaRPr lang="he-IL"/>
        </a:p>
      </dgm:t>
    </dgm:pt>
  </dgm:ptLst>
  <dgm:cxnLst>
    <dgm:cxn modelId="{57858CEB-4C77-4D87-9A72-2165E79676C1}" srcId="{3CD2BE10-3721-427A-A762-563B80A551D7}" destId="{C0045EF5-10C5-4F81-A4B3-05B93B1EC3BB}" srcOrd="2" destOrd="0" parTransId="{E3664E48-79BB-4B27-8B2D-89024D3C7F41}" sibTransId="{86909660-0910-41A1-A346-FB1AA5FE5343}"/>
    <dgm:cxn modelId="{A6D085D8-CADE-43BF-8A5D-184B320D4423}" type="presOf" srcId="{3472C3BC-FAA7-43C9-A68E-A06B05231DF3}" destId="{7C1FD33A-54FB-4B5C-B93A-EC6DB0A77455}" srcOrd="0" destOrd="0" presId="urn:microsoft.com/office/officeart/2005/8/layout/vList2"/>
    <dgm:cxn modelId="{5E8B27CC-2B5D-4214-B408-1BC6498F1694}" type="presOf" srcId="{3CD2BE10-3721-427A-A762-563B80A551D7}" destId="{3BC1E527-B3C3-4C2A-BF3C-F13DA318FC05}" srcOrd="0" destOrd="0" presId="urn:microsoft.com/office/officeart/2005/8/layout/vList2"/>
    <dgm:cxn modelId="{419707A5-3D51-48FC-896D-84EEAF02D73C}" srcId="{3CD2BE10-3721-427A-A762-563B80A551D7}" destId="{04BEC891-011E-427B-A9EE-7CEF73D97772}" srcOrd="3" destOrd="0" parTransId="{EB6C41F1-33EE-4AAA-9232-A431AF9F1E05}" sibTransId="{BFCFB793-8F0C-4211-83C5-C02EC318F794}"/>
    <dgm:cxn modelId="{EA1BAB96-3F32-49C7-95FB-14521EF75130}" type="presOf" srcId="{04BEC891-011E-427B-A9EE-7CEF73D97772}" destId="{EC7301EF-ECDA-4B1B-BE54-B267AF2D1775}" srcOrd="0" destOrd="0" presId="urn:microsoft.com/office/officeart/2005/8/layout/vList2"/>
    <dgm:cxn modelId="{4D92D0AD-B50A-4E90-9A24-647B39F8E4F0}" type="presOf" srcId="{C0045EF5-10C5-4F81-A4B3-05B93B1EC3BB}" destId="{967A83D9-281A-48BA-9286-CA95FE9C6215}" srcOrd="0" destOrd="0" presId="urn:microsoft.com/office/officeart/2005/8/layout/vList2"/>
    <dgm:cxn modelId="{0B456C3A-5889-49DB-992F-603E3F7EF8D6}" type="presOf" srcId="{27960A93-E322-46C2-B351-F5A6CD2AF50A}" destId="{94D42686-8584-489E-9C1C-631B005D9AE3}" srcOrd="0" destOrd="0" presId="urn:microsoft.com/office/officeart/2005/8/layout/vList2"/>
    <dgm:cxn modelId="{D9B490AE-5159-4D9B-B4C7-C34ECE186F2D}" srcId="{3CD2BE10-3721-427A-A762-563B80A551D7}" destId="{B2E5E0F5-0182-419C-894B-4A37C574A345}" srcOrd="5" destOrd="0" parTransId="{7C7DBBE0-8783-42C0-9160-731A3986F9F1}" sibTransId="{8165C683-C8E7-4B60-A986-1998EB41550E}"/>
    <dgm:cxn modelId="{41024FBB-9ED3-4A37-AC1D-079E73C84257}" type="presOf" srcId="{D598AAC9-24B4-4D95-AF9F-E4DDFA8E44E9}" destId="{6D4CCA4A-2785-4F8C-A911-087191B753EB}" srcOrd="0" destOrd="0" presId="urn:microsoft.com/office/officeart/2005/8/layout/vList2"/>
    <dgm:cxn modelId="{4C3E5E45-D069-407A-80AB-4F44C8612FB9}" srcId="{3CD2BE10-3721-427A-A762-563B80A551D7}" destId="{3472C3BC-FAA7-43C9-A68E-A06B05231DF3}" srcOrd="1" destOrd="0" parTransId="{0BF84E7E-DBEA-499C-A0CA-0E46DBF24CCA}" sibTransId="{32CD2E9F-720B-4C2D-92B8-56753DA2190F}"/>
    <dgm:cxn modelId="{7AA8C6B2-38CB-4ECF-834B-F52E6A50C9DB}" srcId="{3CD2BE10-3721-427A-A762-563B80A551D7}" destId="{D598AAC9-24B4-4D95-AF9F-E4DDFA8E44E9}" srcOrd="4" destOrd="0" parTransId="{2B486F7F-CAE9-4A3E-A051-206D6E7C50B5}" sibTransId="{E9786895-E4DB-4D8E-BA59-012B2F5A64E2}"/>
    <dgm:cxn modelId="{8BE18D94-CABC-4421-A22E-1C8AF4866241}" type="presOf" srcId="{B2E5E0F5-0182-419C-894B-4A37C574A345}" destId="{24BEABDE-DCAB-41EE-A3EC-CAEDA896C143}" srcOrd="0" destOrd="0" presId="urn:microsoft.com/office/officeart/2005/8/layout/vList2"/>
    <dgm:cxn modelId="{56C95ABF-8286-4D85-8BBB-F2CAA1205676}" srcId="{3CD2BE10-3721-427A-A762-563B80A551D7}" destId="{27960A93-E322-46C2-B351-F5A6CD2AF50A}" srcOrd="0" destOrd="0" parTransId="{45E60110-28BB-441B-AFFF-15040F78AAB4}" sibTransId="{8EBB2520-D195-4A44-89A2-17BDCE5F0489}"/>
    <dgm:cxn modelId="{903EB8CD-C6D7-44B8-928F-B361ECEF5373}" type="presParOf" srcId="{3BC1E527-B3C3-4C2A-BF3C-F13DA318FC05}" destId="{94D42686-8584-489E-9C1C-631B005D9AE3}" srcOrd="0" destOrd="0" presId="urn:microsoft.com/office/officeart/2005/8/layout/vList2"/>
    <dgm:cxn modelId="{FEC5EE30-2453-4D3B-A209-F2B89B986661}" type="presParOf" srcId="{3BC1E527-B3C3-4C2A-BF3C-F13DA318FC05}" destId="{2ED18060-6FCE-498B-91DA-714358BBBB57}" srcOrd="1" destOrd="0" presId="urn:microsoft.com/office/officeart/2005/8/layout/vList2"/>
    <dgm:cxn modelId="{C16C65AC-FA52-4ECE-A136-C8A42A847C35}" type="presParOf" srcId="{3BC1E527-B3C3-4C2A-BF3C-F13DA318FC05}" destId="{7C1FD33A-54FB-4B5C-B93A-EC6DB0A77455}" srcOrd="2" destOrd="0" presId="urn:microsoft.com/office/officeart/2005/8/layout/vList2"/>
    <dgm:cxn modelId="{3B0E53C5-FCA8-4CC3-8C30-3A03C7657784}" type="presParOf" srcId="{3BC1E527-B3C3-4C2A-BF3C-F13DA318FC05}" destId="{6870E128-3B6A-4E3F-9A5A-D9138B722999}" srcOrd="3" destOrd="0" presId="urn:microsoft.com/office/officeart/2005/8/layout/vList2"/>
    <dgm:cxn modelId="{115A1626-7F62-4B84-A6FC-7D7F7610D8EE}" type="presParOf" srcId="{3BC1E527-B3C3-4C2A-BF3C-F13DA318FC05}" destId="{967A83D9-281A-48BA-9286-CA95FE9C6215}" srcOrd="4" destOrd="0" presId="urn:microsoft.com/office/officeart/2005/8/layout/vList2"/>
    <dgm:cxn modelId="{9BDBA8A4-8803-4713-AD94-0887B36ED223}" type="presParOf" srcId="{3BC1E527-B3C3-4C2A-BF3C-F13DA318FC05}" destId="{466EB1E1-40BA-486B-A3E2-C861C6952EAA}" srcOrd="5" destOrd="0" presId="urn:microsoft.com/office/officeart/2005/8/layout/vList2"/>
    <dgm:cxn modelId="{7B01FF23-D661-47C9-A809-CF51489D468C}" type="presParOf" srcId="{3BC1E527-B3C3-4C2A-BF3C-F13DA318FC05}" destId="{EC7301EF-ECDA-4B1B-BE54-B267AF2D1775}" srcOrd="6" destOrd="0" presId="urn:microsoft.com/office/officeart/2005/8/layout/vList2"/>
    <dgm:cxn modelId="{349F856A-2730-43B0-9ED0-627770C95078}" type="presParOf" srcId="{3BC1E527-B3C3-4C2A-BF3C-F13DA318FC05}" destId="{E4547D23-E1D9-42FA-87EA-C597B1BF9D3D}" srcOrd="7" destOrd="0" presId="urn:microsoft.com/office/officeart/2005/8/layout/vList2"/>
    <dgm:cxn modelId="{E4F81DD7-4FC7-4D69-AECD-27EE410A6178}" type="presParOf" srcId="{3BC1E527-B3C3-4C2A-BF3C-F13DA318FC05}" destId="{6D4CCA4A-2785-4F8C-A911-087191B753EB}" srcOrd="8" destOrd="0" presId="urn:microsoft.com/office/officeart/2005/8/layout/vList2"/>
    <dgm:cxn modelId="{C0924CBC-A6BD-4EFC-A89B-F12E957F119C}" type="presParOf" srcId="{3BC1E527-B3C3-4C2A-BF3C-F13DA318FC05}" destId="{7EEBFDED-9301-400D-8FEC-2DD449A8F6F7}" srcOrd="9" destOrd="0" presId="urn:microsoft.com/office/officeart/2005/8/layout/vList2"/>
    <dgm:cxn modelId="{A89F61B4-7102-451D-A416-892F929ECCBD}" type="presParOf" srcId="{3BC1E527-B3C3-4C2A-BF3C-F13DA318FC05}" destId="{24BEABDE-DCAB-41EE-A3EC-CAEDA896C14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42686-8584-489E-9C1C-631B005D9AE3}">
      <dsp:nvSpPr>
        <dsp:cNvPr id="0" name=""/>
        <dsp:cNvSpPr/>
      </dsp:nvSpPr>
      <dsp:spPr>
        <a:xfrm>
          <a:off x="0" y="14844"/>
          <a:ext cx="11522075" cy="711360"/>
        </a:xfrm>
        <a:prstGeom prst="rect">
          <a:avLst/>
        </a:prstGeom>
        <a:solidFill>
          <a:schemeClr val="bg1">
            <a:lumMod val="65000"/>
            <a:alpha val="40000"/>
          </a:schemeClr>
        </a:solidFill>
        <a:ln w="1270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he-IL" sz="2000" b="1" kern="1200" dirty="0">
              <a:solidFill>
                <a:schemeClr val="bg1"/>
              </a:solidFill>
            </a:rPr>
            <a:t>מבוא</a:t>
          </a:r>
          <a:endParaRPr lang="en-US" sz="2000" b="1" kern="1200" dirty="0">
            <a:solidFill>
              <a:schemeClr val="bg1"/>
            </a:solidFill>
          </a:endParaRPr>
        </a:p>
      </dsp:txBody>
      <dsp:txXfrm>
        <a:off x="0" y="14844"/>
        <a:ext cx="11522075" cy="711360"/>
      </dsp:txXfrm>
    </dsp:sp>
    <dsp:sp modelId="{7C1FD33A-54FB-4B5C-B93A-EC6DB0A77455}">
      <dsp:nvSpPr>
        <dsp:cNvPr id="0" name=""/>
        <dsp:cNvSpPr/>
      </dsp:nvSpPr>
      <dsp:spPr>
        <a:xfrm>
          <a:off x="0" y="835644"/>
          <a:ext cx="11522075" cy="711360"/>
        </a:xfrm>
        <a:prstGeom prst="rect">
          <a:avLst/>
        </a:prstGeom>
        <a:solidFill>
          <a:srgbClr val="002060">
            <a:alpha val="40000"/>
          </a:srgbClr>
        </a:solidFill>
        <a:ln w="1270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he-IL" sz="2000" b="1" kern="1200" dirty="0">
              <a:solidFill>
                <a:schemeClr val="bg1"/>
              </a:solidFill>
            </a:rPr>
            <a:t>פרק א' – החוסן האזרחי</a:t>
          </a:r>
          <a:endParaRPr lang="en-US" sz="2000" b="1" kern="1200" dirty="0">
            <a:solidFill>
              <a:schemeClr val="bg1"/>
            </a:solidFill>
          </a:endParaRPr>
        </a:p>
      </dsp:txBody>
      <dsp:txXfrm>
        <a:off x="0" y="835644"/>
        <a:ext cx="11522075" cy="711360"/>
      </dsp:txXfrm>
    </dsp:sp>
    <dsp:sp modelId="{967A83D9-281A-48BA-9286-CA95FE9C6215}">
      <dsp:nvSpPr>
        <dsp:cNvPr id="0" name=""/>
        <dsp:cNvSpPr/>
      </dsp:nvSpPr>
      <dsp:spPr>
        <a:xfrm>
          <a:off x="0" y="1656444"/>
          <a:ext cx="11522075" cy="711360"/>
        </a:xfrm>
        <a:prstGeom prst="rect">
          <a:avLst/>
        </a:prstGeom>
        <a:solidFill>
          <a:srgbClr val="002060">
            <a:alpha val="40000"/>
          </a:srgbClr>
        </a:solidFill>
        <a:ln w="1270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he-IL" sz="2000" b="1" kern="1200" dirty="0">
              <a:solidFill>
                <a:schemeClr val="bg1"/>
              </a:solidFill>
            </a:rPr>
            <a:t>פרק ב' - מוקדי ההשפעה של האויב על החוסן האזרחי</a:t>
          </a:r>
          <a:endParaRPr lang="en-US" sz="2000" b="1" kern="1200" dirty="0">
            <a:solidFill>
              <a:schemeClr val="bg1"/>
            </a:solidFill>
          </a:endParaRPr>
        </a:p>
      </dsp:txBody>
      <dsp:txXfrm>
        <a:off x="0" y="1656444"/>
        <a:ext cx="11522075" cy="711360"/>
      </dsp:txXfrm>
    </dsp:sp>
    <dsp:sp modelId="{EC7301EF-ECDA-4B1B-BE54-B267AF2D1775}">
      <dsp:nvSpPr>
        <dsp:cNvPr id="0" name=""/>
        <dsp:cNvSpPr/>
      </dsp:nvSpPr>
      <dsp:spPr>
        <a:xfrm>
          <a:off x="0" y="2477244"/>
          <a:ext cx="11522075" cy="711360"/>
        </a:xfrm>
        <a:prstGeom prst="rect">
          <a:avLst/>
        </a:prstGeom>
        <a:solidFill>
          <a:srgbClr val="002060">
            <a:alpha val="40000"/>
          </a:srgbClr>
        </a:solidFill>
        <a:ln w="1270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he-IL" sz="2000" b="1" kern="1200" dirty="0">
              <a:solidFill>
                <a:schemeClr val="bg1"/>
              </a:solidFill>
            </a:rPr>
            <a:t>פרק ג' - התייחסות תפישת הביטחון של ישראל, אסטרטגיית צה"ל ומסמך עקרונות למדיניות הביטחון לחוסן האזרחי של מדינת ישראל</a:t>
          </a:r>
          <a:endParaRPr lang="en-US" sz="2000" b="1" kern="1200" dirty="0">
            <a:solidFill>
              <a:schemeClr val="bg1"/>
            </a:solidFill>
          </a:endParaRPr>
        </a:p>
      </dsp:txBody>
      <dsp:txXfrm>
        <a:off x="0" y="2477244"/>
        <a:ext cx="11522075" cy="711360"/>
      </dsp:txXfrm>
    </dsp:sp>
    <dsp:sp modelId="{6D4CCA4A-2785-4F8C-A911-087191B753EB}">
      <dsp:nvSpPr>
        <dsp:cNvPr id="0" name=""/>
        <dsp:cNvSpPr/>
      </dsp:nvSpPr>
      <dsp:spPr>
        <a:xfrm>
          <a:off x="0" y="3298045"/>
          <a:ext cx="11522075" cy="711360"/>
        </a:xfrm>
        <a:prstGeom prst="rect">
          <a:avLst/>
        </a:prstGeom>
        <a:solidFill>
          <a:schemeClr val="bg1">
            <a:lumMod val="65000"/>
            <a:alpha val="40000"/>
          </a:schemeClr>
        </a:solidFill>
        <a:ln w="1270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he-IL" sz="2000" b="1" kern="1200" dirty="0">
              <a:solidFill>
                <a:schemeClr val="bg1"/>
              </a:solidFill>
            </a:rPr>
            <a:t>סיכום</a:t>
          </a:r>
          <a:endParaRPr lang="en-US" sz="2000" b="1" kern="1200" dirty="0">
            <a:solidFill>
              <a:schemeClr val="bg1"/>
            </a:solidFill>
          </a:endParaRPr>
        </a:p>
      </dsp:txBody>
      <dsp:txXfrm>
        <a:off x="0" y="3298045"/>
        <a:ext cx="11522075" cy="711360"/>
      </dsp:txXfrm>
    </dsp:sp>
    <dsp:sp modelId="{24BEABDE-DCAB-41EE-A3EC-CAEDA896C143}">
      <dsp:nvSpPr>
        <dsp:cNvPr id="0" name=""/>
        <dsp:cNvSpPr/>
      </dsp:nvSpPr>
      <dsp:spPr>
        <a:xfrm>
          <a:off x="0" y="4118845"/>
          <a:ext cx="11522075" cy="711360"/>
        </a:xfrm>
        <a:prstGeom prst="rect">
          <a:avLst/>
        </a:prstGeom>
        <a:solidFill>
          <a:schemeClr val="bg1">
            <a:lumMod val="65000"/>
            <a:alpha val="40000"/>
          </a:schemeClr>
        </a:solidFill>
        <a:ln w="1270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he-IL" sz="2000" b="1" kern="1200" dirty="0">
              <a:solidFill>
                <a:schemeClr val="bg1"/>
              </a:solidFill>
            </a:rPr>
            <a:t>ביבליוגרפיה</a:t>
          </a:r>
          <a:endParaRPr lang="en-US" sz="2000" b="1" kern="1200" dirty="0">
            <a:solidFill>
              <a:schemeClr val="bg1"/>
            </a:solidFill>
          </a:endParaRPr>
        </a:p>
      </dsp:txBody>
      <dsp:txXfrm>
        <a:off x="0" y="4118845"/>
        <a:ext cx="11522075" cy="7113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497B3D4-C9B7-4D09-AC59-16E0A738B746}" type="datetimeFigureOut">
              <a:rPr lang="he-IL" smtClean="0"/>
              <a:t>י"ט/ניסן/תש"פ</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981BED2-A46B-4D73-AD0F-B7A571C81CB0}" type="slidenum">
              <a:rPr lang="he-IL" smtClean="0"/>
              <a:t>‹#›</a:t>
            </a:fld>
            <a:endParaRPr lang="he-IL"/>
          </a:p>
        </p:txBody>
      </p:sp>
    </p:spTree>
    <p:extLst>
      <p:ext uri="{BB962C8B-B14F-4D97-AF65-F5344CB8AC3E}">
        <p14:creationId xmlns:p14="http://schemas.microsoft.com/office/powerpoint/2010/main" val="32766524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השילוב </a:t>
            </a:r>
          </a:p>
        </p:txBody>
      </p:sp>
      <p:sp>
        <p:nvSpPr>
          <p:cNvPr id="4" name="מציין מיקום של מספר שקופית 3"/>
          <p:cNvSpPr>
            <a:spLocks noGrp="1"/>
          </p:cNvSpPr>
          <p:nvPr>
            <p:ph type="sldNum" sz="quarter" idx="5"/>
          </p:nvPr>
        </p:nvSpPr>
        <p:spPr/>
        <p:txBody>
          <a:bodyPr/>
          <a:lstStyle/>
          <a:p>
            <a:fld id="{ED282B5F-7924-42B6-A746-BCB12A3DE737}" type="slidenum">
              <a:rPr lang="he-IL" smtClean="0"/>
              <a:t>9</a:t>
            </a:fld>
            <a:endParaRPr lang="he-IL"/>
          </a:p>
        </p:txBody>
      </p:sp>
    </p:spTree>
    <p:extLst>
      <p:ext uri="{BB962C8B-B14F-4D97-AF65-F5344CB8AC3E}">
        <p14:creationId xmlns:p14="http://schemas.microsoft.com/office/powerpoint/2010/main" val="211352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נערכים סקרים מידי שנה לגבי ממדי החוסן האזרחי , מחקרים בנוגע למידת החוסן </a:t>
            </a:r>
            <a:r>
              <a:rPr lang="he-IL" dirty="0" err="1"/>
              <a:t>הלואמי</a:t>
            </a:r>
            <a:endParaRPr lang="he-IL" dirty="0"/>
          </a:p>
        </p:txBody>
      </p:sp>
      <p:sp>
        <p:nvSpPr>
          <p:cNvPr id="4" name="מציין מיקום של מספר שקופית 3"/>
          <p:cNvSpPr>
            <a:spLocks noGrp="1"/>
          </p:cNvSpPr>
          <p:nvPr>
            <p:ph type="sldNum" sz="quarter" idx="5"/>
          </p:nvPr>
        </p:nvSpPr>
        <p:spPr/>
        <p:txBody>
          <a:bodyPr/>
          <a:lstStyle/>
          <a:p>
            <a:fld id="{ED282B5F-7924-42B6-A746-BCB12A3DE737}" type="slidenum">
              <a:rPr lang="he-IL" smtClean="0"/>
              <a:t>10</a:t>
            </a:fld>
            <a:endParaRPr lang="he-IL"/>
          </a:p>
        </p:txBody>
      </p:sp>
    </p:spTree>
    <p:extLst>
      <p:ext uri="{BB962C8B-B14F-4D97-AF65-F5344CB8AC3E}">
        <p14:creationId xmlns:p14="http://schemas.microsoft.com/office/powerpoint/2010/main" val="1308550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3C73DA3-4209-44A8-A1B7-73F469548732}"/>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xmlns="" id="{838484A2-8717-4A91-85B0-400E43236F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xmlns="" id="{ADCD0CA7-80B6-41D0-8765-7E11A5DC2974}"/>
              </a:ext>
            </a:extLst>
          </p:cNvPr>
          <p:cNvSpPr>
            <a:spLocks noGrp="1"/>
          </p:cNvSpPr>
          <p:nvPr>
            <p:ph type="dt" sz="half" idx="10"/>
          </p:nvPr>
        </p:nvSpPr>
        <p:spPr>
          <a:xfrm>
            <a:off x="8610600" y="6356350"/>
            <a:ext cx="2743200" cy="365125"/>
          </a:xfrm>
          <a:prstGeom prst="rect">
            <a:avLst/>
          </a:prstGeom>
        </p:spPr>
        <p:txBody>
          <a:bodyPr/>
          <a:lstStyle/>
          <a:p>
            <a:fld id="{EF64CC6A-6DFF-42FA-94FB-6B9F7B4D089C}" type="datetimeFigureOut">
              <a:rPr lang="he-IL" smtClean="0"/>
              <a:t>י"ט/ניסן/תש"פ</a:t>
            </a:fld>
            <a:endParaRPr lang="he-IL"/>
          </a:p>
        </p:txBody>
      </p:sp>
      <p:sp>
        <p:nvSpPr>
          <p:cNvPr id="5" name="מציין מיקום של כותרת תחתונה 4">
            <a:extLst>
              <a:ext uri="{FF2B5EF4-FFF2-40B4-BE49-F238E27FC236}">
                <a16:creationId xmlns:a16="http://schemas.microsoft.com/office/drawing/2014/main" xmlns="" id="{A9960C00-4CF2-401A-A15D-DD689CE4D559}"/>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xmlns="" id="{77400471-9F35-49A1-8A89-9222335F0E81}"/>
              </a:ext>
            </a:extLst>
          </p:cNvPr>
          <p:cNvSpPr>
            <a:spLocks noGrp="1"/>
          </p:cNvSpPr>
          <p:nvPr>
            <p:ph type="sldNum" sz="quarter" idx="12"/>
          </p:nvPr>
        </p:nvSpPr>
        <p:spPr>
          <a:xfrm>
            <a:off x="838200" y="6356350"/>
            <a:ext cx="2743200" cy="365125"/>
          </a:xfrm>
          <a:prstGeom prst="rect">
            <a:avLst/>
          </a:prstGeom>
        </p:spPr>
        <p:txBody>
          <a:bodyPr/>
          <a:lstStyle/>
          <a:p>
            <a:fld id="{892C1906-495B-4919-B728-9F5FECE16A81}" type="slidenum">
              <a:rPr lang="he-IL" smtClean="0"/>
              <a:t>‹#›</a:t>
            </a:fld>
            <a:endParaRPr lang="he-IL"/>
          </a:p>
        </p:txBody>
      </p:sp>
    </p:spTree>
    <p:extLst>
      <p:ext uri="{BB962C8B-B14F-4D97-AF65-F5344CB8AC3E}">
        <p14:creationId xmlns:p14="http://schemas.microsoft.com/office/powerpoint/2010/main" val="87612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xmlns="" id="{D1E258AE-F52F-459B-BECB-5AFFAC403490}"/>
              </a:ext>
            </a:extLst>
          </p:cNvPr>
          <p:cNvSpPr/>
          <p:nvPr userDrawn="1"/>
        </p:nvSpPr>
        <p:spPr>
          <a:xfrm rot="16200000">
            <a:off x="5200708" y="-4858135"/>
            <a:ext cx="990600" cy="11392070"/>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תרשים זרימה: קלט ידני 4">
            <a:extLst>
              <a:ext uri="{FF2B5EF4-FFF2-40B4-BE49-F238E27FC236}">
                <a16:creationId xmlns:a16="http://schemas.microsoft.com/office/drawing/2014/main" xmlns="" id="{AB89A7B8-EE19-4D25-8DC3-BE68B0F1349B}"/>
              </a:ext>
            </a:extLst>
          </p:cNvPr>
          <p:cNvSpPr/>
          <p:nvPr userDrawn="1"/>
        </p:nvSpPr>
        <p:spPr>
          <a:xfrm rot="16200000">
            <a:off x="5792647" y="-4685149"/>
            <a:ext cx="990600" cy="11046106"/>
          </a:xfrm>
          <a:prstGeom prst="flowChartManualInpu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תרשים זרימה: קלט ידני 5">
            <a:extLst>
              <a:ext uri="{FF2B5EF4-FFF2-40B4-BE49-F238E27FC236}">
                <a16:creationId xmlns:a16="http://schemas.microsoft.com/office/drawing/2014/main" xmlns="" id="{70D21070-190F-4609-9F27-68900DCA1B70}"/>
              </a:ext>
            </a:extLst>
          </p:cNvPr>
          <p:cNvSpPr/>
          <p:nvPr userDrawn="1"/>
        </p:nvSpPr>
        <p:spPr>
          <a:xfrm rot="16200000">
            <a:off x="6173647" y="-4685146"/>
            <a:ext cx="990600" cy="11046106"/>
          </a:xfrm>
          <a:prstGeom prst="flowChartManualInpu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כותרת 1">
            <a:extLst>
              <a:ext uri="{FF2B5EF4-FFF2-40B4-BE49-F238E27FC236}">
                <a16:creationId xmlns:a16="http://schemas.microsoft.com/office/drawing/2014/main" xmlns="" id="{2B06974E-7720-4698-9600-1844D65EB499}"/>
              </a:ext>
            </a:extLst>
          </p:cNvPr>
          <p:cNvSpPr>
            <a:spLocks noGrp="1"/>
          </p:cNvSpPr>
          <p:nvPr>
            <p:ph type="title"/>
          </p:nvPr>
        </p:nvSpPr>
        <p:spPr>
          <a:xfrm>
            <a:off x="2708476" y="365125"/>
            <a:ext cx="9483524" cy="894715"/>
          </a:xfrm>
          <a:prstGeom prst="rect">
            <a:avLst/>
          </a:prstGeom>
          <a:noFill/>
          <a:effectLst>
            <a:outerShdw blurRad="50800" dist="38100" dir="5400000" algn="t" rotWithShape="0">
              <a:prstClr val="black">
                <a:alpha val="40000"/>
              </a:prstClr>
            </a:outerShdw>
          </a:effectLst>
        </p:spPr>
        <p:txBody>
          <a:bodyPr/>
          <a:lstStyle>
            <a:lvl1pPr algn="ctr">
              <a:defRPr b="1">
                <a:solidFill>
                  <a:schemeClr val="bg1"/>
                </a:solidFill>
                <a:effectLst>
                  <a:outerShdw blurRad="38100" dist="38100" dir="2700000" algn="tl">
                    <a:srgbClr val="000000">
                      <a:alpha val="43137"/>
                    </a:srgbClr>
                  </a:outerShdw>
                </a:effectLst>
              </a:defRPr>
            </a:lvl1pPr>
          </a:lstStyle>
          <a:p>
            <a:r>
              <a:rPr lang="he-IL" dirty="0"/>
              <a:t>לחץ כדי לערוך סגנון כותרת של תבנית בסיס</a:t>
            </a:r>
          </a:p>
        </p:txBody>
      </p:sp>
      <p:sp>
        <p:nvSpPr>
          <p:cNvPr id="3" name="מציין מיקום תוכן 2">
            <a:extLst>
              <a:ext uri="{FF2B5EF4-FFF2-40B4-BE49-F238E27FC236}">
                <a16:creationId xmlns:a16="http://schemas.microsoft.com/office/drawing/2014/main" xmlns="" id="{45B5A1A0-9B76-4E7D-8A0E-3ED0AB5AC598}"/>
              </a:ext>
            </a:extLst>
          </p:cNvPr>
          <p:cNvSpPr>
            <a:spLocks noGrp="1"/>
          </p:cNvSpPr>
          <p:nvPr>
            <p:ph idx="1"/>
          </p:nvPr>
        </p:nvSpPr>
        <p:spPr>
          <a:xfrm>
            <a:off x="335280" y="1463040"/>
            <a:ext cx="11521440" cy="4846320"/>
          </a:xfrm>
        </p:spPr>
        <p:txBody>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Tree>
    <p:extLst>
      <p:ext uri="{BB962C8B-B14F-4D97-AF65-F5344CB8AC3E}">
        <p14:creationId xmlns:p14="http://schemas.microsoft.com/office/powerpoint/2010/main" val="178268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B06974E-7720-4698-9600-1844D65EB499}"/>
              </a:ext>
            </a:extLst>
          </p:cNvPr>
          <p:cNvSpPr>
            <a:spLocks noGrp="1"/>
          </p:cNvSpPr>
          <p:nvPr>
            <p:ph type="title"/>
          </p:nvPr>
        </p:nvSpPr>
        <p:spPr>
          <a:xfrm>
            <a:off x="2708476" y="365125"/>
            <a:ext cx="9483524" cy="894715"/>
          </a:xfrm>
          <a:prstGeom prst="rect">
            <a:avLst/>
          </a:prstGeom>
          <a:noFill/>
          <a:effectLst>
            <a:outerShdw blurRad="50800" dist="38100" dir="5400000" algn="t" rotWithShape="0">
              <a:prstClr val="black">
                <a:alpha val="40000"/>
              </a:prstClr>
            </a:outerShdw>
          </a:effectLst>
        </p:spPr>
        <p:txBody>
          <a:bodyPr/>
          <a:lstStyle>
            <a:lvl1pPr algn="ctr">
              <a:defRPr b="1">
                <a:solidFill>
                  <a:schemeClr val="bg1"/>
                </a:solidFill>
                <a:effectLst>
                  <a:outerShdw blurRad="38100" dist="38100" dir="2700000" algn="tl">
                    <a:srgbClr val="000000">
                      <a:alpha val="43137"/>
                    </a:srgbClr>
                  </a:outerShdw>
                </a:effectLst>
              </a:defRPr>
            </a:lvl1pPr>
          </a:lstStyle>
          <a:p>
            <a:r>
              <a:rPr lang="he-IL" dirty="0"/>
              <a:t>לחץ כדי לערוך סגנון כותרת של תבנית בסיס</a:t>
            </a:r>
          </a:p>
        </p:txBody>
      </p:sp>
      <p:sp>
        <p:nvSpPr>
          <p:cNvPr id="3" name="מציין מיקום תוכן 2">
            <a:extLst>
              <a:ext uri="{FF2B5EF4-FFF2-40B4-BE49-F238E27FC236}">
                <a16:creationId xmlns:a16="http://schemas.microsoft.com/office/drawing/2014/main" xmlns="" id="{45B5A1A0-9B76-4E7D-8A0E-3ED0AB5AC598}"/>
              </a:ext>
            </a:extLst>
          </p:cNvPr>
          <p:cNvSpPr>
            <a:spLocks noGrp="1"/>
          </p:cNvSpPr>
          <p:nvPr>
            <p:ph idx="1"/>
          </p:nvPr>
        </p:nvSpPr>
        <p:spPr>
          <a:xfrm>
            <a:off x="335280" y="1463040"/>
            <a:ext cx="11521440" cy="4846320"/>
          </a:xfrm>
        </p:spPr>
        <p:txBody>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Tree>
    <p:extLst>
      <p:ext uri="{BB962C8B-B14F-4D97-AF65-F5344CB8AC3E}">
        <p14:creationId xmlns:p14="http://schemas.microsoft.com/office/powerpoint/2010/main" val="765175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alphaModFix amt="79000"/>
            <a:lum/>
          </a:blip>
          <a:srcRect/>
          <a:stretch>
            <a:fillRect/>
          </a:stretch>
        </a:blipFill>
        <a:effectLst/>
      </p:bgPr>
    </p:bg>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xmlns="" id="{A0C78580-7C63-4DD6-852E-BF2123E6E326}"/>
              </a:ext>
            </a:extLst>
          </p:cNvPr>
          <p:cNvSpPr>
            <a:spLocks noGrp="1"/>
          </p:cNvSpPr>
          <p:nvPr>
            <p:ph type="body" idx="1"/>
          </p:nvPr>
        </p:nvSpPr>
        <p:spPr>
          <a:xfrm>
            <a:off x="345440" y="1452880"/>
            <a:ext cx="11501120" cy="4724083"/>
          </a:xfrm>
          <a:prstGeom prst="rect">
            <a:avLst/>
          </a:prstGeom>
          <a:solidFill>
            <a:schemeClr val="bg1">
              <a:alpha val="40000"/>
            </a:schemeClr>
          </a:solidFill>
          <a:effectLst>
            <a:outerShdw blurRad="50800" dist="38100" dir="5400000" algn="t" rotWithShape="0">
              <a:prstClr val="black">
                <a:alpha val="40000"/>
              </a:prstClr>
            </a:outerShdw>
          </a:effectLst>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7" name="מלבן 6">
            <a:extLst>
              <a:ext uri="{FF2B5EF4-FFF2-40B4-BE49-F238E27FC236}">
                <a16:creationId xmlns:a16="http://schemas.microsoft.com/office/drawing/2014/main" xmlns="" id="{C9BA12BE-1982-41B6-A8F1-F4F810429737}"/>
              </a:ext>
            </a:extLst>
          </p:cNvPr>
          <p:cNvSpPr/>
          <p:nvPr userDrawn="1"/>
        </p:nvSpPr>
        <p:spPr>
          <a:xfrm>
            <a:off x="0" y="6532880"/>
            <a:ext cx="894080" cy="3251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fld id="{8860854A-190C-40FC-B1B0-3285976B9F64}" type="slidenum">
              <a:rPr lang="en-US" b="1" smtClean="0"/>
              <a:t>‹#›</a:t>
            </a:fld>
            <a:endParaRPr lang="he-IL" b="1" dirty="0"/>
          </a:p>
        </p:txBody>
      </p:sp>
      <p:sp>
        <p:nvSpPr>
          <p:cNvPr id="2" name="מציין מיקום של כותרת 1">
            <a:extLst>
              <a:ext uri="{FF2B5EF4-FFF2-40B4-BE49-F238E27FC236}">
                <a16:creationId xmlns:a16="http://schemas.microsoft.com/office/drawing/2014/main" xmlns="" id="{E2E299FC-083A-4BC3-9582-5AEA0D9A08C0}"/>
              </a:ext>
            </a:extLst>
          </p:cNvPr>
          <p:cNvSpPr>
            <a:spLocks noGrp="1"/>
          </p:cNvSpPr>
          <p:nvPr>
            <p:ph type="title"/>
          </p:nvPr>
        </p:nvSpPr>
        <p:spPr>
          <a:xfrm>
            <a:off x="2731625" y="365125"/>
            <a:ext cx="9425339" cy="894715"/>
          </a:xfrm>
          <a:prstGeom prst="rect">
            <a:avLst/>
          </a:prstGeom>
          <a:noFill/>
          <a:effectLst>
            <a:outerShdw blurRad="50800" dist="38100" dir="5400000" algn="t" rotWithShape="0">
              <a:prstClr val="black">
                <a:alpha val="40000"/>
              </a:prstClr>
            </a:outerShdw>
          </a:effectLst>
        </p:spPr>
        <p:txBody>
          <a:bodyPr vert="horz" lIns="91440" tIns="45720" rIns="91440" bIns="45720" rtlCol="1" anchor="ctr">
            <a:noAutofit/>
          </a:bodyPr>
          <a:lstStyle/>
          <a:p>
            <a:r>
              <a:rPr lang="he-IL" dirty="0"/>
              <a:t>לחץ כדי לערוך סגנון כותרת של תבנית בסיס</a:t>
            </a:r>
          </a:p>
        </p:txBody>
      </p:sp>
    </p:spTree>
    <p:extLst>
      <p:ext uri="{BB962C8B-B14F-4D97-AF65-F5344CB8AC3E}">
        <p14:creationId xmlns:p14="http://schemas.microsoft.com/office/powerpoint/2010/main" val="227795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1"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hyperlink" Target="https://he.wikipedia.org/wiki/%D7%A8%D7%90%D7%99%D7%95%D7%9F_%D7%A2%D7%95%D7%9E%D7%A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D405554-7C08-4FA0-8372-E7BEF0FEA059}"/>
              </a:ext>
            </a:extLst>
          </p:cNvPr>
          <p:cNvSpPr>
            <a:spLocks noGrp="1"/>
          </p:cNvSpPr>
          <p:nvPr>
            <p:ph type="ctrTitle"/>
          </p:nvPr>
        </p:nvSpPr>
        <p:spPr/>
        <p:txBody>
          <a:bodyPr/>
          <a:lstStyle/>
          <a:p>
            <a:endParaRPr lang="he-IL"/>
          </a:p>
        </p:txBody>
      </p:sp>
      <p:sp>
        <p:nvSpPr>
          <p:cNvPr id="3" name="כותרת משנה 2">
            <a:extLst>
              <a:ext uri="{FF2B5EF4-FFF2-40B4-BE49-F238E27FC236}">
                <a16:creationId xmlns:a16="http://schemas.microsoft.com/office/drawing/2014/main" xmlns="" id="{4EF421C0-EE04-4078-9049-51525ED6FC5A}"/>
              </a:ext>
            </a:extLst>
          </p:cNvPr>
          <p:cNvSpPr>
            <a:spLocks noGrp="1"/>
          </p:cNvSpPr>
          <p:nvPr>
            <p:ph type="subTitle" idx="1"/>
          </p:nvPr>
        </p:nvSpPr>
        <p:spPr/>
        <p:txBody>
          <a:bodyPr/>
          <a:lstStyle/>
          <a:p>
            <a:endParaRPr lang="he-IL"/>
          </a:p>
        </p:txBody>
      </p:sp>
      <p:pic>
        <p:nvPicPr>
          <p:cNvPr id="4" name="Picture 4" descr="תמונה שמכילה בניין, חוץ, עיר, גדול&#10;&#10;התיאור נוצר באופן אוטומטי">
            <a:extLst>
              <a:ext uri="{FF2B5EF4-FFF2-40B4-BE49-F238E27FC236}">
                <a16:creationId xmlns:a16="http://schemas.microsoft.com/office/drawing/2014/main" xmlns="" id="{C538818F-CE1B-4E2A-912B-433B2CFC7B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391" r="9091"/>
          <a:stretch/>
        </p:blipFill>
        <p:spPr bwMode="auto">
          <a:xfrm>
            <a:off x="-4" y="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a:extLst>
              <a:ext uri="{FF2B5EF4-FFF2-40B4-BE49-F238E27FC236}">
                <a16:creationId xmlns:a16="http://schemas.microsoft.com/office/drawing/2014/main" xmlns="" id="{0516E642-66DA-4A8F-9718-B976C40F68A0}"/>
              </a:ext>
            </a:extLst>
          </p:cNvPr>
          <p:cNvSpPr/>
          <p:nvPr/>
        </p:nvSpPr>
        <p:spPr>
          <a:xfrm>
            <a:off x="0" y="0"/>
            <a:ext cx="12191977" cy="6857990"/>
          </a:xfrm>
          <a:prstGeom prst="rect">
            <a:avLst/>
          </a:prstGeom>
          <a:gradFill>
            <a:gsLst>
              <a:gs pos="49000">
                <a:schemeClr val="bg1">
                  <a:alpha val="0"/>
                </a:schemeClr>
              </a:gs>
              <a:gs pos="77000">
                <a:srgbClr val="3E3E3E">
                  <a:alpha val="56000"/>
                </a:srgb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extLst>
              <a:ext uri="{FF2B5EF4-FFF2-40B4-BE49-F238E27FC236}">
                <a16:creationId xmlns:a16="http://schemas.microsoft.com/office/drawing/2014/main" xmlns="" id="{8553447E-5F51-406A-815B-83166006698E}"/>
              </a:ext>
            </a:extLst>
          </p:cNvPr>
          <p:cNvSpPr/>
          <p:nvPr/>
        </p:nvSpPr>
        <p:spPr>
          <a:xfrm rot="16200000">
            <a:off x="5200708" y="-133447"/>
            <a:ext cx="990600" cy="11392070"/>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תרשים זרימה: קלט ידני 15">
            <a:extLst>
              <a:ext uri="{FF2B5EF4-FFF2-40B4-BE49-F238E27FC236}">
                <a16:creationId xmlns:a16="http://schemas.microsoft.com/office/drawing/2014/main" xmlns="" id="{C5136DFB-02C3-4BE3-92C1-3129744A5252}"/>
              </a:ext>
            </a:extLst>
          </p:cNvPr>
          <p:cNvSpPr/>
          <p:nvPr/>
        </p:nvSpPr>
        <p:spPr>
          <a:xfrm rot="16200000">
            <a:off x="7366804" y="1613696"/>
            <a:ext cx="990600" cy="7897792"/>
          </a:xfrm>
          <a:prstGeom prst="flowChartManualInpu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7" name="תרשים זרימה: קלט ידני 16">
            <a:extLst>
              <a:ext uri="{FF2B5EF4-FFF2-40B4-BE49-F238E27FC236}">
                <a16:creationId xmlns:a16="http://schemas.microsoft.com/office/drawing/2014/main" xmlns="" id="{4BF5747F-3C9C-43DB-898E-EF5043C6A7B3}"/>
              </a:ext>
            </a:extLst>
          </p:cNvPr>
          <p:cNvSpPr/>
          <p:nvPr/>
        </p:nvSpPr>
        <p:spPr>
          <a:xfrm rot="16200000">
            <a:off x="7747804" y="1613699"/>
            <a:ext cx="990600" cy="7897792"/>
          </a:xfrm>
          <a:prstGeom prst="flowChartManualInpu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a:extLst>
              <a:ext uri="{FF2B5EF4-FFF2-40B4-BE49-F238E27FC236}">
                <a16:creationId xmlns:a16="http://schemas.microsoft.com/office/drawing/2014/main" xmlns="" id="{9BD2B806-30DF-4D09-9F3E-C069765F10A8}"/>
              </a:ext>
            </a:extLst>
          </p:cNvPr>
          <p:cNvSpPr/>
          <p:nvPr/>
        </p:nvSpPr>
        <p:spPr>
          <a:xfrm>
            <a:off x="5266373" y="5067288"/>
            <a:ext cx="6925627" cy="9906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effectLst>
                  <a:outerShdw blurRad="38100" dist="38100" dir="2700000" algn="tl">
                    <a:srgbClr val="000000">
                      <a:alpha val="43137"/>
                    </a:srgbClr>
                  </a:outerShdw>
                </a:effectLst>
                <a:latin typeface="Gisha" panose="020B0502040204020203" pitchFamily="34" charset="-79"/>
                <a:cs typeface="Gisha" panose="020B0502040204020203" pitchFamily="34" charset="-79"/>
              </a:rPr>
              <a:t>ניתוח השפעת האיומים המכוונים לעורף על עוצמתו של החוסן האזרחי הישראלי</a:t>
            </a:r>
          </a:p>
        </p:txBody>
      </p:sp>
      <p:sp>
        <p:nvSpPr>
          <p:cNvPr id="11" name="מלבן 10">
            <a:extLst>
              <a:ext uri="{FF2B5EF4-FFF2-40B4-BE49-F238E27FC236}">
                <a16:creationId xmlns:a16="http://schemas.microsoft.com/office/drawing/2014/main" xmlns="" id="{94A6498A-254E-4785-AC66-5A9FD659CF0E}"/>
              </a:ext>
            </a:extLst>
          </p:cNvPr>
          <p:cNvSpPr/>
          <p:nvPr/>
        </p:nvSpPr>
        <p:spPr>
          <a:xfrm>
            <a:off x="98322" y="5067288"/>
            <a:ext cx="4869942" cy="9906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tx1"/>
                </a:solidFill>
                <a:latin typeface="Gisha" panose="020B0502040204020203" pitchFamily="34" charset="-79"/>
                <a:cs typeface="Gisha" panose="020B0502040204020203" pitchFamily="34" charset="-79"/>
              </a:rPr>
              <a:t>הצגת פרויקט גמר</a:t>
            </a:r>
            <a:r>
              <a:rPr lang="en-US" b="1" dirty="0">
                <a:solidFill>
                  <a:schemeClr val="tx1"/>
                </a:solidFill>
                <a:latin typeface="Gisha" panose="020B0502040204020203" pitchFamily="34" charset="-79"/>
                <a:cs typeface="Gisha" panose="020B0502040204020203" pitchFamily="34" charset="-79"/>
              </a:rPr>
              <a:t> </a:t>
            </a:r>
          </a:p>
          <a:p>
            <a:pPr algn="ctr"/>
            <a:r>
              <a:rPr lang="he-IL" b="1" dirty="0">
                <a:solidFill>
                  <a:schemeClr val="tx1"/>
                </a:solidFill>
                <a:effectLst/>
                <a:latin typeface="Gisha" panose="020B0502040204020203" pitchFamily="34" charset="-79"/>
                <a:ea typeface="Times New Roman" panose="02020603050405020304" pitchFamily="18" charset="0"/>
                <a:cs typeface="Gisha" panose="020B0502040204020203" pitchFamily="34" charset="-79"/>
              </a:rPr>
              <a:t>מנחה אקדמי: ד"ר עדו הכט</a:t>
            </a:r>
            <a:endParaRPr lang="en-US" dirty="0">
              <a:solidFill>
                <a:schemeClr val="tx1"/>
              </a:solidFill>
              <a:effectLst/>
              <a:latin typeface="Gisha" panose="020B0502040204020203" pitchFamily="34" charset="-79"/>
              <a:ea typeface="David" panose="020E0502060401010101" pitchFamily="34" charset="-79"/>
              <a:cs typeface="Gisha" panose="020B0502040204020203" pitchFamily="34" charset="-79"/>
            </a:endParaRPr>
          </a:p>
          <a:p>
            <a:pPr algn="ctr"/>
            <a:r>
              <a:rPr lang="he-IL" b="1" dirty="0">
                <a:solidFill>
                  <a:schemeClr val="tx1"/>
                </a:solidFill>
                <a:effectLst/>
                <a:latin typeface="Gisha" panose="020B0502040204020203" pitchFamily="34" charset="-79"/>
                <a:ea typeface="Times New Roman" panose="02020603050405020304" pitchFamily="18" charset="0"/>
                <a:cs typeface="Gisha" panose="020B0502040204020203" pitchFamily="34" charset="-79"/>
              </a:rPr>
              <a:t>מגישים: חלי </a:t>
            </a:r>
            <a:r>
              <a:rPr lang="he-IL" b="1" dirty="0" err="1">
                <a:solidFill>
                  <a:schemeClr val="tx1"/>
                </a:solidFill>
                <a:effectLst/>
                <a:latin typeface="Gisha" panose="020B0502040204020203" pitchFamily="34" charset="-79"/>
                <a:ea typeface="Times New Roman" panose="02020603050405020304" pitchFamily="18" charset="0"/>
                <a:cs typeface="Gisha" panose="020B0502040204020203" pitchFamily="34" charset="-79"/>
              </a:rPr>
              <a:t>קונטנטה</a:t>
            </a:r>
            <a:r>
              <a:rPr lang="he-IL" b="1" dirty="0">
                <a:solidFill>
                  <a:schemeClr val="tx1"/>
                </a:solidFill>
                <a:effectLst/>
                <a:latin typeface="Gisha" panose="020B0502040204020203" pitchFamily="34" charset="-79"/>
                <a:ea typeface="Times New Roman" panose="02020603050405020304" pitchFamily="18" charset="0"/>
                <a:cs typeface="Gisha" panose="020B0502040204020203" pitchFamily="34" charset="-79"/>
              </a:rPr>
              <a:t>, אבי קינן, ניצה </a:t>
            </a:r>
            <a:r>
              <a:rPr lang="he-IL" b="1" dirty="0" err="1">
                <a:solidFill>
                  <a:schemeClr val="tx1"/>
                </a:solidFill>
                <a:effectLst/>
                <a:latin typeface="Gisha" panose="020B0502040204020203" pitchFamily="34" charset="-79"/>
                <a:ea typeface="Times New Roman" panose="02020603050405020304" pitchFamily="18" charset="0"/>
                <a:cs typeface="Gisha" panose="020B0502040204020203" pitchFamily="34" charset="-79"/>
              </a:rPr>
              <a:t>רוגוזינסקי</a:t>
            </a:r>
            <a:endParaRPr lang="en-US" dirty="0">
              <a:solidFill>
                <a:schemeClr val="tx1"/>
              </a:solidFill>
              <a:effectLst/>
              <a:latin typeface="Gisha" panose="020B0502040204020203" pitchFamily="34" charset="-79"/>
              <a:ea typeface="David" panose="020E0502060401010101" pitchFamily="34" charset="-79"/>
              <a:cs typeface="Gisha" panose="020B0502040204020203" pitchFamily="34" charset="-79"/>
            </a:endParaRPr>
          </a:p>
        </p:txBody>
      </p:sp>
    </p:spTree>
    <p:extLst>
      <p:ext uri="{BB962C8B-B14F-4D97-AF65-F5344CB8AC3E}">
        <p14:creationId xmlns:p14="http://schemas.microsoft.com/office/powerpoint/2010/main" val="222349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4D5914C-83DE-4F6B-9695-E594CE05F6AF}"/>
              </a:ext>
            </a:extLst>
          </p:cNvPr>
          <p:cNvSpPr>
            <a:spLocks noGrp="1"/>
          </p:cNvSpPr>
          <p:nvPr>
            <p:ph type="title"/>
          </p:nvPr>
        </p:nvSpPr>
        <p:spPr/>
        <p:txBody>
          <a:bodyPr>
            <a:noAutofit/>
          </a:bodyPr>
          <a:lstStyle/>
          <a:p>
            <a:r>
              <a:rPr lang="he-IL" sz="3200" dirty="0"/>
              <a:t>מה משפיע על עצמת החוסן האזרחי של ישראל ?</a:t>
            </a:r>
          </a:p>
        </p:txBody>
      </p:sp>
      <p:sp>
        <p:nvSpPr>
          <p:cNvPr id="3" name="מציין מיקום תוכן 2">
            <a:extLst>
              <a:ext uri="{FF2B5EF4-FFF2-40B4-BE49-F238E27FC236}">
                <a16:creationId xmlns:a16="http://schemas.microsoft.com/office/drawing/2014/main" xmlns="" id="{0CD378EE-F932-4879-9B2D-65D63C290D8D}"/>
              </a:ext>
            </a:extLst>
          </p:cNvPr>
          <p:cNvSpPr>
            <a:spLocks noGrp="1"/>
          </p:cNvSpPr>
          <p:nvPr>
            <p:ph idx="1"/>
          </p:nvPr>
        </p:nvSpPr>
        <p:spPr>
          <a:xfrm>
            <a:off x="5072743" y="1463040"/>
            <a:ext cx="7119257" cy="5394960"/>
          </a:xfrm>
        </p:spPr>
        <p:txBody>
          <a:bodyPr>
            <a:normAutofit fontScale="77500" lnSpcReduction="20000"/>
          </a:bodyPr>
          <a:lstStyle/>
          <a:p>
            <a:pPr marL="514350" indent="-514350">
              <a:lnSpc>
                <a:spcPct val="170000"/>
              </a:lnSpc>
              <a:buFont typeface="+mj-lt"/>
              <a:buAutoNum type="arabicPeriod"/>
            </a:pPr>
            <a:r>
              <a:rPr lang="he-IL" b="1" dirty="0">
                <a:highlight>
                  <a:srgbClr val="FFFF00"/>
                </a:highlight>
              </a:rPr>
              <a:t>פטריוטיזם</a:t>
            </a:r>
            <a:r>
              <a:rPr lang="he-IL" dirty="0"/>
              <a:t> – אהדה, מחויבות וערבות לביטחון והגנה על המדינה. </a:t>
            </a:r>
          </a:p>
          <a:p>
            <a:pPr marL="514350" indent="-514350">
              <a:lnSpc>
                <a:spcPct val="170000"/>
              </a:lnSpc>
              <a:buFont typeface="+mj-lt"/>
              <a:buAutoNum type="arabicPeriod"/>
            </a:pPr>
            <a:r>
              <a:rPr lang="he-IL" b="1" dirty="0">
                <a:highlight>
                  <a:srgbClr val="FFFF00"/>
                </a:highlight>
              </a:rPr>
              <a:t>הכנה רלוונטית ותיאום ציפיות</a:t>
            </a:r>
            <a:r>
              <a:rPr lang="he-IL" b="1" dirty="0"/>
              <a:t> </a:t>
            </a:r>
            <a:r>
              <a:rPr lang="he-IL" dirty="0"/>
              <a:t>– כשירות תשתיות חירום</a:t>
            </a:r>
            <a:endParaRPr lang="en-US" dirty="0"/>
          </a:p>
          <a:p>
            <a:pPr marL="514350" indent="-514350">
              <a:lnSpc>
                <a:spcPct val="170000"/>
              </a:lnSpc>
              <a:buFont typeface="+mj-lt"/>
              <a:buAutoNum type="arabicPeriod"/>
            </a:pPr>
            <a:r>
              <a:rPr lang="he-IL" b="1" dirty="0">
                <a:highlight>
                  <a:srgbClr val="FFFF00"/>
                </a:highlight>
              </a:rPr>
              <a:t>ההיבט ההתנהגותי </a:t>
            </a:r>
            <a:r>
              <a:rPr lang="he-IL" dirty="0"/>
              <a:t>- ניהול שגרת חרום ויכולת הסתגלות.</a:t>
            </a:r>
            <a:endParaRPr lang="en-US" dirty="0"/>
          </a:p>
          <a:p>
            <a:pPr marL="514350" indent="-514350">
              <a:lnSpc>
                <a:spcPct val="170000"/>
              </a:lnSpc>
              <a:buFont typeface="+mj-lt"/>
              <a:buAutoNum type="arabicPeriod"/>
            </a:pPr>
            <a:r>
              <a:rPr lang="he-IL" b="1" dirty="0">
                <a:highlight>
                  <a:srgbClr val="FFFF00"/>
                </a:highlight>
              </a:rPr>
              <a:t>ייעוד</a:t>
            </a:r>
            <a:r>
              <a:rPr lang="he-IL" b="1" dirty="0"/>
              <a:t>– </a:t>
            </a:r>
            <a:r>
              <a:rPr lang="he-IL" dirty="0"/>
              <a:t>יכולת הגיבוש החברתי ומטרת העל המשותפת.</a:t>
            </a:r>
            <a:endParaRPr lang="en-US" dirty="0"/>
          </a:p>
          <a:p>
            <a:pPr marL="514350" indent="-514350">
              <a:lnSpc>
                <a:spcPct val="170000"/>
              </a:lnSpc>
              <a:buFont typeface="+mj-lt"/>
              <a:buAutoNum type="arabicPeriod"/>
            </a:pPr>
            <a:r>
              <a:rPr lang="he-IL" b="1" dirty="0">
                <a:highlight>
                  <a:srgbClr val="FFFF00"/>
                </a:highlight>
              </a:rPr>
              <a:t>מנהיגות ואמון במערכות</a:t>
            </a:r>
            <a:r>
              <a:rPr lang="he-IL" b="1" dirty="0"/>
              <a:t> </a:t>
            </a:r>
            <a:r>
              <a:rPr lang="he-IL" dirty="0"/>
              <a:t>– האמון של הציבור במנהיגים הלאומיים והמקומיים, וכן במערכות אשר צריכות לתת מענה מידי בחרום(פקע"ר, משטרה, </a:t>
            </a:r>
            <a:r>
              <a:rPr lang="en-US" dirty="0"/>
              <a:t> </a:t>
            </a:r>
            <a:r>
              <a:rPr lang="he-IL" dirty="0"/>
              <a:t>מד"א).</a:t>
            </a:r>
          </a:p>
        </p:txBody>
      </p:sp>
      <p:pic>
        <p:nvPicPr>
          <p:cNvPr id="2050" name="Picture 2" descr="כ6 מיליארד שקלים עלות מבצע &quot;צוק איתן&quot; לצה&quot;ל | רדיו קול ברמהרדיו ...">
            <a:extLst>
              <a:ext uri="{FF2B5EF4-FFF2-40B4-BE49-F238E27FC236}">
                <a16:creationId xmlns:a16="http://schemas.microsoft.com/office/drawing/2014/main" xmlns="" id="{AD1D8E1D-C169-45C4-AF9D-5223C74CC1B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65000"/>
                    </a14:imgEffect>
                  </a14:imgLayer>
                </a14:imgProps>
              </a:ext>
              <a:ext uri="{28A0092B-C50C-407E-A947-70E740481C1C}">
                <a14:useLocalDpi xmlns:a14="http://schemas.microsoft.com/office/drawing/2010/main" val="0"/>
              </a:ext>
            </a:extLst>
          </a:blip>
          <a:srcRect l="-22806" t="-1" r="-1" b="-82424"/>
          <a:stretch/>
        </p:blipFill>
        <p:spPr bwMode="auto">
          <a:xfrm>
            <a:off x="-2696902" y="2445292"/>
            <a:ext cx="8206450" cy="8095166"/>
          </a:xfrm>
          <a:prstGeom prst="ellipse">
            <a:avLst/>
          </a:prstGeom>
          <a:noFill/>
          <a:effectLst>
            <a:reflection endPos="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535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תמונה קשורה">
            <a:extLst>
              <a:ext uri="{FF2B5EF4-FFF2-40B4-BE49-F238E27FC236}">
                <a16:creationId xmlns:a16="http://schemas.microsoft.com/office/drawing/2014/main" xmlns="" id="{B2890DDD-0584-436B-B9AA-C91B416BEA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55" b="9930"/>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xmlns="" id="{C618E566-F308-4446-B2C5-8F285BCA2166}"/>
              </a:ext>
            </a:extLst>
          </p:cNvPr>
          <p:cNvSpPr>
            <a:spLocks noGrp="1"/>
          </p:cNvSpPr>
          <p:nvPr>
            <p:ph type="title"/>
          </p:nvPr>
        </p:nvSpPr>
        <p:spPr>
          <a:xfrm flipH="1">
            <a:off x="4074288" y="365125"/>
            <a:ext cx="9483524" cy="894715"/>
          </a:xfrm>
          <a:prstGeom prst="parallelogram">
            <a:avLst>
              <a:gd name="adj" fmla="val 131346"/>
            </a:avLst>
          </a:prstGeom>
          <a:solidFill>
            <a:srgbClr val="002060"/>
          </a:solidFill>
          <a:effectLst>
            <a:outerShdw blurRad="50800" dist="38100" dir="5400000" algn="t" rotWithShape="0">
              <a:prstClr val="black">
                <a:alpha val="40000"/>
              </a:prstClr>
            </a:outerShdw>
          </a:effectLst>
        </p:spPr>
        <p:txBody>
          <a:bodyPr vert="horz" lIns="91440" tIns="45720" rIns="91440" bIns="45720" rtlCol="1" anchor="ctr">
            <a:noAutofit/>
          </a:bodyPr>
          <a:lstStyle/>
          <a:p>
            <a:r>
              <a:rPr lang="he-IL" sz="3200" dirty="0"/>
              <a:t>הגורמים לערעורו של החוסן האזרחי:</a:t>
            </a:r>
          </a:p>
        </p:txBody>
      </p:sp>
      <p:sp>
        <p:nvSpPr>
          <p:cNvPr id="3" name="מציין מיקום תוכן 2">
            <a:extLst>
              <a:ext uri="{FF2B5EF4-FFF2-40B4-BE49-F238E27FC236}">
                <a16:creationId xmlns:a16="http://schemas.microsoft.com/office/drawing/2014/main" xmlns="" id="{46DE9797-9341-43CE-9581-993C4EA7C8E9}"/>
              </a:ext>
            </a:extLst>
          </p:cNvPr>
          <p:cNvSpPr>
            <a:spLocks noGrp="1"/>
          </p:cNvSpPr>
          <p:nvPr>
            <p:ph idx="1"/>
          </p:nvPr>
        </p:nvSpPr>
        <p:spPr>
          <a:xfrm>
            <a:off x="4074288" y="1463040"/>
            <a:ext cx="7782432" cy="4846320"/>
          </a:xfrm>
          <a:solidFill>
            <a:schemeClr val="bg1">
              <a:alpha val="40000"/>
            </a:schemeClr>
          </a:solidFill>
          <a:effectLst>
            <a:outerShdw blurRad="50800" dist="38100" dir="5400000" algn="t" rotWithShape="0">
              <a:prstClr val="black">
                <a:alpha val="40000"/>
              </a:prstClr>
            </a:outerShdw>
          </a:effectLst>
        </p:spPr>
        <p:txBody>
          <a:bodyPr vert="horz" lIns="91440" tIns="45720" rIns="91440" bIns="45720" rtlCol="1">
            <a:normAutofit/>
          </a:bodyPr>
          <a:lstStyle/>
          <a:p>
            <a:pPr marL="514350" indent="-514350">
              <a:lnSpc>
                <a:spcPct val="170000"/>
              </a:lnSpc>
              <a:buFont typeface="+mj-lt"/>
              <a:buAutoNum type="arabicPeriod"/>
            </a:pPr>
            <a:r>
              <a:rPr lang="he-IL" b="1" dirty="0">
                <a:highlight>
                  <a:srgbClr val="FFFF00"/>
                </a:highlight>
              </a:rPr>
              <a:t>השינוי בשגרת החיים</a:t>
            </a:r>
          </a:p>
          <a:p>
            <a:pPr marL="514350" indent="-514350">
              <a:lnSpc>
                <a:spcPct val="170000"/>
              </a:lnSpc>
              <a:buFont typeface="+mj-lt"/>
              <a:buAutoNum type="arabicPeriod"/>
            </a:pPr>
            <a:r>
              <a:rPr lang="he-IL" b="1" dirty="0">
                <a:highlight>
                  <a:srgbClr val="FFFF00"/>
                </a:highlight>
              </a:rPr>
              <a:t>העורף הישראלי נתפס כרגיש לנפגעים</a:t>
            </a:r>
          </a:p>
          <a:p>
            <a:pPr marL="514350" indent="-514350">
              <a:lnSpc>
                <a:spcPct val="170000"/>
              </a:lnSpc>
              <a:buFont typeface="+mj-lt"/>
              <a:buAutoNum type="arabicPeriod"/>
            </a:pPr>
            <a:r>
              <a:rPr lang="he-IL" b="1" dirty="0">
                <a:highlight>
                  <a:srgbClr val="FFFF00"/>
                </a:highlight>
              </a:rPr>
              <a:t>אופי הלחימה השתנה</a:t>
            </a:r>
          </a:p>
          <a:p>
            <a:pPr marL="514350" indent="-514350">
              <a:lnSpc>
                <a:spcPct val="170000"/>
              </a:lnSpc>
              <a:buFont typeface="+mj-lt"/>
              <a:buAutoNum type="arabicPeriod"/>
            </a:pPr>
            <a:r>
              <a:rPr lang="he-IL" b="1" dirty="0">
                <a:highlight>
                  <a:srgbClr val="FFFF00"/>
                </a:highlight>
              </a:rPr>
              <a:t>תקשורת – השפעה על התודעה</a:t>
            </a:r>
          </a:p>
          <a:p>
            <a:pPr marL="514350" indent="-514350">
              <a:lnSpc>
                <a:spcPct val="170000"/>
              </a:lnSpc>
              <a:buFont typeface="+mj-lt"/>
              <a:buAutoNum type="arabicPeriod"/>
            </a:pPr>
            <a:r>
              <a:rPr lang="he-IL" b="1" dirty="0">
                <a:highlight>
                  <a:srgbClr val="FFFF00"/>
                </a:highlight>
              </a:rPr>
              <a:t>תחושת השייכות והאמון ההדדי</a:t>
            </a:r>
          </a:p>
        </p:txBody>
      </p:sp>
    </p:spTree>
    <p:extLst>
      <p:ext uri="{BB962C8B-B14F-4D97-AF65-F5344CB8AC3E}">
        <p14:creationId xmlns:p14="http://schemas.microsoft.com/office/powerpoint/2010/main" val="1346827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solidFill>
                  <a:srgbClr val="FFFFFF"/>
                </a:solidFill>
              </a:rPr>
              <a:t>ממצאים - </a:t>
            </a:r>
            <a:r>
              <a:rPr lang="he-IL" dirty="0">
                <a:effectLst/>
                <a:latin typeface="Calibri" panose="020F0502020204030204" pitchFamily="34" charset="0"/>
                <a:ea typeface="Calibri" panose="020F0502020204030204" pitchFamily="34" charset="0"/>
              </a:rPr>
              <a:t>המענה לשאלת מחקר ב': מהם מוקדי ההשפעה של האויב על החוסן האזרחי של ישראל?</a:t>
            </a:r>
            <a:endParaRPr lang="he-IL" dirty="0">
              <a:solidFill>
                <a:srgbClr val="FFFFFF"/>
              </a:solidFill>
            </a:endParaRPr>
          </a:p>
        </p:txBody>
      </p:sp>
      <p:sp>
        <p:nvSpPr>
          <p:cNvPr id="3" name="מציין מיקום תוכן 2"/>
          <p:cNvSpPr>
            <a:spLocks noGrp="1"/>
          </p:cNvSpPr>
          <p:nvPr>
            <p:ph idx="1"/>
          </p:nvPr>
        </p:nvSpPr>
        <p:spPr/>
        <p:txBody>
          <a:bodyPr anchor="ctr">
            <a:normAutofit fontScale="92500" lnSpcReduction="10000"/>
          </a:bodyPr>
          <a:lstStyle/>
          <a:p>
            <a:pPr algn="just">
              <a:lnSpc>
                <a:spcPct val="150000"/>
              </a:lnSpc>
              <a:spcAft>
                <a:spcPts val="800"/>
              </a:spcAft>
            </a:pPr>
            <a:r>
              <a:rPr lang="he-IL" sz="2400" b="1" dirty="0">
                <a:effectLst/>
                <a:latin typeface="Calibri" panose="020F0502020204030204" pitchFamily="34" charset="0"/>
                <a:ea typeface="Calibri" panose="020F0502020204030204" pitchFamily="34" charset="0"/>
              </a:rPr>
              <a:t>ראשית, </a:t>
            </a:r>
            <a:r>
              <a:rPr lang="he-IL" sz="2400" b="1" dirty="0">
                <a:effectLst/>
                <a:highlight>
                  <a:srgbClr val="FFFF00"/>
                </a:highlight>
                <a:latin typeface="Calibri" panose="020F0502020204030204" pitchFamily="34" charset="0"/>
                <a:ea typeface="Calibri" panose="020F0502020204030204" pitchFamily="34" charset="0"/>
              </a:rPr>
              <a:t>מאמץ האש האסטרטגי</a:t>
            </a:r>
            <a:r>
              <a:rPr lang="he-IL" sz="2400" b="1" dirty="0">
                <a:effectLst/>
                <a:latin typeface="Calibri" panose="020F0502020204030204" pitchFamily="34" charset="0"/>
                <a:ea typeface="Calibri" panose="020F0502020204030204" pitchFamily="34" charset="0"/>
              </a:rPr>
              <a:t>, </a:t>
            </a:r>
            <a:r>
              <a:rPr lang="he-IL" sz="2400" dirty="0">
                <a:effectLst/>
                <a:latin typeface="Calibri" panose="020F0502020204030204" pitchFamily="34" charset="0"/>
                <a:ea typeface="Calibri" panose="020F0502020204030204" pitchFamily="34" charset="0"/>
              </a:rPr>
              <a:t>שתכליתו לפגוע באתרי שלטון, אתרים חיוניים למשק ובאזרחים. האמצעים להשגת היעד הזה הם הגדלת יכולותיהם בתחום האש הרקטית ובמיוחד הגדלת הדיוק שלה. </a:t>
            </a:r>
            <a:endParaRPr lang="en-US" sz="2400" dirty="0">
              <a:effectLst/>
              <a:latin typeface="Calibri" panose="020F0502020204030204" pitchFamily="34" charset="0"/>
              <a:ea typeface="Calibri" panose="020F0502020204030204" pitchFamily="34" charset="0"/>
            </a:endParaRPr>
          </a:p>
          <a:p>
            <a:pPr algn="just">
              <a:lnSpc>
                <a:spcPct val="150000"/>
              </a:lnSpc>
              <a:spcAft>
                <a:spcPts val="800"/>
              </a:spcAft>
            </a:pPr>
            <a:r>
              <a:rPr lang="he-IL" sz="2400" b="1" dirty="0">
                <a:effectLst/>
                <a:latin typeface="Calibri" panose="020F0502020204030204" pitchFamily="34" charset="0"/>
                <a:ea typeface="Calibri" panose="020F0502020204030204" pitchFamily="34" charset="0"/>
              </a:rPr>
              <a:t>שנית, </a:t>
            </a:r>
            <a:r>
              <a:rPr lang="he-IL" sz="2400" b="1" dirty="0">
                <a:effectLst/>
                <a:highlight>
                  <a:srgbClr val="FFFF00"/>
                </a:highlight>
                <a:latin typeface="Calibri" panose="020F0502020204030204" pitchFamily="34" charset="0"/>
                <a:ea typeface="Calibri" panose="020F0502020204030204" pitchFamily="34" charset="0"/>
              </a:rPr>
              <a:t>פיתוח של יכולות התקפיות בכל סוגי התווך הקיימים</a:t>
            </a:r>
            <a:r>
              <a:rPr lang="en-US" sz="2400" b="1" dirty="0">
                <a:effectLst/>
                <a:latin typeface="Calibri" panose="020F0502020204030204" pitchFamily="34" charset="0"/>
                <a:ea typeface="Calibri" panose="020F0502020204030204" pitchFamily="34" charset="0"/>
              </a:rPr>
              <a:t>: </a:t>
            </a:r>
            <a:r>
              <a:rPr lang="he-IL" sz="2400" b="1" dirty="0">
                <a:effectLst/>
                <a:latin typeface="Calibri" panose="020F0502020204030204" pitchFamily="34" charset="0"/>
                <a:ea typeface="Calibri" panose="020F0502020204030204" pitchFamily="34" charset="0"/>
              </a:rPr>
              <a:t>קרקעיים</a:t>
            </a:r>
            <a:r>
              <a:rPr lang="en-US" sz="2400" b="1" dirty="0">
                <a:effectLst/>
                <a:latin typeface="Calibri" panose="020F0502020204030204" pitchFamily="34" charset="0"/>
                <a:ea typeface="Calibri" panose="020F0502020204030204" pitchFamily="34" charset="0"/>
              </a:rPr>
              <a:t>, </a:t>
            </a:r>
            <a:r>
              <a:rPr lang="he-IL" sz="2400" b="1" dirty="0">
                <a:effectLst/>
                <a:latin typeface="Calibri" panose="020F0502020204030204" pitchFamily="34" charset="0"/>
                <a:ea typeface="Calibri" panose="020F0502020204030204" pitchFamily="34" charset="0"/>
              </a:rPr>
              <a:t>תת־קרקעיים</a:t>
            </a:r>
            <a:r>
              <a:rPr lang="en-US" sz="2400" b="1" dirty="0">
                <a:effectLst/>
                <a:latin typeface="Calibri" panose="020F0502020204030204" pitchFamily="34" charset="0"/>
                <a:ea typeface="Calibri" panose="020F0502020204030204" pitchFamily="34" charset="0"/>
              </a:rPr>
              <a:t>, </a:t>
            </a:r>
            <a:r>
              <a:rPr lang="he-IL" sz="2400" b="1" dirty="0">
                <a:effectLst/>
                <a:latin typeface="Calibri" panose="020F0502020204030204" pitchFamily="34" charset="0"/>
                <a:ea typeface="Calibri" panose="020F0502020204030204" pitchFamily="34" charset="0"/>
              </a:rPr>
              <a:t>אוויריים וימיים</a:t>
            </a:r>
            <a:r>
              <a:rPr lang="en-US" sz="2400" dirty="0">
                <a:effectLst/>
                <a:latin typeface="Calibri" panose="020F0502020204030204" pitchFamily="34" charset="0"/>
                <a:ea typeface="Calibri" panose="020F0502020204030204" pitchFamily="34" charset="0"/>
              </a:rPr>
              <a:t>. </a:t>
            </a:r>
            <a:r>
              <a:rPr lang="he-IL" sz="2400" dirty="0">
                <a:effectLst/>
                <a:latin typeface="Calibri" panose="020F0502020204030204" pitchFamily="34" charset="0"/>
                <a:ea typeface="Calibri" panose="020F0502020204030204" pitchFamily="34" charset="0"/>
              </a:rPr>
              <a:t>נוסף על כך פיתחו צבאות הטרור יכולת הגנתית המבוססת על היטמעות בסביבה עירונית והפיכת אזרחים למגינים אנושיים כדי להגביל את חופש הפעולה של צה"ל.  בלחימה בתוך סביבה אזרחית מקדיש צה״ל מאמצים רבים כדי לא לפגוע בחפים מפשע </a:t>
            </a:r>
            <a:r>
              <a:rPr lang="en-US" sz="2400" dirty="0">
                <a:effectLst/>
                <a:latin typeface="Calibri" panose="020F0502020204030204" pitchFamily="34" charset="0"/>
                <a:ea typeface="Calibri" panose="020F0502020204030204" pitchFamily="34" charset="0"/>
              </a:rPr>
              <a:t>— </a:t>
            </a:r>
            <a:r>
              <a:rPr lang="he-IL" sz="2400" dirty="0">
                <a:effectLst/>
                <a:latin typeface="Calibri" panose="020F0502020204030204" pitchFamily="34" charset="0"/>
                <a:ea typeface="Calibri" panose="020F0502020204030204" pitchFamily="34" charset="0"/>
              </a:rPr>
              <a:t>מה שמונע ממנו לנצל את כל כוח האש שעומד לרשותו</a:t>
            </a:r>
            <a:r>
              <a:rPr lang="en-US" sz="2400" dirty="0">
                <a:effectLst/>
                <a:latin typeface="Calibri" panose="020F0502020204030204" pitchFamily="34" charset="0"/>
                <a:ea typeface="Calibri" panose="020F0502020204030204" pitchFamily="34" charset="0"/>
              </a:rPr>
              <a:t>. </a:t>
            </a:r>
          </a:p>
          <a:p>
            <a:pPr algn="just">
              <a:lnSpc>
                <a:spcPct val="150000"/>
              </a:lnSpc>
              <a:spcAft>
                <a:spcPts val="800"/>
              </a:spcAft>
            </a:pPr>
            <a:r>
              <a:rPr lang="he-IL" sz="2400" b="1" dirty="0">
                <a:effectLst/>
                <a:latin typeface="Calibri" panose="020F0502020204030204" pitchFamily="34" charset="0"/>
                <a:ea typeface="Calibri" panose="020F0502020204030204" pitchFamily="34" charset="0"/>
              </a:rPr>
              <a:t>שלישית, </a:t>
            </a:r>
            <a:r>
              <a:rPr lang="he-IL" sz="2400" b="1" dirty="0">
                <a:effectLst/>
                <a:highlight>
                  <a:srgbClr val="FFFF00"/>
                </a:highlight>
                <a:latin typeface="Calibri" panose="020F0502020204030204" pitchFamily="34" charset="0"/>
                <a:ea typeface="Calibri" panose="020F0502020204030204" pitchFamily="34" charset="0"/>
              </a:rPr>
              <a:t>מאמץ התודעה</a:t>
            </a:r>
            <a:r>
              <a:rPr lang="he-IL" sz="2400" dirty="0">
                <a:effectLst/>
                <a:highlight>
                  <a:srgbClr val="FFFF00"/>
                </a:highlight>
                <a:latin typeface="Calibri" panose="020F0502020204030204" pitchFamily="34" charset="0"/>
                <a:ea typeface="Calibri" panose="020F0502020204030204" pitchFamily="34" charset="0"/>
              </a:rPr>
              <a:t> </a:t>
            </a:r>
            <a:r>
              <a:rPr lang="he-IL" sz="2400" dirty="0">
                <a:effectLst/>
                <a:latin typeface="Calibri" panose="020F0502020204030204" pitchFamily="34" charset="0"/>
                <a:ea typeface="Calibri" panose="020F0502020204030204" pitchFamily="34" charset="0"/>
              </a:rPr>
              <a:t>שתכליתו להגביל את חופש הפעולה של ישראל באמצעות לחץ בינלאומי ובאמצעות העצמת הדה־ לגיטימציה שלה</a:t>
            </a:r>
            <a:r>
              <a:rPr lang="en-US" sz="2400" dirty="0">
                <a:effectLst/>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733981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a:solidFill>
                  <a:srgbClr val="FFFFFF"/>
                </a:solidFill>
              </a:rPr>
              <a:t>ממצאים</a:t>
            </a:r>
          </a:p>
        </p:txBody>
      </p:sp>
      <p:sp>
        <p:nvSpPr>
          <p:cNvPr id="3" name="מציין מיקום תוכן 2"/>
          <p:cNvSpPr>
            <a:spLocks noGrp="1"/>
          </p:cNvSpPr>
          <p:nvPr>
            <p:ph idx="1"/>
          </p:nvPr>
        </p:nvSpPr>
        <p:spPr>
          <a:xfrm>
            <a:off x="335280" y="1463041"/>
            <a:ext cx="11521440" cy="1367246"/>
          </a:xfrm>
        </p:spPr>
        <p:txBody>
          <a:bodyPr anchor="ctr">
            <a:normAutofit/>
          </a:bodyPr>
          <a:lstStyle/>
          <a:p>
            <a:pPr algn="just">
              <a:spcAft>
                <a:spcPts val="800"/>
              </a:spcAft>
            </a:pPr>
            <a:r>
              <a:rPr lang="he-IL" sz="2600" b="1" dirty="0">
                <a:effectLst/>
                <a:latin typeface="Calibri" panose="020F0502020204030204" pitchFamily="34" charset="0"/>
                <a:ea typeface="Calibri" panose="020F0502020204030204" pitchFamily="34" charset="0"/>
              </a:rPr>
              <a:t>רביעית, </a:t>
            </a:r>
            <a:r>
              <a:rPr lang="he-IL" sz="2600" b="1" dirty="0">
                <a:effectLst/>
                <a:highlight>
                  <a:srgbClr val="FFFF00"/>
                </a:highlight>
                <a:latin typeface="Calibri" panose="020F0502020204030204" pitchFamily="34" charset="0"/>
                <a:ea typeface="Calibri" panose="020F0502020204030204" pitchFamily="34" charset="0"/>
              </a:rPr>
              <a:t>מאמץ הסייבר </a:t>
            </a:r>
            <a:r>
              <a:rPr lang="he-IL" sz="2600" dirty="0">
                <a:effectLst/>
                <a:latin typeface="Calibri" panose="020F0502020204030204" pitchFamily="34" charset="0"/>
                <a:ea typeface="Calibri" panose="020F0502020204030204" pitchFamily="34" charset="0"/>
              </a:rPr>
              <a:t>שמקורו ביכולות של מדינות אויב ושל ארגונים העוינים את ישראל לפעול נגדה באמצעות תקיפת המרחב הקיברנטי כדי לשבש תהליכים קריטיים לתפקוד המערכות החיוניות</a:t>
            </a:r>
            <a:r>
              <a:rPr lang="en-US" sz="2600" dirty="0">
                <a:effectLst/>
                <a:latin typeface="Calibri" panose="020F0502020204030204" pitchFamily="34" charset="0"/>
                <a:ea typeface="Calibri" panose="020F0502020204030204" pitchFamily="34" charset="0"/>
              </a:rPr>
              <a:t>, </a:t>
            </a:r>
            <a:r>
              <a:rPr lang="he-IL" sz="2600" dirty="0">
                <a:effectLst/>
                <a:latin typeface="Calibri" panose="020F0502020204030204" pitchFamily="34" charset="0"/>
                <a:ea typeface="Calibri" panose="020F0502020204030204" pitchFamily="34" charset="0"/>
              </a:rPr>
              <a:t>לפגוע במרקם החיים</a:t>
            </a:r>
            <a:r>
              <a:rPr lang="en-US" sz="2600" dirty="0">
                <a:effectLst/>
                <a:latin typeface="Calibri" panose="020F0502020204030204" pitchFamily="34" charset="0"/>
                <a:ea typeface="Calibri" panose="020F0502020204030204" pitchFamily="34" charset="0"/>
              </a:rPr>
              <a:t>, </a:t>
            </a:r>
            <a:r>
              <a:rPr lang="he-IL" sz="2600" dirty="0">
                <a:effectLst/>
                <a:latin typeface="Calibri" panose="020F0502020204030204" pitchFamily="34" charset="0"/>
                <a:ea typeface="Calibri" panose="020F0502020204030204" pitchFamily="34" charset="0"/>
              </a:rPr>
              <a:t>לרגל ולגנוב מידע.</a:t>
            </a:r>
            <a:endParaRPr lang="en-US" sz="2600" dirty="0">
              <a:effectLst/>
              <a:latin typeface="Calibri" panose="020F0502020204030204" pitchFamily="34" charset="0"/>
              <a:ea typeface="Calibri" panose="020F0502020204030204" pitchFamily="34" charset="0"/>
            </a:endParaRPr>
          </a:p>
        </p:txBody>
      </p:sp>
      <p:sp>
        <p:nvSpPr>
          <p:cNvPr id="4" name="מלבן 3">
            <a:extLst>
              <a:ext uri="{FF2B5EF4-FFF2-40B4-BE49-F238E27FC236}">
                <a16:creationId xmlns:a16="http://schemas.microsoft.com/office/drawing/2014/main" xmlns="" id="{E470650A-112E-47B7-BD37-9DBDB0E185D0}"/>
              </a:ext>
            </a:extLst>
          </p:cNvPr>
          <p:cNvSpPr/>
          <p:nvPr/>
        </p:nvSpPr>
        <p:spPr>
          <a:xfrm>
            <a:off x="335280" y="4027714"/>
            <a:ext cx="11399520" cy="2492990"/>
          </a:xfrm>
          <a:prstGeom prst="rect">
            <a:avLst/>
          </a:prstGeom>
          <a:solidFill>
            <a:schemeClr val="bg1">
              <a:alpha val="40000"/>
            </a:schemeClr>
          </a:solidFill>
          <a:ln w="38100">
            <a:solidFill>
              <a:srgbClr val="C00000"/>
            </a:solidFill>
          </a:ln>
        </p:spPr>
        <p:txBody>
          <a:bodyPr wrap="square">
            <a:spAutoFit/>
          </a:bodyPr>
          <a:lstStyle/>
          <a:p>
            <a:pPr algn="just">
              <a:spcAft>
                <a:spcPts val="800"/>
              </a:spcAft>
            </a:pPr>
            <a:r>
              <a:rPr lang="he-IL" sz="2600" b="1" dirty="0">
                <a:solidFill>
                  <a:srgbClr val="C00000"/>
                </a:solidFill>
                <a:latin typeface="Arial" panose="020B0604020202020204" pitchFamily="34" charset="0"/>
                <a:ea typeface="Times New Roman" panose="02020603050405020304" pitchFamily="18" charset="0"/>
              </a:rPr>
              <a:t>ההערכה האסטרטגית העדכנית של המכון למחקרי ביטחון לאומי לשנת 2020</a:t>
            </a:r>
            <a:r>
              <a:rPr lang="he-IL" sz="2600" b="1" dirty="0">
                <a:solidFill>
                  <a:srgbClr val="C00000"/>
                </a:solidFill>
                <a:latin typeface="Calibri" panose="020F0502020204030204" pitchFamily="34" charset="0"/>
                <a:ea typeface="Calibri" panose="020F0502020204030204" pitchFamily="34" charset="0"/>
              </a:rPr>
              <a:t> מחזקת את השערתנו המחקרית כי האויב פועל באופן מאורגן כנגד החוסן האזרחי הלאומי של ישראל: "ישראל עשויה לעמוד בפני ירי מסיבי לעורף, שמקצתו טילים מדויקים, עם מאמץ להכנסת כוחות קרקעיים לשטחה ועם מתקפה תודעתית רחבה לערעור כושר העמידה של הציבור והאמון שלו בהנהגה המדינית והצבאית</a:t>
            </a:r>
            <a:r>
              <a:rPr lang="en-US" sz="2600" b="1" dirty="0">
                <a:solidFill>
                  <a:srgbClr val="C00000"/>
                </a:solidFill>
                <a:latin typeface="Calibri" panose="020F0502020204030204" pitchFamily="34" charset="0"/>
                <a:ea typeface="Calibri" panose="020F0502020204030204" pitchFamily="34" charset="0"/>
              </a:rPr>
              <a:t>"</a:t>
            </a:r>
            <a:r>
              <a:rPr lang="he-IL" sz="2600" b="1" dirty="0">
                <a:solidFill>
                  <a:srgbClr val="C00000"/>
                </a:solidFill>
                <a:latin typeface="Calibri" panose="020F0502020204030204" pitchFamily="34" charset="0"/>
                <a:ea typeface="Calibri" panose="020F0502020204030204" pitchFamily="34" charset="0"/>
              </a:rPr>
              <a:t>.</a:t>
            </a:r>
            <a:endParaRPr lang="en-US" sz="2600" b="1" dirty="0">
              <a:solidFill>
                <a:srgbClr val="C00000"/>
              </a:solidFill>
              <a:latin typeface="Calibri" panose="020F0502020204030204" pitchFamily="34" charset="0"/>
              <a:ea typeface="Calibri" panose="020F0502020204030204" pitchFamily="34" charset="0"/>
            </a:endParaRPr>
          </a:p>
        </p:txBody>
      </p:sp>
      <p:sp>
        <p:nvSpPr>
          <p:cNvPr id="5" name="מלבן 4">
            <a:extLst>
              <a:ext uri="{FF2B5EF4-FFF2-40B4-BE49-F238E27FC236}">
                <a16:creationId xmlns:a16="http://schemas.microsoft.com/office/drawing/2014/main" xmlns="" id="{BDFA73B5-D02E-41AF-B41D-ECA73FE32016}"/>
              </a:ext>
            </a:extLst>
          </p:cNvPr>
          <p:cNvSpPr/>
          <p:nvPr/>
        </p:nvSpPr>
        <p:spPr>
          <a:xfrm>
            <a:off x="7195457" y="3396343"/>
            <a:ext cx="4996543" cy="5987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098" name="Picture 2" descr="המכון למחקרי ביטחון לאומי">
            <a:extLst>
              <a:ext uri="{FF2B5EF4-FFF2-40B4-BE49-F238E27FC236}">
                <a16:creationId xmlns:a16="http://schemas.microsoft.com/office/drawing/2014/main" xmlns="" id="{8BF5F0AC-2962-4A25-9E0A-421166B21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3429000"/>
            <a:ext cx="42100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382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vert="horz" lIns="91440" tIns="45720" rIns="91440" bIns="45720" rtlCol="0" anchor="b">
            <a:normAutofit fontScale="90000"/>
          </a:bodyPr>
          <a:lstStyle/>
          <a:p>
            <a:pPr lvl="0" fontAlgn="base">
              <a:spcAft>
                <a:spcPct val="0"/>
              </a:spcAft>
            </a:pPr>
            <a:r>
              <a:rPr lang="en-US" sz="3300" kern="1200" dirty="0" err="1">
                <a:latin typeface="+mj-lt"/>
                <a:ea typeface="+mj-ea"/>
                <a:cs typeface="+mj-cs"/>
              </a:rPr>
              <a:t>ממצאים</a:t>
            </a:r>
            <a:r>
              <a:rPr lang="en-US" sz="3300" kern="1200" dirty="0">
                <a:latin typeface="+mj-lt"/>
                <a:ea typeface="+mj-ea"/>
                <a:cs typeface="+mj-cs"/>
              </a:rPr>
              <a:t/>
            </a:r>
            <a:br>
              <a:rPr lang="en-US" sz="3300" kern="1200" dirty="0">
                <a:latin typeface="+mj-lt"/>
                <a:ea typeface="+mj-ea"/>
                <a:cs typeface="+mj-cs"/>
              </a:rPr>
            </a:br>
            <a:r>
              <a:rPr kumimoji="0" lang="en-US" altLang="he-IL" sz="3300" b="1" i="0" strike="noStrike" kern="1200" cap="none" normalizeH="0" baseline="0" dirty="0" err="1">
                <a:ln>
                  <a:noFill/>
                </a:ln>
                <a:effectLst/>
                <a:latin typeface="+mj-lt"/>
                <a:ea typeface="+mj-ea"/>
                <a:cs typeface="+mj-cs"/>
              </a:rPr>
              <a:t>להלן</a:t>
            </a:r>
            <a:r>
              <a:rPr kumimoji="0" lang="en-US" altLang="he-IL" sz="3300" b="1" i="0" strike="noStrike" kern="1200" cap="none" normalizeH="0" baseline="0" dirty="0">
                <a:ln>
                  <a:noFill/>
                </a:ln>
                <a:effectLst/>
                <a:latin typeface="+mj-lt"/>
                <a:ea typeface="+mj-ea"/>
                <a:cs typeface="+mj-cs"/>
              </a:rPr>
              <a:t> </a:t>
            </a:r>
            <a:r>
              <a:rPr kumimoji="0" lang="en-US" altLang="he-IL" sz="3300" b="1" i="0" strike="noStrike" kern="1200" cap="none" normalizeH="0" baseline="0" dirty="0" err="1">
                <a:ln>
                  <a:noFill/>
                </a:ln>
                <a:effectLst/>
                <a:latin typeface="+mj-lt"/>
                <a:ea typeface="+mj-ea"/>
                <a:cs typeface="+mj-cs"/>
              </a:rPr>
              <a:t>המאזן</a:t>
            </a:r>
            <a:r>
              <a:rPr kumimoji="0" lang="en-US" altLang="he-IL" sz="3300" b="1" i="0" strike="noStrike" kern="1200" cap="none" normalizeH="0" baseline="0" dirty="0">
                <a:ln>
                  <a:noFill/>
                </a:ln>
                <a:effectLst/>
                <a:latin typeface="+mj-lt"/>
                <a:ea typeface="+mj-ea"/>
                <a:cs typeface="+mj-cs"/>
              </a:rPr>
              <a:t> </a:t>
            </a:r>
            <a:r>
              <a:rPr kumimoji="0" lang="en-US" altLang="he-IL" sz="3300" b="1" i="0" strike="noStrike" kern="1200" cap="none" normalizeH="0" baseline="0" dirty="0" err="1">
                <a:ln>
                  <a:noFill/>
                </a:ln>
                <a:effectLst/>
                <a:latin typeface="+mj-lt"/>
                <a:ea typeface="+mj-ea"/>
                <a:cs typeface="+mj-cs"/>
              </a:rPr>
              <a:t>האסטרטגי</a:t>
            </a:r>
            <a:r>
              <a:rPr kumimoji="0" lang="en-US" altLang="he-IL" sz="3300" b="1" i="0" strike="noStrike" kern="1200" cap="none" normalizeH="0" baseline="0" dirty="0">
                <a:ln>
                  <a:noFill/>
                </a:ln>
                <a:effectLst/>
                <a:latin typeface="+mj-lt"/>
                <a:ea typeface="+mj-ea"/>
                <a:cs typeface="+mj-cs"/>
              </a:rPr>
              <a:t> </a:t>
            </a:r>
            <a:r>
              <a:rPr kumimoji="0" lang="en-US" altLang="he-IL" sz="3300" b="1" i="0" strike="noStrike" kern="1200" cap="none" normalizeH="0" baseline="0" dirty="0" err="1">
                <a:ln>
                  <a:noFill/>
                </a:ln>
                <a:effectLst/>
                <a:latin typeface="+mj-lt"/>
                <a:ea typeface="+mj-ea"/>
                <a:cs typeface="+mj-cs"/>
              </a:rPr>
              <a:t>המתהווה</a:t>
            </a:r>
            <a:r>
              <a:rPr kumimoji="0" lang="en-US" altLang="he-IL" sz="3300" b="1" i="0" strike="noStrike" kern="1200" cap="none" normalizeH="0" baseline="0" dirty="0">
                <a:ln>
                  <a:noFill/>
                </a:ln>
                <a:effectLst/>
                <a:latin typeface="+mj-lt"/>
                <a:ea typeface="+mj-ea"/>
                <a:cs typeface="+mj-cs"/>
              </a:rPr>
              <a:t> </a:t>
            </a:r>
            <a:r>
              <a:rPr kumimoji="0" lang="en-US" altLang="he-IL" sz="3300" b="1" i="0" strike="noStrike" kern="1200" cap="none" normalizeH="0" baseline="0" dirty="0" err="1">
                <a:ln>
                  <a:noFill/>
                </a:ln>
                <a:effectLst/>
                <a:latin typeface="+mj-lt"/>
                <a:ea typeface="+mj-ea"/>
                <a:cs typeface="+mj-cs"/>
              </a:rPr>
              <a:t>בין</a:t>
            </a:r>
            <a:r>
              <a:rPr kumimoji="0" lang="en-US" altLang="he-IL" sz="3300" b="1" i="0" strike="noStrike" kern="1200" cap="none" normalizeH="0" baseline="0" dirty="0">
                <a:ln>
                  <a:noFill/>
                </a:ln>
                <a:effectLst/>
                <a:latin typeface="+mj-lt"/>
                <a:ea typeface="+mj-ea"/>
                <a:cs typeface="+mj-cs"/>
              </a:rPr>
              <a:t> </a:t>
            </a:r>
            <a:r>
              <a:rPr kumimoji="0" lang="en-US" altLang="he-IL" sz="3300" b="1" i="0" strike="noStrike" kern="1200" cap="none" normalizeH="0" baseline="0" dirty="0" err="1">
                <a:ln>
                  <a:noFill/>
                </a:ln>
                <a:effectLst/>
                <a:latin typeface="+mj-lt"/>
                <a:ea typeface="+mj-ea"/>
                <a:cs typeface="+mj-cs"/>
              </a:rPr>
              <a:t>ישראל</a:t>
            </a:r>
            <a:r>
              <a:rPr kumimoji="0" lang="en-US" altLang="he-IL" sz="3300" b="1" i="0" strike="noStrike" kern="1200" cap="none" normalizeH="0" baseline="0" dirty="0">
                <a:ln>
                  <a:noFill/>
                </a:ln>
                <a:effectLst/>
                <a:latin typeface="+mj-lt"/>
                <a:ea typeface="+mj-ea"/>
                <a:cs typeface="+mj-cs"/>
              </a:rPr>
              <a:t> </a:t>
            </a:r>
            <a:r>
              <a:rPr kumimoji="0" lang="en-US" altLang="he-IL" sz="3300" b="1" i="0" strike="noStrike" kern="1200" cap="none" normalizeH="0" baseline="0" dirty="0" err="1">
                <a:ln>
                  <a:noFill/>
                </a:ln>
                <a:effectLst/>
                <a:latin typeface="+mj-lt"/>
                <a:ea typeface="+mj-ea"/>
                <a:cs typeface="+mj-cs"/>
              </a:rPr>
              <a:t>לאויביה</a:t>
            </a:r>
            <a:r>
              <a:rPr kumimoji="0" lang="en-US" altLang="he-IL" sz="3300" b="0" i="0" strike="noStrike" kern="1200" cap="none" normalizeH="0" baseline="0" dirty="0">
                <a:ln>
                  <a:noFill/>
                </a:ln>
                <a:effectLst/>
                <a:latin typeface="+mj-lt"/>
                <a:ea typeface="+mj-ea"/>
                <a:cs typeface="+mj-cs"/>
              </a:rPr>
              <a:t>:</a:t>
            </a:r>
            <a:endParaRPr lang="en-US" sz="3300" kern="1200" dirty="0">
              <a:latin typeface="+mj-lt"/>
              <a:ea typeface="+mj-ea"/>
              <a:cs typeface="+mj-cs"/>
            </a:endParaRPr>
          </a:p>
        </p:txBody>
      </p:sp>
      <p:graphicFrame>
        <p:nvGraphicFramePr>
          <p:cNvPr id="20" name="מציין מיקום תוכן 8"/>
          <p:cNvGraphicFramePr>
            <a:graphicFrameLocks noGrp="1"/>
          </p:cNvGraphicFramePr>
          <p:nvPr>
            <p:ph idx="1"/>
            <p:extLst>
              <p:ext uri="{D42A27DB-BD31-4B8C-83A1-F6EECF244321}">
                <p14:modId xmlns:p14="http://schemas.microsoft.com/office/powerpoint/2010/main" val="939029255"/>
              </p:ext>
            </p:extLst>
          </p:nvPr>
        </p:nvGraphicFramePr>
        <p:xfrm>
          <a:off x="570412" y="1435008"/>
          <a:ext cx="11414759" cy="5136444"/>
        </p:xfrm>
        <a:graphic>
          <a:graphicData uri="http://schemas.openxmlformats.org/drawingml/2006/table">
            <a:tbl>
              <a:tblPr rtl="1" firstRow="1" firstCol="1" bandRow="1">
                <a:noFill/>
                <a:tableStyleId>{5C22544A-7EE6-4342-B048-85BDC9FD1C3A}</a:tableStyleId>
              </a:tblPr>
              <a:tblGrid>
                <a:gridCol w="838201">
                  <a:extLst>
                    <a:ext uri="{9D8B030D-6E8A-4147-A177-3AD203B41FA5}">
                      <a16:colId xmlns:a16="http://schemas.microsoft.com/office/drawing/2014/main" xmlns="" val="20000"/>
                    </a:ext>
                  </a:extLst>
                </a:gridCol>
                <a:gridCol w="5516880">
                  <a:extLst>
                    <a:ext uri="{9D8B030D-6E8A-4147-A177-3AD203B41FA5}">
                      <a16:colId xmlns:a16="http://schemas.microsoft.com/office/drawing/2014/main" xmlns="" val="20001"/>
                    </a:ext>
                  </a:extLst>
                </a:gridCol>
                <a:gridCol w="1203960">
                  <a:extLst>
                    <a:ext uri="{9D8B030D-6E8A-4147-A177-3AD203B41FA5}">
                      <a16:colId xmlns:a16="http://schemas.microsoft.com/office/drawing/2014/main" xmlns="" val="20002"/>
                    </a:ext>
                  </a:extLst>
                </a:gridCol>
                <a:gridCol w="3855718">
                  <a:extLst>
                    <a:ext uri="{9D8B030D-6E8A-4147-A177-3AD203B41FA5}">
                      <a16:colId xmlns:a16="http://schemas.microsoft.com/office/drawing/2014/main" xmlns="" val="20003"/>
                    </a:ext>
                  </a:extLst>
                </a:gridCol>
              </a:tblGrid>
              <a:tr h="385667">
                <a:tc>
                  <a:txBody>
                    <a:bodyPr/>
                    <a:lstStyle/>
                    <a:p>
                      <a:pPr algn="ctr" rtl="1">
                        <a:lnSpc>
                          <a:spcPct val="100000"/>
                        </a:lnSpc>
                        <a:spcAft>
                          <a:spcPts val="800"/>
                        </a:spcAft>
                      </a:pPr>
                      <a:r>
                        <a:rPr lang="en-US" sz="2400" b="1" dirty="0">
                          <a:solidFill>
                            <a:schemeClr val="bg1"/>
                          </a:solidFill>
                          <a:effectLst/>
                        </a:rPr>
                        <a:t> </a:t>
                      </a:r>
                      <a:endPar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23494" marR="48524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2060">
                        <a:alpha val="60000"/>
                      </a:srgbClr>
                    </a:solidFill>
                  </a:tcPr>
                </a:tc>
                <a:tc>
                  <a:txBody>
                    <a:bodyPr/>
                    <a:lstStyle/>
                    <a:p>
                      <a:pPr algn="ctr" rtl="1">
                        <a:lnSpc>
                          <a:spcPct val="100000"/>
                        </a:lnSpc>
                        <a:spcAft>
                          <a:spcPts val="800"/>
                        </a:spcAft>
                      </a:pPr>
                      <a:r>
                        <a:rPr lang="he-IL" sz="2400" b="1">
                          <a:solidFill>
                            <a:schemeClr val="bg1"/>
                          </a:solidFill>
                          <a:effectLst/>
                        </a:rPr>
                        <a:t>נושא</a:t>
                      </a:r>
                      <a:endParaRPr lang="en-US" sz="2400" b="1">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23494" marR="12131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2060">
                        <a:alpha val="60000"/>
                      </a:srgbClr>
                    </a:solidFill>
                  </a:tcPr>
                </a:tc>
                <a:tc>
                  <a:txBody>
                    <a:bodyPr/>
                    <a:lstStyle/>
                    <a:p>
                      <a:pPr algn="ctr" rtl="1">
                        <a:lnSpc>
                          <a:spcPct val="100000"/>
                        </a:lnSpc>
                        <a:spcAft>
                          <a:spcPts val="800"/>
                        </a:spcAft>
                      </a:pPr>
                      <a:r>
                        <a:rPr lang="he-IL" sz="2400" b="1" dirty="0">
                          <a:solidFill>
                            <a:schemeClr val="bg1"/>
                          </a:solidFill>
                          <a:effectLst/>
                          <a:latin typeface="+mj-lt"/>
                          <a:ea typeface="Calibri" panose="020F0502020204030204" pitchFamily="34" charset="0"/>
                          <a:cs typeface="+mn-cs"/>
                        </a:rPr>
                        <a:t>אויב</a:t>
                      </a:r>
                      <a:endParaRPr lang="en-US" sz="2400" b="1" dirty="0">
                        <a:solidFill>
                          <a:schemeClr val="bg1"/>
                        </a:solidFill>
                        <a:effectLst/>
                        <a:latin typeface="+mj-lt"/>
                        <a:ea typeface="Calibri" panose="020F0502020204030204" pitchFamily="34" charset="0"/>
                        <a:cs typeface="+mn-cs"/>
                      </a:endParaRPr>
                    </a:p>
                  </a:txBody>
                  <a:tcPr marL="323494" marR="12131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2060">
                        <a:alpha val="60000"/>
                      </a:srgbClr>
                    </a:solidFill>
                  </a:tcPr>
                </a:tc>
                <a:tc>
                  <a:txBody>
                    <a:bodyPr/>
                    <a:lstStyle/>
                    <a:p>
                      <a:pPr algn="ctr" rtl="1">
                        <a:lnSpc>
                          <a:spcPct val="100000"/>
                        </a:lnSpc>
                        <a:spcAft>
                          <a:spcPts val="800"/>
                        </a:spcAft>
                      </a:pPr>
                      <a:r>
                        <a:rPr lang="he-IL" sz="2400" b="1" dirty="0">
                          <a:solidFill>
                            <a:schemeClr val="bg1"/>
                          </a:solidFill>
                          <a:effectLst/>
                        </a:rPr>
                        <a:t>ישראל</a:t>
                      </a:r>
                      <a:endPar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23494" marR="12131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2060">
                        <a:alpha val="60000"/>
                      </a:srgbClr>
                    </a:solidFill>
                  </a:tcPr>
                </a:tc>
                <a:extLst>
                  <a:ext uri="{0D108BD9-81ED-4DB2-BD59-A6C34878D82A}">
                    <a16:rowId xmlns:a16="http://schemas.microsoft.com/office/drawing/2014/main" xmlns="" val="10000"/>
                  </a:ext>
                </a:extLst>
              </a:tr>
              <a:tr h="654473">
                <a:tc>
                  <a:txBody>
                    <a:bodyPr/>
                    <a:lstStyle/>
                    <a:p>
                      <a:pPr algn="ctr" rtl="1">
                        <a:lnSpc>
                          <a:spcPct val="100000"/>
                        </a:lnSpc>
                        <a:spcAft>
                          <a:spcPts val="800"/>
                        </a:spcAft>
                      </a:pPr>
                      <a:r>
                        <a:rPr lang="he-IL" sz="2400" b="1">
                          <a:solidFill>
                            <a:schemeClr val="tx1"/>
                          </a:solidFill>
                          <a:effectLst/>
                        </a:rPr>
                        <a:t>1</a:t>
                      </a:r>
                      <a:endParaRPr lang="en-US" sz="24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494" marR="48524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60000"/>
                      </a:schemeClr>
                    </a:solidFill>
                  </a:tcPr>
                </a:tc>
                <a:tc>
                  <a:txBody>
                    <a:bodyPr/>
                    <a:lstStyle/>
                    <a:p>
                      <a:pPr algn="ctr" rtl="1">
                        <a:lnSpc>
                          <a:spcPct val="100000"/>
                        </a:lnSpc>
                        <a:spcAft>
                          <a:spcPts val="800"/>
                        </a:spcAft>
                      </a:pPr>
                      <a:r>
                        <a:rPr lang="he-IL" sz="2400" b="1" dirty="0">
                          <a:solidFill>
                            <a:schemeClr val="tx1"/>
                          </a:solidFill>
                          <a:effectLst/>
                        </a:rPr>
                        <a:t>פגיעה באתרי שלטון (בדגש על מרחב הבירה או מרכז </a:t>
                      </a:r>
                      <a:r>
                        <a:rPr lang="he-IL" sz="2400" b="1" dirty="0" err="1">
                          <a:solidFill>
                            <a:schemeClr val="tx1"/>
                          </a:solidFill>
                          <a:effectLst/>
                        </a:rPr>
                        <a:t>מע"ר</a:t>
                      </a:r>
                      <a:r>
                        <a:rPr lang="he-IL" sz="2400" b="1" dirty="0">
                          <a:solidFill>
                            <a:schemeClr val="tx1"/>
                          </a:solidFill>
                          <a:effectLst/>
                        </a:rPr>
                        <a:t>)</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494" marR="12131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60000"/>
                      </a:schemeClr>
                    </a:solidFill>
                  </a:tcPr>
                </a:tc>
                <a:tc>
                  <a:txBody>
                    <a:bodyPr/>
                    <a:lstStyle/>
                    <a:p>
                      <a:pPr algn="ctr" rtl="1">
                        <a:lnSpc>
                          <a:spcPct val="100000"/>
                        </a:lnSpc>
                        <a:spcAft>
                          <a:spcPts val="800"/>
                        </a:spcAft>
                      </a:pPr>
                      <a:r>
                        <a:rPr lang="he-IL" sz="2400" b="1">
                          <a:solidFill>
                            <a:schemeClr val="tx1"/>
                          </a:solidFill>
                          <a:effectLst/>
                        </a:rPr>
                        <a:t>+</a:t>
                      </a:r>
                      <a:endParaRPr lang="en-US" sz="24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494" marR="12131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60000"/>
                      </a:schemeClr>
                    </a:solidFill>
                  </a:tcPr>
                </a:tc>
                <a:tc>
                  <a:txBody>
                    <a:bodyPr/>
                    <a:lstStyle/>
                    <a:p>
                      <a:pPr algn="ctr" rtl="1">
                        <a:lnSpc>
                          <a:spcPct val="100000"/>
                        </a:lnSpc>
                        <a:spcAft>
                          <a:spcPts val="800"/>
                        </a:spcAft>
                      </a:pPr>
                      <a:r>
                        <a:rPr lang="he-IL" sz="2400" b="1" dirty="0">
                          <a:solidFill>
                            <a:schemeClr val="tx1"/>
                          </a:solidFill>
                          <a:effectLst/>
                        </a:rPr>
                        <a:t>+</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494" marR="12131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xmlns="" val="10001"/>
                  </a:ext>
                </a:extLst>
              </a:tr>
              <a:tr h="385667">
                <a:tc>
                  <a:txBody>
                    <a:bodyPr/>
                    <a:lstStyle/>
                    <a:p>
                      <a:pPr algn="ctr" rtl="1">
                        <a:lnSpc>
                          <a:spcPct val="100000"/>
                        </a:lnSpc>
                        <a:spcAft>
                          <a:spcPts val="800"/>
                        </a:spcAft>
                      </a:pPr>
                      <a:r>
                        <a:rPr lang="he-IL" sz="2400" b="1" dirty="0">
                          <a:solidFill>
                            <a:schemeClr val="tx1"/>
                          </a:solidFill>
                          <a:effectLst/>
                        </a:rPr>
                        <a:t>2</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494" marR="48524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60000"/>
                      </a:schemeClr>
                    </a:solidFill>
                  </a:tcPr>
                </a:tc>
                <a:tc>
                  <a:txBody>
                    <a:bodyPr/>
                    <a:lstStyle/>
                    <a:p>
                      <a:pPr algn="ctr" rtl="1">
                        <a:lnSpc>
                          <a:spcPct val="100000"/>
                        </a:lnSpc>
                        <a:spcAft>
                          <a:spcPts val="800"/>
                        </a:spcAft>
                      </a:pPr>
                      <a:r>
                        <a:rPr lang="he-IL" sz="2400" b="1" dirty="0">
                          <a:solidFill>
                            <a:schemeClr val="tx1"/>
                          </a:solidFill>
                          <a:effectLst/>
                        </a:rPr>
                        <a:t>פגיעה באתרים חיוניים למשק</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494" marR="12131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60000"/>
                      </a:schemeClr>
                    </a:solidFill>
                  </a:tcPr>
                </a:tc>
                <a:tc>
                  <a:txBody>
                    <a:bodyPr/>
                    <a:lstStyle/>
                    <a:p>
                      <a:pPr algn="ctr" rtl="1">
                        <a:lnSpc>
                          <a:spcPct val="100000"/>
                        </a:lnSpc>
                        <a:spcAft>
                          <a:spcPts val="800"/>
                        </a:spcAft>
                      </a:pPr>
                      <a:r>
                        <a:rPr lang="he-IL" sz="2400" b="1" dirty="0">
                          <a:solidFill>
                            <a:schemeClr val="tx1"/>
                          </a:solidFill>
                          <a:effectLst/>
                        </a:rPr>
                        <a:t> +</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494" marR="12131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60000"/>
                      </a:schemeClr>
                    </a:solidFill>
                  </a:tcPr>
                </a:tc>
                <a:tc>
                  <a:txBody>
                    <a:bodyPr/>
                    <a:lstStyle/>
                    <a:p>
                      <a:pPr algn="ctr" rtl="1">
                        <a:lnSpc>
                          <a:spcPct val="100000"/>
                        </a:lnSpc>
                        <a:spcAft>
                          <a:spcPts val="800"/>
                        </a:spcAft>
                      </a:pPr>
                      <a:r>
                        <a:rPr lang="he-IL" sz="2400" b="1" dirty="0">
                          <a:solidFill>
                            <a:schemeClr val="tx1"/>
                          </a:solidFill>
                          <a:effectLst/>
                        </a:rPr>
                        <a:t>נכסים שניתן לשייך לאויב</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494" marR="12131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xmlns="" val="10002"/>
                  </a:ext>
                </a:extLst>
              </a:tr>
              <a:tr h="654473">
                <a:tc>
                  <a:txBody>
                    <a:bodyPr/>
                    <a:lstStyle/>
                    <a:p>
                      <a:pPr algn="ctr" rtl="1">
                        <a:lnSpc>
                          <a:spcPct val="100000"/>
                        </a:lnSpc>
                        <a:spcAft>
                          <a:spcPts val="800"/>
                        </a:spcAft>
                      </a:pPr>
                      <a:r>
                        <a:rPr lang="he-IL" sz="2400" b="1" dirty="0">
                          <a:solidFill>
                            <a:schemeClr val="tx1"/>
                          </a:solidFill>
                          <a:effectLst/>
                        </a:rPr>
                        <a:t>3</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494" marR="48524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60000"/>
                      </a:schemeClr>
                    </a:solidFill>
                  </a:tcPr>
                </a:tc>
                <a:tc>
                  <a:txBody>
                    <a:bodyPr/>
                    <a:lstStyle/>
                    <a:p>
                      <a:pPr algn="ctr" rtl="1">
                        <a:lnSpc>
                          <a:spcPct val="100000"/>
                        </a:lnSpc>
                        <a:spcAft>
                          <a:spcPts val="800"/>
                        </a:spcAft>
                      </a:pPr>
                      <a:r>
                        <a:rPr lang="he-IL" sz="2400" b="1" dirty="0">
                          <a:solidFill>
                            <a:schemeClr val="tx1"/>
                          </a:solidFill>
                          <a:effectLst/>
                        </a:rPr>
                        <a:t>מאמץ אש כנגד אזרחים</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494" marR="12131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60000"/>
                      </a:schemeClr>
                    </a:solidFill>
                  </a:tcPr>
                </a:tc>
                <a:tc>
                  <a:txBody>
                    <a:bodyPr/>
                    <a:lstStyle/>
                    <a:p>
                      <a:pPr algn="ctr" rtl="1">
                        <a:lnSpc>
                          <a:spcPct val="100000"/>
                        </a:lnSpc>
                        <a:spcAft>
                          <a:spcPts val="800"/>
                        </a:spcAft>
                      </a:pPr>
                      <a:r>
                        <a:rPr lang="he-IL" sz="2400" b="1" dirty="0">
                          <a:solidFill>
                            <a:schemeClr val="tx1"/>
                          </a:solidFill>
                          <a:effectLst/>
                        </a:rPr>
                        <a:t> +</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494" marR="12131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60000"/>
                      </a:schemeClr>
                    </a:solidFill>
                  </a:tcPr>
                </a:tc>
                <a:tc>
                  <a:txBody>
                    <a:bodyPr/>
                    <a:lstStyle/>
                    <a:p>
                      <a:pPr algn="ctr" rtl="1">
                        <a:lnSpc>
                          <a:spcPct val="100000"/>
                        </a:lnSpc>
                        <a:spcAft>
                          <a:spcPts val="800"/>
                        </a:spcAft>
                      </a:pPr>
                      <a:r>
                        <a:rPr lang="he-IL" sz="2400" b="1" dirty="0">
                          <a:solidFill>
                            <a:schemeClr val="tx1"/>
                          </a:solidFill>
                          <a:effectLst/>
                        </a:rPr>
                        <a:t>נכסים צבאיים לרבות בסביבה אזרחית</a:t>
                      </a:r>
                      <a:r>
                        <a:rPr lang="he-IL" sz="2400" b="1" baseline="-25000" dirty="0">
                          <a:solidFill>
                            <a:schemeClr val="tx1"/>
                          </a:solidFill>
                          <a:effectLst/>
                        </a:rPr>
                        <a:t> </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494" marR="12131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xmlns="" val="10003"/>
                  </a:ext>
                </a:extLst>
              </a:tr>
              <a:tr h="923279">
                <a:tc>
                  <a:txBody>
                    <a:bodyPr/>
                    <a:lstStyle/>
                    <a:p>
                      <a:pPr algn="ctr" rtl="1">
                        <a:lnSpc>
                          <a:spcPct val="100000"/>
                        </a:lnSpc>
                        <a:spcAft>
                          <a:spcPts val="800"/>
                        </a:spcAft>
                      </a:pPr>
                      <a:r>
                        <a:rPr lang="he-IL" sz="2400" b="1">
                          <a:solidFill>
                            <a:schemeClr val="tx1"/>
                          </a:solidFill>
                          <a:effectLst/>
                        </a:rPr>
                        <a:t>4</a:t>
                      </a:r>
                      <a:endParaRPr lang="en-US" sz="24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494" marR="48524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60000"/>
                      </a:schemeClr>
                    </a:solidFill>
                  </a:tcPr>
                </a:tc>
                <a:tc>
                  <a:txBody>
                    <a:bodyPr/>
                    <a:lstStyle/>
                    <a:p>
                      <a:pPr algn="ctr" rtl="1">
                        <a:lnSpc>
                          <a:spcPct val="100000"/>
                        </a:lnSpc>
                        <a:spcAft>
                          <a:spcPts val="800"/>
                        </a:spcAft>
                      </a:pPr>
                      <a:r>
                        <a:rPr lang="he-IL" sz="2400" b="1" dirty="0">
                          <a:solidFill>
                            <a:schemeClr val="tx1"/>
                          </a:solidFill>
                          <a:effectLst/>
                        </a:rPr>
                        <a:t>יכולות התקפיות בכל סוגי התווך הקיימים</a:t>
                      </a:r>
                      <a:r>
                        <a:rPr lang="en-US" sz="2400" b="1" dirty="0">
                          <a:solidFill>
                            <a:schemeClr val="tx1"/>
                          </a:solidFill>
                          <a:effectLst/>
                        </a:rPr>
                        <a:t>: </a:t>
                      </a:r>
                      <a:r>
                        <a:rPr lang="he-IL" sz="2400" b="1" dirty="0">
                          <a:solidFill>
                            <a:schemeClr val="tx1"/>
                          </a:solidFill>
                          <a:effectLst/>
                        </a:rPr>
                        <a:t>קרקעיים</a:t>
                      </a:r>
                      <a:r>
                        <a:rPr lang="en-US" sz="2400" b="1" dirty="0">
                          <a:solidFill>
                            <a:schemeClr val="tx1"/>
                          </a:solidFill>
                          <a:effectLst/>
                        </a:rPr>
                        <a:t>, </a:t>
                      </a:r>
                      <a:r>
                        <a:rPr lang="he-IL" sz="2400" b="1" dirty="0">
                          <a:solidFill>
                            <a:schemeClr val="tx1"/>
                          </a:solidFill>
                          <a:effectLst/>
                        </a:rPr>
                        <a:t>תת קרקעיים וימיים לפשיטה וכיבוש שטח </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494" marR="12131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60000"/>
                      </a:schemeClr>
                    </a:solidFill>
                  </a:tcPr>
                </a:tc>
                <a:tc>
                  <a:txBody>
                    <a:bodyPr/>
                    <a:lstStyle/>
                    <a:p>
                      <a:pPr algn="ctr" rtl="1">
                        <a:lnSpc>
                          <a:spcPct val="100000"/>
                        </a:lnSpc>
                        <a:spcAft>
                          <a:spcPts val="800"/>
                        </a:spcAft>
                      </a:pPr>
                      <a:r>
                        <a:rPr lang="he-IL" sz="2400" b="1" dirty="0">
                          <a:solidFill>
                            <a:schemeClr val="tx1"/>
                          </a:solidFill>
                          <a:effectLst/>
                        </a:rPr>
                        <a:t>+</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494" marR="12131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60000"/>
                      </a:schemeClr>
                    </a:solidFill>
                  </a:tcPr>
                </a:tc>
                <a:tc>
                  <a:txBody>
                    <a:bodyPr/>
                    <a:lstStyle/>
                    <a:p>
                      <a:pPr algn="ctr" rtl="1">
                        <a:lnSpc>
                          <a:spcPct val="100000"/>
                        </a:lnSpc>
                        <a:spcAft>
                          <a:spcPts val="800"/>
                        </a:spcAft>
                      </a:pPr>
                      <a:r>
                        <a:rPr lang="he-IL" sz="2400" b="1" dirty="0">
                          <a:solidFill>
                            <a:schemeClr val="tx1"/>
                          </a:solidFill>
                          <a:effectLst/>
                        </a:rPr>
                        <a:t>+</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494" marR="12131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xmlns="" val="10004"/>
                  </a:ext>
                </a:extLst>
              </a:tr>
              <a:tr h="385667">
                <a:tc>
                  <a:txBody>
                    <a:bodyPr/>
                    <a:lstStyle/>
                    <a:p>
                      <a:pPr algn="ctr" rtl="1">
                        <a:lnSpc>
                          <a:spcPct val="100000"/>
                        </a:lnSpc>
                        <a:spcAft>
                          <a:spcPts val="800"/>
                        </a:spcAft>
                      </a:pPr>
                      <a:r>
                        <a:rPr lang="he-IL" sz="2400" b="1">
                          <a:solidFill>
                            <a:schemeClr val="tx1"/>
                          </a:solidFill>
                          <a:effectLst/>
                        </a:rPr>
                        <a:t>5</a:t>
                      </a:r>
                      <a:endParaRPr lang="en-US" sz="24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494" marR="48524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60000"/>
                      </a:schemeClr>
                    </a:solidFill>
                  </a:tcPr>
                </a:tc>
                <a:tc>
                  <a:txBody>
                    <a:bodyPr/>
                    <a:lstStyle/>
                    <a:p>
                      <a:pPr algn="ctr" rtl="1">
                        <a:lnSpc>
                          <a:spcPct val="100000"/>
                        </a:lnSpc>
                        <a:spcAft>
                          <a:spcPts val="800"/>
                        </a:spcAft>
                      </a:pPr>
                      <a:r>
                        <a:rPr lang="he-IL" sz="2400" b="1" dirty="0">
                          <a:solidFill>
                            <a:schemeClr val="tx1"/>
                          </a:solidFill>
                          <a:effectLst/>
                        </a:rPr>
                        <a:t>מאמץ תודעה</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494" marR="12131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60000"/>
                      </a:schemeClr>
                    </a:solidFill>
                  </a:tcPr>
                </a:tc>
                <a:tc>
                  <a:txBody>
                    <a:bodyPr/>
                    <a:lstStyle/>
                    <a:p>
                      <a:pPr algn="ctr" rtl="1">
                        <a:lnSpc>
                          <a:spcPct val="100000"/>
                        </a:lnSpc>
                        <a:spcAft>
                          <a:spcPts val="800"/>
                        </a:spcAft>
                      </a:pPr>
                      <a:r>
                        <a:rPr lang="he-IL" sz="2400" b="1" dirty="0">
                          <a:solidFill>
                            <a:schemeClr val="tx1"/>
                          </a:solidFill>
                          <a:effectLst/>
                        </a:rPr>
                        <a:t>+</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494" marR="12131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60000"/>
                      </a:schemeClr>
                    </a:solidFill>
                  </a:tcPr>
                </a:tc>
                <a:tc>
                  <a:txBody>
                    <a:bodyPr/>
                    <a:lstStyle/>
                    <a:p>
                      <a:pPr algn="ctr" rtl="1">
                        <a:lnSpc>
                          <a:spcPct val="100000"/>
                        </a:lnSpc>
                        <a:spcAft>
                          <a:spcPts val="800"/>
                        </a:spcAft>
                      </a:pPr>
                      <a:r>
                        <a:rPr lang="he-IL" sz="2400" b="1" dirty="0">
                          <a:solidFill>
                            <a:schemeClr val="tx1"/>
                          </a:solidFill>
                          <a:effectLst/>
                        </a:rPr>
                        <a:t>+</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494" marR="12131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xmlns="" val="10005"/>
                  </a:ext>
                </a:extLst>
              </a:tr>
              <a:tr h="385667">
                <a:tc>
                  <a:txBody>
                    <a:bodyPr/>
                    <a:lstStyle/>
                    <a:p>
                      <a:pPr algn="ctr" rtl="1">
                        <a:lnSpc>
                          <a:spcPct val="100000"/>
                        </a:lnSpc>
                        <a:spcAft>
                          <a:spcPts val="800"/>
                        </a:spcAft>
                      </a:pPr>
                      <a:r>
                        <a:rPr lang="he-IL" sz="2400" b="1">
                          <a:solidFill>
                            <a:schemeClr val="tx1"/>
                          </a:solidFill>
                          <a:effectLst/>
                        </a:rPr>
                        <a:t>6</a:t>
                      </a:r>
                      <a:endParaRPr lang="en-US" sz="24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494" marR="48524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60000"/>
                      </a:schemeClr>
                    </a:solidFill>
                  </a:tcPr>
                </a:tc>
                <a:tc>
                  <a:txBody>
                    <a:bodyPr/>
                    <a:lstStyle/>
                    <a:p>
                      <a:pPr algn="ctr" rtl="1">
                        <a:lnSpc>
                          <a:spcPct val="100000"/>
                        </a:lnSpc>
                        <a:spcAft>
                          <a:spcPts val="800"/>
                        </a:spcAft>
                      </a:pPr>
                      <a:r>
                        <a:rPr lang="he-IL" sz="2400" b="1" dirty="0">
                          <a:solidFill>
                            <a:schemeClr val="tx1"/>
                          </a:solidFill>
                          <a:effectLst/>
                        </a:rPr>
                        <a:t>מאמץ סייבר</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494" marR="12131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60000"/>
                      </a:schemeClr>
                    </a:solidFill>
                  </a:tcPr>
                </a:tc>
                <a:tc>
                  <a:txBody>
                    <a:bodyPr/>
                    <a:lstStyle/>
                    <a:p>
                      <a:pPr algn="ctr" rtl="1">
                        <a:lnSpc>
                          <a:spcPct val="100000"/>
                        </a:lnSpc>
                        <a:spcAft>
                          <a:spcPts val="800"/>
                        </a:spcAft>
                      </a:pPr>
                      <a:r>
                        <a:rPr lang="he-IL" sz="2400" b="1">
                          <a:solidFill>
                            <a:schemeClr val="tx1"/>
                          </a:solidFill>
                          <a:effectLst/>
                        </a:rPr>
                        <a:t>+</a:t>
                      </a:r>
                      <a:endParaRPr lang="en-US" sz="24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494" marR="12131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60000"/>
                      </a:schemeClr>
                    </a:solidFill>
                  </a:tcPr>
                </a:tc>
                <a:tc>
                  <a:txBody>
                    <a:bodyPr/>
                    <a:lstStyle/>
                    <a:p>
                      <a:pPr algn="ctr" rtl="1">
                        <a:lnSpc>
                          <a:spcPct val="100000"/>
                        </a:lnSpc>
                        <a:spcAft>
                          <a:spcPts val="800"/>
                        </a:spcAft>
                      </a:pPr>
                      <a:r>
                        <a:rPr lang="he-IL" sz="2400" b="1" dirty="0">
                          <a:solidFill>
                            <a:schemeClr val="tx1"/>
                          </a:solidFill>
                          <a:effectLst/>
                        </a:rPr>
                        <a:t>+</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494" marR="121311" marT="79506" marB="795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121849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t>המלצות</a:t>
            </a:r>
          </a:p>
        </p:txBody>
      </p:sp>
      <p:sp>
        <p:nvSpPr>
          <p:cNvPr id="3" name="מציין מיקום תוכן 2"/>
          <p:cNvSpPr>
            <a:spLocks noGrp="1"/>
          </p:cNvSpPr>
          <p:nvPr>
            <p:ph idx="1"/>
          </p:nvPr>
        </p:nvSpPr>
        <p:spPr/>
        <p:txBody>
          <a:bodyPr>
            <a:normAutofit fontScale="92500"/>
          </a:bodyPr>
          <a:lstStyle/>
          <a:p>
            <a:pPr marL="514350" indent="-514350" algn="just">
              <a:lnSpc>
                <a:spcPct val="160000"/>
              </a:lnSpc>
              <a:buFont typeface="+mj-lt"/>
              <a:buAutoNum type="arabicPeriod"/>
            </a:pPr>
            <a:r>
              <a:rPr lang="he-IL" sz="2400" b="1" dirty="0">
                <a:effectLst/>
                <a:highlight>
                  <a:srgbClr val="FFFF00"/>
                </a:highlight>
                <a:latin typeface="David" panose="020E0502060401010101" pitchFamily="34" charset="-79"/>
                <a:ea typeface="Calibri" panose="020F0502020204030204" pitchFamily="34" charset="0"/>
              </a:rPr>
              <a:t>הכרה בעורף כחזית עיקרית</a:t>
            </a:r>
            <a:r>
              <a:rPr lang="he-IL" sz="2400" dirty="0">
                <a:effectLst/>
                <a:highlight>
                  <a:srgbClr val="FFFF00"/>
                </a:highlight>
                <a:latin typeface="David" panose="020E0502060401010101" pitchFamily="34" charset="-79"/>
                <a:ea typeface="Calibri" panose="020F0502020204030204" pitchFamily="34" charset="0"/>
              </a:rPr>
              <a:t> </a:t>
            </a:r>
          </a:p>
          <a:p>
            <a:pPr marL="514350" indent="-514350" algn="just">
              <a:lnSpc>
                <a:spcPct val="160000"/>
              </a:lnSpc>
              <a:spcAft>
                <a:spcPts val="800"/>
              </a:spcAft>
              <a:buFont typeface="+mj-lt"/>
              <a:buAutoNum type="arabicPeriod"/>
            </a:pPr>
            <a:r>
              <a:rPr lang="he-IL" sz="2400" b="1" dirty="0">
                <a:latin typeface="David" panose="020E0502060401010101" pitchFamily="34" charset="-79"/>
              </a:rPr>
              <a:t>הקמת חזית אזרחית </a:t>
            </a:r>
            <a:r>
              <a:rPr lang="he-IL" sz="2400" dirty="0">
                <a:latin typeface="David" panose="020E0502060401010101" pitchFamily="34" charset="-79"/>
              </a:rPr>
              <a:t>שלה</a:t>
            </a:r>
            <a:r>
              <a:rPr lang="he-IL" sz="2400" dirty="0">
                <a:effectLst/>
                <a:latin typeface="David" panose="020E0502060401010101" pitchFamily="34" charset="-79"/>
                <a:ea typeface="Calibri" panose="020F0502020204030204" pitchFamily="34" charset="0"/>
              </a:rPr>
              <a:t> תפישה אסטרטגית מעודכנת ורחבה שתהיה בסיס לתוכנית פעולה לאומית מפורטת ובת יישום.</a:t>
            </a:r>
          </a:p>
          <a:p>
            <a:pPr marL="514350" indent="-514350" algn="just">
              <a:lnSpc>
                <a:spcPct val="160000"/>
              </a:lnSpc>
              <a:spcAft>
                <a:spcPts val="800"/>
              </a:spcAft>
              <a:buFont typeface="+mj-lt"/>
              <a:buAutoNum type="arabicPeriod"/>
            </a:pPr>
            <a:r>
              <a:rPr lang="he-IL" sz="2400" dirty="0">
                <a:effectLst/>
                <a:latin typeface="David" panose="020E0502060401010101" pitchFamily="34" charset="-79"/>
                <a:ea typeface="Calibri" panose="020F0502020204030204" pitchFamily="34" charset="0"/>
              </a:rPr>
              <a:t>משרד הביטחון וצה"ל נדרשים </a:t>
            </a:r>
            <a:r>
              <a:rPr lang="he-IL" sz="2400" b="1" dirty="0">
                <a:effectLst/>
                <a:highlight>
                  <a:srgbClr val="FFFF00"/>
                </a:highlight>
                <a:latin typeface="David" panose="020E0502060401010101" pitchFamily="34" charset="-79"/>
                <a:ea typeface="Calibri" panose="020F0502020204030204" pitchFamily="34" charset="0"/>
              </a:rPr>
              <a:t>להגדלת ההשקעות הנדרשות לחוסן האזרחי.</a:t>
            </a:r>
            <a:r>
              <a:rPr lang="he-IL" sz="2400" dirty="0">
                <a:effectLst/>
                <a:highlight>
                  <a:srgbClr val="FFFF00"/>
                </a:highlight>
                <a:latin typeface="David" panose="020E0502060401010101" pitchFamily="34" charset="-79"/>
                <a:ea typeface="Calibri" panose="020F0502020204030204" pitchFamily="34" charset="0"/>
              </a:rPr>
              <a:t> </a:t>
            </a:r>
          </a:p>
          <a:p>
            <a:pPr marL="514350" indent="-514350" algn="just">
              <a:lnSpc>
                <a:spcPct val="160000"/>
              </a:lnSpc>
              <a:spcAft>
                <a:spcPts val="800"/>
              </a:spcAft>
              <a:buFont typeface="+mj-lt"/>
              <a:buAutoNum type="arabicPeriod"/>
            </a:pPr>
            <a:r>
              <a:rPr lang="he-IL" sz="2400" b="1" dirty="0">
                <a:effectLst/>
                <a:highlight>
                  <a:srgbClr val="FFFF00"/>
                </a:highlight>
                <a:latin typeface="David" panose="020E0502060401010101" pitchFamily="34" charset="-79"/>
                <a:ea typeface="Calibri" panose="020F0502020204030204" pitchFamily="34" charset="0"/>
              </a:rPr>
              <a:t>הקמת רשת חוסן אזרחית להתמודדות עם משברים ארציים על בסיס תרבות של מוכנות בארבעה שלבים: היערכות, תגובה מיידית והתארגנות מחדש, שגרת החירום והיום שאחרי.</a:t>
            </a:r>
          </a:p>
          <a:p>
            <a:pPr marL="514350" indent="-514350" algn="just">
              <a:lnSpc>
                <a:spcPct val="160000"/>
              </a:lnSpc>
              <a:spcAft>
                <a:spcPts val="800"/>
              </a:spcAft>
              <a:buFont typeface="+mj-lt"/>
              <a:buAutoNum type="arabicPeriod"/>
            </a:pPr>
            <a:r>
              <a:rPr lang="he-IL" sz="2400" b="1" dirty="0">
                <a:effectLst/>
                <a:highlight>
                  <a:srgbClr val="FFFF00"/>
                </a:highlight>
                <a:latin typeface="David" panose="020E0502060401010101" pitchFamily="34" charset="-79"/>
                <a:ea typeface="Calibri" panose="020F0502020204030204" pitchFamily="34" charset="0"/>
              </a:rPr>
              <a:t>מערכת חינוך והסברה </a:t>
            </a:r>
            <a:r>
              <a:rPr lang="he-IL" sz="2400" dirty="0">
                <a:effectLst/>
                <a:latin typeface="David" panose="020E0502060401010101" pitchFamily="34" charset="-79"/>
                <a:ea typeface="Calibri" panose="020F0502020204030204" pitchFamily="34" charset="0"/>
              </a:rPr>
              <a:t>–רכיב מהותי ברשת החוסן האזרחית</a:t>
            </a:r>
            <a:r>
              <a:rPr lang="he-IL" sz="2400" dirty="0">
                <a:effectLst/>
                <a:latin typeface="Calibri" panose="020F0502020204030204" pitchFamily="34" charset="0"/>
                <a:ea typeface="Calibri" panose="020F0502020204030204" pitchFamily="34" charset="0"/>
              </a:rPr>
              <a:t>. </a:t>
            </a:r>
            <a:endParaRPr lang="en-US"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61956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t>המלצות</a:t>
            </a:r>
            <a:endParaRPr lang="he-IL" dirty="0">
              <a:solidFill>
                <a:srgbClr val="FFFFFF"/>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normAutofit fontScale="77500" lnSpcReduction="20000"/>
          </a:bodyPr>
          <a:lstStyle/>
          <a:p>
            <a:pPr marL="457200" indent="-457200" algn="just">
              <a:lnSpc>
                <a:spcPct val="150000"/>
              </a:lnSpc>
              <a:buFont typeface="+mj-lt"/>
              <a:buAutoNum type="arabicPeriod" startAt="6"/>
            </a:pPr>
            <a:r>
              <a:rPr lang="he-IL" sz="3200" b="1" dirty="0">
                <a:highlight>
                  <a:srgbClr val="FFFF00"/>
                </a:highlight>
                <a:latin typeface="David" panose="020E0502060401010101" pitchFamily="34" charset="-79"/>
              </a:rPr>
              <a:t>עיצוב תודעה ציבורית של מסוגלות </a:t>
            </a:r>
            <a:r>
              <a:rPr lang="he-IL" sz="3200" dirty="0">
                <a:latin typeface="David" panose="020E0502060401010101" pitchFamily="34" charset="-79"/>
              </a:rPr>
              <a:t>לנהל שגרה של חירום בתקופות של הפרעה קשות – מאידך, מגפת הקורונה הביאה לכדי שינוי שיגרה. הדבר נובע מההבדלים באופי האויב. </a:t>
            </a:r>
            <a:endParaRPr lang="en-US" sz="3200" dirty="0">
              <a:effectLst/>
              <a:latin typeface="David" panose="020E0502060401010101" pitchFamily="34" charset="-79"/>
              <a:ea typeface="Calibri" panose="020F0502020204030204" pitchFamily="34" charset="0"/>
            </a:endParaRPr>
          </a:p>
          <a:p>
            <a:pPr marL="457200" indent="-457200" algn="just">
              <a:lnSpc>
                <a:spcPct val="150000"/>
              </a:lnSpc>
              <a:buFont typeface="+mj-lt"/>
              <a:buAutoNum type="arabicPeriod" startAt="6"/>
            </a:pPr>
            <a:r>
              <a:rPr lang="he-IL" sz="3200" b="1" dirty="0">
                <a:effectLst/>
                <a:highlight>
                  <a:srgbClr val="FFFF00"/>
                </a:highlight>
                <a:latin typeface="David" panose="020E0502060401010101" pitchFamily="34" charset="-79"/>
                <a:ea typeface="Calibri" panose="020F0502020204030204" pitchFamily="34" charset="0"/>
              </a:rPr>
              <a:t>אימוץ עיקרי מודל החוסן שפותח ביישובי "עוטף עזה" </a:t>
            </a:r>
            <a:r>
              <a:rPr lang="he-IL" sz="3200" dirty="0">
                <a:effectLst/>
                <a:latin typeface="David" panose="020E0502060401010101" pitchFamily="34" charset="-79"/>
                <a:ea typeface="Calibri" panose="020F0502020204030204" pitchFamily="34" charset="0"/>
              </a:rPr>
              <a:t>לכלל הישובים והקהילות במדינה בהתאמות הנדרשות על פי המבנה החברתי של כל יישוב וקהילה </a:t>
            </a:r>
          </a:p>
          <a:p>
            <a:pPr marL="457200" indent="-457200" algn="just">
              <a:lnSpc>
                <a:spcPct val="150000"/>
              </a:lnSpc>
              <a:buFont typeface="+mj-lt"/>
              <a:buAutoNum type="arabicPeriod" startAt="6"/>
            </a:pPr>
            <a:r>
              <a:rPr lang="he-IL" sz="3200" b="1" dirty="0">
                <a:highlight>
                  <a:srgbClr val="FFFF00"/>
                </a:highlight>
                <a:latin typeface="David" panose="020E0502060401010101" pitchFamily="34" charset="-79"/>
              </a:rPr>
              <a:t>סולידריות ותמיכה</a:t>
            </a:r>
            <a:r>
              <a:rPr lang="he-IL" sz="3200" dirty="0">
                <a:latin typeface="David" panose="020E0502060401010101" pitchFamily="34" charset="-79"/>
              </a:rPr>
              <a:t>, ברמת המשפחה והקהילה וגם ברמה הלאומית. </a:t>
            </a:r>
          </a:p>
          <a:p>
            <a:pPr marL="457200" indent="-457200" algn="just">
              <a:lnSpc>
                <a:spcPct val="150000"/>
              </a:lnSpc>
              <a:buFont typeface="+mj-lt"/>
              <a:buAutoNum type="arabicPeriod" startAt="6"/>
            </a:pPr>
            <a:r>
              <a:rPr lang="he-IL" sz="3200" b="1" dirty="0">
                <a:highlight>
                  <a:srgbClr val="FFFF00"/>
                </a:highlight>
                <a:latin typeface="David" panose="020E0502060401010101" pitchFamily="34" charset="-79"/>
              </a:rPr>
              <a:t>התאוששות ושיקום שלב ה"בניה מחדש" </a:t>
            </a:r>
            <a:r>
              <a:rPr lang="he-IL" sz="3200" dirty="0">
                <a:latin typeface="David" panose="020E0502060401010101" pitchFamily="34" charset="-79"/>
              </a:rPr>
              <a:t>– התאוששות מן הנסיגה התפקודית שאירעה וחזרה לשגרה ולתפקוד מלא ומהיר ככל הניתן.</a:t>
            </a:r>
          </a:p>
        </p:txBody>
      </p:sp>
    </p:spTree>
    <p:extLst>
      <p:ext uri="{BB962C8B-B14F-4D97-AF65-F5344CB8AC3E}">
        <p14:creationId xmlns:p14="http://schemas.microsoft.com/office/powerpoint/2010/main" val="1519057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2800" dirty="0"/>
              <a:t>דילמות, תובנות והתלבטויות בשלב זה של הכתיבה והמחקר</a:t>
            </a:r>
          </a:p>
        </p:txBody>
      </p:sp>
      <p:sp>
        <p:nvSpPr>
          <p:cNvPr id="3" name="מציין מיקום תוכן 2"/>
          <p:cNvSpPr>
            <a:spLocks noGrp="1"/>
          </p:cNvSpPr>
          <p:nvPr>
            <p:ph idx="1"/>
          </p:nvPr>
        </p:nvSpPr>
        <p:spPr/>
        <p:txBody>
          <a:bodyPr>
            <a:normAutofit lnSpcReduction="10000"/>
          </a:bodyPr>
          <a:lstStyle/>
          <a:p>
            <a:pPr>
              <a:lnSpc>
                <a:spcPct val="150000"/>
              </a:lnSpc>
            </a:pPr>
            <a:r>
              <a:rPr lang="he-IL" b="1" dirty="0">
                <a:latin typeface="David" panose="020E0502060401010101" pitchFamily="34" charset="-79"/>
              </a:rPr>
              <a:t>מגפת הקורונה מעמידה במבחן </a:t>
            </a:r>
            <a:r>
              <a:rPr lang="he-IL" dirty="0">
                <a:latin typeface="David" panose="020E0502060401010101" pitchFamily="34" charset="-79"/>
              </a:rPr>
              <a:t>לא רק את המערכות הרפואיות שלנו, אלא בעיקר </a:t>
            </a:r>
            <a:r>
              <a:rPr lang="he-IL" b="1" dirty="0">
                <a:latin typeface="David" panose="020E0502060401010101" pitchFamily="34" charset="-79"/>
              </a:rPr>
              <a:t>את מערך החוסן החברתי, לאומי שלנו.</a:t>
            </a:r>
          </a:p>
          <a:p>
            <a:pPr>
              <a:lnSpc>
                <a:spcPct val="150000"/>
              </a:lnSpc>
            </a:pPr>
            <a:r>
              <a:rPr lang="he-IL" b="1" dirty="0">
                <a:highlight>
                  <a:srgbClr val="FFFF00"/>
                </a:highlight>
                <a:latin typeface="David" panose="020E0502060401010101" pitchFamily="34" charset="-79"/>
              </a:rPr>
              <a:t>נגד הנגיף אין עדיין חיסון, אבל אפשר להעמיד נגדו חוסן.</a:t>
            </a:r>
          </a:p>
          <a:p>
            <a:pPr>
              <a:lnSpc>
                <a:spcPct val="150000"/>
              </a:lnSpc>
            </a:pPr>
            <a:r>
              <a:rPr lang="he-IL" dirty="0">
                <a:latin typeface="David" panose="020E0502060401010101" pitchFamily="34" charset="-79"/>
              </a:rPr>
              <a:t>המושג חוסן משמש אותנו רבות ובישראל נראה שהוא פופולרי במיוחד.</a:t>
            </a:r>
          </a:p>
          <a:p>
            <a:pPr>
              <a:lnSpc>
                <a:spcPct val="150000"/>
              </a:lnSpc>
            </a:pPr>
            <a:r>
              <a:rPr lang="he-IL" dirty="0">
                <a:latin typeface="David" panose="020E0502060401010101" pitchFamily="34" charset="-79"/>
              </a:rPr>
              <a:t>האויב הפעם איננו נראה, איננו ישות, איננו טרור. </a:t>
            </a:r>
          </a:p>
          <a:p>
            <a:pPr marL="0" indent="0">
              <a:lnSpc>
                <a:spcPct val="150000"/>
              </a:lnSpc>
              <a:buNone/>
            </a:pPr>
            <a:r>
              <a:rPr lang="he-IL" dirty="0">
                <a:latin typeface="David" panose="020E0502060401010101" pitchFamily="34" charset="-79"/>
              </a:rPr>
              <a:t>בהתבוננות חוזרת להגדרת החוסן ביחס לנגיף נראה כי אנו </a:t>
            </a:r>
            <a:r>
              <a:rPr lang="he-IL" b="1" u="sng" dirty="0">
                <a:latin typeface="David" panose="020E0502060401010101" pitchFamily="34" charset="-79"/>
              </a:rPr>
              <a:t>פועלים לשינוי שיגרה ולא לשימור שגרה!</a:t>
            </a:r>
          </a:p>
        </p:txBody>
      </p:sp>
    </p:spTree>
    <p:extLst>
      <p:ext uri="{BB962C8B-B14F-4D97-AF65-F5344CB8AC3E}">
        <p14:creationId xmlns:p14="http://schemas.microsoft.com/office/powerpoint/2010/main" val="260866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A937348-9BF4-43C6-A8D0-ADA44E99C619}"/>
              </a:ext>
            </a:extLst>
          </p:cNvPr>
          <p:cNvSpPr>
            <a:spLocks noGrp="1"/>
          </p:cNvSpPr>
          <p:nvPr>
            <p:ph type="title"/>
          </p:nvPr>
        </p:nvSpPr>
        <p:spPr/>
        <p:txBody>
          <a:bodyPr>
            <a:normAutofit/>
          </a:bodyPr>
          <a:lstStyle/>
          <a:p>
            <a:r>
              <a:rPr lang="he-IL" dirty="0"/>
              <a:t>ראשי פרקים</a:t>
            </a:r>
          </a:p>
        </p:txBody>
      </p:sp>
      <p:sp>
        <p:nvSpPr>
          <p:cNvPr id="4" name="מלבן 3">
            <a:extLst>
              <a:ext uri="{FF2B5EF4-FFF2-40B4-BE49-F238E27FC236}">
                <a16:creationId xmlns:a16="http://schemas.microsoft.com/office/drawing/2014/main" xmlns="" id="{F75BA6D3-1F57-4EDE-B5DC-D5AF22D7E2D2}"/>
              </a:ext>
            </a:extLst>
          </p:cNvPr>
          <p:cNvSpPr/>
          <p:nvPr/>
        </p:nvSpPr>
        <p:spPr>
          <a:xfrm>
            <a:off x="11318240" y="1523682"/>
            <a:ext cx="508000" cy="894715"/>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a:effectLst>
                  <a:outerShdw blurRad="38100" dist="38100" dir="2700000" algn="tl">
                    <a:srgbClr val="000000">
                      <a:alpha val="43137"/>
                    </a:srgbClr>
                  </a:outerShdw>
                </a:effectLst>
              </a:rPr>
              <a:t>א</a:t>
            </a:r>
          </a:p>
        </p:txBody>
      </p:sp>
      <p:sp>
        <p:nvSpPr>
          <p:cNvPr id="5" name="מלבן 4">
            <a:extLst>
              <a:ext uri="{FF2B5EF4-FFF2-40B4-BE49-F238E27FC236}">
                <a16:creationId xmlns:a16="http://schemas.microsoft.com/office/drawing/2014/main" xmlns="" id="{8347F1B6-8666-4862-BE29-833E26C24A32}"/>
              </a:ext>
            </a:extLst>
          </p:cNvPr>
          <p:cNvSpPr/>
          <p:nvPr/>
        </p:nvSpPr>
        <p:spPr>
          <a:xfrm>
            <a:off x="11318240" y="2580954"/>
            <a:ext cx="508000" cy="894715"/>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a:effectLst>
                  <a:outerShdw blurRad="38100" dist="38100" dir="2700000" algn="tl">
                    <a:srgbClr val="000000">
                      <a:alpha val="43137"/>
                    </a:srgbClr>
                  </a:outerShdw>
                </a:effectLst>
              </a:rPr>
              <a:t>ב</a:t>
            </a:r>
          </a:p>
        </p:txBody>
      </p:sp>
      <p:sp>
        <p:nvSpPr>
          <p:cNvPr id="6" name="מלבן 5">
            <a:extLst>
              <a:ext uri="{FF2B5EF4-FFF2-40B4-BE49-F238E27FC236}">
                <a16:creationId xmlns:a16="http://schemas.microsoft.com/office/drawing/2014/main" xmlns="" id="{E16F197D-5FF4-4E58-9154-A0B2BAD28DB4}"/>
              </a:ext>
            </a:extLst>
          </p:cNvPr>
          <p:cNvSpPr/>
          <p:nvPr/>
        </p:nvSpPr>
        <p:spPr>
          <a:xfrm>
            <a:off x="11318240" y="3638226"/>
            <a:ext cx="508000" cy="894715"/>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a:effectLst>
                  <a:outerShdw blurRad="38100" dist="38100" dir="2700000" algn="tl">
                    <a:srgbClr val="000000">
                      <a:alpha val="43137"/>
                    </a:srgbClr>
                  </a:outerShdw>
                </a:effectLst>
              </a:rPr>
              <a:t>ג</a:t>
            </a:r>
          </a:p>
        </p:txBody>
      </p:sp>
      <p:sp>
        <p:nvSpPr>
          <p:cNvPr id="7" name="מלבן 6">
            <a:extLst>
              <a:ext uri="{FF2B5EF4-FFF2-40B4-BE49-F238E27FC236}">
                <a16:creationId xmlns:a16="http://schemas.microsoft.com/office/drawing/2014/main" xmlns="" id="{12BE5274-0413-40B7-A1D3-A695E79F5FA3}"/>
              </a:ext>
            </a:extLst>
          </p:cNvPr>
          <p:cNvSpPr/>
          <p:nvPr/>
        </p:nvSpPr>
        <p:spPr>
          <a:xfrm>
            <a:off x="11318240" y="4695498"/>
            <a:ext cx="508000" cy="894715"/>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a:effectLst>
                  <a:outerShdw blurRad="38100" dist="38100" dir="2700000" algn="tl">
                    <a:srgbClr val="000000">
                      <a:alpha val="43137"/>
                    </a:srgbClr>
                  </a:outerShdw>
                </a:effectLst>
              </a:rPr>
              <a:t>ד</a:t>
            </a:r>
          </a:p>
        </p:txBody>
      </p:sp>
      <p:sp>
        <p:nvSpPr>
          <p:cNvPr id="8" name="מלבן 7">
            <a:extLst>
              <a:ext uri="{FF2B5EF4-FFF2-40B4-BE49-F238E27FC236}">
                <a16:creationId xmlns:a16="http://schemas.microsoft.com/office/drawing/2014/main" xmlns="" id="{8F493244-C84E-4BEC-9897-462A79210ED1}"/>
              </a:ext>
            </a:extLst>
          </p:cNvPr>
          <p:cNvSpPr/>
          <p:nvPr/>
        </p:nvSpPr>
        <p:spPr>
          <a:xfrm>
            <a:off x="11318240" y="5752769"/>
            <a:ext cx="508000" cy="894715"/>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a:effectLst>
                  <a:outerShdw blurRad="38100" dist="38100" dir="2700000" algn="tl">
                    <a:srgbClr val="000000">
                      <a:alpha val="43137"/>
                    </a:srgbClr>
                  </a:outerShdw>
                </a:effectLst>
              </a:rPr>
              <a:t>ה</a:t>
            </a:r>
          </a:p>
        </p:txBody>
      </p:sp>
      <p:sp>
        <p:nvSpPr>
          <p:cNvPr id="9" name="מלבן 8">
            <a:extLst>
              <a:ext uri="{FF2B5EF4-FFF2-40B4-BE49-F238E27FC236}">
                <a16:creationId xmlns:a16="http://schemas.microsoft.com/office/drawing/2014/main" xmlns="" id="{EB4A6126-E1D7-4971-87C8-83A51079D25E}"/>
              </a:ext>
            </a:extLst>
          </p:cNvPr>
          <p:cNvSpPr/>
          <p:nvPr/>
        </p:nvSpPr>
        <p:spPr>
          <a:xfrm>
            <a:off x="1122744" y="1523682"/>
            <a:ext cx="10053256" cy="894715"/>
          </a:xfrm>
          <a:prstGeom prst="rect">
            <a:avLst/>
          </a:prstGeom>
          <a:solidFill>
            <a:schemeClr val="bg1">
              <a:alpha val="39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dirty="0">
                <a:solidFill>
                  <a:schemeClr val="tx1"/>
                </a:solidFill>
              </a:rPr>
              <a:t>המוטיבציה לבחירת הנושא ותרומתו</a:t>
            </a:r>
          </a:p>
        </p:txBody>
      </p:sp>
      <p:sp>
        <p:nvSpPr>
          <p:cNvPr id="10" name="מלבן 9">
            <a:extLst>
              <a:ext uri="{FF2B5EF4-FFF2-40B4-BE49-F238E27FC236}">
                <a16:creationId xmlns:a16="http://schemas.microsoft.com/office/drawing/2014/main" xmlns="" id="{577EA8A0-3F51-4B6B-9B8E-D8A25F1DC747}"/>
              </a:ext>
            </a:extLst>
          </p:cNvPr>
          <p:cNvSpPr/>
          <p:nvPr/>
        </p:nvSpPr>
        <p:spPr>
          <a:xfrm>
            <a:off x="1122744" y="2580954"/>
            <a:ext cx="10053256" cy="894715"/>
          </a:xfrm>
          <a:prstGeom prst="rect">
            <a:avLst/>
          </a:prstGeom>
          <a:solidFill>
            <a:schemeClr val="bg1">
              <a:alpha val="39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dirty="0">
                <a:solidFill>
                  <a:schemeClr val="tx1"/>
                </a:solidFill>
              </a:rPr>
              <a:t>שאלת המחקר</a:t>
            </a:r>
          </a:p>
        </p:txBody>
      </p:sp>
      <p:sp>
        <p:nvSpPr>
          <p:cNvPr id="11" name="מלבן 10">
            <a:extLst>
              <a:ext uri="{FF2B5EF4-FFF2-40B4-BE49-F238E27FC236}">
                <a16:creationId xmlns:a16="http://schemas.microsoft.com/office/drawing/2014/main" xmlns="" id="{2AC2BFFF-F970-428B-9FDC-6618E905B7A9}"/>
              </a:ext>
            </a:extLst>
          </p:cNvPr>
          <p:cNvSpPr/>
          <p:nvPr/>
        </p:nvSpPr>
        <p:spPr>
          <a:xfrm>
            <a:off x="1122744" y="3638226"/>
            <a:ext cx="10053256" cy="894715"/>
          </a:xfrm>
          <a:prstGeom prst="rect">
            <a:avLst/>
          </a:prstGeom>
          <a:solidFill>
            <a:schemeClr val="bg1">
              <a:alpha val="39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dirty="0">
                <a:solidFill>
                  <a:schemeClr val="tx1"/>
                </a:solidFill>
              </a:rPr>
              <a:t>תהליך הלמידה – כיצד התבצעה הלמידה (גם מעבר לשיטת המחקר), האם גיליתם דברים חדשים, האם היו דברים שתקעו </a:t>
            </a:r>
            <a:r>
              <a:rPr lang="he-IL" sz="2400" b="1">
                <a:solidFill>
                  <a:schemeClr val="tx1"/>
                </a:solidFill>
              </a:rPr>
              <a:t>את התהליך</a:t>
            </a:r>
            <a:endParaRPr lang="en-US" sz="2400" b="1" dirty="0">
              <a:solidFill>
                <a:schemeClr val="tx1"/>
              </a:solidFill>
            </a:endParaRPr>
          </a:p>
        </p:txBody>
      </p:sp>
      <p:sp>
        <p:nvSpPr>
          <p:cNvPr id="12" name="מלבן 11">
            <a:extLst>
              <a:ext uri="{FF2B5EF4-FFF2-40B4-BE49-F238E27FC236}">
                <a16:creationId xmlns:a16="http://schemas.microsoft.com/office/drawing/2014/main" xmlns="" id="{1015543D-76AC-4866-AA8A-037508C8631F}"/>
              </a:ext>
            </a:extLst>
          </p:cNvPr>
          <p:cNvSpPr/>
          <p:nvPr/>
        </p:nvSpPr>
        <p:spPr>
          <a:xfrm>
            <a:off x="1122744" y="4695498"/>
            <a:ext cx="10053256" cy="894715"/>
          </a:xfrm>
          <a:prstGeom prst="rect">
            <a:avLst/>
          </a:prstGeom>
          <a:solidFill>
            <a:schemeClr val="bg1">
              <a:alpha val="39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a:solidFill>
                  <a:schemeClr val="tx1"/>
                </a:solidFill>
              </a:rPr>
              <a:t>ממצאים עיקריים עד כה ופערים</a:t>
            </a:r>
            <a:endParaRPr lang="en-US" sz="2400" b="1" dirty="0">
              <a:solidFill>
                <a:schemeClr val="tx1"/>
              </a:solidFill>
            </a:endParaRPr>
          </a:p>
        </p:txBody>
      </p:sp>
      <p:sp>
        <p:nvSpPr>
          <p:cNvPr id="13" name="מלבן 12">
            <a:extLst>
              <a:ext uri="{FF2B5EF4-FFF2-40B4-BE49-F238E27FC236}">
                <a16:creationId xmlns:a16="http://schemas.microsoft.com/office/drawing/2014/main" xmlns="" id="{4DC27A50-0D71-4078-8294-C3749C5ADF7E}"/>
              </a:ext>
            </a:extLst>
          </p:cNvPr>
          <p:cNvSpPr/>
          <p:nvPr/>
        </p:nvSpPr>
        <p:spPr>
          <a:xfrm>
            <a:off x="1122744" y="5752769"/>
            <a:ext cx="10053256" cy="894715"/>
          </a:xfrm>
          <a:prstGeom prst="rect">
            <a:avLst/>
          </a:prstGeom>
          <a:solidFill>
            <a:schemeClr val="bg1">
              <a:alpha val="39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dirty="0">
                <a:solidFill>
                  <a:schemeClr val="tx1"/>
                </a:solidFill>
              </a:rPr>
              <a:t>דילמות והתלבטויות בשלב זה של הכתיבה והמחקר</a:t>
            </a:r>
          </a:p>
        </p:txBody>
      </p:sp>
    </p:spTree>
    <p:extLst>
      <p:ext uri="{BB962C8B-B14F-4D97-AF65-F5344CB8AC3E}">
        <p14:creationId xmlns:p14="http://schemas.microsoft.com/office/powerpoint/2010/main" val="1768487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5280" y="1463040"/>
            <a:ext cx="11521440" cy="1442720"/>
          </a:xfrm>
        </p:spPr>
        <p:txBody>
          <a:bodyPr>
            <a:normAutofit fontScale="70000" lnSpcReduction="20000"/>
          </a:bodyPr>
          <a:lstStyle/>
          <a:p>
            <a:pPr marL="0" indent="0" algn="just">
              <a:lnSpc>
                <a:spcPct val="160000"/>
              </a:lnSpc>
              <a:spcAft>
                <a:spcPts val="800"/>
              </a:spcAft>
              <a:buNone/>
            </a:pPr>
            <a:r>
              <a:rPr lang="he-IL" dirty="0"/>
              <a:t>בחרנו לעסוק בחוסן אזרחי הישראלי מאחר ו</a:t>
            </a:r>
            <a:r>
              <a:rPr lang="he-IL" b="1" dirty="0"/>
              <a:t>האיומים המתהווים </a:t>
            </a:r>
            <a:r>
              <a:rPr lang="he-IL" dirty="0"/>
              <a:t>מצד האויב </a:t>
            </a:r>
            <a:r>
              <a:rPr lang="he-IL" b="1" dirty="0"/>
              <a:t>מחייבים</a:t>
            </a:r>
            <a:r>
              <a:rPr lang="he-IL" dirty="0"/>
              <a:t> את </a:t>
            </a:r>
            <a:r>
              <a:rPr lang="he-IL" b="1" dirty="0"/>
              <a:t>קיומו של אינטרס ביטחוני מהותי לחיזוק החוסן הלאומי</a:t>
            </a:r>
            <a:r>
              <a:rPr lang="he-IL" dirty="0"/>
              <a:t>, המתבטא ביכולת להתמודד בהצלחה עם איומים מתמשכים, בכושר תמיכת המאמץ המלחמתי, ביכולת לקיים "שגרת חירום" לאורך זמן, ובכושר התאוששות ממצבים משבריים.</a:t>
            </a:r>
          </a:p>
        </p:txBody>
      </p:sp>
      <p:sp>
        <p:nvSpPr>
          <p:cNvPr id="4" name="מציין מיקום תוכן 2">
            <a:extLst>
              <a:ext uri="{FF2B5EF4-FFF2-40B4-BE49-F238E27FC236}">
                <a16:creationId xmlns:a16="http://schemas.microsoft.com/office/drawing/2014/main" xmlns="" id="{6F85F7EC-7728-4DCC-836D-A08BF5CD3578}"/>
              </a:ext>
            </a:extLst>
          </p:cNvPr>
          <p:cNvSpPr txBox="1">
            <a:spLocks/>
          </p:cNvSpPr>
          <p:nvPr/>
        </p:nvSpPr>
        <p:spPr>
          <a:xfrm>
            <a:off x="335280" y="3921760"/>
            <a:ext cx="11521440" cy="1981200"/>
          </a:xfrm>
          <a:prstGeom prst="rect">
            <a:avLst/>
          </a:prstGeom>
          <a:solidFill>
            <a:schemeClr val="bg1">
              <a:alpha val="40000"/>
            </a:schemeClr>
          </a:solidFill>
          <a:effectLst>
            <a:outerShdw blurRad="50800" dist="38100" dir="5400000" algn="t" rotWithShape="0">
              <a:prstClr val="black">
                <a:alpha val="40000"/>
              </a:prstClr>
            </a:outerShdw>
          </a:effectLst>
        </p:spPr>
        <p:txBody>
          <a:bodyPr vert="horz" lIns="91440" tIns="45720" rIns="91440" bIns="45720" rtlCol="1">
            <a:normAutofit fontScale="85000"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Aft>
                <a:spcPts val="800"/>
              </a:spcAft>
              <a:buNone/>
            </a:pPr>
            <a:r>
              <a:rPr lang="he-IL" sz="2600" b="1" dirty="0"/>
              <a:t>בחינת עמידותו של החוסן האזרחי בישראל מול האיומים על העורף, לאור השערה כי: </a:t>
            </a:r>
            <a:r>
              <a:rPr lang="he-IL" sz="2600" dirty="0"/>
              <a:t>לאור הנחיתות הצבאית והטכנולוגית של האויב מול ישראל, הוא פועל באופן מאורגן כנגד החוסן האזרחי הלאומי של ישראל ("הבטן הרכה" של הביטחון הלאומי בראייתו) בזירת העומק, בזירה הצפונית ובזירה הפלסטינית, על מנת לשנות את המאזן האסטרטגי במזה"ת באמצעות ניצחון תודעתי.</a:t>
            </a:r>
          </a:p>
        </p:txBody>
      </p:sp>
      <p:sp>
        <p:nvSpPr>
          <p:cNvPr id="5" name="כותרת 1">
            <a:extLst>
              <a:ext uri="{FF2B5EF4-FFF2-40B4-BE49-F238E27FC236}">
                <a16:creationId xmlns:a16="http://schemas.microsoft.com/office/drawing/2014/main" xmlns="" id="{274F4823-092E-41B5-A35D-31560FE2B78E}"/>
              </a:ext>
            </a:extLst>
          </p:cNvPr>
          <p:cNvSpPr txBox="1">
            <a:spLocks/>
          </p:cNvSpPr>
          <p:nvPr/>
        </p:nvSpPr>
        <p:spPr>
          <a:xfrm>
            <a:off x="7354955" y="3108960"/>
            <a:ext cx="5949563" cy="671195"/>
          </a:xfrm>
          <a:prstGeom prst="parallelogram">
            <a:avLst>
              <a:gd name="adj" fmla="val 122025"/>
            </a:avLst>
          </a:prstGeom>
          <a:solidFill>
            <a:srgbClr val="002060"/>
          </a:solidFill>
          <a:effectLst>
            <a:outerShdw blurRad="50800" dist="38100" dir="5400000" algn="t" rotWithShape="0">
              <a:prstClr val="black">
                <a:alpha val="40000"/>
              </a:prstClr>
            </a:outerShdw>
          </a:effectLst>
        </p:spPr>
        <p:txBody>
          <a:bodyPr vert="horz" lIns="91440" tIns="45720" rIns="91440" bIns="45720" rtlCol="1" anchor="ctr">
            <a:noAutofit/>
          </a:bodyPr>
          <a:lstStyle>
            <a:lvl1pPr algn="ctr" defTabSz="914400" rtl="1"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mj-lt"/>
                <a:ea typeface="+mj-ea"/>
                <a:cs typeface="+mj-cs"/>
              </a:defRPr>
            </a:lvl1pPr>
          </a:lstStyle>
          <a:p>
            <a:r>
              <a:rPr lang="he-IL" sz="3200" dirty="0"/>
              <a:t>מטרת העבודה</a:t>
            </a:r>
          </a:p>
        </p:txBody>
      </p:sp>
      <p:sp>
        <p:nvSpPr>
          <p:cNvPr id="6" name="כותרת 1">
            <a:extLst>
              <a:ext uri="{FF2B5EF4-FFF2-40B4-BE49-F238E27FC236}">
                <a16:creationId xmlns:a16="http://schemas.microsoft.com/office/drawing/2014/main" xmlns="" id="{FE535646-C1FB-4228-B385-C4E925C6854D}"/>
              </a:ext>
            </a:extLst>
          </p:cNvPr>
          <p:cNvSpPr txBox="1">
            <a:spLocks/>
          </p:cNvSpPr>
          <p:nvPr/>
        </p:nvSpPr>
        <p:spPr>
          <a:xfrm>
            <a:off x="7354955" y="588645"/>
            <a:ext cx="5949563" cy="671195"/>
          </a:xfrm>
          <a:prstGeom prst="parallelogram">
            <a:avLst>
              <a:gd name="adj" fmla="val 122025"/>
            </a:avLst>
          </a:prstGeom>
          <a:solidFill>
            <a:srgbClr val="002060"/>
          </a:solidFill>
          <a:effectLst>
            <a:outerShdw blurRad="50800" dist="38100" dir="5400000" algn="t" rotWithShape="0">
              <a:prstClr val="black">
                <a:alpha val="40000"/>
              </a:prstClr>
            </a:outerShdw>
          </a:effectLst>
        </p:spPr>
        <p:txBody>
          <a:bodyPr vert="horz" lIns="91440" tIns="45720" rIns="91440" bIns="45720" rtlCol="1" anchor="ctr">
            <a:noAutofit/>
          </a:bodyPr>
          <a:lstStyle>
            <a:lvl1pPr algn="ctr" defTabSz="914400" rtl="1"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mj-lt"/>
                <a:ea typeface="+mj-ea"/>
                <a:cs typeface="+mj-cs"/>
              </a:defRPr>
            </a:lvl1pPr>
          </a:lstStyle>
          <a:p>
            <a:r>
              <a:rPr lang="he-IL" sz="3200" dirty="0"/>
              <a:t>כללי</a:t>
            </a:r>
          </a:p>
        </p:txBody>
      </p:sp>
    </p:spTree>
    <p:extLst>
      <p:ext uri="{BB962C8B-B14F-4D97-AF65-F5344CB8AC3E}">
        <p14:creationId xmlns:p14="http://schemas.microsoft.com/office/powerpoint/2010/main" val="1955839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EB0D03D-7FFD-4730-8158-C1E87C8F7F6F}"/>
              </a:ext>
            </a:extLst>
          </p:cNvPr>
          <p:cNvSpPr>
            <a:spLocks noGrp="1"/>
          </p:cNvSpPr>
          <p:nvPr>
            <p:ph type="title"/>
          </p:nvPr>
        </p:nvSpPr>
        <p:spPr/>
        <p:txBody>
          <a:bodyPr>
            <a:normAutofit/>
          </a:bodyPr>
          <a:lstStyle/>
          <a:p>
            <a:r>
              <a:rPr lang="he-IL" dirty="0"/>
              <a:t>שאלת המחקר</a:t>
            </a:r>
          </a:p>
        </p:txBody>
      </p:sp>
      <p:sp>
        <p:nvSpPr>
          <p:cNvPr id="3" name="מציין מיקום תוכן 2"/>
          <p:cNvSpPr>
            <a:spLocks noGrp="1"/>
          </p:cNvSpPr>
          <p:nvPr>
            <p:ph idx="1"/>
          </p:nvPr>
        </p:nvSpPr>
        <p:spPr/>
        <p:txBody>
          <a:bodyPr>
            <a:normAutofit fontScale="92500"/>
          </a:bodyPr>
          <a:lstStyle/>
          <a:p>
            <a:pPr indent="0" algn="ctr">
              <a:lnSpc>
                <a:spcPct val="150000"/>
              </a:lnSpc>
              <a:spcAft>
                <a:spcPts val="800"/>
              </a:spcAft>
              <a:buNone/>
            </a:pPr>
            <a:r>
              <a:rPr lang="he-IL" sz="3600" b="1" dirty="0"/>
              <a:t>מהי ההשפעה של האיומים המכוונים לעורף ע"י האויב על עוצמתו של החוסן האזרחי הלאומי של ישראל?</a:t>
            </a:r>
            <a:endParaRPr lang="en-US" sz="3600" b="1" dirty="0"/>
          </a:p>
          <a:p>
            <a:pPr marL="514350" lvl="0" indent="-514350">
              <a:lnSpc>
                <a:spcPct val="150000"/>
              </a:lnSpc>
              <a:buFont typeface="+mj-cs"/>
              <a:buAutoNum type="hebrew2Minus"/>
            </a:pPr>
            <a:r>
              <a:rPr lang="he-IL" sz="3600" dirty="0"/>
              <a:t>מה משפיע על עצמת החוסן האזרחי של ישראל ומה הגורמים לערעורו במצבי חירום ומלחמה?</a:t>
            </a:r>
            <a:endParaRPr lang="en-US" sz="3600" dirty="0"/>
          </a:p>
          <a:p>
            <a:pPr marL="514350" lvl="0" indent="-514350">
              <a:lnSpc>
                <a:spcPct val="150000"/>
              </a:lnSpc>
              <a:spcAft>
                <a:spcPts val="800"/>
              </a:spcAft>
              <a:buFont typeface="+mj-cs"/>
              <a:buAutoNum type="hebrew2Minus"/>
            </a:pPr>
            <a:r>
              <a:rPr lang="he-IL" sz="3600" dirty="0"/>
              <a:t>מהם מוקדי ההשפעה של האויב על החוסן האזרחי של ישראל?</a:t>
            </a:r>
            <a:endParaRPr lang="en-US" sz="3600" dirty="0"/>
          </a:p>
        </p:txBody>
      </p:sp>
    </p:spTree>
    <p:extLst>
      <p:ext uri="{BB962C8B-B14F-4D97-AF65-F5344CB8AC3E}">
        <p14:creationId xmlns:p14="http://schemas.microsoft.com/office/powerpoint/2010/main" val="173148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t>תוכן העניינים של העבודה</a:t>
            </a:r>
          </a:p>
        </p:txBody>
      </p:sp>
      <p:graphicFrame>
        <p:nvGraphicFramePr>
          <p:cNvPr id="6" name="Rectangle 1">
            <a:extLst>
              <a:ext uri="{FF2B5EF4-FFF2-40B4-BE49-F238E27FC236}">
                <a16:creationId xmlns:a16="http://schemas.microsoft.com/office/drawing/2014/main" xmlns="" id="{DF9D31A5-405B-405B-AF6B-DAE3F6ABB44C}"/>
              </a:ext>
            </a:extLst>
          </p:cNvPr>
          <p:cNvGraphicFramePr>
            <a:graphicFrameLocks noGrp="1"/>
          </p:cNvGraphicFramePr>
          <p:nvPr>
            <p:ph idx="1"/>
            <p:extLst>
              <p:ext uri="{D42A27DB-BD31-4B8C-83A1-F6EECF244321}">
                <p14:modId xmlns:p14="http://schemas.microsoft.com/office/powerpoint/2010/main" val="3782694850"/>
              </p:ext>
            </p:extLst>
          </p:nvPr>
        </p:nvGraphicFramePr>
        <p:xfrm>
          <a:off x="0" y="1494415"/>
          <a:ext cx="11522075" cy="4845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אליפסה 4">
            <a:extLst>
              <a:ext uri="{FF2B5EF4-FFF2-40B4-BE49-F238E27FC236}">
                <a16:creationId xmlns:a16="http://schemas.microsoft.com/office/drawing/2014/main" xmlns="" id="{442C0097-F363-44A2-BD6A-C949B5F722EA}"/>
              </a:ext>
            </a:extLst>
          </p:cNvPr>
          <p:cNvSpPr/>
          <p:nvPr/>
        </p:nvSpPr>
        <p:spPr>
          <a:xfrm>
            <a:off x="11628279" y="1651000"/>
            <a:ext cx="508000" cy="497840"/>
          </a:xfrm>
          <a:prstGeom prst="ellipse">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bg1"/>
                </a:solidFill>
                <a:effectLst>
                  <a:outerShdw blurRad="38100" dist="38100" dir="2700000" algn="tl">
                    <a:srgbClr val="000000">
                      <a:alpha val="43137"/>
                    </a:srgbClr>
                  </a:outerShdw>
                </a:effectLst>
              </a:rPr>
              <a:t>1</a:t>
            </a:r>
          </a:p>
        </p:txBody>
      </p:sp>
      <p:sp>
        <p:nvSpPr>
          <p:cNvPr id="7" name="אליפסה 6">
            <a:extLst>
              <a:ext uri="{FF2B5EF4-FFF2-40B4-BE49-F238E27FC236}">
                <a16:creationId xmlns:a16="http://schemas.microsoft.com/office/drawing/2014/main" xmlns="" id="{0748184B-C919-42BA-B878-4E4191E122B8}"/>
              </a:ext>
            </a:extLst>
          </p:cNvPr>
          <p:cNvSpPr/>
          <p:nvPr/>
        </p:nvSpPr>
        <p:spPr>
          <a:xfrm>
            <a:off x="11628279" y="2442400"/>
            <a:ext cx="508000" cy="497840"/>
          </a:xfrm>
          <a:prstGeom prst="ellipse">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bg1"/>
                </a:solidFill>
                <a:effectLst>
                  <a:outerShdw blurRad="38100" dist="38100" dir="2700000" algn="tl">
                    <a:srgbClr val="000000">
                      <a:alpha val="43137"/>
                    </a:srgbClr>
                  </a:outerShdw>
                </a:effectLst>
              </a:rPr>
              <a:t>2</a:t>
            </a:r>
          </a:p>
        </p:txBody>
      </p:sp>
      <p:sp>
        <p:nvSpPr>
          <p:cNvPr id="8" name="אליפסה 7">
            <a:extLst>
              <a:ext uri="{FF2B5EF4-FFF2-40B4-BE49-F238E27FC236}">
                <a16:creationId xmlns:a16="http://schemas.microsoft.com/office/drawing/2014/main" xmlns="" id="{21ED57DF-8F50-4F6F-AC00-FCC556F5C93A}"/>
              </a:ext>
            </a:extLst>
          </p:cNvPr>
          <p:cNvSpPr/>
          <p:nvPr/>
        </p:nvSpPr>
        <p:spPr>
          <a:xfrm>
            <a:off x="11628279" y="3233800"/>
            <a:ext cx="508000" cy="497840"/>
          </a:xfrm>
          <a:prstGeom prst="ellipse">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bg1"/>
                </a:solidFill>
                <a:effectLst>
                  <a:outerShdw blurRad="38100" dist="38100" dir="2700000" algn="tl">
                    <a:srgbClr val="000000">
                      <a:alpha val="43137"/>
                    </a:srgbClr>
                  </a:outerShdw>
                </a:effectLst>
              </a:rPr>
              <a:t>3</a:t>
            </a:r>
          </a:p>
        </p:txBody>
      </p:sp>
      <p:sp>
        <p:nvSpPr>
          <p:cNvPr id="9" name="אליפסה 8">
            <a:extLst>
              <a:ext uri="{FF2B5EF4-FFF2-40B4-BE49-F238E27FC236}">
                <a16:creationId xmlns:a16="http://schemas.microsoft.com/office/drawing/2014/main" xmlns="" id="{A4DD3209-C8D1-4FEA-A75D-0CD7C7FC331F}"/>
              </a:ext>
            </a:extLst>
          </p:cNvPr>
          <p:cNvSpPr/>
          <p:nvPr/>
        </p:nvSpPr>
        <p:spPr>
          <a:xfrm>
            <a:off x="11628279" y="4025200"/>
            <a:ext cx="508000" cy="497840"/>
          </a:xfrm>
          <a:prstGeom prst="ellipse">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bg1"/>
                </a:solidFill>
                <a:effectLst>
                  <a:outerShdw blurRad="38100" dist="38100" dir="2700000" algn="tl">
                    <a:srgbClr val="000000">
                      <a:alpha val="43137"/>
                    </a:srgbClr>
                  </a:outerShdw>
                </a:effectLst>
              </a:rPr>
              <a:t>4</a:t>
            </a:r>
          </a:p>
        </p:txBody>
      </p:sp>
      <p:sp>
        <p:nvSpPr>
          <p:cNvPr id="10" name="אליפסה 9">
            <a:extLst>
              <a:ext uri="{FF2B5EF4-FFF2-40B4-BE49-F238E27FC236}">
                <a16:creationId xmlns:a16="http://schemas.microsoft.com/office/drawing/2014/main" xmlns="" id="{93E79667-78AF-4607-9288-943026401C76}"/>
              </a:ext>
            </a:extLst>
          </p:cNvPr>
          <p:cNvSpPr/>
          <p:nvPr/>
        </p:nvSpPr>
        <p:spPr>
          <a:xfrm>
            <a:off x="11628279" y="4816600"/>
            <a:ext cx="508000" cy="497840"/>
          </a:xfrm>
          <a:prstGeom prst="ellipse">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bg1"/>
                </a:solidFill>
                <a:effectLst>
                  <a:outerShdw blurRad="38100" dist="38100" dir="2700000" algn="tl">
                    <a:srgbClr val="000000">
                      <a:alpha val="43137"/>
                    </a:srgbClr>
                  </a:outerShdw>
                </a:effectLst>
              </a:rPr>
              <a:t>5</a:t>
            </a:r>
          </a:p>
        </p:txBody>
      </p:sp>
      <p:sp>
        <p:nvSpPr>
          <p:cNvPr id="11" name="אליפסה 10">
            <a:extLst>
              <a:ext uri="{FF2B5EF4-FFF2-40B4-BE49-F238E27FC236}">
                <a16:creationId xmlns:a16="http://schemas.microsoft.com/office/drawing/2014/main" xmlns="" id="{913FE65D-5480-4AD3-90E6-D00915CE586C}"/>
              </a:ext>
            </a:extLst>
          </p:cNvPr>
          <p:cNvSpPr/>
          <p:nvPr/>
        </p:nvSpPr>
        <p:spPr>
          <a:xfrm>
            <a:off x="11628279" y="5608002"/>
            <a:ext cx="508000" cy="497840"/>
          </a:xfrm>
          <a:prstGeom prst="ellipse">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bg1"/>
                </a:solidFill>
                <a:effectLst>
                  <a:outerShdw blurRad="38100" dist="38100" dir="2700000" algn="tl">
                    <a:srgbClr val="000000">
                      <a:alpha val="43137"/>
                    </a:srgbClr>
                  </a:outerShdw>
                </a:effectLst>
              </a:rPr>
              <a:t>6</a:t>
            </a:r>
          </a:p>
        </p:txBody>
      </p:sp>
    </p:spTree>
    <p:extLst>
      <p:ext uri="{BB962C8B-B14F-4D97-AF65-F5344CB8AC3E}">
        <p14:creationId xmlns:p14="http://schemas.microsoft.com/office/powerpoint/2010/main" val="3816887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solidFill>
                  <a:srgbClr val="FFFFFF"/>
                </a:solidFill>
              </a:rPr>
              <a:t>תהליך הלמידה ושיטת המחקר</a:t>
            </a:r>
          </a:p>
        </p:txBody>
      </p:sp>
      <p:sp>
        <p:nvSpPr>
          <p:cNvPr id="3" name="מציין מיקום תוכן 2"/>
          <p:cNvSpPr>
            <a:spLocks noGrp="1"/>
          </p:cNvSpPr>
          <p:nvPr>
            <p:ph idx="1"/>
          </p:nvPr>
        </p:nvSpPr>
        <p:spPr/>
        <p:txBody>
          <a:bodyPr anchor="t">
            <a:normAutofit fontScale="85000" lnSpcReduction="10000"/>
          </a:bodyPr>
          <a:lstStyle/>
          <a:p>
            <a:pPr marL="0" indent="0">
              <a:lnSpc>
                <a:spcPct val="150000"/>
              </a:lnSpc>
              <a:spcAft>
                <a:spcPts val="800"/>
              </a:spcAft>
              <a:buNone/>
            </a:pPr>
            <a:r>
              <a:rPr lang="he-IL" sz="3600" dirty="0">
                <a:effectLst/>
                <a:latin typeface="David" panose="020E0502060401010101" pitchFamily="34" charset="-79"/>
                <a:ea typeface="Calibri" panose="020F0502020204030204" pitchFamily="34" charset="0"/>
              </a:rPr>
              <a:t>שיטת המחקר הינה </a:t>
            </a:r>
            <a:r>
              <a:rPr lang="he-IL" sz="3600" b="1" dirty="0">
                <a:effectLst/>
                <a:latin typeface="David" panose="020E0502060401010101" pitchFamily="34" charset="-79"/>
                <a:ea typeface="Calibri" panose="020F0502020204030204" pitchFamily="34" charset="0"/>
              </a:rPr>
              <a:t>איכותנית-</a:t>
            </a:r>
            <a:r>
              <a:rPr lang="he-IL" sz="3600" dirty="0">
                <a:effectLst/>
                <a:latin typeface="David" panose="020E0502060401010101" pitchFamily="34" charset="-79"/>
                <a:ea typeface="Calibri" panose="020F0502020204030204" pitchFamily="34" charset="0"/>
              </a:rPr>
              <a:t> מחקר המגיע אל ממצאיו באמצעות נרטיבים ולא באמצעות פרוצדורות סטטיסטיות או אמצעי כימות אחרים.</a:t>
            </a:r>
            <a:endParaRPr lang="en-US" sz="3600" dirty="0">
              <a:effectLst/>
              <a:latin typeface="Calibri" panose="020F0502020204030204" pitchFamily="34" charset="0"/>
              <a:ea typeface="Calibri" panose="020F0502020204030204" pitchFamily="34" charset="0"/>
            </a:endParaRPr>
          </a:p>
          <a:p>
            <a:pPr marL="0" indent="0">
              <a:lnSpc>
                <a:spcPct val="150000"/>
              </a:lnSpc>
              <a:spcAft>
                <a:spcPts val="800"/>
              </a:spcAft>
              <a:buNone/>
            </a:pPr>
            <a:r>
              <a:rPr lang="he-IL" sz="3600" dirty="0">
                <a:effectLst/>
                <a:latin typeface="David" panose="020E0502060401010101" pitchFamily="34" charset="-79"/>
                <a:ea typeface="Calibri" panose="020F0502020204030204" pitchFamily="34" charset="0"/>
              </a:rPr>
              <a:t>שיטות לאיסוף נתונים במחקר זה: </a:t>
            </a:r>
            <a:endParaRPr lang="en-US" sz="3600" dirty="0">
              <a:effectLst/>
              <a:latin typeface="Calibri" panose="020F0502020204030204" pitchFamily="34" charset="0"/>
              <a:ea typeface="Calibri" panose="020F0502020204030204" pitchFamily="34" charset="0"/>
            </a:endParaRPr>
          </a:p>
          <a:p>
            <a:pPr marL="457200" lvl="0" indent="-457200">
              <a:lnSpc>
                <a:spcPct val="150000"/>
              </a:lnSpc>
              <a:spcAft>
                <a:spcPts val="800"/>
              </a:spcAft>
              <a:buFont typeface="+mj-cs"/>
              <a:buAutoNum type="hebrew2Minus"/>
              <a:tabLst>
                <a:tab pos="457200" algn="l"/>
              </a:tabLst>
            </a:pPr>
            <a:r>
              <a:rPr lang="he-IL" sz="3600" b="1" dirty="0">
                <a:effectLst/>
                <a:latin typeface="David" panose="020E0502060401010101" pitchFamily="34" charset="-79"/>
                <a:ea typeface="Calibri" panose="020F0502020204030204" pitchFamily="34" charset="0"/>
              </a:rPr>
              <a:t>ביצוע</a:t>
            </a:r>
            <a:r>
              <a:rPr lang="he-IL" sz="3600" dirty="0">
                <a:effectLst/>
                <a:latin typeface="David" panose="020E0502060401010101" pitchFamily="34" charset="-79"/>
                <a:ea typeface="Calibri" panose="020F0502020204030204" pitchFamily="34" charset="0"/>
              </a:rPr>
              <a:t> </a:t>
            </a:r>
            <a:r>
              <a:rPr lang="he-IL" sz="3600" b="1" dirty="0">
                <a:effectLst/>
                <a:latin typeface="David" panose="020E0502060401010101" pitchFamily="34" charset="-79"/>
                <a:ea typeface="Calibri" panose="020F0502020204030204" pitchFamily="34" charset="0"/>
              </a:rPr>
              <a:t>סקירת ספרות על מאמרים מחקריים</a:t>
            </a:r>
            <a:r>
              <a:rPr lang="he-IL" sz="3600" dirty="0">
                <a:effectLst/>
                <a:latin typeface="David" panose="020E0502060401010101" pitchFamily="34" charset="-79"/>
                <a:ea typeface="Calibri" panose="020F0502020204030204" pitchFamily="34" charset="0"/>
              </a:rPr>
              <a:t> קיימים והגעה למסקנה כוללת.</a:t>
            </a:r>
            <a:endParaRPr lang="en-US" sz="3600" dirty="0">
              <a:effectLst/>
              <a:latin typeface="David" panose="020E0502060401010101" pitchFamily="34" charset="-79"/>
              <a:ea typeface="Calibri" panose="020F0502020204030204" pitchFamily="34" charset="0"/>
            </a:endParaRPr>
          </a:p>
          <a:p>
            <a:pPr marL="457200" lvl="0" indent="-457200">
              <a:lnSpc>
                <a:spcPct val="150000"/>
              </a:lnSpc>
              <a:buFont typeface="+mj-cs"/>
              <a:buAutoNum type="hebrew2Minus"/>
              <a:tabLst>
                <a:tab pos="457200" algn="l"/>
              </a:tabLst>
            </a:pPr>
            <a:r>
              <a:rPr lang="he-IL" sz="3600" b="1" u="none" strike="noStrike" dirty="0">
                <a:effectLst/>
                <a:latin typeface="David" panose="020E0502060401010101" pitchFamily="34" charset="-79"/>
                <a:ea typeface="Calibri" panose="020F0502020204030204" pitchFamily="34" charset="0"/>
                <a:hlinkClick r:id="rId2" tooltip="ראיון עומק"/>
              </a:rPr>
              <a:t>ראיונות עומק</a:t>
            </a:r>
            <a:r>
              <a:rPr lang="en-US" sz="3600" b="1" dirty="0">
                <a:effectLst/>
                <a:latin typeface="David" panose="020E0502060401010101" pitchFamily="34" charset="-79"/>
                <a:ea typeface="Calibri" panose="020F0502020204030204" pitchFamily="34" charset="0"/>
              </a:rPr>
              <a:t> </a:t>
            </a:r>
            <a:r>
              <a:rPr lang="he-IL" sz="3600" dirty="0">
                <a:effectLst/>
                <a:latin typeface="David" panose="020E0502060401010101" pitchFamily="34" charset="-79"/>
                <a:ea typeface="Calibri" panose="020F0502020204030204" pitchFamily="34" charset="0"/>
              </a:rPr>
              <a:t>– ראיונות המאופיינים בשאילת שאלות פתוחות</a:t>
            </a:r>
            <a:r>
              <a:rPr lang="he-IL" sz="3600" dirty="0">
                <a:latin typeface="David" panose="020E0502060401010101" pitchFamily="34" charset="-79"/>
                <a:ea typeface="Calibri" panose="020F0502020204030204" pitchFamily="34" charset="0"/>
              </a:rPr>
              <a:t>.</a:t>
            </a:r>
            <a:endParaRPr lang="en-US" sz="3600" dirty="0">
              <a:effectLst/>
              <a:latin typeface="David" panose="020E0502060401010101" pitchFamily="34" charset="-79"/>
              <a:ea typeface="Calibri" panose="020F0502020204030204" pitchFamily="34" charset="0"/>
            </a:endParaRPr>
          </a:p>
        </p:txBody>
      </p:sp>
    </p:spTree>
    <p:extLst>
      <p:ext uri="{BB962C8B-B14F-4D97-AF65-F5344CB8AC3E}">
        <p14:creationId xmlns:p14="http://schemas.microsoft.com/office/powerpoint/2010/main" val="1631973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a:solidFill>
                  <a:srgbClr val="FFFFFF"/>
                </a:solidFill>
              </a:rPr>
              <a:t>הלמידה</a:t>
            </a:r>
          </a:p>
        </p:txBody>
      </p:sp>
      <p:sp>
        <p:nvSpPr>
          <p:cNvPr id="3" name="מציין מיקום תוכן 2"/>
          <p:cNvSpPr>
            <a:spLocks noGrp="1"/>
          </p:cNvSpPr>
          <p:nvPr>
            <p:ph idx="1"/>
          </p:nvPr>
        </p:nvSpPr>
        <p:spPr/>
        <p:txBody>
          <a:bodyPr anchor="t">
            <a:normAutofit fontScale="77500" lnSpcReduction="20000"/>
          </a:bodyPr>
          <a:lstStyle/>
          <a:p>
            <a:pPr>
              <a:lnSpc>
                <a:spcPct val="150000"/>
              </a:lnSpc>
              <a:spcAft>
                <a:spcPts val="800"/>
              </a:spcAft>
            </a:pPr>
            <a:r>
              <a:rPr lang="he-IL" sz="3200" b="1" dirty="0">
                <a:latin typeface="+mj-lt"/>
                <a:ea typeface="Calibri" panose="020F0502020204030204" pitchFamily="34" charset="0"/>
              </a:rPr>
              <a:t>המערכה העולמית והמקומית כנגד נגיף הקורונה </a:t>
            </a:r>
            <a:r>
              <a:rPr lang="he-IL" sz="3200" dirty="0">
                <a:latin typeface="+mj-lt"/>
                <a:ea typeface="Calibri" panose="020F0502020204030204" pitchFamily="34" charset="0"/>
              </a:rPr>
              <a:t>תיקף את הערכתנו בדבר הצורך באינטרס לאומי לחיזוק החוסן האזרחי בישראל.</a:t>
            </a:r>
            <a:endParaRPr lang="he-IL" sz="3200" dirty="0">
              <a:effectLst/>
              <a:latin typeface="+mj-lt"/>
              <a:ea typeface="Calibri" panose="020F0502020204030204" pitchFamily="34" charset="0"/>
            </a:endParaRPr>
          </a:p>
          <a:p>
            <a:pPr>
              <a:lnSpc>
                <a:spcPct val="150000"/>
              </a:lnSpc>
              <a:spcAft>
                <a:spcPts val="800"/>
              </a:spcAft>
            </a:pPr>
            <a:r>
              <a:rPr lang="he-IL" sz="3200" dirty="0">
                <a:effectLst/>
                <a:latin typeface="+mj-lt"/>
                <a:ea typeface="Calibri" panose="020F0502020204030204" pitchFamily="34" charset="0"/>
              </a:rPr>
              <a:t>האם נושא התודעה הוא נושא בפני עצמו או רכיב בחוסן האזרחי? </a:t>
            </a:r>
            <a:r>
              <a:rPr lang="he-IL" sz="3200" b="1" dirty="0">
                <a:effectLst/>
                <a:latin typeface="+mj-lt"/>
                <a:ea typeface="Calibri" panose="020F0502020204030204" pitchFamily="34" charset="0"/>
              </a:rPr>
              <a:t>רכיב בחוסן האזרחי.</a:t>
            </a:r>
          </a:p>
          <a:p>
            <a:pPr>
              <a:lnSpc>
                <a:spcPct val="150000"/>
              </a:lnSpc>
              <a:spcAft>
                <a:spcPts val="800"/>
              </a:spcAft>
            </a:pPr>
            <a:r>
              <a:rPr lang="he-IL" sz="3200" dirty="0">
                <a:latin typeface="+mj-lt"/>
                <a:ea typeface="Calibri" panose="020F0502020204030204" pitchFamily="34" charset="0"/>
              </a:rPr>
              <a:t>האם לעסוק באיומים מצד הציר השיעי או איומים הצד האויב באופן כללי? </a:t>
            </a:r>
            <a:r>
              <a:rPr lang="he-IL" sz="3200" b="1" dirty="0">
                <a:latin typeface="+mj-lt"/>
                <a:ea typeface="Calibri" panose="020F0502020204030204" pitchFamily="34" charset="0"/>
              </a:rPr>
              <a:t>איומים הצד האויב באופן כללי.</a:t>
            </a:r>
          </a:p>
          <a:p>
            <a:pPr>
              <a:lnSpc>
                <a:spcPct val="150000"/>
              </a:lnSpc>
              <a:spcAft>
                <a:spcPts val="800"/>
              </a:spcAft>
            </a:pPr>
            <a:r>
              <a:rPr lang="he-IL" sz="3200" b="1" dirty="0">
                <a:effectLst/>
                <a:latin typeface="+mj-lt"/>
                <a:ea typeface="Calibri" panose="020F0502020204030204" pitchFamily="34" charset="0"/>
              </a:rPr>
              <a:t>למידה מ</a:t>
            </a:r>
            <a:r>
              <a:rPr lang="he-IL" sz="3200" b="1" dirty="0">
                <a:latin typeface="+mj-lt"/>
                <a:ea typeface="David" panose="020E0502060401010101" pitchFamily="34" charset="-79"/>
              </a:rPr>
              <a:t>השמדת ערים ופגיעה שיטתית באזרחים על מנת לנצח במלחמת העולם השנייה.</a:t>
            </a:r>
            <a:endParaRPr lang="he-IL" sz="3200" b="1" dirty="0">
              <a:effectLst/>
              <a:latin typeface="+mj-lt"/>
              <a:ea typeface="Calibri" panose="020F0502020204030204" pitchFamily="34" charset="0"/>
            </a:endParaRPr>
          </a:p>
        </p:txBody>
      </p:sp>
    </p:spTree>
    <p:extLst>
      <p:ext uri="{BB962C8B-B14F-4D97-AF65-F5344CB8AC3E}">
        <p14:creationId xmlns:p14="http://schemas.microsoft.com/office/powerpoint/2010/main" val="2564789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7CF0BDA-9025-4D7E-BA56-74FE308E82FB}"/>
              </a:ext>
            </a:extLst>
          </p:cNvPr>
          <p:cNvSpPr>
            <a:spLocks noGrp="1"/>
          </p:cNvSpPr>
          <p:nvPr>
            <p:ph type="title"/>
          </p:nvPr>
        </p:nvSpPr>
        <p:spPr/>
        <p:txBody>
          <a:bodyPr>
            <a:normAutofit/>
          </a:bodyPr>
          <a:lstStyle/>
          <a:p>
            <a:r>
              <a:rPr lang="he-IL" dirty="0"/>
              <a:t>המערכת המושגית לחוסן אזרחי</a:t>
            </a:r>
          </a:p>
        </p:txBody>
      </p:sp>
      <p:sp>
        <p:nvSpPr>
          <p:cNvPr id="3" name="מציין מיקום תוכן 2">
            <a:extLst>
              <a:ext uri="{FF2B5EF4-FFF2-40B4-BE49-F238E27FC236}">
                <a16:creationId xmlns:a16="http://schemas.microsoft.com/office/drawing/2014/main" xmlns="" id="{35689D1B-05C4-4376-BDA0-EC76E9AEB318}"/>
              </a:ext>
            </a:extLst>
          </p:cNvPr>
          <p:cNvSpPr>
            <a:spLocks noGrp="1"/>
          </p:cNvSpPr>
          <p:nvPr>
            <p:ph idx="1"/>
          </p:nvPr>
        </p:nvSpPr>
        <p:spPr/>
        <p:txBody>
          <a:bodyPr anchor="ctr">
            <a:normAutofit fontScale="92500" lnSpcReduction="10000"/>
          </a:bodyPr>
          <a:lstStyle/>
          <a:p>
            <a:pPr algn="just">
              <a:lnSpc>
                <a:spcPct val="150000"/>
              </a:lnSpc>
            </a:pPr>
            <a:r>
              <a:rPr lang="he-IL" sz="3200" dirty="0">
                <a:latin typeface="David" panose="020E0502060401010101" pitchFamily="34" charset="-79"/>
              </a:rPr>
              <a:t>חוסן מוגדר "כיכולת של יחיד, קהילה או מדינה  להתנהג באופן הסתגלותי בעת משבר או בעקבות הפרעה על מנת לשוב לרמת תפקוד קודמת או משופרת".</a:t>
            </a:r>
            <a:endParaRPr lang="he-IL" sz="3200" dirty="0"/>
          </a:p>
          <a:p>
            <a:pPr algn="just">
              <a:lnSpc>
                <a:spcPct val="150000"/>
              </a:lnSpc>
            </a:pPr>
            <a:r>
              <a:rPr lang="he-IL" sz="3200" dirty="0">
                <a:latin typeface="David" panose="020E0502060401010101" pitchFamily="34" charset="-79"/>
              </a:rPr>
              <a:t>השימוש במונח חוסן מהווה תיאור של תופעות חברתיות, זהו מונח מרכזי בכל הנוגע </a:t>
            </a:r>
            <a:r>
              <a:rPr lang="he-IL" sz="3200" b="1" dirty="0">
                <a:latin typeface="David" panose="020E0502060401010101" pitchFamily="34" charset="-79"/>
              </a:rPr>
              <a:t>להתמודדות עם מצבי חירום, היכולת לצלוח משבר להשתנות במהלכו ולהסתגל למציאות החדשה, תוך שמירה על איכות החיים ועל ליבת הזהות והערכים, תוך צמצום הפגיעה בנפש.</a:t>
            </a:r>
            <a:endParaRPr lang="he-IL" sz="3200" dirty="0">
              <a:latin typeface="David" panose="020E0502060401010101" pitchFamily="34" charset="-79"/>
            </a:endParaRPr>
          </a:p>
        </p:txBody>
      </p:sp>
    </p:spTree>
    <p:extLst>
      <p:ext uri="{BB962C8B-B14F-4D97-AF65-F5344CB8AC3E}">
        <p14:creationId xmlns:p14="http://schemas.microsoft.com/office/powerpoint/2010/main" val="3091159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xmlns="" id="{D0F2F8F6-B003-4AED-BB77-00081813DD4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72613" r="6170" b="30982"/>
          <a:stretch/>
        </p:blipFill>
        <p:spPr bwMode="auto">
          <a:xfrm flipH="1">
            <a:off x="7063273" y="1402078"/>
            <a:ext cx="5128722" cy="54484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151BA93A-FD00-4D88-B8A8-399532B48E9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423"/>
          <a:stretch/>
        </p:blipFill>
        <p:spPr bwMode="auto">
          <a:xfrm>
            <a:off x="0" y="1402079"/>
            <a:ext cx="7987004" cy="5448404"/>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xmlns="" id="{62C8F8E6-91E4-472F-A6D6-6A328F1D3038}"/>
              </a:ext>
            </a:extLst>
          </p:cNvPr>
          <p:cNvSpPr>
            <a:spLocks noGrp="1"/>
          </p:cNvSpPr>
          <p:nvPr>
            <p:ph type="title"/>
          </p:nvPr>
        </p:nvSpPr>
        <p:spPr/>
        <p:txBody>
          <a:bodyPr>
            <a:normAutofit/>
          </a:bodyPr>
          <a:lstStyle/>
          <a:p>
            <a:r>
              <a:rPr lang="he-IL" dirty="0"/>
              <a:t>חוסן אזרחי לאומי מושתת על</a:t>
            </a:r>
          </a:p>
        </p:txBody>
      </p:sp>
      <p:sp>
        <p:nvSpPr>
          <p:cNvPr id="5" name="מלבן 4">
            <a:extLst>
              <a:ext uri="{FF2B5EF4-FFF2-40B4-BE49-F238E27FC236}">
                <a16:creationId xmlns:a16="http://schemas.microsoft.com/office/drawing/2014/main" xmlns="" id="{06642613-E06D-42EC-9C0A-1D0C1677E7B5}"/>
              </a:ext>
            </a:extLst>
          </p:cNvPr>
          <p:cNvSpPr/>
          <p:nvPr/>
        </p:nvSpPr>
        <p:spPr>
          <a:xfrm>
            <a:off x="5972537" y="1402079"/>
            <a:ext cx="6219463" cy="964495"/>
          </a:xfrm>
          <a:prstGeom prst="rect">
            <a:avLst/>
          </a:prstGeom>
        </p:spPr>
        <p:txBody>
          <a:bodyPr wrap="square">
            <a:spAutoFit/>
          </a:bodyPr>
          <a:lstStyle/>
          <a:p>
            <a:pPr algn="just">
              <a:lnSpc>
                <a:spcPct val="150000"/>
              </a:lnSpc>
            </a:pPr>
            <a:r>
              <a:rPr lang="he-IL" sz="2000" b="1" dirty="0">
                <a:highlight>
                  <a:srgbClr val="FFFF00"/>
                </a:highlight>
              </a:rPr>
              <a:t>חוסן אישי ומשפחתי </a:t>
            </a:r>
            <a:r>
              <a:rPr lang="he-IL" sz="2000" dirty="0">
                <a:solidFill>
                  <a:schemeClr val="bg1"/>
                </a:solidFill>
                <a:effectLst>
                  <a:outerShdw blurRad="38100" dist="38100" dir="2700000" algn="tl">
                    <a:srgbClr val="000000">
                      <a:alpha val="43137"/>
                    </a:srgbClr>
                  </a:outerShdw>
                </a:effectLst>
              </a:rPr>
              <a:t>– יכולת עמידתו של הפרט עם מצבי לחץ, תחושת השליטה, מידת </a:t>
            </a:r>
            <a:r>
              <a:rPr lang="en-US" sz="2000" dirty="0">
                <a:solidFill>
                  <a:schemeClr val="bg1"/>
                </a:solidFill>
                <a:effectLst>
                  <a:outerShdw blurRad="38100" dist="38100" dir="2700000" algn="tl">
                    <a:srgbClr val="000000">
                      <a:alpha val="43137"/>
                    </a:srgbClr>
                  </a:outerShdw>
                </a:effectLst>
              </a:rPr>
              <a:t>  </a:t>
            </a:r>
            <a:r>
              <a:rPr lang="he-IL" sz="2000" dirty="0">
                <a:solidFill>
                  <a:schemeClr val="bg1"/>
                </a:solidFill>
                <a:effectLst>
                  <a:outerShdw blurRad="38100" dist="38100" dir="2700000" algn="tl">
                    <a:srgbClr val="000000">
                      <a:alpha val="43137"/>
                    </a:srgbClr>
                  </a:outerShdw>
                </a:effectLst>
              </a:rPr>
              <a:t>המסוגלות להתמודד.</a:t>
            </a:r>
          </a:p>
        </p:txBody>
      </p:sp>
      <p:sp>
        <p:nvSpPr>
          <p:cNvPr id="7" name="מלבן 6">
            <a:extLst>
              <a:ext uri="{FF2B5EF4-FFF2-40B4-BE49-F238E27FC236}">
                <a16:creationId xmlns:a16="http://schemas.microsoft.com/office/drawing/2014/main" xmlns="" id="{1D77D3C7-025B-4CEB-96ED-93CDE83F6278}"/>
              </a:ext>
            </a:extLst>
          </p:cNvPr>
          <p:cNvSpPr/>
          <p:nvPr/>
        </p:nvSpPr>
        <p:spPr>
          <a:xfrm>
            <a:off x="6096000" y="2415107"/>
            <a:ext cx="6096000" cy="964495"/>
          </a:xfrm>
          <a:prstGeom prst="rect">
            <a:avLst/>
          </a:prstGeom>
        </p:spPr>
        <p:txBody>
          <a:bodyPr wrap="square">
            <a:spAutoFit/>
          </a:bodyPr>
          <a:lstStyle/>
          <a:p>
            <a:pPr algn="just">
              <a:lnSpc>
                <a:spcPct val="150000"/>
              </a:lnSpc>
            </a:pPr>
            <a:r>
              <a:rPr lang="he-IL" sz="2000" b="1" dirty="0">
                <a:highlight>
                  <a:srgbClr val="FFFF00"/>
                </a:highlight>
              </a:rPr>
              <a:t>מידע ואינפורמציה </a:t>
            </a:r>
            <a:r>
              <a:rPr lang="he-IL" sz="2000" b="1" dirty="0">
                <a:solidFill>
                  <a:schemeClr val="bg1"/>
                </a:solidFill>
                <a:effectLst>
                  <a:outerShdw blurRad="38100" dist="38100" dir="2700000" algn="tl">
                    <a:srgbClr val="000000">
                      <a:alpha val="43137"/>
                    </a:srgbClr>
                  </a:outerShdw>
                </a:effectLst>
              </a:rPr>
              <a:t>- </a:t>
            </a:r>
            <a:r>
              <a:rPr lang="he-IL" sz="2000" dirty="0">
                <a:solidFill>
                  <a:schemeClr val="bg1"/>
                </a:solidFill>
                <a:effectLst>
                  <a:outerShdw blurRad="38100" dist="38100" dir="2700000" algn="tl">
                    <a:srgbClr val="000000">
                      <a:alpha val="43137"/>
                    </a:srgbClr>
                  </a:outerShdw>
                </a:effectLst>
              </a:rPr>
              <a:t>תחושת ערעור המציאות המוכרת ועלייה ברמת חוסר הוודאות.</a:t>
            </a:r>
          </a:p>
        </p:txBody>
      </p:sp>
      <p:sp>
        <p:nvSpPr>
          <p:cNvPr id="8" name="מלבן 7">
            <a:extLst>
              <a:ext uri="{FF2B5EF4-FFF2-40B4-BE49-F238E27FC236}">
                <a16:creationId xmlns:a16="http://schemas.microsoft.com/office/drawing/2014/main" xmlns="" id="{521E02DB-6132-418B-8AA3-C57806E91199}"/>
              </a:ext>
            </a:extLst>
          </p:cNvPr>
          <p:cNvSpPr/>
          <p:nvPr/>
        </p:nvSpPr>
        <p:spPr>
          <a:xfrm>
            <a:off x="6096000" y="3428135"/>
            <a:ext cx="6096000" cy="1426160"/>
          </a:xfrm>
          <a:prstGeom prst="rect">
            <a:avLst/>
          </a:prstGeom>
        </p:spPr>
        <p:txBody>
          <a:bodyPr wrap="square">
            <a:spAutoFit/>
          </a:bodyPr>
          <a:lstStyle/>
          <a:p>
            <a:pPr algn="just">
              <a:lnSpc>
                <a:spcPct val="150000"/>
              </a:lnSpc>
            </a:pPr>
            <a:r>
              <a:rPr lang="he-IL" sz="2000" b="1" dirty="0">
                <a:highlight>
                  <a:srgbClr val="FFFF00"/>
                </a:highlight>
              </a:rPr>
              <a:t>חוסן קהילתי </a:t>
            </a:r>
            <a:r>
              <a:rPr lang="he-IL" sz="2000" dirty="0">
                <a:solidFill>
                  <a:schemeClr val="bg1"/>
                </a:solidFill>
                <a:effectLst>
                  <a:outerShdw blurRad="38100" dist="38100" dir="2700000" algn="tl">
                    <a:srgbClr val="000000">
                      <a:alpha val="43137"/>
                    </a:srgbClr>
                  </a:outerShdw>
                </a:effectLst>
              </a:rPr>
              <a:t>– יכולת  של קהילה לנקוט פעולה מכוונת לשיפור היכולת האישית הקולקטיבית של</a:t>
            </a:r>
            <a:r>
              <a:rPr lang="en-US" sz="2000" dirty="0">
                <a:solidFill>
                  <a:schemeClr val="bg1"/>
                </a:solidFill>
                <a:effectLst>
                  <a:outerShdw blurRad="38100" dist="38100" dir="2700000" algn="tl">
                    <a:srgbClr val="000000">
                      <a:alpha val="43137"/>
                    </a:srgbClr>
                  </a:outerShdw>
                </a:effectLst>
              </a:rPr>
              <a:t>  </a:t>
            </a:r>
            <a:r>
              <a:rPr lang="he-IL" sz="2000" dirty="0">
                <a:solidFill>
                  <a:schemeClr val="bg1"/>
                </a:solidFill>
                <a:effectLst>
                  <a:outerShdw blurRad="38100" dist="38100" dir="2700000" algn="tl">
                    <a:srgbClr val="000000">
                      <a:alpha val="43137"/>
                    </a:srgbClr>
                  </a:outerShdw>
                </a:effectLst>
              </a:rPr>
              <a:t>תושביה להגיב ביעילות .</a:t>
            </a:r>
          </a:p>
        </p:txBody>
      </p:sp>
      <p:sp>
        <p:nvSpPr>
          <p:cNvPr id="9" name="מלבן 8">
            <a:extLst>
              <a:ext uri="{FF2B5EF4-FFF2-40B4-BE49-F238E27FC236}">
                <a16:creationId xmlns:a16="http://schemas.microsoft.com/office/drawing/2014/main" xmlns="" id="{BF0AB80C-C048-45E8-8E3D-0AAB0CE7552A}"/>
              </a:ext>
            </a:extLst>
          </p:cNvPr>
          <p:cNvSpPr/>
          <p:nvPr/>
        </p:nvSpPr>
        <p:spPr>
          <a:xfrm>
            <a:off x="6088284" y="4902828"/>
            <a:ext cx="6095995" cy="964495"/>
          </a:xfrm>
          <a:prstGeom prst="rect">
            <a:avLst/>
          </a:prstGeom>
        </p:spPr>
        <p:txBody>
          <a:bodyPr wrap="square">
            <a:spAutoFit/>
          </a:bodyPr>
          <a:lstStyle/>
          <a:p>
            <a:pPr algn="just">
              <a:lnSpc>
                <a:spcPct val="150000"/>
              </a:lnSpc>
            </a:pPr>
            <a:r>
              <a:rPr lang="he-IL" sz="2000" b="1" dirty="0">
                <a:highlight>
                  <a:srgbClr val="FFFF00"/>
                </a:highlight>
              </a:rPr>
              <a:t>חוסן כלכלי </a:t>
            </a:r>
            <a:r>
              <a:rPr lang="he-IL" sz="2000" dirty="0">
                <a:solidFill>
                  <a:schemeClr val="bg1"/>
                </a:solidFill>
                <a:effectLst>
                  <a:outerShdw blurRad="38100" dist="38100" dir="2700000" algn="tl">
                    <a:srgbClr val="000000">
                      <a:alpha val="43137"/>
                    </a:srgbClr>
                  </a:outerShdw>
                </a:effectLst>
              </a:rPr>
              <a:t>– מצבו הכלכלי של המשק, המשאבים והתשתיות ומידת היכולת לעמוד בפני זעזועים.</a:t>
            </a:r>
          </a:p>
        </p:txBody>
      </p:sp>
      <p:sp>
        <p:nvSpPr>
          <p:cNvPr id="10" name="מלבן 9">
            <a:extLst>
              <a:ext uri="{FF2B5EF4-FFF2-40B4-BE49-F238E27FC236}">
                <a16:creationId xmlns:a16="http://schemas.microsoft.com/office/drawing/2014/main" xmlns="" id="{7519B9E1-DE9F-4DF9-A403-88F149ED94EA}"/>
              </a:ext>
            </a:extLst>
          </p:cNvPr>
          <p:cNvSpPr/>
          <p:nvPr/>
        </p:nvSpPr>
        <p:spPr>
          <a:xfrm>
            <a:off x="9308172" y="5915857"/>
            <a:ext cx="2876107" cy="502830"/>
          </a:xfrm>
          <a:prstGeom prst="rect">
            <a:avLst/>
          </a:prstGeom>
          <a:ln>
            <a:noFill/>
          </a:ln>
        </p:spPr>
        <p:txBody>
          <a:bodyPr wrap="none">
            <a:spAutoFit/>
          </a:bodyPr>
          <a:lstStyle/>
          <a:p>
            <a:pPr algn="just">
              <a:lnSpc>
                <a:spcPct val="150000"/>
              </a:lnSpc>
            </a:pPr>
            <a:r>
              <a:rPr lang="he-IL" sz="2000" b="1" dirty="0">
                <a:highlight>
                  <a:srgbClr val="FFFF00"/>
                </a:highlight>
              </a:rPr>
              <a:t>חוסן המערכת הפוליטית</a:t>
            </a:r>
          </a:p>
        </p:txBody>
      </p:sp>
    </p:spTree>
    <p:extLst>
      <p:ext uri="{BB962C8B-B14F-4D97-AF65-F5344CB8AC3E}">
        <p14:creationId xmlns:p14="http://schemas.microsoft.com/office/powerpoint/2010/main" val="3306626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sha">
      <a:majorFont>
        <a:latin typeface="Gisha"/>
        <a:ea typeface=""/>
        <a:cs typeface="Gisha"/>
      </a:majorFont>
      <a:minorFont>
        <a:latin typeface="Gisha"/>
        <a:ea typeface=""/>
        <a:cs typeface="Gish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1199</Words>
  <Application>Microsoft Office PowerPoint</Application>
  <PresentationFormat>מסך רחב</PresentationFormat>
  <Paragraphs>124</Paragraphs>
  <Slides>17</Slides>
  <Notes>2</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17</vt:i4>
      </vt:variant>
    </vt:vector>
  </HeadingPairs>
  <TitlesOfParts>
    <vt:vector size="23" baseType="lpstr">
      <vt:lpstr>Arial</vt:lpstr>
      <vt:lpstr>Calibri</vt:lpstr>
      <vt:lpstr>David</vt:lpstr>
      <vt:lpstr>Gisha</vt:lpstr>
      <vt:lpstr>Times New Roman</vt:lpstr>
      <vt:lpstr>ערכת נושא Office</vt:lpstr>
      <vt:lpstr>מצגת של PowerPoint</vt:lpstr>
      <vt:lpstr>ראשי פרקים</vt:lpstr>
      <vt:lpstr>מצגת של PowerPoint</vt:lpstr>
      <vt:lpstr>שאלת המחקר</vt:lpstr>
      <vt:lpstr>תוכן העניינים של העבודה</vt:lpstr>
      <vt:lpstr>תהליך הלמידה ושיטת המחקר</vt:lpstr>
      <vt:lpstr>הלמידה</vt:lpstr>
      <vt:lpstr>המערכת המושגית לחוסן אזרחי</vt:lpstr>
      <vt:lpstr>חוסן אזרחי לאומי מושתת על</vt:lpstr>
      <vt:lpstr>מה משפיע על עצמת החוסן האזרחי של ישראל ?</vt:lpstr>
      <vt:lpstr>הגורמים לערעורו של החוסן האזרחי:</vt:lpstr>
      <vt:lpstr>ממצאים - המענה לשאלת מחקר ב': מהם מוקדי ההשפעה של האויב על החוסן האזרחי של ישראל?</vt:lpstr>
      <vt:lpstr>ממצאים</vt:lpstr>
      <vt:lpstr>ממצאים להלן המאזן האסטרטגי המתהווה בין ישראל לאויביה:</vt:lpstr>
      <vt:lpstr>המלצות</vt:lpstr>
      <vt:lpstr>המלצות</vt:lpstr>
      <vt:lpstr>דילמות, תובנות והתלבטויות בשלב זה של הכתיבה והמחקר</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רן עזרן</dc:creator>
  <cp:lastModifiedBy>user</cp:lastModifiedBy>
  <cp:revision>17</cp:revision>
  <dcterms:created xsi:type="dcterms:W3CDTF">2020-04-13T07:14:38Z</dcterms:created>
  <dcterms:modified xsi:type="dcterms:W3CDTF">2020-04-13T10:42:56Z</dcterms:modified>
</cp:coreProperties>
</file>