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handoutMasterIdLst>
    <p:handoutMasterId r:id="rId18"/>
  </p:handoutMasterIdLst>
  <p:sldIdLst>
    <p:sldId id="283" r:id="rId2"/>
    <p:sldId id="258" r:id="rId3"/>
    <p:sldId id="294" r:id="rId4"/>
    <p:sldId id="260" r:id="rId5"/>
    <p:sldId id="263" r:id="rId6"/>
    <p:sldId id="275" r:id="rId7"/>
    <p:sldId id="262" r:id="rId8"/>
    <p:sldId id="285" r:id="rId9"/>
    <p:sldId id="284" r:id="rId10"/>
    <p:sldId id="279" r:id="rId11"/>
    <p:sldId id="287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FF86C51-54C5-4D29-97F2-89F25279C80C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1570B3A-283A-403A-9CB7-78B6BDF470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2847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DBDBA6-9164-4F1A-8BAB-E5F44C19A265}" type="datetimeFigureOut">
              <a:rPr lang="he-IL" smtClean="0"/>
              <a:t>כ"ו/אדר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2"/>
            <a:ext cx="4427984" cy="2432751"/>
          </a:xfrm>
          <a:prstGeom prst="rect">
            <a:avLst/>
          </a:prstGeom>
        </p:spPr>
      </p:pic>
      <p:pic>
        <p:nvPicPr>
          <p:cNvPr id="5" name="Picture 4" descr="C:\Anat ענת\ענת\anat מסמכים\הוראה\מבל\הרצאות באנגלית\לוחמת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053" y="-37089"/>
            <a:ext cx="4799006" cy="231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חיילים מתחבקים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819" y="-64471"/>
            <a:ext cx="4687924" cy="234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1043608" y="2304254"/>
            <a:ext cx="7608022" cy="19888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2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800" dirty="0" smtClean="0"/>
              <a:t/>
            </a:r>
            <a:br>
              <a:rPr lang="he-IL" sz="4800" dirty="0" smtClean="0"/>
            </a:br>
            <a:r>
              <a:rPr lang="he-IL" sz="17600" dirty="0" smtClean="0"/>
              <a:t/>
            </a:r>
            <a:br>
              <a:rPr lang="he-IL" sz="17600" dirty="0" smtClean="0"/>
            </a:br>
            <a:r>
              <a:rPr lang="he-IL" sz="17600" dirty="0" smtClean="0">
                <a:solidFill>
                  <a:srgbClr val="002060"/>
                </a:solidFill>
              </a:rPr>
              <a:t>סדנת </a:t>
            </a:r>
            <a:r>
              <a:rPr lang="he-IL" sz="17600" dirty="0">
                <a:solidFill>
                  <a:srgbClr val="002060"/>
                </a:solidFill>
              </a:rPr>
              <a:t>צבא חברה</a:t>
            </a:r>
          </a:p>
          <a:p>
            <a:r>
              <a:rPr lang="he-IL" sz="17600" dirty="0" smtClean="0">
                <a:solidFill>
                  <a:srgbClr val="002060"/>
                </a:solidFill>
              </a:rPr>
              <a:t> מחזור </a:t>
            </a:r>
            <a:r>
              <a:rPr lang="he-IL" sz="17600" dirty="0" smtClean="0">
                <a:solidFill>
                  <a:srgbClr val="002060"/>
                </a:solidFill>
              </a:rPr>
              <a:t>מ"ו</a:t>
            </a:r>
          </a:p>
          <a:p>
            <a:r>
              <a:rPr lang="he-IL" sz="16000" dirty="0" smtClean="0">
                <a:solidFill>
                  <a:srgbClr val="002060"/>
                </a:solidFill>
              </a:rPr>
              <a:t>מדריכה אחראית – ד"ר ענת שטרן</a:t>
            </a:r>
            <a:r>
              <a:rPr lang="he-IL" sz="17600" dirty="0" smtClean="0">
                <a:solidFill>
                  <a:srgbClr val="002060"/>
                </a:solidFill>
              </a:rPr>
              <a:t/>
            </a:r>
            <a:br>
              <a:rPr lang="he-IL" sz="17600" dirty="0" smtClean="0">
                <a:solidFill>
                  <a:srgbClr val="002060"/>
                </a:solidFill>
              </a:rPr>
            </a:br>
            <a:r>
              <a:rPr lang="he-IL" sz="17600" dirty="0" smtClean="0"/>
              <a:t/>
            </a:r>
            <a:br>
              <a:rPr lang="he-IL" sz="17600" dirty="0" smtClean="0"/>
            </a:br>
            <a:endParaRPr lang="he-IL" sz="176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437112"/>
            <a:ext cx="4705075" cy="241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35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1 – 8.4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dirty="0"/>
              <a:t>08:45- 09:00-ברכות ודברי </a:t>
            </a:r>
            <a:r>
              <a:rPr lang="he-IL" dirty="0" smtClean="0"/>
              <a:t>פתיחה</a:t>
            </a:r>
          </a:p>
          <a:p>
            <a:r>
              <a:rPr lang="he-IL" b="1" dirty="0" smtClean="0"/>
              <a:t>09:00- </a:t>
            </a:r>
            <a:r>
              <a:rPr lang="he-IL" b="1" dirty="0"/>
              <a:t>10:30 מושב </a:t>
            </a:r>
            <a:r>
              <a:rPr lang="en-US" b="1" dirty="0"/>
              <a:t>I</a:t>
            </a:r>
            <a:r>
              <a:rPr lang="he-IL" b="1" dirty="0"/>
              <a:t> - פתיחה: יחסי צבא חברה </a:t>
            </a:r>
            <a:endParaRPr lang="he-IL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he-IL" dirty="0" smtClean="0"/>
              <a:t>פרופ</a:t>
            </a:r>
            <a:r>
              <a:rPr lang="he-IL" dirty="0"/>
              <a:t>' ידידיה שטרן, חברה מקוטבת כאתגר ישראלי </a:t>
            </a:r>
            <a:endParaRPr lang="en-US" dirty="0"/>
          </a:p>
          <a:p>
            <a:r>
              <a:rPr lang="he-IL" dirty="0"/>
              <a:t>פרופ' סטיוארט כהן: יחסי צה"ל והחברה הישראלית: מה נשתנה?</a:t>
            </a:r>
            <a:endParaRPr lang="en-US" dirty="0"/>
          </a:p>
          <a:p>
            <a:r>
              <a:rPr lang="he-IL" dirty="0"/>
              <a:t>ד"ר ציפי ישראלי – עם בונה צבא בונה עם: צה"ל כצבא העם, האומנם? </a:t>
            </a:r>
            <a:endParaRPr lang="en-US" dirty="0"/>
          </a:p>
          <a:p>
            <a:r>
              <a:rPr lang="he-IL" dirty="0"/>
              <a:t>דיון </a:t>
            </a:r>
            <a:endParaRPr lang="en-US" dirty="0"/>
          </a:p>
          <a:p>
            <a:pPr lvl="0"/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1 – 8.4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10:45-12:30 מושב </a:t>
            </a:r>
            <a:r>
              <a:rPr lang="en-US" b="1" dirty="0"/>
              <a:t>II</a:t>
            </a:r>
            <a:r>
              <a:rPr lang="he-IL" b="1" dirty="0"/>
              <a:t> - תקשורת וצבא </a:t>
            </a:r>
            <a:r>
              <a:rPr lang="he-IL" b="1" dirty="0" smtClean="0"/>
              <a:t>חברה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10:45-11:15 ד"ר תהילה שוורץ-</a:t>
            </a:r>
            <a:r>
              <a:rPr lang="he-IL" dirty="0" err="1"/>
              <a:t>אלטשולר</a:t>
            </a:r>
            <a:r>
              <a:rPr lang="he-IL" dirty="0"/>
              <a:t>: יחסי צבא חברה בעידן הרשתות החברתיות </a:t>
            </a:r>
            <a:endParaRPr lang="en-US" dirty="0"/>
          </a:p>
          <a:p>
            <a:r>
              <a:rPr lang="he-IL" dirty="0"/>
              <a:t>11:15-11:45 אור הלר, חדשות 13 – צבא </a:t>
            </a:r>
            <a:r>
              <a:rPr lang="he-IL" dirty="0" smtClean="0"/>
              <a:t>חברה</a:t>
            </a:r>
          </a:p>
          <a:p>
            <a:r>
              <a:rPr lang="he-IL" dirty="0" smtClean="0"/>
              <a:t>11:45-12:30 </a:t>
            </a:r>
            <a:r>
              <a:rPr lang="he-IL" dirty="0"/>
              <a:t>דיון </a:t>
            </a:r>
            <a:endParaRPr lang="en-US" dirty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5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1 – 8.4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13:30-16:00 מושב </a:t>
            </a:r>
            <a:r>
              <a:rPr lang="en-US" b="1" dirty="0"/>
              <a:t>III </a:t>
            </a:r>
            <a:r>
              <a:rPr lang="he-IL" b="1" dirty="0"/>
              <a:t> - ממלכתיות ויחסי צבא </a:t>
            </a:r>
            <a:r>
              <a:rPr lang="he-IL" b="1" dirty="0" smtClean="0"/>
              <a:t>חברה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13:30-13:50 פרופ' עמיחי כהן: צה"ל והמחלוקות בחברה הישראלית: שני מודלים מתחרים</a:t>
            </a:r>
            <a:endParaRPr lang="en-US" dirty="0"/>
          </a:p>
          <a:p>
            <a:r>
              <a:rPr lang="he-IL" dirty="0"/>
              <a:t>13:50-14:10 ד"ר נרי הורוביץ חזרתה של הממלכתיות</a:t>
            </a:r>
            <a:endParaRPr lang="en-US" dirty="0"/>
          </a:p>
          <a:p>
            <a:r>
              <a:rPr lang="he-IL" dirty="0"/>
              <a:t>14:10-14:40 אלוף (מיל') חגי </a:t>
            </a:r>
            <a:r>
              <a:rPr lang="he-IL" dirty="0" err="1"/>
              <a:t>טופולנסקי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14:40-15:10 אלוף (מיל') גרשון הכהן </a:t>
            </a:r>
            <a:endParaRPr lang="he-IL" dirty="0" smtClean="0"/>
          </a:p>
          <a:p>
            <a:r>
              <a:rPr lang="he-IL" dirty="0" smtClean="0"/>
              <a:t>15:10-16:00 </a:t>
            </a:r>
            <a:r>
              <a:rPr lang="he-IL" dirty="0"/>
              <a:t>דיון  </a:t>
            </a:r>
            <a:endParaRPr lang="en-US" dirty="0"/>
          </a:p>
          <a:p>
            <a:pPr lvl="0"/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9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2 – 10.4 חוות השומר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dirty="0"/>
              <a:t>07:00 יציאה </a:t>
            </a:r>
            <a:r>
              <a:rPr lang="he-IL" dirty="0" err="1"/>
              <a:t>ממב"ל</a:t>
            </a:r>
            <a:endParaRPr lang="en-US" dirty="0"/>
          </a:p>
          <a:p>
            <a:r>
              <a:rPr lang="he-IL" dirty="0"/>
              <a:t>09:00-08:30 </a:t>
            </a:r>
            <a:r>
              <a:rPr lang="he-IL" dirty="0" smtClean="0"/>
              <a:t>א. בוקר </a:t>
            </a:r>
            <a:r>
              <a:rPr lang="he-IL" dirty="0"/>
              <a:t>וסקירה </a:t>
            </a:r>
            <a:r>
              <a:rPr lang="he-IL" dirty="0" smtClean="0"/>
              <a:t>היסטורית, </a:t>
            </a:r>
            <a:r>
              <a:rPr lang="he-IL" dirty="0"/>
              <a:t>ד"ר ענת שטרן</a:t>
            </a:r>
            <a:endParaRPr lang="en-US" dirty="0"/>
          </a:p>
          <a:p>
            <a:r>
              <a:rPr lang="he-IL" dirty="0"/>
              <a:t>10:00-09:15 שיחה עם מפקד החווה, סא"ל עמית צומן</a:t>
            </a:r>
            <a:endParaRPr lang="en-US" dirty="0"/>
          </a:p>
          <a:p>
            <a:r>
              <a:rPr lang="he-IL" dirty="0"/>
              <a:t>10:45-10:00 שיעור ושיחה עם חיילים</a:t>
            </a:r>
            <a:endParaRPr lang="en-US" dirty="0"/>
          </a:p>
          <a:p>
            <a:r>
              <a:rPr lang="he-IL" dirty="0"/>
              <a:t>11:00-10:45 הפסקה</a:t>
            </a:r>
            <a:endParaRPr lang="en-US" dirty="0"/>
          </a:p>
          <a:p>
            <a:r>
              <a:rPr lang="he-IL" dirty="0"/>
              <a:t>11:00- 12:00 פאנל מפקדים ומפקדות</a:t>
            </a:r>
            <a:endParaRPr lang="en-US" dirty="0"/>
          </a:p>
          <a:p>
            <a:r>
              <a:rPr lang="he-IL" dirty="0"/>
              <a:t>13:00-12:00 ארוחת צהריים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2 – 10.4 חוות השומר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13:00-15:00 מושב </a:t>
            </a:r>
            <a:r>
              <a:rPr lang="en-US" b="1" dirty="0"/>
              <a:t>IV </a:t>
            </a:r>
            <a:r>
              <a:rPr lang="he-IL" b="1" dirty="0"/>
              <a:t>– הצבא ככלי למוביליות חברתית וכלכלית </a:t>
            </a:r>
            <a:endParaRPr lang="he-IL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ד"ר אלישבע רוסמן – צה"ל כמגשר על שסעים חברתיים</a:t>
            </a:r>
            <a:endParaRPr lang="en-US" dirty="0"/>
          </a:p>
          <a:p>
            <a:r>
              <a:rPr lang="he-IL" dirty="0" smtClean="0"/>
              <a:t>ד"ר </a:t>
            </a:r>
            <a:r>
              <a:rPr lang="he-IL" dirty="0"/>
              <a:t>אסף מלחי – ציפיות ותועלות של פריפריות חברתיות משירות צבאי </a:t>
            </a:r>
            <a:endParaRPr lang="en-US" dirty="0"/>
          </a:p>
          <a:p>
            <a:r>
              <a:rPr lang="he-IL" dirty="0" smtClean="0"/>
              <a:t>אל"ם </a:t>
            </a:r>
            <a:r>
              <a:rPr lang="he-IL" dirty="0"/>
              <a:t>סמואל </a:t>
            </a:r>
            <a:r>
              <a:rPr lang="he-IL" dirty="0" err="1"/>
              <a:t>בומנדיל</a:t>
            </a:r>
            <a:r>
              <a:rPr lang="he-IL" dirty="0"/>
              <a:t> – חוות השומר בראי הביטחון הלאומי </a:t>
            </a:r>
            <a:endParaRPr lang="he-IL" dirty="0" smtClean="0"/>
          </a:p>
          <a:p>
            <a:r>
              <a:rPr lang="he-IL" dirty="0" smtClean="0"/>
              <a:t>דיון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3 – 11.4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dirty="0"/>
              <a:t>08:30- 09:00 התכנסות</a:t>
            </a:r>
            <a:endParaRPr lang="en-US" dirty="0"/>
          </a:p>
          <a:p>
            <a:r>
              <a:rPr lang="he-IL" b="1" dirty="0"/>
              <a:t>09:00- 11:00  </a:t>
            </a:r>
            <a:r>
              <a:rPr lang="he-IL" b="1" dirty="0" smtClean="0"/>
              <a:t>מושב</a:t>
            </a:r>
            <a:r>
              <a:rPr lang="en-US" b="1" dirty="0" smtClean="0"/>
              <a:t>V </a:t>
            </a:r>
            <a:r>
              <a:rPr lang="he-IL" b="1" dirty="0" smtClean="0"/>
              <a:t> מתחים </a:t>
            </a:r>
            <a:r>
              <a:rPr lang="he-IL" b="1" dirty="0"/>
              <a:t>חברתיים: פאנל השירות המשותף כמקרה בוחן</a:t>
            </a:r>
            <a:endParaRPr lang="en-US" dirty="0"/>
          </a:p>
          <a:p>
            <a:r>
              <a:rPr lang="he-IL" dirty="0"/>
              <a:t>ד"ר עידית שפרן </a:t>
            </a:r>
            <a:r>
              <a:rPr lang="he-IL" dirty="0" err="1"/>
              <a:t>גיטלמן</a:t>
            </a:r>
            <a:r>
              <a:rPr lang="he-IL" dirty="0"/>
              <a:t>: סקר השירות המשותף </a:t>
            </a:r>
            <a:endParaRPr lang="en-US" dirty="0"/>
          </a:p>
          <a:p>
            <a:r>
              <a:rPr lang="he-IL" dirty="0"/>
              <a:t>אלינור דוידוב, מנהלת תחום הדרת נשים בשדולת הנשים</a:t>
            </a:r>
            <a:endParaRPr lang="en-US" dirty="0"/>
          </a:p>
          <a:p>
            <a:r>
              <a:rPr lang="he-IL" dirty="0"/>
              <a:t>הרב עמיחי </a:t>
            </a:r>
            <a:r>
              <a:rPr lang="he-IL" dirty="0" err="1"/>
              <a:t>גורדין</a:t>
            </a:r>
            <a:r>
              <a:rPr lang="he-IL" dirty="0"/>
              <a:t>, ר"מ ישיבת הר עציון </a:t>
            </a:r>
            <a:endParaRPr lang="en-US" dirty="0"/>
          </a:p>
          <a:p>
            <a:r>
              <a:rPr lang="he-IL" dirty="0"/>
              <a:t>הרב אוהד </a:t>
            </a:r>
            <a:r>
              <a:rPr lang="he-IL" dirty="0" err="1"/>
              <a:t>טהרלב</a:t>
            </a:r>
            <a:r>
              <a:rPr lang="he-IL" dirty="0"/>
              <a:t>, ראש מדרשת </a:t>
            </a:r>
            <a:r>
              <a:rPr lang="he-IL" dirty="0" err="1"/>
              <a:t>לינדנבאום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דיון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3 – 11.4 </a:t>
            </a:r>
            <a:r>
              <a:rPr lang="he-IL" sz="4400" dirty="0" smtClean="0">
                <a:solidFill>
                  <a:srgbClr val="002060"/>
                </a:solidFill>
              </a:rPr>
              <a:t>ירושלים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11:30-13:00 מושב </a:t>
            </a:r>
            <a:r>
              <a:rPr lang="en-US" b="1" dirty="0"/>
              <a:t>VI</a:t>
            </a:r>
            <a:r>
              <a:rPr lang="he-IL" b="1" dirty="0"/>
              <a:t> מפקדים והחברה האזרחית – לכידות בחברה משוסעת והממשק עם החברה </a:t>
            </a:r>
            <a:r>
              <a:rPr lang="he-IL" b="1" dirty="0" smtClean="0"/>
              <a:t>האזרחית</a:t>
            </a:r>
          </a:p>
          <a:p>
            <a:pPr marL="137160" indent="0">
              <a:buNone/>
            </a:pPr>
            <a:r>
              <a:rPr lang="he-IL" b="1" dirty="0" smtClean="0"/>
              <a:t> </a:t>
            </a:r>
            <a:endParaRPr lang="en-US" dirty="0"/>
          </a:p>
          <a:p>
            <a:r>
              <a:rPr lang="he-IL" dirty="0" smtClean="0"/>
              <a:t>11:30-12:00 </a:t>
            </a:r>
            <a:r>
              <a:rPr lang="he-IL" dirty="0"/>
              <a:t>אלוף תמיר ידעי,</a:t>
            </a:r>
            <a:endParaRPr lang="en-US" dirty="0"/>
          </a:p>
          <a:p>
            <a:r>
              <a:rPr lang="he-IL" dirty="0" smtClean="0"/>
              <a:t>12:00-12:30 </a:t>
            </a:r>
            <a:r>
              <a:rPr lang="he-IL" dirty="0"/>
              <a:t>אלוף איתי </a:t>
            </a:r>
            <a:r>
              <a:rPr lang="he-IL" dirty="0" err="1"/>
              <a:t>וירוב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דיון </a:t>
            </a:r>
            <a:endParaRPr lang="he-IL" dirty="0" smtClean="0"/>
          </a:p>
          <a:p>
            <a:endParaRPr lang="he-IL" dirty="0"/>
          </a:p>
          <a:p>
            <a:r>
              <a:rPr lang="he-IL" dirty="0"/>
              <a:t>14:00 – 15:00 דיון בהשתתפות עופר שלח</a:t>
            </a:r>
            <a:endParaRPr lang="en-US" dirty="0"/>
          </a:p>
          <a:p>
            <a:r>
              <a:rPr lang="he-IL" dirty="0"/>
              <a:t>15:00-16:00 דיון וסיכום הסמינר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sz="5300" dirty="0" smtClean="0">
                <a:solidFill>
                  <a:srgbClr val="002060"/>
                </a:solidFill>
              </a:rPr>
              <a:t>מטרות הסמינר</a:t>
            </a:r>
            <a:r>
              <a:rPr lang="he-IL" dirty="0" smtClean="0">
                <a:solidFill>
                  <a:srgbClr val="002060"/>
                </a:solidFill>
              </a:rPr>
              <a:t/>
            </a:r>
            <a:br>
              <a:rPr lang="he-IL" dirty="0" smtClean="0">
                <a:solidFill>
                  <a:srgbClr val="002060"/>
                </a:solidFill>
              </a:rPr>
            </a:b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he-IL" sz="4400" dirty="0" smtClean="0"/>
              <a:t>היכרות עם </a:t>
            </a:r>
            <a:r>
              <a:rPr lang="he-IL" sz="4400" dirty="0" smtClean="0"/>
              <a:t>יחסי צבא חברה בישראל</a:t>
            </a:r>
          </a:p>
          <a:p>
            <a:pPr lvl="0"/>
            <a:r>
              <a:rPr lang="he-IL" sz="4400" dirty="0" smtClean="0"/>
              <a:t>הבנת </a:t>
            </a:r>
            <a:r>
              <a:rPr lang="he-IL" sz="4400" dirty="0" smtClean="0"/>
              <a:t>חשיבות יחסי צבא חברה לביטחון הלאומי </a:t>
            </a:r>
            <a:r>
              <a:rPr lang="he-IL" sz="4400" dirty="0" smtClean="0"/>
              <a:t>מתוך עיון בסוגיות רלבנטיות</a:t>
            </a:r>
            <a:endParaRPr lang="en-US" sz="4400" dirty="0"/>
          </a:p>
          <a:p>
            <a:pPr marL="137160" indent="0">
              <a:buNone/>
            </a:pPr>
            <a:endParaRPr lang="he-IL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he-IL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5300" dirty="0" smtClean="0">
                <a:solidFill>
                  <a:srgbClr val="002060"/>
                </a:solidFill>
              </a:rPr>
              <a:t>מיקום – מכון שלום הרטמן</a:t>
            </a: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37160" indent="0">
              <a:buNone/>
            </a:pPr>
            <a:endParaRPr lang="he-IL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he-IL" dirty="0">
              <a:solidFill>
                <a:srgbClr val="002060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00" y="1656292"/>
            <a:ext cx="8172400" cy="4596975"/>
          </a:xfrm>
          <a:prstGeom prst="rect">
            <a:avLst/>
          </a:prstGeom>
        </p:spPr>
      </p:pic>
      <p:sp>
        <p:nvSpPr>
          <p:cNvPr id="3" name="מלבן מעוגל 2"/>
          <p:cNvSpPr/>
          <p:nvPr/>
        </p:nvSpPr>
        <p:spPr>
          <a:xfrm>
            <a:off x="179512" y="5589240"/>
            <a:ext cx="3631023" cy="1096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/>
              <a:t>רחוב גדליה אלון 11 ירושלים</a:t>
            </a:r>
          </a:p>
          <a:p>
            <a:pPr algn="ctr"/>
            <a:r>
              <a:rPr lang="he-IL" sz="2000" b="1" dirty="0" smtClean="0"/>
              <a:t>(ליד תאטרון ירושלים)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76030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437" y="26064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אחראי אקדמי- ד"ר נרי הורוביץ</a:t>
            </a:r>
            <a:endParaRPr lang="he-IL" sz="4800" dirty="0">
              <a:solidFill>
                <a:srgbClr val="002060"/>
              </a:solidFill>
            </a:endParaRPr>
          </a:p>
        </p:txBody>
      </p:sp>
      <p:pic>
        <p:nvPicPr>
          <p:cNvPr id="3" name="מציין מיקום תוכן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16832"/>
            <a:ext cx="6408712" cy="42647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1278" y="26296"/>
            <a:ext cx="6247186" cy="11693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ליווי הסדנה- </a:t>
            </a:r>
            <a:r>
              <a:rPr lang="he-IL" sz="4400" dirty="0" smtClean="0">
                <a:solidFill>
                  <a:srgbClr val="002060"/>
                </a:solidFill>
              </a:rPr>
              <a:t>המכון הישראלי לדמוקרטיה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3600" dirty="0" smtClean="0"/>
              <a:t>פרופ' עמיחי </a:t>
            </a:r>
            <a:r>
              <a:rPr lang="he-IL" sz="3600" dirty="0"/>
              <a:t>כהן, חבר סגל </a:t>
            </a:r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הפקולטה </a:t>
            </a:r>
            <a:r>
              <a:rPr lang="he-IL" sz="3600" dirty="0"/>
              <a:t>למשפטים </a:t>
            </a:r>
            <a:r>
              <a:rPr lang="he-IL" sz="3600" dirty="0" smtClean="0"/>
              <a:t>בקריה </a:t>
            </a:r>
          </a:p>
          <a:p>
            <a:pPr marL="137160" lvl="0" indent="0">
              <a:buNone/>
            </a:pPr>
            <a:r>
              <a:rPr lang="he-IL" sz="3600" dirty="0" smtClean="0"/>
              <a:t>האקדמית </a:t>
            </a:r>
            <a:r>
              <a:rPr lang="he-IL" sz="3600" dirty="0"/>
              <a:t>אונו</a:t>
            </a:r>
            <a:r>
              <a:rPr lang="he-IL" sz="3600" dirty="0" smtClean="0"/>
              <a:t>.</a:t>
            </a:r>
          </a:p>
          <a:p>
            <a:r>
              <a:rPr lang="he-IL" sz="3600" dirty="0" smtClean="0"/>
              <a:t>תחום </a:t>
            </a:r>
            <a:r>
              <a:rPr lang="he-IL" sz="3600" dirty="0"/>
              <a:t>התמחות</a:t>
            </a:r>
            <a:r>
              <a:rPr lang="he-IL" sz="3600" dirty="0" smtClean="0"/>
              <a:t>: משפט הביטחון</a:t>
            </a:r>
          </a:p>
          <a:p>
            <a:pPr marL="137160" indent="0">
              <a:buNone/>
            </a:pPr>
            <a:r>
              <a:rPr lang="he-IL" sz="3600" dirty="0" smtClean="0"/>
              <a:t> </a:t>
            </a:r>
            <a:r>
              <a:rPr lang="he-IL" sz="3600" dirty="0"/>
              <a:t>הלאומי בישראל, משפט </a:t>
            </a:r>
            <a:r>
              <a:rPr lang="he-IL" sz="3600" dirty="0" smtClean="0"/>
              <a:t>הומניטרי</a:t>
            </a:r>
          </a:p>
          <a:p>
            <a:pPr marL="137160" indent="0">
              <a:buNone/>
            </a:pPr>
            <a:r>
              <a:rPr lang="he-IL" sz="3600" dirty="0" smtClean="0"/>
              <a:t> </a:t>
            </a:r>
            <a:r>
              <a:rPr lang="he-IL" sz="3600" dirty="0"/>
              <a:t>בינלאומי, הטמעת הדין </a:t>
            </a:r>
            <a:r>
              <a:rPr lang="he-IL" sz="3600" dirty="0" smtClean="0"/>
              <a:t>הבינ"ל</a:t>
            </a:r>
          </a:p>
          <a:p>
            <a:pPr marL="137160" indent="0">
              <a:buNone/>
            </a:pPr>
            <a:r>
              <a:rPr lang="he-IL" sz="3600" dirty="0" smtClean="0"/>
              <a:t>במשפט </a:t>
            </a:r>
            <a:r>
              <a:rPr lang="he-IL" sz="3600" dirty="0"/>
              <a:t>הישראלי, משפט </a:t>
            </a:r>
            <a:r>
              <a:rPr lang="he-IL" sz="3600" dirty="0" smtClean="0"/>
              <a:t>פלילי</a:t>
            </a:r>
          </a:p>
          <a:p>
            <a:pPr marL="137160" indent="0">
              <a:buNone/>
            </a:pPr>
            <a:r>
              <a:rPr lang="he-IL" sz="3600" dirty="0" smtClean="0"/>
              <a:t> בינ"ל.</a:t>
            </a:r>
            <a:endParaRPr lang="he-IL" sz="3600" dirty="0"/>
          </a:p>
          <a:p>
            <a:pPr marL="137160" lvl="0" indent="0">
              <a:buNone/>
            </a:pPr>
            <a:endParaRPr lang="he-IL" sz="3600" dirty="0"/>
          </a:p>
          <a:p>
            <a:pPr lvl="0"/>
            <a:endParaRPr lang="he-IL" sz="3600" dirty="0" smtClean="0"/>
          </a:p>
          <a:p>
            <a:pPr lvl="0"/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*  </a:t>
            </a:r>
          </a:p>
          <a:p>
            <a:pPr marL="137160" lvl="0" indent="0">
              <a:buNone/>
            </a:pPr>
            <a:endParaRPr lang="en-US" sz="3600" dirty="0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2" y="0"/>
            <a:ext cx="2461846" cy="3699495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2768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296"/>
            <a:ext cx="8229600" cy="9361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000" dirty="0" smtClean="0">
                <a:solidFill>
                  <a:srgbClr val="002060"/>
                </a:solidFill>
              </a:rPr>
              <a:t>ליווי הסדנה </a:t>
            </a:r>
            <a:r>
              <a:rPr lang="he-IL" sz="4000" dirty="0" smtClean="0">
                <a:solidFill>
                  <a:srgbClr val="002060"/>
                </a:solidFill>
              </a:rPr>
              <a:t>- המכון הישראלי לדמוקרטיה</a:t>
            </a:r>
            <a:endParaRPr lang="he-IL" sz="40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5446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3200" dirty="0" smtClean="0"/>
              <a:t>ד"ר עידית שפרן </a:t>
            </a:r>
            <a:r>
              <a:rPr lang="he-IL" sz="3200" dirty="0" err="1" smtClean="0"/>
              <a:t>גיטלמן</a:t>
            </a:r>
            <a:endParaRPr lang="he-IL" sz="3200" dirty="0" smtClean="0"/>
          </a:p>
          <a:p>
            <a:r>
              <a:rPr lang="he-IL" sz="3200" dirty="0" smtClean="0"/>
              <a:t>תחומי התמחות: פילוסופיה</a:t>
            </a:r>
          </a:p>
          <a:p>
            <a:pPr marL="137160" indent="0">
              <a:buNone/>
            </a:pPr>
            <a:r>
              <a:rPr lang="he-IL" sz="3200" dirty="0" smtClean="0"/>
              <a:t> של המוסר</a:t>
            </a:r>
            <a:r>
              <a:rPr lang="he-IL" sz="3200" dirty="0"/>
              <a:t>, פילוסופיה פוליטית, </a:t>
            </a:r>
            <a:r>
              <a:rPr lang="he-IL" sz="3200" dirty="0" smtClean="0"/>
              <a:t>מוסר</a:t>
            </a:r>
          </a:p>
          <a:p>
            <a:pPr marL="137160" indent="0">
              <a:buNone/>
            </a:pPr>
            <a:r>
              <a:rPr lang="he-IL" sz="3200" dirty="0" smtClean="0"/>
              <a:t> </a:t>
            </a:r>
            <a:r>
              <a:rPr lang="he-IL" sz="3200" dirty="0"/>
              <a:t>וחוק </a:t>
            </a:r>
            <a:r>
              <a:rPr lang="he-IL" sz="3200" dirty="0" smtClean="0"/>
              <a:t>במלחמה.</a:t>
            </a:r>
          </a:p>
          <a:p>
            <a:r>
              <a:rPr lang="he-IL" sz="3200" dirty="0" smtClean="0"/>
              <a:t>פרסומים: פקודת השירות המשותף, נשים בצבא </a:t>
            </a:r>
            <a:endParaRPr lang="he-IL" sz="3200" dirty="0"/>
          </a:p>
          <a:p>
            <a:pPr marL="137160" lvl="0" indent="0">
              <a:buNone/>
            </a:pPr>
            <a:endParaRPr lang="he-IL" sz="3600" dirty="0"/>
          </a:p>
          <a:p>
            <a:pPr lvl="0"/>
            <a:endParaRPr lang="he-IL" sz="3600" dirty="0" smtClean="0"/>
          </a:p>
          <a:p>
            <a:pPr lvl="0"/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*  </a:t>
            </a:r>
          </a:p>
          <a:p>
            <a:pPr marL="137160" lvl="0" indent="0">
              <a:buNone/>
            </a:pPr>
            <a:endParaRPr lang="en-US" sz="36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4917"/>
            <a:ext cx="4176464" cy="277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0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רציונל התוכנית ומתודה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he-IL" sz="4000" dirty="0"/>
              <a:t>נקודת מבט כפולה – מבפנים החוצה ומן החוץ פנימה </a:t>
            </a:r>
          </a:p>
          <a:p>
            <a:pPr lvl="0"/>
            <a:r>
              <a:rPr lang="he-IL" sz="4000" dirty="0" smtClean="0"/>
              <a:t>שילוב בין תיאוריה לפרקטיקה</a:t>
            </a:r>
          </a:p>
          <a:p>
            <a:pPr lvl="0"/>
            <a:r>
              <a:rPr lang="he-IL" sz="4000" dirty="0" smtClean="0"/>
              <a:t>שילוב מפגש בכירים עם ידע של המשתתפים</a:t>
            </a:r>
          </a:p>
          <a:p>
            <a:r>
              <a:rPr lang="he-IL" sz="4000" dirty="0" smtClean="0"/>
              <a:t>2-3 </a:t>
            </a:r>
            <a:r>
              <a:rPr lang="he-IL" sz="4000" dirty="0"/>
              <a:t>נושאים </a:t>
            </a:r>
            <a:r>
              <a:rPr lang="he-IL" sz="4000" dirty="0" smtClean="0"/>
              <a:t>ביום להעמקה</a:t>
            </a:r>
          </a:p>
          <a:p>
            <a:r>
              <a:rPr lang="he-IL" sz="4000" dirty="0" smtClean="0"/>
              <a:t>שילוב בין טעינה </a:t>
            </a:r>
            <a:r>
              <a:rPr lang="he-IL" sz="4000" dirty="0" smtClean="0"/>
              <a:t>לדיון</a:t>
            </a:r>
            <a:endParaRPr lang="he-IL" sz="4000" dirty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מתווה עקרוני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68607"/>
              </p:ext>
            </p:extLst>
          </p:nvPr>
        </p:nvGraphicFramePr>
        <p:xfrm>
          <a:off x="400708" y="1196752"/>
          <a:ext cx="8363271" cy="5766894"/>
        </p:xfrm>
        <a:graphic>
          <a:graphicData uri="http://schemas.openxmlformats.org/drawingml/2006/table">
            <a:tbl>
              <a:tblPr rtl="1" firstCol="1" lastCol="1" bandCol="1">
                <a:tableStyleId>{5C22544A-7EE6-4342-B048-85BDC9FD1C3A}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3396076497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3396584498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19895368"/>
                    </a:ext>
                  </a:extLst>
                </a:gridCol>
              </a:tblGrid>
              <a:tr h="114287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u="sng" dirty="0" smtClean="0"/>
                        <a:t>יום 1 </a:t>
                      </a:r>
                    </a:p>
                    <a:p>
                      <a:pPr algn="ctr" rtl="1"/>
                      <a:r>
                        <a:rPr lang="he-IL" sz="2800" u="sng" dirty="0" smtClean="0"/>
                        <a:t>ירושלים</a:t>
                      </a:r>
                      <a:endParaRPr lang="he-IL" sz="2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u="sng" dirty="0" smtClean="0"/>
                        <a:t>יום 2</a:t>
                      </a:r>
                      <a:endParaRPr lang="he-IL" sz="2800" b="1" u="sng" dirty="0"/>
                    </a:p>
                    <a:p>
                      <a:pPr algn="ctr" rtl="1"/>
                      <a:r>
                        <a:rPr lang="he-IL" sz="2800" b="1" u="sng" dirty="0" smtClean="0"/>
                        <a:t>חוות</a:t>
                      </a:r>
                      <a:r>
                        <a:rPr lang="he-IL" sz="2800" b="1" u="sng" baseline="0" dirty="0" smtClean="0"/>
                        <a:t> השומר</a:t>
                      </a:r>
                      <a:endParaRPr lang="he-IL" sz="28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u="sng" dirty="0" smtClean="0"/>
                        <a:t>יום </a:t>
                      </a:r>
                      <a:r>
                        <a:rPr lang="he-IL" sz="2800" u="sng" dirty="0" smtClean="0"/>
                        <a:t>3</a:t>
                      </a:r>
                    </a:p>
                    <a:p>
                      <a:pPr algn="ctr" rtl="1"/>
                      <a:r>
                        <a:rPr lang="he-IL" sz="2800" u="sng" dirty="0" smtClean="0"/>
                        <a:t>ירושלים</a:t>
                      </a:r>
                      <a:endParaRPr lang="he-IL" sz="2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513221"/>
                  </a:ext>
                </a:extLst>
              </a:tr>
              <a:tr h="1256255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מבוא לצבא חברה</a:t>
                      </a:r>
                    </a:p>
                    <a:p>
                      <a:pPr algn="ctr" rtl="1"/>
                      <a:endParaRPr lang="he-IL" sz="2800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he-IL" sz="2800" b="1" dirty="0" smtClean="0"/>
                        <a:t>סיור בחוות השומר התנסות</a:t>
                      </a:r>
                      <a:r>
                        <a:rPr lang="he-IL" sz="2800" b="1" baseline="0" dirty="0" smtClean="0"/>
                        <a:t> והיכרות</a:t>
                      </a:r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מתחים חברתיים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21401"/>
                  </a:ext>
                </a:extLst>
              </a:tr>
              <a:tr h="26756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מפקדים וחברה</a:t>
                      </a:r>
                      <a:r>
                        <a:rPr lang="he-IL" sz="2800" baseline="0" dirty="0" smtClean="0"/>
                        <a:t> אזרחית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366672"/>
                  </a:ext>
                </a:extLst>
              </a:tr>
              <a:tr h="98869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תקשורת ורשתות</a:t>
                      </a:r>
                    </a:p>
                    <a:p>
                      <a:pPr algn="ctr" rtl="1"/>
                      <a:r>
                        <a:rPr lang="he-IL" sz="2800" dirty="0" smtClean="0"/>
                        <a:t>חברתיות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065120"/>
                  </a:ext>
                </a:extLst>
              </a:tr>
              <a:tr h="21115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 smtClean="0"/>
                        <a:t>ממלכתיות </a:t>
                      </a:r>
                    </a:p>
                    <a:p>
                      <a:pPr algn="ctr" rtl="1"/>
                      <a:endParaRPr lang="he-IL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b="1" dirty="0" smtClean="0"/>
                        <a:t>הצבא ככלי למוביליות חברתית וכלכלית</a:t>
                      </a:r>
                    </a:p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משמעויות לביטחון הלאומי וסיכום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93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2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אתגרים</a:t>
            </a:r>
            <a:endParaRPr lang="he-IL" sz="48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he-IL" sz="4000" dirty="0" smtClean="0"/>
              <a:t>שנת בחירות</a:t>
            </a:r>
          </a:p>
          <a:p>
            <a:pPr lvl="0"/>
            <a:r>
              <a:rPr lang="he-IL" sz="4000" dirty="0" smtClean="0"/>
              <a:t>נושאים רגישים ומורכבים</a:t>
            </a:r>
          </a:p>
          <a:p>
            <a:pPr lvl="0"/>
            <a:r>
              <a:rPr lang="he-IL" sz="4000" dirty="0" smtClean="0"/>
              <a:t>מעורבות המכון</a:t>
            </a:r>
            <a:endParaRPr lang="he-IL" sz="4000" dirty="0" smtClean="0"/>
          </a:p>
        </p:txBody>
      </p:sp>
      <p:pic>
        <p:nvPicPr>
          <p:cNvPr id="6" name="מציין מיקום תוכן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1700808"/>
            <a:ext cx="3701735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5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11855</TotalTime>
  <Words>493</Words>
  <Application>Microsoft Office PowerPoint</Application>
  <PresentationFormat>‫הצגה על המסך (4:3)</PresentationFormat>
  <Paragraphs>126</Paragraphs>
  <Slides>16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6" baseType="lpstr">
      <vt:lpstr>Arial</vt:lpstr>
      <vt:lpstr>Book Antiqua</vt:lpstr>
      <vt:lpstr>Calibri</vt:lpstr>
      <vt:lpstr>David</vt:lpstr>
      <vt:lpstr>Levenim MT</vt:lpstr>
      <vt:lpstr>Lucida Sans</vt:lpstr>
      <vt:lpstr>Wingdings</vt:lpstr>
      <vt:lpstr>Wingdings 2</vt:lpstr>
      <vt:lpstr>Wingdings 3</vt:lpstr>
      <vt:lpstr>Apex</vt:lpstr>
      <vt:lpstr>מצגת של PowerPoint‏</vt:lpstr>
      <vt:lpstr>מטרות הסמינר </vt:lpstr>
      <vt:lpstr>מיקום – מכון שלום הרטמן</vt:lpstr>
      <vt:lpstr>אחראי אקדמי- ד"ר נרי הורוביץ</vt:lpstr>
      <vt:lpstr>ליווי הסדנה- המכון הישראלי לדמוקרטיה</vt:lpstr>
      <vt:lpstr>ליווי הסדנה - המכון הישראלי לדמוקרטיה</vt:lpstr>
      <vt:lpstr>רציונל התוכנית ומתודה</vt:lpstr>
      <vt:lpstr>מתווה עקרוני</vt:lpstr>
      <vt:lpstr>אתגרים</vt:lpstr>
      <vt:lpstr>תכנים יום 1 – 8.4 ירושלים</vt:lpstr>
      <vt:lpstr>תכנים יום 1 – 8.4 ירושלים</vt:lpstr>
      <vt:lpstr>תכנים יום 1 – 8.4 ירושלים</vt:lpstr>
      <vt:lpstr>תכנים יום 2 – 10.4 חוות השומר</vt:lpstr>
      <vt:lpstr>תכנים יום 2 – 10.4 חוות השומר</vt:lpstr>
      <vt:lpstr>תכנים יום 3 – 11.4 ירושלים</vt:lpstr>
      <vt:lpstr>תכנים יום 3 – 11.4 ירושלים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סגל מב"ל לומד תחקיר והיערכות להמשך</dc:title>
  <dc:creator>bynet</dc:creator>
  <cp:lastModifiedBy>u26698</cp:lastModifiedBy>
  <cp:revision>71</cp:revision>
  <cp:lastPrinted>2017-01-30T06:58:24Z</cp:lastPrinted>
  <dcterms:created xsi:type="dcterms:W3CDTF">2017-01-25T18:01:15Z</dcterms:created>
  <dcterms:modified xsi:type="dcterms:W3CDTF">2019-04-02T13:55:10Z</dcterms:modified>
</cp:coreProperties>
</file>