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27" r:id="rId2"/>
    <p:sldId id="338" r:id="rId3"/>
    <p:sldId id="339" r:id="rId4"/>
    <p:sldId id="266" r:id="rId5"/>
    <p:sldId id="340" r:id="rId6"/>
    <p:sldId id="288" r:id="rId7"/>
    <p:sldId id="329" r:id="rId8"/>
    <p:sldId id="330" r:id="rId9"/>
    <p:sldId id="341" r:id="rId10"/>
    <p:sldId id="342" r:id="rId11"/>
    <p:sldId id="336" r:id="rId12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משתמש" initials="U" lastIdx="9" clrIdx="0">
    <p:extLst>
      <p:ext uri="{19B8F6BF-5375-455C-9EA6-DF929625EA0E}">
        <p15:presenceInfo xmlns:p15="http://schemas.microsoft.com/office/powerpoint/2012/main" userId="משתמש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סגנון ביניים 2 - הדגשה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כ"ה/אלול/תש"פ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כ"ה/אלול/תש"פ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14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14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14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14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14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14 ספטמבר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14 ספטמבר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14 ספטמבר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14 ספטמבר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14 ספטמבר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14 ספטמבר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14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kh_KJvI6mI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36534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96857" y="2401010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75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סיורי בטל"מ</a:t>
            </a: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AEB4165D-9407-4F22-B787-A159283E3480}"/>
              </a:ext>
            </a:extLst>
          </p:cNvPr>
          <p:cNvSpPr txBox="1"/>
          <p:nvPr/>
        </p:nvSpPr>
        <p:spPr>
          <a:xfrm>
            <a:off x="3666835" y="4378036"/>
            <a:ext cx="480290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hlinkClick r:id="rId3"/>
              </a:rPr>
              <a:t>https://www.youtube.com/watch?v=0kh_KJvI6mI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79377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דגשים לתכנון וביצוע סיורים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474" y="5169106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968024" y="2630101"/>
            <a:ext cx="10200406" cy="315890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cs typeface="+mn-cs"/>
              </a:rPr>
              <a:t>ספורט ופעילות חברתית – רשות</a:t>
            </a:r>
          </a:p>
          <a:p>
            <a:pPr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cs typeface="+mn-cs"/>
              </a:rPr>
              <a:t>ארוחות</a:t>
            </a:r>
            <a:r>
              <a:rPr lang="he-IL" sz="2400" dirty="0">
                <a:cs typeface="+mn-cs"/>
              </a:rPr>
              <a:t> ערב במסעדות - חובה</a:t>
            </a:r>
          </a:p>
          <a:p>
            <a:pPr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cs typeface="+mn-cs"/>
              </a:rPr>
              <a:t>צמצום חומרי רקע מודפסים (תרגום לאנגלית)</a:t>
            </a:r>
          </a:p>
          <a:p>
            <a:pPr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cs typeface="+mn-cs"/>
              </a:rPr>
              <a:t>הצטיידות </a:t>
            </a:r>
            <a:r>
              <a:rPr lang="he-IL" sz="2400" dirty="0">
                <a:cs typeface="+mn-cs"/>
              </a:rPr>
              <a:t>במפות</a:t>
            </a:r>
            <a:r>
              <a:rPr lang="he-IL" sz="2400" dirty="0">
                <a:cs typeface="+mn-cs"/>
              </a:rPr>
              <a:t> </a:t>
            </a:r>
            <a:r>
              <a:rPr lang="he-IL" sz="2400" dirty="0">
                <a:cs typeface="+mn-cs"/>
              </a:rPr>
              <a:t>לסיור</a:t>
            </a:r>
          </a:p>
          <a:p>
            <a:pPr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cs typeface="+mn-cs"/>
              </a:rPr>
              <a:t>הקפדה על זמני התחלה (7:00) וסיום (19:00, לא כולל א. ערב)</a:t>
            </a:r>
          </a:p>
          <a:p>
            <a:pPr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cs typeface="+mn-cs"/>
              </a:rPr>
              <a:t>ימי </a:t>
            </a:r>
            <a:r>
              <a:rPr lang="he-IL" sz="2400" dirty="0">
                <a:cs typeface="+mn-cs"/>
              </a:rPr>
              <a:t>הכנה לסיורים: 8:30-16:15</a:t>
            </a:r>
          </a:p>
          <a:p>
            <a:pPr marL="0" lvl="1" indent="-4572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400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</a:rPr>
              <a:t>תחקיר וסיכום צוותי לכל סיור</a:t>
            </a:r>
          </a:p>
        </p:txBody>
      </p:sp>
    </p:spTree>
    <p:extLst>
      <p:ext uri="{BB962C8B-B14F-4D97-AF65-F5344CB8AC3E}">
        <p14:creationId xmlns:p14="http://schemas.microsoft.com/office/powerpoint/2010/main" val="262065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תמונה 5" descr="תמונה שמכילה חוץ, הר, אדם, דשא&#10;&#10;התיאור נוצר באופן אוטומטי">
            <a:extLst>
              <a:ext uri="{FF2B5EF4-FFF2-40B4-BE49-F238E27FC236}">
                <a16:creationId xmlns:a16="http://schemas.microsoft.com/office/drawing/2014/main" id="{DD45BDAD-5FC3-47DE-AC04-1101C28E8E5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34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2786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רקע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374" y="5086057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412460" y="1828799"/>
            <a:ext cx="9692044" cy="315890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600" dirty="0" smtClean="0">
                <a:cs typeface="+mn-cs"/>
              </a:rPr>
              <a:t>במהלך השנה נקיים סיורים לימודיים רגיונליים ונושאיים</a:t>
            </a:r>
          </a:p>
          <a:p>
            <a:pPr marL="457200"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600" dirty="0" smtClean="0">
                <a:cs typeface="+mn-cs"/>
              </a:rPr>
              <a:t>הסיורים הינם חלק אינטגרלי מתוכנית לימוד </a:t>
            </a:r>
            <a:r>
              <a:rPr lang="he-IL" sz="2600" dirty="0" err="1" smtClean="0">
                <a:cs typeface="+mn-cs"/>
              </a:rPr>
              <a:t>הבטל"מ</a:t>
            </a:r>
            <a:endParaRPr lang="he-IL" sz="2600" dirty="0" smtClean="0">
              <a:cs typeface="+mn-cs"/>
            </a:endParaRPr>
          </a:p>
          <a:p>
            <a:pPr marL="457200"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600" dirty="0" smtClean="0">
                <a:cs typeface="+mn-cs"/>
              </a:rPr>
              <a:t>הסיורים מקנים שעות זכות אקדמיות כחלק מדרישות התואר</a:t>
            </a:r>
          </a:p>
          <a:p>
            <a:pPr marL="457200"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600" dirty="0" smtClean="0">
                <a:cs typeface="+mn-cs"/>
              </a:rPr>
              <a:t>הסיורים מתוכננים ומתבצעים באחריות המשתתפים ובליווי אקדמי, ומוכנים בסיוע מנהלת </a:t>
            </a:r>
            <a:r>
              <a:rPr lang="he-IL" sz="2600" dirty="0" err="1" smtClean="0">
                <a:cs typeface="+mn-cs"/>
              </a:rPr>
              <a:t>מב</a:t>
            </a:r>
            <a:r>
              <a:rPr lang="he-IL" sz="2600" dirty="0" smtClean="0">
                <a:cs typeface="+mn-cs"/>
              </a:rPr>
              <a:t>''ל</a:t>
            </a:r>
            <a:endParaRPr lang="he-IL" sz="26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087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024" y="697741"/>
            <a:ext cx="10385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דוגמאות לשילוב סוגיות </a:t>
            </a:r>
            <a:r>
              <a:rPr lang="he-IL" sz="40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בטל"מ</a:t>
            </a:r>
            <a:r>
              <a:rPr 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בסיורים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374" y="5086057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412460" y="3058997"/>
            <a:ext cx="9692044" cy="315890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lvl="1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</a:rPr>
              <a:t>גבולות: היווצרות, הופעה בנוף והשפעה על מרכיבי הביטחון הלאומי</a:t>
            </a:r>
          </a:p>
          <a:p>
            <a:pPr lvl="1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</a:rPr>
              <a:t>ההתיישבות הכפרית והעירונית במרחבי הסיורים</a:t>
            </a:r>
          </a:p>
          <a:p>
            <a:pPr lvl="1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</a:rPr>
              <a:t>ירושלים – היבטים של </a:t>
            </a:r>
            <a:r>
              <a:rPr lang="he-IL" cap="all" dirty="0" err="1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</a:rPr>
              <a:t>בטל''מ</a:t>
            </a:r>
            <a:r>
              <a:rPr lang="he-IL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</a:rPr>
              <a:t>: מעמד ארצי, הר הבית, החברה החרדית, מטרופולין</a:t>
            </a:r>
          </a:p>
          <a:p>
            <a:pPr lvl="1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</a:rPr>
              <a:t>תשתיות לאומיות של ישראל בשגרה וחרום</a:t>
            </a:r>
          </a:p>
          <a:p>
            <a:pPr lvl="1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</a:rPr>
              <a:t>משאבי הטבע כמרכיב בביטחון הלאומי</a:t>
            </a:r>
          </a:p>
          <a:p>
            <a:pPr lvl="1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</a:rPr>
              <a:t>העוצמה הכלכלית והטכנולוגית ברמה הלאומית</a:t>
            </a:r>
          </a:p>
          <a:p>
            <a:pPr lvl="1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</a:rPr>
              <a:t>היבטים חברתיים – כלכליים והשפעתם על הביטחון הלאומי</a:t>
            </a:r>
          </a:p>
          <a:p>
            <a:pPr lvl="1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</a:rPr>
              <a:t>ערביי ישראל והחברה הבדואית</a:t>
            </a:r>
          </a:p>
          <a:p>
            <a:pPr lvl="1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</a:rPr>
              <a:t>ממשקים בין ניהול מוניציפאלי לניהול מרכזי</a:t>
            </a:r>
          </a:p>
          <a:p>
            <a:pPr lvl="1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</a:rPr>
              <a:t>מערכת החינוך בישראל</a:t>
            </a:r>
          </a:p>
          <a:p>
            <a:pPr lvl="1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</a:rPr>
              <a:t>אחר - הצעות של הלומדים, בדגש על נושאים מעולם </a:t>
            </a:r>
            <a:r>
              <a:rPr lang="he-IL" cap="all" dirty="0" err="1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</a:rPr>
              <a:t>הבטל"מ</a:t>
            </a:r>
            <a:endParaRPr lang="he-IL" cap="all" dirty="0">
              <a:ln w="3175" cmpd="sng">
                <a:noFill/>
              </a:ln>
              <a:solidFill>
                <a:schemeClr val="tx1"/>
              </a:solidFill>
              <a:latin typeface="+mj-lt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40468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קבוצה 14"/>
          <p:cNvGrpSpPr>
            <a:grpSpLocks/>
          </p:cNvGrpSpPr>
          <p:nvPr/>
        </p:nvGrpSpPr>
        <p:grpSpPr bwMode="auto">
          <a:xfrm>
            <a:off x="4700223" y="959262"/>
            <a:ext cx="3429367" cy="5849815"/>
            <a:chOff x="428625" y="214313"/>
            <a:chExt cx="3786188" cy="6643687"/>
          </a:xfrm>
        </p:grpSpPr>
        <p:pic>
          <p:nvPicPr>
            <p:cNvPr id="14" name="Picture 9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10376"/>
            <a:stretch>
              <a:fillRect/>
            </a:stretch>
          </p:blipFill>
          <p:spPr bwMode="auto">
            <a:xfrm>
              <a:off x="428625" y="214313"/>
              <a:ext cx="3786188" cy="6643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5" name="לוחית 14"/>
            <p:cNvSpPr/>
            <p:nvPr/>
          </p:nvSpPr>
          <p:spPr>
            <a:xfrm rot="19054504">
              <a:off x="469900" y="3478213"/>
              <a:ext cx="546100" cy="254000"/>
            </a:xfrm>
            <a:prstGeom prst="plaqu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/>
            </a:p>
          </p:txBody>
        </p:sp>
      </p:grpSp>
      <p:sp>
        <p:nvSpPr>
          <p:cNvPr id="16" name="הסבר אליפטי 15"/>
          <p:cNvSpPr/>
          <p:nvPr/>
        </p:nvSpPr>
        <p:spPr>
          <a:xfrm>
            <a:off x="7669328" y="5061397"/>
            <a:ext cx="3136047" cy="1288679"/>
          </a:xfrm>
          <a:prstGeom prst="wedgeEllipseCallout">
            <a:avLst>
              <a:gd name="adj1" fmla="val -110206"/>
              <a:gd name="adj2" fmla="val -103510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3200" b="1" dirty="0">
              <a:solidFill>
                <a:srgbClr val="FFFF66"/>
              </a:solidFill>
            </a:endParaRPr>
          </a:p>
          <a:p>
            <a:pPr algn="ctr">
              <a:defRPr/>
            </a:pPr>
            <a:r>
              <a:rPr lang="he-IL" sz="3200" b="1" dirty="0">
                <a:solidFill>
                  <a:srgbClr val="FFFF66"/>
                </a:solidFill>
              </a:rPr>
              <a:t>הדרום</a:t>
            </a:r>
          </a:p>
          <a:p>
            <a:pPr algn="ctr">
              <a:defRPr/>
            </a:pPr>
            <a:r>
              <a:rPr lang="he-IL" sz="3200" b="1" dirty="0">
                <a:solidFill>
                  <a:srgbClr val="FFFF66"/>
                </a:solidFill>
              </a:rPr>
              <a:t>ומרחב אילת</a:t>
            </a:r>
          </a:p>
          <a:p>
            <a:pPr algn="ctr">
              <a:defRPr/>
            </a:pPr>
            <a:endParaRPr lang="he-IL" sz="3200" b="1" dirty="0">
              <a:solidFill>
                <a:srgbClr val="FFFF66"/>
              </a:solidFill>
            </a:endParaRPr>
          </a:p>
        </p:txBody>
      </p:sp>
      <p:sp>
        <p:nvSpPr>
          <p:cNvPr id="17" name="הסבר אליפטי 16"/>
          <p:cNvSpPr/>
          <p:nvPr/>
        </p:nvSpPr>
        <p:spPr>
          <a:xfrm>
            <a:off x="7702063" y="3950677"/>
            <a:ext cx="2520461" cy="902677"/>
          </a:xfrm>
          <a:prstGeom prst="wedgeEllipseCallout">
            <a:avLst>
              <a:gd name="adj1" fmla="val -92107"/>
              <a:gd name="adj2" fmla="val -80075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3200" b="1" dirty="0">
              <a:solidFill>
                <a:srgbClr val="66FFFF"/>
              </a:solidFill>
            </a:endParaRPr>
          </a:p>
          <a:p>
            <a:pPr algn="ctr">
              <a:defRPr/>
            </a:pPr>
            <a:r>
              <a:rPr lang="he-IL" sz="3200" b="1" dirty="0">
                <a:solidFill>
                  <a:srgbClr val="66FFFF"/>
                </a:solidFill>
              </a:rPr>
              <a:t>יהודה</a:t>
            </a:r>
          </a:p>
          <a:p>
            <a:pPr algn="ctr">
              <a:defRPr/>
            </a:pPr>
            <a:endParaRPr lang="he-IL" sz="3200" b="1" dirty="0">
              <a:solidFill>
                <a:srgbClr val="66FFFF"/>
              </a:solidFill>
            </a:endParaRPr>
          </a:p>
        </p:txBody>
      </p:sp>
      <p:sp>
        <p:nvSpPr>
          <p:cNvPr id="20" name="הסבר אליפטי 19"/>
          <p:cNvSpPr/>
          <p:nvPr/>
        </p:nvSpPr>
        <p:spPr>
          <a:xfrm>
            <a:off x="1931832" y="2883875"/>
            <a:ext cx="2722108" cy="1172969"/>
          </a:xfrm>
          <a:prstGeom prst="wedgeEllipseCallout">
            <a:avLst>
              <a:gd name="adj1" fmla="val 125143"/>
              <a:gd name="adj2" fmla="val 12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3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he-IL" sz="3200" b="1" dirty="0">
                <a:solidFill>
                  <a:schemeClr val="tx1"/>
                </a:solidFill>
              </a:rPr>
              <a:t>ירושלים</a:t>
            </a:r>
          </a:p>
          <a:p>
            <a:pPr algn="ctr">
              <a:defRPr/>
            </a:pPr>
            <a:r>
              <a:rPr lang="he-IL" sz="3200" b="1" dirty="0">
                <a:solidFill>
                  <a:schemeClr val="tx1"/>
                </a:solidFill>
              </a:rPr>
              <a:t>והבקעה</a:t>
            </a:r>
          </a:p>
          <a:p>
            <a:pPr algn="ctr">
              <a:defRPr/>
            </a:pPr>
            <a:endParaRPr lang="he-IL" sz="3200" b="1" dirty="0"/>
          </a:p>
        </p:txBody>
      </p:sp>
      <p:sp>
        <p:nvSpPr>
          <p:cNvPr id="21" name="הסבר אליפטי 20"/>
          <p:cNvSpPr/>
          <p:nvPr/>
        </p:nvSpPr>
        <p:spPr>
          <a:xfrm>
            <a:off x="2755045" y="1513377"/>
            <a:ext cx="2543786" cy="913301"/>
          </a:xfrm>
          <a:prstGeom prst="wedgeEllipseCallout">
            <a:avLst>
              <a:gd name="adj1" fmla="val 109579"/>
              <a:gd name="adj2" fmla="val -15666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32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he-IL" sz="3200" b="1" dirty="0">
                <a:solidFill>
                  <a:schemeClr val="bg1"/>
                </a:solidFill>
              </a:rPr>
              <a:t>צפון</a:t>
            </a:r>
          </a:p>
          <a:p>
            <a:pPr algn="ctr">
              <a:defRPr/>
            </a:pPr>
            <a:endParaRPr lang="he-IL" sz="3200" b="1" dirty="0">
              <a:solidFill>
                <a:schemeClr val="bg1"/>
              </a:solidFill>
            </a:endParaRPr>
          </a:p>
        </p:txBody>
      </p:sp>
      <p:sp>
        <p:nvSpPr>
          <p:cNvPr id="22" name="הסבר אליפטי 21"/>
          <p:cNvSpPr/>
          <p:nvPr/>
        </p:nvSpPr>
        <p:spPr>
          <a:xfrm>
            <a:off x="7873145" y="2356340"/>
            <a:ext cx="2572116" cy="913057"/>
          </a:xfrm>
          <a:prstGeom prst="wedgeEllipseCallout">
            <a:avLst>
              <a:gd name="adj1" fmla="val -87301"/>
              <a:gd name="adj2" fmla="val 11662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32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he-IL" sz="3200" b="1" dirty="0" smtClean="0">
                <a:solidFill>
                  <a:schemeClr val="bg1"/>
                </a:solidFill>
              </a:rPr>
              <a:t>שומרון</a:t>
            </a:r>
            <a:endParaRPr lang="he-IL" sz="3200" b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he-IL" sz="3200" b="1" dirty="0">
              <a:solidFill>
                <a:schemeClr val="bg1"/>
              </a:solidFill>
            </a:endParaRPr>
          </a:p>
        </p:txBody>
      </p:sp>
      <p:sp>
        <p:nvSpPr>
          <p:cNvPr id="13" name="כותרת 1">
            <a:extLst>
              <a:ext uri="{FF2B5EF4-FFF2-40B4-BE49-F238E27FC236}">
                <a16:creationId xmlns:a16="http://schemas.microsoft.com/office/drawing/2014/main" id="{20623D21-943A-457E-9655-D48B122A2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698"/>
            <a:ext cx="10515600" cy="761711"/>
          </a:xfrm>
        </p:spPr>
        <p:txBody>
          <a:bodyPr>
            <a:normAutofit/>
          </a:bodyPr>
          <a:lstStyle/>
          <a:p>
            <a:pPr algn="ctr"/>
            <a:r>
              <a:rPr 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סיורים רגיונליים</a:t>
            </a:r>
            <a:endParaRPr 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63466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סיורים נושאיים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474" y="5169106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473931" y="2607751"/>
            <a:ext cx="9692044" cy="315890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500" dirty="0" smtClean="0">
                <a:cs typeface="+mn-cs"/>
              </a:rPr>
              <a:t>משולבים בקורסים השונים או סיורים ייעודיים</a:t>
            </a:r>
          </a:p>
          <a:p>
            <a:pPr marL="457200"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500" dirty="0" smtClean="0">
                <a:cs typeface="+mn-cs"/>
              </a:rPr>
              <a:t>מונחים על ידי מוביל הקורס האקדמי או על ידי משתתפים אחראיים</a:t>
            </a:r>
          </a:p>
          <a:p>
            <a:pPr marL="457200"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500" dirty="0" smtClean="0">
                <a:cs typeface="+mn-cs"/>
              </a:rPr>
              <a:t>קבוצת התכנון  - משתתפים בעלי זיקה לנושא בראשות מדריך אחראי</a:t>
            </a:r>
          </a:p>
          <a:p>
            <a:pPr marL="457200"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500" dirty="0" smtClean="0">
                <a:cs typeface="+mn-cs"/>
              </a:rPr>
              <a:t>ללא קרדיט אקדמי, אלא כחלק מהקורס האקדמי או העשרה והכרת </a:t>
            </a:r>
            <a:r>
              <a:rPr lang="he-IL" sz="2500" dirty="0" err="1" smtClean="0">
                <a:cs typeface="+mn-cs"/>
              </a:rPr>
              <a:t>צה</a:t>
            </a:r>
            <a:r>
              <a:rPr lang="he-IL" sz="2500" dirty="0" smtClean="0">
                <a:cs typeface="+mn-cs"/>
              </a:rPr>
              <a:t>''ל ומערכות תשתית </a:t>
            </a:r>
            <a:r>
              <a:rPr lang="he-IL" sz="2500" dirty="0" err="1" smtClean="0">
                <a:cs typeface="+mn-cs"/>
              </a:rPr>
              <a:t>בטל''מ</a:t>
            </a:r>
            <a:r>
              <a:rPr lang="he-IL" sz="2500" dirty="0" smtClean="0">
                <a:cs typeface="+mn-cs"/>
              </a:rPr>
              <a:t> אחרות</a:t>
            </a:r>
          </a:p>
          <a:p>
            <a:pPr marL="457200"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500" dirty="0" smtClean="0">
                <a:cs typeface="+mn-cs"/>
              </a:rPr>
              <a:t>דוגמאות: תשתיות; ים; זרועות </a:t>
            </a:r>
            <a:r>
              <a:rPr lang="he-IL" sz="2500" dirty="0" err="1" smtClean="0">
                <a:cs typeface="+mn-cs"/>
              </a:rPr>
              <a:t>צה</a:t>
            </a:r>
            <a:r>
              <a:rPr lang="he-IL" sz="2500" dirty="0" smtClean="0">
                <a:cs typeface="+mn-cs"/>
              </a:rPr>
              <a:t>''ל; נציבות; </a:t>
            </a:r>
            <a:r>
              <a:rPr lang="he-IL" sz="2500" dirty="0" err="1" smtClean="0">
                <a:cs typeface="+mn-cs"/>
              </a:rPr>
              <a:t>שב''כ</a:t>
            </a:r>
            <a:r>
              <a:rPr lang="he-IL" sz="2500" dirty="0" smtClean="0">
                <a:cs typeface="+mn-cs"/>
              </a:rPr>
              <a:t>; סייבר; משרד החוץ; </a:t>
            </a:r>
            <a:r>
              <a:rPr lang="he-IL" sz="2500" dirty="0" err="1" smtClean="0">
                <a:cs typeface="+mn-cs"/>
              </a:rPr>
              <a:t>שב''ס</a:t>
            </a:r>
            <a:r>
              <a:rPr lang="he-IL" sz="2500" dirty="0" smtClean="0">
                <a:cs typeface="+mn-cs"/>
              </a:rPr>
              <a:t>; דרום תל-אביב; עיר/שכונה חרדית</a:t>
            </a:r>
            <a:endParaRPr lang="he-IL" sz="25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000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414021"/>
              </p:ext>
            </p:extLst>
          </p:nvPr>
        </p:nvGraphicFramePr>
        <p:xfrm>
          <a:off x="838200" y="1253413"/>
          <a:ext cx="10379299" cy="4864051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1482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7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2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2757">
                  <a:extLst>
                    <a:ext uri="{9D8B030D-6E8A-4147-A177-3AD203B41FA5}">
                      <a16:colId xmlns:a16="http://schemas.microsoft.com/office/drawing/2014/main" val="779049734"/>
                    </a:ext>
                  </a:extLst>
                </a:gridCol>
                <a:gridCol w="14827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27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27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26983"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צוות עם המדריך האחראי לביצוע</a:t>
                      </a:r>
                      <a:r>
                        <a:rPr lang="he-IL" sz="1600" baseline="0" dirty="0"/>
                        <a:t> תכנון ראשוני</a:t>
                      </a:r>
                    </a:p>
                    <a:p>
                      <a:pPr rtl="1"/>
                      <a:endParaRPr lang="he-I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baseline="0" dirty="0"/>
                        <a:t>צוות עם </a:t>
                      </a:r>
                    </a:p>
                    <a:p>
                      <a:pPr rtl="1"/>
                      <a:r>
                        <a:rPr lang="he-IL" sz="1600" baseline="0" dirty="0"/>
                        <a:t>יוסי בן ארצי לאישור התוכנית </a:t>
                      </a:r>
                      <a:r>
                        <a:rPr lang="he-IL" sz="1600" baseline="0" dirty="0" smtClean="0"/>
                        <a:t>העקרונית</a:t>
                      </a:r>
                      <a:endParaRPr lang="he-IL" sz="1600" baseline="0" dirty="0"/>
                    </a:p>
                    <a:p>
                      <a:pPr rtl="1"/>
                      <a:endParaRPr lang="he-I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/>
                        <a:t>הגשת תיק הסיור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/>
                        <a:t> </a:t>
                      </a:r>
                    </a:p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אישור תכניות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יום טעינה והצגה למליאה</a:t>
                      </a:r>
                    </a:p>
                    <a:p>
                      <a:pPr rtl="1"/>
                      <a:endParaRPr lang="he-IL" sz="1600" dirty="0"/>
                    </a:p>
                    <a:p>
                      <a:pPr rtl="1"/>
                      <a:endParaRPr lang="he-IL" sz="1600" dirty="0"/>
                    </a:p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יום הסיור</a:t>
                      </a:r>
                    </a:p>
                    <a:p>
                      <a:pPr rtl="1"/>
                      <a:endParaRPr lang="he-IL" sz="1600" dirty="0"/>
                    </a:p>
                    <a:p>
                      <a:pPr rtl="1"/>
                      <a:endParaRPr lang="he-IL" sz="1600" dirty="0"/>
                    </a:p>
                    <a:p>
                      <a:pPr rtl="1"/>
                      <a:endParaRPr lang="he-IL" sz="1600" dirty="0"/>
                    </a:p>
                    <a:p>
                      <a:pPr rtl="1"/>
                      <a:endParaRPr lang="he-IL" sz="1600" dirty="0"/>
                    </a:p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הגשת </a:t>
                      </a:r>
                      <a:r>
                        <a:rPr lang="he-IL" sz="1600" baseline="0" dirty="0"/>
                        <a:t> </a:t>
                      </a:r>
                      <a:r>
                        <a:rPr lang="he-IL" sz="1600" baseline="0" dirty="0" smtClean="0"/>
                        <a:t>דו"ח </a:t>
                      </a:r>
                      <a:r>
                        <a:rPr lang="he-IL" sz="1600" baseline="0" dirty="0"/>
                        <a:t>סיכום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7604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aseline="0" dirty="0"/>
                        <a:t>8 – 9  שבועות לפני הסיור</a:t>
                      </a:r>
                      <a:endParaRPr lang="he-IL" sz="1600" dirty="0"/>
                    </a:p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aseline="0" dirty="0"/>
                        <a:t>6 - 7 שבועות לפני הסיור</a:t>
                      </a:r>
                    </a:p>
                    <a:p>
                      <a:pPr rtl="1"/>
                      <a:endParaRPr lang="he-I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/>
                        <a:t>3 שבועות </a:t>
                      </a:r>
                      <a:r>
                        <a:rPr lang="he-IL" sz="1600" dirty="0"/>
                        <a:t>לפני הסיור</a:t>
                      </a:r>
                    </a:p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/>
                        <a:t>צמוד ככל האפשר </a:t>
                      </a:r>
                      <a:r>
                        <a:rPr lang="he-IL" sz="1600" baseline="0" dirty="0"/>
                        <a:t>לסיור</a:t>
                      </a:r>
                      <a:endParaRPr lang="he-IL" sz="1600" dirty="0"/>
                    </a:p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aseline="0" dirty="0"/>
                        <a:t>שבועיים לאחר הסיורים</a:t>
                      </a:r>
                      <a:endParaRPr lang="he-IL" sz="1600" dirty="0"/>
                    </a:p>
                    <a:p>
                      <a:pPr rtl="1"/>
                      <a:endParaRPr lang="he-I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9464"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"סיעור מוחות" צוותי;</a:t>
                      </a:r>
                      <a:r>
                        <a:rPr lang="he-IL" sz="1600" baseline="0" dirty="0"/>
                        <a:t> </a:t>
                      </a:r>
                      <a:r>
                        <a:rPr lang="he-IL" sz="1600" dirty="0"/>
                        <a:t>גיבוש כיווני דרך ואתרים אפשריים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baseline="0" dirty="0"/>
                        <a:t>גיבוש מתווה הסיור, והזיקה לתכני הלימוד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על פי הנחיית יוסי בן ארצי</a:t>
                      </a:r>
                    </a:p>
                    <a:p>
                      <a:pPr rtl="1"/>
                      <a:r>
                        <a:rPr lang="he-IL" sz="1600" dirty="0"/>
                        <a:t>והערות מד''</a:t>
                      </a:r>
                      <a:r>
                        <a:rPr lang="he-IL" sz="1600" dirty="0" err="1"/>
                        <a:t>רית</a:t>
                      </a:r>
                      <a:r>
                        <a:rPr lang="he-IL" sz="1600" dirty="0"/>
                        <a:t> ומנהלה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err="1" smtClean="0"/>
                        <a:t>מד"רית</a:t>
                      </a:r>
                      <a:endParaRPr lang="he-IL" sz="1600" dirty="0" smtClean="0"/>
                    </a:p>
                    <a:p>
                      <a:pPr rtl="1"/>
                      <a:r>
                        <a:rPr lang="he-IL" sz="1600" dirty="0" smtClean="0"/>
                        <a:t>אלוף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רקע</a:t>
                      </a:r>
                      <a:r>
                        <a:rPr lang="he-IL" sz="1600" baseline="0" dirty="0"/>
                        <a:t> תוכני המלווה בקריאה מקדימה נדרשת.</a:t>
                      </a:r>
                    </a:p>
                    <a:p>
                      <a:pPr rtl="1"/>
                      <a:r>
                        <a:rPr lang="he-IL" sz="1600" baseline="0" dirty="0"/>
                        <a:t>תוכנית הסיור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הובלה, </a:t>
                      </a:r>
                      <a:r>
                        <a:rPr lang="he-IL" sz="1600" baseline="0" dirty="0"/>
                        <a:t>תיאום, הקפדה על </a:t>
                      </a:r>
                      <a:r>
                        <a:rPr lang="he-IL" sz="1600" baseline="0" dirty="0" err="1"/>
                        <a:t>הלו''ז</a:t>
                      </a:r>
                      <a:r>
                        <a:rPr lang="he-IL" sz="1600" baseline="0" dirty="0"/>
                        <a:t>, הנחיית התכנים ותיווך דוברים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סיכום ועיבוד בצוותים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כותרת 1">
            <a:extLst>
              <a:ext uri="{FF2B5EF4-FFF2-40B4-BE49-F238E27FC236}">
                <a16:creationId xmlns:a16="http://schemas.microsoft.com/office/drawing/2014/main" id="{0715BF76-3CFD-449A-897B-FE428BF4E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33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הכנת סיור: אבני דרך עיקריות</a:t>
            </a:r>
            <a:r>
              <a:rPr 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7927" y="1326884"/>
            <a:ext cx="8876146" cy="648717"/>
          </a:xfrm>
        </p:spPr>
        <p:txBody>
          <a:bodyPr>
            <a:normAutofit fontScale="90000"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סיורים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בארץ</a:t>
            </a:r>
            <a:endParaRPr lang="en-US" altLang="he-IL" sz="27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3963" y="1950635"/>
            <a:ext cx="9745978" cy="1392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7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440441"/>
              </p:ext>
            </p:extLst>
          </p:nvPr>
        </p:nvGraphicFramePr>
        <p:xfrm>
          <a:off x="3142445" y="2144349"/>
          <a:ext cx="6669825" cy="3038052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3244045">
                  <a:extLst>
                    <a:ext uri="{9D8B030D-6E8A-4147-A177-3AD203B41FA5}">
                      <a16:colId xmlns:a16="http://schemas.microsoft.com/office/drawing/2014/main" val="3181639828"/>
                    </a:ext>
                  </a:extLst>
                </a:gridCol>
                <a:gridCol w="1571223">
                  <a:extLst>
                    <a:ext uri="{9D8B030D-6E8A-4147-A177-3AD203B41FA5}">
                      <a16:colId xmlns:a16="http://schemas.microsoft.com/office/drawing/2014/main" val="3497521169"/>
                    </a:ext>
                  </a:extLst>
                </a:gridCol>
                <a:gridCol w="1854557">
                  <a:extLst>
                    <a:ext uri="{9D8B030D-6E8A-4147-A177-3AD203B41FA5}">
                      <a16:colId xmlns:a16="http://schemas.microsoft.com/office/drawing/2014/main" val="1280368757"/>
                    </a:ext>
                  </a:extLst>
                </a:gridCol>
              </a:tblGrid>
              <a:tr h="506342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/>
                        <a:t>יעד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/>
                        <a:t>צוות מוביל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/>
                        <a:t>משך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185924"/>
                  </a:ext>
                </a:extLst>
              </a:tr>
              <a:tr h="506342"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צפון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צוות </a:t>
                      </a:r>
                      <a:r>
                        <a:rPr lang="he-IL" sz="2000" dirty="0" smtClean="0"/>
                        <a:t>4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3  ימים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0475866"/>
                  </a:ext>
                </a:extLst>
              </a:tr>
              <a:tr h="506342"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דרום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צוות </a:t>
                      </a:r>
                      <a:r>
                        <a:rPr lang="he-IL" sz="2000" dirty="0" smtClean="0"/>
                        <a:t>3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יומיים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221253"/>
                  </a:ext>
                </a:extLst>
              </a:tr>
              <a:tr h="506342"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יו"ש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צוות </a:t>
                      </a:r>
                      <a:r>
                        <a:rPr lang="he-IL" sz="2000" dirty="0" smtClean="0"/>
                        <a:t>2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יומיים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013839"/>
                  </a:ext>
                </a:extLst>
              </a:tr>
              <a:tr h="506342"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ירושלים וקו התפר והבקעה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צוות </a:t>
                      </a:r>
                      <a:r>
                        <a:rPr lang="he-IL" sz="2000" dirty="0" smtClean="0"/>
                        <a:t>1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יומיים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377799"/>
                  </a:ext>
                </a:extLst>
              </a:tr>
              <a:tr h="506342"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אילת וערבה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צוות </a:t>
                      </a:r>
                      <a:r>
                        <a:rPr lang="he-IL" sz="2000" dirty="0" smtClean="0"/>
                        <a:t>2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יומיים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313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6671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סיורים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בחו"ל (טנטטיבי)</a:t>
            </a:r>
            <a:endParaRPr lang="en-US" altLang="he-IL" sz="24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566" y="1873875"/>
            <a:ext cx="9745978" cy="1392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7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017182"/>
              </p:ext>
            </p:extLst>
          </p:nvPr>
        </p:nvGraphicFramePr>
        <p:xfrm>
          <a:off x="2163651" y="2093095"/>
          <a:ext cx="7976577" cy="3320848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3665445">
                  <a:extLst>
                    <a:ext uri="{9D8B030D-6E8A-4147-A177-3AD203B41FA5}">
                      <a16:colId xmlns:a16="http://schemas.microsoft.com/office/drawing/2014/main" val="941520081"/>
                    </a:ext>
                  </a:extLst>
                </a:gridCol>
                <a:gridCol w="3077236">
                  <a:extLst>
                    <a:ext uri="{9D8B030D-6E8A-4147-A177-3AD203B41FA5}">
                      <a16:colId xmlns:a16="http://schemas.microsoft.com/office/drawing/2014/main" val="1586993459"/>
                    </a:ext>
                  </a:extLst>
                </a:gridCol>
                <a:gridCol w="1233896">
                  <a:extLst>
                    <a:ext uri="{9D8B030D-6E8A-4147-A177-3AD203B41FA5}">
                      <a16:colId xmlns:a16="http://schemas.microsoft.com/office/drawing/2014/main" val="3063522299"/>
                    </a:ext>
                  </a:extLst>
                </a:gridCol>
              </a:tblGrid>
              <a:tr h="479692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/>
                        <a:t>יעד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מתכונת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/>
                        <a:t>משך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245396"/>
                  </a:ext>
                </a:extLst>
              </a:tr>
              <a:tr h="479692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אירופה - יוון/מדינה "ירוקה" אחרת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צוותים אורגניים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3 ימים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1962449"/>
                  </a:ext>
                </a:extLst>
              </a:tr>
              <a:tr h="479692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אירופה - בריסל/אתונה</a:t>
                      </a:r>
                    </a:p>
                    <a:p>
                      <a:pPr rtl="1"/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מליאה – עם פיצולים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יום וחצי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148708"/>
                  </a:ext>
                </a:extLst>
              </a:tr>
              <a:tr h="479692"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מזרח: סין, קוריאה, הודו, </a:t>
                      </a:r>
                      <a:r>
                        <a:rPr lang="he-IL" sz="2000" dirty="0" smtClean="0"/>
                        <a:t>רוסיה, ?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צוותים מעורבים, ע"פ בחירה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שבוע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679972"/>
                  </a:ext>
                </a:extLst>
              </a:tr>
              <a:tr h="479692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ירדן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מליאה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יומיים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47274"/>
                  </a:ext>
                </a:extLst>
              </a:tr>
              <a:tr h="479692"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ארה"ב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שבוע - פיצול לצוותים אורגנים</a:t>
                      </a:r>
                    </a:p>
                    <a:p>
                      <a:pPr rtl="1"/>
                      <a:r>
                        <a:rPr lang="he-IL" sz="2000" dirty="0" smtClean="0"/>
                        <a:t>שבוע - מליאה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שבועיים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355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91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63466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דגשים לתכנון וביצוע סיורים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474" y="5169106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995797" y="2514191"/>
            <a:ext cx="10200406" cy="315890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cs typeface="+mn-cs"/>
              </a:rPr>
              <a:t>שלבי התכנון והאישור: עבודה מקדימה מול יוסי, אישור </a:t>
            </a:r>
            <a:r>
              <a:rPr lang="he-IL" sz="2400" dirty="0" err="1">
                <a:cs typeface="+mn-cs"/>
              </a:rPr>
              <a:t>מד"רית</a:t>
            </a:r>
            <a:r>
              <a:rPr lang="he-IL" sz="2400" dirty="0">
                <a:cs typeface="+mn-cs"/>
              </a:rPr>
              <a:t>, אישור אלוף</a:t>
            </a:r>
          </a:p>
          <a:p>
            <a:pPr marL="457200"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cs typeface="+mn-cs"/>
              </a:rPr>
              <a:t>שאלות מחקר מקדימות לסיור ותכנית עם זיקה לשאלות</a:t>
            </a:r>
          </a:p>
          <a:p>
            <a:pPr marL="457200"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cs typeface="+mn-cs"/>
              </a:rPr>
              <a:t>שילוב סקירות של יוסי בסיורים וזמנים לתצפיות</a:t>
            </a:r>
          </a:p>
          <a:p>
            <a:pPr marL="457200"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cs typeface="+mn-cs"/>
              </a:rPr>
              <a:t>זמני עיבוד צוותי ייעודיים בסיור (לשקול שאלות מחקר לעיבודים)</a:t>
            </a:r>
          </a:p>
          <a:p>
            <a:pPr marL="457200"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cs typeface="+mn-cs"/>
              </a:rPr>
              <a:t>פיצולים לקבוצות קטנות ובחירה</a:t>
            </a:r>
          </a:p>
          <a:p>
            <a:pPr marL="457200"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cs typeface="+mn-cs"/>
              </a:rPr>
              <a:t>צמצום הרצאות במהלך הסיור לטובת סיורים בשטח</a:t>
            </a:r>
          </a:p>
          <a:p>
            <a:pPr marL="457200"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cs typeface="+mn-cs"/>
              </a:rPr>
              <a:t>הכנת והצגת דוברים, שילוב דוברים מ"ציר הדעה האחרת", </a:t>
            </a:r>
            <a:r>
              <a:rPr lang="he-IL" sz="2400" dirty="0" smtClean="0">
                <a:cs typeface="+mn-cs"/>
              </a:rPr>
              <a:t>הנחיה בפאנלים</a:t>
            </a:r>
            <a:endParaRPr lang="he-IL" sz="24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239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554</Words>
  <Application>Microsoft Office PowerPoint</Application>
  <PresentationFormat>Widescreen</PresentationFormat>
  <Paragraphs>131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David</vt:lpstr>
      <vt:lpstr>Levenim MT</vt:lpstr>
      <vt:lpstr>Times New Roman</vt:lpstr>
      <vt:lpstr>ערכת נושא Office</vt:lpstr>
      <vt:lpstr>המכללה לביטחון לאומי</vt:lpstr>
      <vt:lpstr>רקע</vt:lpstr>
      <vt:lpstr>דוגמאות לשילוב סוגיות בטל"מ בסיורים</vt:lpstr>
      <vt:lpstr>סיורים רגיונליים</vt:lpstr>
      <vt:lpstr>סיורים נושאיים</vt:lpstr>
      <vt:lpstr>הכנת סיור: אבני דרך עיקריות </vt:lpstr>
      <vt:lpstr>סיורים בארץ</vt:lpstr>
      <vt:lpstr>סיורים בחו"ל (טנטטיבי)</vt:lpstr>
      <vt:lpstr>דגשים לתכנון וביצוע סיורים</vt:lpstr>
      <vt:lpstr>דגשים לתכנון וביצוע סיורים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המכללה לביטחון לאומי</dc:title>
  <dc:creator>משתמש</dc:creator>
  <cp:lastModifiedBy>u26632</cp:lastModifiedBy>
  <cp:revision>50</cp:revision>
  <dcterms:created xsi:type="dcterms:W3CDTF">2020-08-17T15:20:59Z</dcterms:created>
  <dcterms:modified xsi:type="dcterms:W3CDTF">2020-09-14T11:31:47Z</dcterms:modified>
</cp:coreProperties>
</file>