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3" r:id="rId1"/>
    <p:sldMasterId id="2147483751" r:id="rId2"/>
  </p:sldMasterIdLst>
  <p:notesMasterIdLst>
    <p:notesMasterId r:id="rId22"/>
  </p:notesMasterIdLst>
  <p:handoutMasterIdLst>
    <p:handoutMasterId r:id="rId23"/>
  </p:handoutMasterIdLst>
  <p:sldIdLst>
    <p:sldId id="271" r:id="rId3"/>
    <p:sldId id="261" r:id="rId4"/>
    <p:sldId id="270" r:id="rId5"/>
    <p:sldId id="272" r:id="rId6"/>
    <p:sldId id="273" r:id="rId7"/>
    <p:sldId id="275" r:id="rId8"/>
    <p:sldId id="277" r:id="rId9"/>
    <p:sldId id="276" r:id="rId10"/>
    <p:sldId id="281" r:id="rId11"/>
    <p:sldId id="282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</p:sldIdLst>
  <p:sldSz cx="12192000" cy="6858000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52F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233" autoAdjust="0"/>
    <p:restoredTop sz="94353" autoAdjust="0"/>
  </p:normalViewPr>
  <p:slideViewPr>
    <p:cSldViewPr snapToGrid="0">
      <p:cViewPr varScale="1">
        <p:scale>
          <a:sx n="73" d="100"/>
          <a:sy n="73" d="100"/>
        </p:scale>
        <p:origin x="1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B382EA3-B2B5-4AA5-9D3F-3A66C7EDACDA}" type="datetimeFigureOut">
              <a:rPr lang="he-IL" smtClean="0"/>
              <a:t>כ"ב/אדר א/תשע"ט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81D6914-9ADA-4710-BF29-D93826687D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2940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9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16211C-F158-44B8-84BC-703E60DC3835}" type="datetimeFigureOut">
              <a:rPr lang="he-IL" smtClean="0"/>
              <a:t>כ"ב/אדר א/תשע"ט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9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167B9D-F836-420B-BFF1-6B6CAA080C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176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7586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4767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</a:t>
            </a:r>
            <a:r>
              <a:rPr lang="he-IL" sz="1200" b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באייפאק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10:00-12:30 – 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שעתיים וחצי כולל ארוחת צהריים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בקונגרס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ארבע שעות ביקור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ביום רביעי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13:00-15:30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המטרה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בקונגרס והבנת הקוטביות בין הרפובליקאים לדמוקרטים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מה לא נקבל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לימוד על מבנה הקונגרס ותפקידו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את זה נקבל בטעינות בארץ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שיטה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לבחון קיום פאנל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להעביר שאלות בסיס מראש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ועוד שאלות תוך כדי הפאנל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לניו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15:30-17:00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לרכבת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17:00-20:30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רכבת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21:00-20:30 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למלון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 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מלון מעולה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כולל ארוחת בוקר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טרקלין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24/7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לוודא שהוא פתוח למשתתפים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וחדר כושר טוב מאוד בקנה מידה של מלון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הקפדה על חדרים בקומות נמוכות לדתיים.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9044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לניו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15:30-17:00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לרכבת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17:00-20:30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רכבת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21:00-20:30 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למלון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 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מלון מעולה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כולל ארוחת בוקר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טרקלין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24/7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לוודא שהוא פתוח למשתתפים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וחדר כושר טוב מאוד בקנה מידה של מלון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הקפדה על חדרים בקומות נמוכות לדתיים.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2292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באו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ניתן להגיע לאו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ברגל,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7:30 – יציאה מהמלון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 – כניסה לאו"ם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08:30 – שיחת פתיחה ואוריינטציה של סגנית ראש המשלחת או של השגריר אם הוא פנוי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09:30 – הפסקה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09:45 – דובר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מזכ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האו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סטפן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10:30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10:45 – שיחה של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Jehangir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Khan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 נושא טרור בראיית האו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11:45 – 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12:00 – שיחה על התחום המדיני (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רוזרמרי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די-קרלו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13:00 – ארוחת צהריים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13:45 – סיור באו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ותמונות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15:00 – יציאה רגלית לקונסוליה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 – שיחה של הקונסול הכללי דני דיין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16:15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 – שיחה עם דיוויד האריס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leader) (David Harris, American Jewish Committee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17:30 – סיום יום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6422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 – שיחה של הקונסול הכללי דני דיין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16:15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 – שיחה עם דיוויד האריס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leader) (David Harris, American Jewish Committee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17:30 – סיום יום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3514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שישי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21/6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בית כנסת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08:00-10:30 – פאנלים (לסדר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11:00-14:00 –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גראונד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זירו  כולל נסיעות הלוך חזור.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ארוחת צהריים ארוזה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סנדביצ'ים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14:00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חזרה למלון והתארגנות לשבת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17:15-17:45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נסיעה לבית הכנסת באוטובוס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17:45-21:00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ביקור בבית הכנסת הרפורמי תפילה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ארוחת שבת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ברכות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ושיחות טרקלין מספר שולחנות עם נציגות מקומית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שיחות באנגלית.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21:00-21:30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חזרה רגלית למלון אמור לקחת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1"/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6756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מסוק</a:t>
            </a:r>
            <a:r>
              <a:rPr lang="he-IL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(מנוחה סיורים וקניות)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7803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אריזת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מזוודות</a:t>
            </a:r>
          </a:p>
          <a:p>
            <a:pPr rtl="1"/>
            <a:endParaRPr lang="he-IL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בהמשך לשיחתנו,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הלו"ז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כפי שאני מבין אותו ליום ראשון: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כנסייה שחורה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בהארלם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ההיספנית עם חברת מועצה / רובן דיאז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גוניור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(מתמודד לראשות העיר)</a:t>
            </a:r>
          </a:p>
          <a:p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אולי שיחה</a:t>
            </a:r>
            <a:r>
              <a:rPr lang="he-I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עם 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טיש שחורה אמריקאית שאולי תתמודד בעתיד. 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א.צ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בברוקלין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סיום מוקדם של היום - זמן חופשי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48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Work (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דרום העיר), הרצאה של המנכ"ל + הרצאה של יו"ר בנק השקעות (ג'ונתן </a:t>
            </a:r>
            <a:r>
              <a:rPr lang="he-I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לווין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Bain Capital 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לדוגמא)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הרצאת תקשורת - התקשורת הצעירה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Vice </a:t>
            </a: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לדוגמא)</a:t>
            </a:r>
          </a:p>
          <a:p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שני</a:t>
            </a:r>
            <a:r>
              <a:rPr lang="he-I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24/6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 – צ'ק-אאוט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08:30 – נסיעה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09:00-11:30 – פרק כלכלי – ביקור ב-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WEWORK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סיור והרצאות נוספות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11:30-13:00 – ארוחת צהריים קלה ארוזה ועיבוד צוותי (מקום בטבע – לחפש פארק נחמד???)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13:00-15:00 – נסיעה ופרק תקשורתי.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15:00-16:00 – שיחת סיכום אלוף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16:00-16:30 – נסיעה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16:30-18:00 – ארוחת ערב חגיגית במסעדה או בקומה 16 במלון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18:00-19:00 – נסיעה לשדה התעופה/פיזור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sz="11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9082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126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8771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2222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274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0788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7793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0063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ראשון</a:t>
            </a:r>
            <a:r>
              <a:rPr lang="he-IL" sz="105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16/6</a:t>
            </a:r>
            <a:endParaRPr lang="en-US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הגעה למלון אחרי העברות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וקבלת חדרים 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-12:00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לדרוש זאת מהמלון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לשקול ארוחת צהריים במסעדה או קייטרינג הכשרה עם ההגעה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12:30-14:30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14:30-17:30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סוף יום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ערב חופשי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במו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תוכנית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הגעה למו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רגלי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הליכה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נסיעה באוטובוס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במו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ארבע תחנות בשיטה מעגלית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לינקולן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קוריאה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וושינגטון ואנדרטת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וויאטנם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ניתן לעצור למספר דקות גם באנדרטת מלחמת העולם השנייה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נקודות להחלטה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חלוקה לארבע קבוצות אינטימיות 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 צוותים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כאשר יש ארבעה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חמישה חניכים מכל צוות שיתנו סקירות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TED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אחד על כל אנדרטה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חלוקה לשתי קבוצות ושימוש במדריכים מקומיים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משך הסיור עד שלוש שעות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לא כולל הליכה ברגל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בהקשר של הביקור במו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ממליץ לבחון גם ביקור באנדרטת רוזוולט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0329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מכון וושינגטון</a:t>
            </a:r>
            <a:r>
              <a:rPr lang="en-US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(תואם ב-</a:t>
            </a:r>
            <a:r>
              <a:rPr lang="en-US" sz="12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vc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מול רוברט </a:t>
            </a:r>
            <a:r>
              <a:rPr lang="he-IL" sz="12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סאטלופ</a:t>
            </a:r>
            <a:r>
              <a:rPr lang="he-IL" sz="1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מרטין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הינדיק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עבר לניו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 לכן פחות רלוונטי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הבאה מבחוץ אהרון דיוויד מילר</a:t>
            </a:r>
            <a:endParaRPr lang="en-US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אליוט כהן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סמן ימני רפובליקני תומך ישראל</a:t>
            </a:r>
            <a:endParaRPr lang="en-US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בשגרירות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בשגרירות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שעות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נציג מקרן המטבע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חגי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השגריר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הנספח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???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בפנטגון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תקשורת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תומאס פרידמן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ואולי גם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AXIOS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חדשות האינטרנטיות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פגישה עם דיוויד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סטרפילד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890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שקופית כותרת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724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כ"ב/אדר א/תשע"ט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779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כ"ב/אדר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3517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כ"ב/אדר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5333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כ"ב/אדר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4731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כ"ב/אדר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739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כ"ב/אדר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24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כ"ב/אדר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635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כ"ב/אדר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9375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87A3E57A-E855-47EE-9E92-654DB11E0BD7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889251"/>
            <a:ext cx="11480800" cy="201613"/>
            <a:chOff x="144" y="1680"/>
            <a:chExt cx="5424" cy="144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F4E4174E-5CCD-4847-B925-9E9A7E273E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1EAB9FD1-E101-4782-8CBE-F4EA5597D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06829C36-990F-463F-98CE-E7FD72B638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</p:grpSp>
      <p:pic>
        <p:nvPicPr>
          <p:cNvPr id="8" name="Picture 11" descr="מנהל חדש">
            <a:extLst>
              <a:ext uri="{FF2B5EF4-FFF2-40B4-BE49-F238E27FC236}">
                <a16:creationId xmlns:a16="http://schemas.microsoft.com/office/drawing/2014/main" id="{167E433F-C2C1-43A6-B4EF-1A9D97F1F1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33350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סמל פיקוח עם לבן">
            <a:extLst>
              <a:ext uri="{FF2B5EF4-FFF2-40B4-BE49-F238E27FC236}">
                <a16:creationId xmlns:a16="http://schemas.microsoft.com/office/drawing/2014/main" id="{E008977D-5263-419F-9D86-0B85205039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8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9F9BB3B-09AF-4D16-95CC-28E96BEC07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D7E73C3-3D8A-4A2A-AC49-927E1AACB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AF4EC244-D107-4ED0-AFE8-35EDFDA9F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701D-F8A3-404B-82AC-B4DE04C611E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9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19B3E3-8CEF-4639-81E0-97BD7A3664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12D369-6E84-44D5-8913-DAD83452F4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28A36D-3AB0-4411-A967-A806C113D9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2FF5D-A8F4-43EA-A036-5FB82E6761D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5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כ"ב/אדר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077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DFDEF9-A49D-4EA0-BF2A-EC8B315DC2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37335A-D489-459E-9892-67BAD38C3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065366-D141-403B-B906-362D4220DE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4716C-09C9-4A02-8EF5-040AD4E4365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20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F3C7BF-0970-4DF1-A1F5-EE2A9AE1C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154C01-66BF-49E6-ACB9-A3F5E174F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8D9ACF-6623-48B6-AD0E-70DD93D0E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23DC3-6DCA-4B5E-AFE4-5D3183D2D0F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66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144F2D-F274-4E25-B07B-02DCAF4778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59D00F2-BF3B-4FFB-8C9B-F1FD1B7A1A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8E8661-763B-406E-A151-41C5FC65D8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388E8-E1C4-48DD-97E9-7C4D5118E16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47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CE1109B-562A-46C0-93D1-11930CC737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F73B28-F88C-45C2-A847-1DBBEDA9A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7FC91C-0C52-4B19-BE01-2079238BD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C7057-C5BF-4F38-8F0E-CBC07523F05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01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86DB24B-5999-4E7C-8DD5-DE5756848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34E4DB-793A-4A06-A773-8A7FC7428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846C08-57DE-4526-BAEA-1176B8D3F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FEDC3-EFBA-4F98-BF7D-B978FF5586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84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BC877C-C5CA-4485-A13D-7CD183EFB1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15CA9A-051E-4B4F-ABA6-FFAD71AAF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CD4F8F-8E26-49BD-AED5-28520AB5EA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B001D-35EE-4639-9017-154ACE56009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57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CED8BA-EFDA-43DF-96F6-F8EFE5769B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BCDE5-9513-4469-9913-065F144E18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BDACC8-702D-4B5F-A9EE-BF399EAE0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F0105-23C8-4F18-A317-A82CA895C48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34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1C22BB-77E4-431F-8670-8A39544EA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FF6EF3-B4F9-45A1-9541-F31D677161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C5D35C-973A-40FB-9AD3-8D0AF6F6F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CD3E4-79B6-4BCB-9F8C-8DD7772E68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55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-171450"/>
            <a:ext cx="2743200" cy="63023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-171450"/>
            <a:ext cx="8026400" cy="63023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5B7478-239B-44DF-B3EA-7C462F972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0017CD-4F25-4D45-9FAB-A71171F50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5297E2-F045-4AC1-BDF4-6D3B78B5D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44371-E5B0-4AB4-838B-F952C657C55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9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כותרת, 2 תכנים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1" y="-171450"/>
            <a:ext cx="9218084" cy="11525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09600" y="1052513"/>
            <a:ext cx="5384800" cy="24622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609600" y="3667125"/>
            <a:ext cx="5384800" cy="2463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half" idx="3"/>
          </p:nvPr>
        </p:nvSpPr>
        <p:spPr>
          <a:xfrm>
            <a:off x="6197600" y="1052513"/>
            <a:ext cx="5384800" cy="50784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8A7DBA7-2208-4C12-874A-67EB71FDB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20B758C-07F2-4218-BE66-9A6D08504A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3913252-1169-4417-A42B-C5CA98723D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71F34-8012-4A29-A728-E2016A1D08F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5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כ"ב/אדר א/תשע"ט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693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כ"ב/אדר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021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כ"ב/אדר א/תשע"ט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901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כ"ב/אדר א/תשע"ט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188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כ"ב/אדר א/תשע"ט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188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כ"ב/אדר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866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כ"ב/אדר א/תשע"ט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573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7" name="מלבן מעוגל 16"/>
          <p:cNvSpPr/>
          <p:nvPr userDrawn="1"/>
        </p:nvSpPr>
        <p:spPr>
          <a:xfrm>
            <a:off x="9383095" y="6291945"/>
            <a:ext cx="270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baseline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29 בינואר 2019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לבן מעוגל 17"/>
          <p:cNvSpPr/>
          <p:nvPr userDrawn="1"/>
        </p:nvSpPr>
        <p:spPr>
          <a:xfrm>
            <a:off x="4128418" y="6291945"/>
            <a:ext cx="3672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הצגת רעיון</a:t>
            </a:r>
            <a:r>
              <a:rPr lang="he-IL" sz="2400" b="1" baseline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מרכזי סיור ארה"ב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מלבן מעוגל 18"/>
          <p:cNvSpPr/>
          <p:nvPr userDrawn="1"/>
        </p:nvSpPr>
        <p:spPr>
          <a:xfrm>
            <a:off x="133741" y="6291945"/>
            <a:ext cx="234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צוות רע"ם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20" name="מחבר ישר 19"/>
          <p:cNvCxnSpPr/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635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502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8DCA507-2078-4B09-9C6E-070883217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401" y="-171450"/>
            <a:ext cx="9218084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E272E3E-9DDB-452F-A131-93725F03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52513"/>
            <a:ext cx="109728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413BEC81-CEB1-4D8A-88CC-B9D69949CE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B686E4BC-8A66-443F-B6C5-DA89CFD6B2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E2F5A6BF-4EAA-404C-BEBF-CF779780CB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000"/>
            </a:lvl1pPr>
          </a:lstStyle>
          <a:p>
            <a:pPr>
              <a:defRPr/>
            </a:pPr>
            <a:fld id="{08E89486-3438-4AA7-B74E-E8341899E53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99F12DF-ECED-4C15-979F-A5D3C0DD3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DBA28544-493F-4BFA-BD3D-8A94E192D6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1" y="981075"/>
            <a:ext cx="92180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 sz="18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54BEC171-22F7-4A22-BBF7-8BF50BD36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6A59296C-8B2E-43FE-ACCB-1776B1CC9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pic>
        <p:nvPicPr>
          <p:cNvPr id="1035" name="Picture 11" descr="סמל פיקוח עם לבן">
            <a:extLst>
              <a:ext uri="{FF2B5EF4-FFF2-40B4-BE49-F238E27FC236}">
                <a16:creationId xmlns:a16="http://schemas.microsoft.com/office/drawing/2014/main" id="{5F5ED23F-5272-4341-8CD2-37AD71D46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מנהל חדש">
            <a:extLst>
              <a:ext uri="{FF2B5EF4-FFF2-40B4-BE49-F238E27FC236}">
                <a16:creationId xmlns:a16="http://schemas.microsoft.com/office/drawing/2014/main" id="{914CED68-04DF-4BE0-A3BC-768DF0052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15888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8574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818147" y="-192506"/>
            <a:ext cx="13740063" cy="7300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כותרת 1"/>
          <p:cNvSpPr txBox="1">
            <a:spLocks/>
          </p:cNvSpPr>
          <p:nvPr/>
        </p:nvSpPr>
        <p:spPr>
          <a:xfrm>
            <a:off x="1069765" y="2241943"/>
            <a:ext cx="10367188" cy="2839074"/>
          </a:xfrm>
          <a:prstGeom prst="rect">
            <a:avLst/>
          </a:prstGeo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הצגת רעיון מרכזי</a:t>
            </a:r>
          </a:p>
          <a:p>
            <a:pPr algn="ctr"/>
            <a:r>
              <a:rPr lang="he-IL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לסיור ארצות הברית</a:t>
            </a:r>
            <a:endParaRPr lang="he-IL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5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שלישי 18/6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4"/>
            <a:ext cx="5278582" cy="1800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484909" y="3011011"/>
            <a:ext cx="5278582" cy="180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484909" y="4940959"/>
            <a:ext cx="5278582" cy="1800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45382" y="1081064"/>
            <a:ext cx="5531830" cy="5659895"/>
            <a:chOff x="6345382" y="1081064"/>
            <a:chExt cx="5531830" cy="5659895"/>
          </a:xfrm>
        </p:grpSpPr>
        <p:sp>
          <p:nvSpPr>
            <p:cNvPr id="3" name="מלבן מעוגל 2">
              <a:hlinkClick r:id="rId6" action="ppaction://hlinksldjump"/>
            </p:cNvPr>
            <p:cNvSpPr/>
            <p:nvPr/>
          </p:nvSpPr>
          <p:spPr>
            <a:xfrm>
              <a:off x="6345382" y="1081064"/>
              <a:ext cx="5531830" cy="144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08:00-12:00 פנטגון (מדי שרד אם נכנסים לפנטגון) </a:t>
              </a: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הנספח (אופציה לקיים את השיחה במלון)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סיור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בפנטגון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מותנה בסידורי הכניסה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עם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J5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(במידה ולא פנטגון נדרש לארגן מקום)</a:t>
              </a:r>
              <a:endPara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rtl="1"/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45382" y="3641012"/>
              <a:ext cx="5531830" cy="108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14:00-16:30 ביקור </a:t>
              </a:r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במחלקת המדינה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עם שני דוברים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: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סטרפילד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בראיין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הוק (בנושא איראן), ג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'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יימס ג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'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פרי (הוק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דובר פחות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טוב מתוך השלושה</a:t>
              </a:r>
              <a:r>
                <a:rPr lang="he-IL" sz="1200" dirty="0">
                  <a:solidFill>
                    <a:schemeClr val="tx1"/>
                  </a:solidFill>
                </a:rPr>
                <a:t>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45382" y="4830986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18:00-21:00 משחק בייסבול</a:t>
              </a: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6345382" y="5840959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תכנית צל למצב שלא ניכנס לפנטגון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אפשרות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לארלינגטון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/אנדרטת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המארינס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או אתר מעניין אחר בסביבה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>
              <a:hlinkClick r:id="" action="ppaction://noaction"/>
            </p:cNvPr>
            <p:cNvSpPr/>
            <p:nvPr/>
          </p:nvSpPr>
          <p:spPr>
            <a:xfrm>
              <a:off x="6345382" y="2631038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12:00-14:00 ארוחת צהריים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במסעדה כשרה או רגילה עם קייטרינג לדתיים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69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6345382" y="1081063"/>
            <a:ext cx="5536824" cy="5319737"/>
            <a:chOff x="1242380" y="1136913"/>
            <a:chExt cx="9656710" cy="5217494"/>
          </a:xfr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08:30-09:30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הרצאה במלון של ארגון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JS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אחרי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check 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out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10:00-12:30ביקור </a:t>
              </a:r>
              <a:r>
                <a:rPr lang="he-IL" sz="2000" b="1" u="sng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באייפאק</a:t>
              </a:r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שתי סקירות של עד 45 דק' כל אחת וא"צ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306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13:00-15:30 ביקור בקונגרס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סיור מונומנטלי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שיחות קצרות מפי חברי קונגרס משני צדי הבית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שמיעת סקירה מפי עוזר מקצועי באחת מוועדות הקונגרס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(חברי קונגרס משתתפים ייסגרו רק בסמוך למועד המפגש, עם צפי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לבלת"מים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רביעי 19/6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90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רביעי 19/6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50376" y="1081063"/>
            <a:ext cx="5531830" cy="5319737"/>
            <a:chOff x="6350376" y="1081063"/>
            <a:chExt cx="5531830" cy="5319737"/>
          </a:xfrm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6350376" y="1081063"/>
              <a:ext cx="5531830" cy="91763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15:30-17:00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מעבר לרכבת ו-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check in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6350376" y="2117709"/>
              <a:ext cx="5531830" cy="91763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17:00-20:30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ברכבת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0376" y="4191000"/>
              <a:ext cx="5531830" cy="22098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ונקודות להחלטה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גורמים שעימם ניפגש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באייפאק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ובקונגרס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ודילמת השם מול האיכות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לבדוק מול הקונסוליה הובלה מהרכבת רק למזוודות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3154355"/>
              <a:ext cx="5531830" cy="91763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20:30-21:00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הגעה למלון וקבלת חדרים (אוטובוס/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ואנים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למזוודות)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3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345382" y="1136913"/>
            <a:ext cx="5531830" cy="522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08:30-15:00 ביקור באו"ם</a:t>
            </a: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7:30 – יציאה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מהמלון (מומלץ רגלית)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 – כניסה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לאו"ם (עקיפת העומס)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08:30 – שיחת פתיחה ואוריינטציה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סגנית/שגריר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09:30 – הפסקה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09:45 – דובר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מזכ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 האו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ם סטפן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10:30 – הפסקה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10:45 – שיחה של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Jehangir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A Khan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בנושא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טרור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11:45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 הפסקה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12:00 – שיחה על התחום המדיני (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רוזרמרי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די-קרלו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</a:t>
            </a: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13:00 – ארוחת צהריים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13:45 – סיור באו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ם ותמונות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15:00 – יציאה רגלית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ל-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AJC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חמישי 20/6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527083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73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345382" y="1081064"/>
            <a:ext cx="5531830" cy="271663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15:30-17:30 ביקור ב-</a:t>
            </a:r>
            <a:r>
              <a:rPr lang="en-US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AJC</a:t>
            </a:r>
            <a:endParaRPr lang="he-IL" sz="2000" b="1" u="sng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 – שיחה עם הקונסול הכללי  דני דיין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16:15 – הפסקה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16:30 – שיחה עם דיוויד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האריס      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David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Harris</a:t>
            </a:r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(American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Jewish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Committee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leader)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17:30 –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חזרה למלון או שחרור אחרי הקונסוליה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חמישי 20/6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4"/>
            <a:ext cx="5278582" cy="277248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>
            <a:hlinkClick r:id="rId3" action="ppaction://hlinksldjump"/>
          </p:cNvPr>
          <p:cNvSpPr/>
          <p:nvPr/>
        </p:nvSpPr>
        <p:spPr>
          <a:xfrm>
            <a:off x="6345382" y="4196442"/>
            <a:ext cx="5531830" cy="2155459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פערים ונושאים להחלטה</a:t>
            </a:r>
          </a:p>
          <a:p>
            <a:pPr marL="0" lvl="1" algn="ct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תנועה רגלית אל האו"ם ומ-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AJC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(רבע שעה הליכה). למתקשים ללכת אם יהיו שכירת מונית.</a:t>
            </a:r>
          </a:p>
          <a:p>
            <a:pPr marL="0" lvl="1" algn="ct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תיאום מול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AJC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אירוח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484909" y="4033157"/>
            <a:ext cx="5278582" cy="231874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414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שישי 21/6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5" action="ppaction://hlinksldjump"/>
          </p:cNvPr>
          <p:cNvSpPr/>
          <p:nvPr/>
        </p:nvSpPr>
        <p:spPr>
          <a:xfrm>
            <a:off x="6350376" y="1081062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08:00-10:30 בבית הכנסת הקונסרבטיבי/מלון</a:t>
            </a:r>
            <a:endParaRPr lang="en-US" sz="2000" b="1" u="sng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פאנל זרמים ביהדות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השקפות עולם פוליטיות שונות של יהדות ארה"ב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50376" y="2930931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11:00-14:00 ביקור </a:t>
            </a:r>
            <a:r>
              <a:rPr lang="he-IL" sz="2000" b="1" u="sng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בגרונד</a:t>
            </a: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-זירו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ביקור באנדרטה ועליה למגדל לתצפית על מנהטן 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מוזיאון 9/11 רשות  (מי שמעונין יחזור עצמאית למלון) 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(א"צ ארוזה)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4780800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17:15-21:00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נסיעה ואירוח בבית-הכנסת הרפורמי (רק בהלוך רכוב)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קוד לבוש – מדי שרד 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10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3543665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שבת 22/6 (</a:t>
            </a:r>
            <a:r>
              <a:rPr lang="he-IL" sz="44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מסו"ק</a:t>
            </a: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84909" y="3793089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6142759" y="1081063"/>
            <a:ext cx="5278582" cy="532666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374073" y="1067207"/>
            <a:ext cx="11220450" cy="560375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186611" y="85237"/>
            <a:ext cx="3973537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i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מנוחה, סיורים וקניות</a:t>
            </a:r>
            <a:endParaRPr lang="he-IL" sz="2800" b="1" i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377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ראשון 23/6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50376" y="1081062"/>
            <a:ext cx="5531830" cy="5319737"/>
            <a:chOff x="6350376" y="1081062"/>
            <a:chExt cx="5531830" cy="5319737"/>
          </a:xfr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3800">
                <a:srgbClr val="C6F0FA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7200000" scaled="0"/>
          </a:gradFill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6350376" y="1081062"/>
              <a:ext cx="5531830" cy="2340626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08:00-14:00  "סיור מחוץ לחומות" (אמריקה האחרת)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בכנסיה השחורה 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בברוקלין ובעולם יהודי אורתודוקסי </a:t>
              </a:r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(כולל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א"צ במסעדה כשרה</a:t>
              </a:r>
              <a:r>
                <a:rPr lang="he-IL" sz="1200" dirty="0">
                  <a:solidFill>
                    <a:schemeClr val="tx1"/>
                  </a:solidFill>
                </a:rPr>
                <a:t>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0376" y="4862944"/>
              <a:ext cx="5531830" cy="1537855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ונקודות להחלטה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מתכונת הסיור ברובעים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3602316"/>
              <a:ext cx="5531830" cy="108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14:00-20:00 קניות (רשות)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לאאוט-לט מחוץ לניו-יורק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139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שני 24/6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6" action="ppaction://hlinksldjump"/>
          </p:cNvPr>
          <p:cNvSpPr/>
          <p:nvPr/>
        </p:nvSpPr>
        <p:spPr>
          <a:xfrm>
            <a:off x="6350376" y="2059978"/>
            <a:ext cx="5531830" cy="7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11:30-15:30 ביקור ב-</a:t>
            </a:r>
            <a:r>
              <a:rPr lang="en-US" sz="2000" b="1" u="sng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WeWork</a:t>
            </a: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(כולל א"צ ונסיעות)</a:t>
            </a:r>
            <a:endParaRPr lang="he-IL" sz="2000" b="1" u="sng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הרצאות מנכ"ל +הרצאת יו"ר בנק השקעות ג'ונתן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לווין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50376" y="2999711"/>
            <a:ext cx="5531830" cy="7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15:30-17:00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עיבוד צוותי במלון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1">
            <a:hlinkClick r:id="" action="ppaction://noaction"/>
          </p:cNvPr>
          <p:cNvSpPr/>
          <p:nvPr/>
        </p:nvSpPr>
        <p:spPr>
          <a:xfrm>
            <a:off x="6350376" y="4879175"/>
            <a:ext cx="5531830" cy="1537855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פערים ונקודות להחלטה</a:t>
            </a:r>
          </a:p>
          <a:p>
            <a:pPr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סיכום מרצים ו-</a:t>
            </a:r>
            <a:r>
              <a: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WeWork</a:t>
            </a:r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מיקום ארוחת הערב – לסכם סופית</a:t>
            </a:r>
          </a:p>
          <a:p>
            <a:pPr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לקחת בחשבון זמן נסיעה של 1.5 שעות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לשדה"ת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1120245"/>
            <a:ext cx="5531830" cy="7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09:00-11:30 במלון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סקירה תקשורת (אלי וולשי) ושיחה עם נציג היספני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לבן מעוגל 13">
            <a:hlinkClick r:id="" action="ppaction://noaction"/>
          </p:cNvPr>
          <p:cNvSpPr/>
          <p:nvPr/>
        </p:nvSpPr>
        <p:spPr>
          <a:xfrm>
            <a:off x="6350376" y="3939444"/>
            <a:ext cx="5531830" cy="7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17:30-19:00 שיחת אלוף וארוחת ערב חגיגית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בקומה 16 במלון ונסיעה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לשדה"ת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/פיזור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157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5453743" y="1136913"/>
            <a:ext cx="6368144" cy="5410551"/>
            <a:chOff x="1242380" y="1136913"/>
            <a:chExt cx="9665420" cy="521498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מרצים לשלב הטעינות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מנהלות – סיכום טיסות, אוטובוסים, מסעדות וסעודות כשרות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מתכונות ימים ראשון ושני בניו-יורק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תכנית צל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מעטפת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העשרתית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– תכני רשות (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מד"סים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הופעות, סיורים בשבת)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משימות למשתתפים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429647" y="138108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עיקרי הפערים ונושאים לטיפול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244928" y="1136914"/>
            <a:ext cx="4735285" cy="54105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253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מבנה ההצגה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242380" y="1136913"/>
            <a:ext cx="9669773" cy="5121133"/>
            <a:chOff x="1242380" y="1136913"/>
            <a:chExt cx="9669773" cy="5121133"/>
          </a:xfrm>
          <a:blipFill dpi="0" rotWithShape="1"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מסגרת כללית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rId5" action="ppaction://hlinksldjump"/>
            </p:cNvPr>
            <p:cNvSpPr/>
            <p:nvPr/>
          </p:nvSpPr>
          <p:spPr>
            <a:xfrm>
              <a:off x="1246735" y="2017140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הנחות עבודה ועקרונות לתכנון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rId6" action="ppaction://hlinksldjump"/>
            </p:cNvPr>
            <p:cNvSpPr/>
            <p:nvPr/>
          </p:nvSpPr>
          <p:spPr>
            <a:xfrm>
              <a:off x="1251090" y="2897367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מבנה </a:t>
              </a:r>
              <a:r>
                <a:rPr lang="he-IL" sz="28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ולו"ז</a:t>
              </a:r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הטעינה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rId7" action="ppaction://hlinksldjump"/>
            </p:cNvPr>
            <p:cNvSpPr/>
            <p:nvPr/>
          </p:nvSpPr>
          <p:spPr>
            <a:xfrm>
              <a:off x="1255445" y="3777594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מבנה </a:t>
              </a:r>
              <a:r>
                <a:rPr lang="he-IL" sz="28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ולו"ז</a:t>
              </a:r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הסיור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rId8" action="ppaction://hlinksldjump"/>
            </p:cNvPr>
            <p:cNvSpPr/>
            <p:nvPr/>
          </p:nvSpPr>
          <p:spPr>
            <a:xfrm>
              <a:off x="1259800" y="4657821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עיקריים ונקודות להחלטה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" name="מלבן מעוגל 19">
              <a:hlinkClick r:id="" action="ppaction://noaction"/>
            </p:cNvPr>
            <p:cNvSpPr/>
            <p:nvPr/>
          </p:nvSpPr>
          <p:spPr>
            <a:xfrm>
              <a:off x="1264153" y="5538046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שורות תחתונות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3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3420251" y="96543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כללי – סיור ארצות הברית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4" name="קבוצה 3"/>
          <p:cNvGrpSpPr/>
          <p:nvPr/>
        </p:nvGrpSpPr>
        <p:grpSpPr>
          <a:xfrm>
            <a:off x="275726" y="1092635"/>
            <a:ext cx="11590797" cy="5652001"/>
            <a:chOff x="275726" y="1092636"/>
            <a:chExt cx="11590797" cy="5218165"/>
          </a:xfrm>
          <a:blipFill dpi="0" rotWithShape="1"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000" b="5000"/>
            </a:stretch>
          </a:blipFill>
        </p:grpSpPr>
        <p:sp>
          <p:nvSpPr>
            <p:cNvPr id="3" name="מלבן מעוגל 2"/>
            <p:cNvSpPr/>
            <p:nvPr/>
          </p:nvSpPr>
          <p:spPr>
            <a:xfrm>
              <a:off x="5206523" y="1992269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מעבר מוושינגטון לניו-יורק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275726" y="3791535"/>
              <a:ext cx="11590797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רוב המשתתפים והסגל יישארו באמריקה לטיול המשך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5206523" y="1092636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תחילת סיור בוושינגטון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275727" y="4691168"/>
              <a:ext cx="11590796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16 מפגשי טעינה לפני הסיור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" name="מלבן מעוגל 19"/>
            <p:cNvSpPr/>
            <p:nvPr/>
          </p:nvSpPr>
          <p:spPr>
            <a:xfrm>
              <a:off x="275727" y="5590801"/>
              <a:ext cx="11590796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בסוף הסיור תהיה עבודה </a:t>
              </a:r>
              <a:r>
                <a:rPr lang="he-IL" sz="24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צוותית</a:t>
              </a:r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להגשה בתחילת יולי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5206523" y="2891902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סוף סיור בניו-יורק 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grpSp>
          <p:nvGrpSpPr>
            <p:cNvPr id="2" name="קבוצה 1"/>
            <p:cNvGrpSpPr/>
            <p:nvPr/>
          </p:nvGrpSpPr>
          <p:grpSpPr>
            <a:xfrm>
              <a:off x="296660" y="1092636"/>
              <a:ext cx="4716003" cy="2561741"/>
              <a:chOff x="296660" y="1092636"/>
              <a:chExt cx="4716003" cy="2561741"/>
            </a:xfrm>
            <a:grpFill/>
            <a:effectLst>
              <a:outerShdw blurRad="50800" dist="50800" dir="5400000" algn="ctr" rotWithShape="0">
                <a:srgbClr val="000000">
                  <a:alpha val="28000"/>
                </a:srgbClr>
              </a:outerShdw>
              <a:reflection endPos="0" dist="50800" dir="5400000" sy="-100000" algn="bl" rotWithShape="0"/>
            </a:effectLst>
          </p:grpSpPr>
          <p:sp>
            <p:nvSpPr>
              <p:cNvPr id="17" name="מלבן מעוגל 16"/>
              <p:cNvSpPr/>
              <p:nvPr/>
            </p:nvSpPr>
            <p:spPr>
              <a:xfrm>
                <a:off x="296663" y="1092636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he-IL" sz="2400" b="1" dirty="0" smtClean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16 ביוני (ראשון)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14" name="מלבן מעוגל 13"/>
              <p:cNvSpPr/>
              <p:nvPr/>
            </p:nvSpPr>
            <p:spPr>
              <a:xfrm>
                <a:off x="296663" y="1992270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he-IL" sz="2400" b="1" dirty="0" smtClean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19 ביוני (רביעי)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19" name="מלבן מעוגל 18"/>
              <p:cNvSpPr/>
              <p:nvPr/>
            </p:nvSpPr>
            <p:spPr>
              <a:xfrm>
                <a:off x="296660" y="2934377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he-IL" sz="2400" b="1" dirty="0" smtClean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24 ביוני (שני)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160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הנחות עבודה כלליות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242380" y="1136913"/>
            <a:ext cx="9669773" cy="5121133"/>
            <a:chOff x="1242380" y="1136913"/>
            <a:chExt cx="9669773" cy="5121133"/>
          </a:xfr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אקורד הסיום של השנה (לא נשתמש במונח </a:t>
              </a:r>
              <a:r>
                <a:rPr lang="he-IL" sz="28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אס"ק</a:t>
              </a:r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017140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הסיור אינו חלק בתכנית הלימודים  האינדיבידואלית (פחות קשב)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2897367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רוב השיחות יתקיימו באנגלית (קשב מאותגר יותר)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3777594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ג'ט-לג שיכול להימשך עד לסוף הסיור בוושינגטון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4657821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בשולי הלמידה גם תיירות (75%-25%)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" name="מלבן מעוגל 19">
              <a:hlinkClick r:id="" action="ppaction://noaction"/>
            </p:cNvPr>
            <p:cNvSpPr/>
            <p:nvPr/>
          </p:nvSpPr>
          <p:spPr>
            <a:xfrm>
              <a:off x="1264153" y="5538046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לאמריקה יש הרבה מה להציע, לא נוכל לקבל את </a:t>
              </a:r>
              <a:r>
                <a:rPr lang="he-IL" sz="28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הכל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438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242380" y="1136913"/>
            <a:ext cx="9900000" cy="5214989"/>
            <a:chOff x="1242380" y="1136913"/>
            <a:chExt cx="9665420" cy="5214989"/>
          </a:xfrm>
          <a:blipFill dpi="0" rotWithShape="1">
            <a:blip r:embed="rId3">
              <a:alphaModFix amt="2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מסגרת הזמנים ללמידה 08:00-17:00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חשיבות גם מונומנטלית לביקור במוסדות החשובים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שינוי מיקום – לפחות שתי תחנות ביום 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ערבים חופשיים למעט שלישי (ערב בייסבול) ושישי (בית הכנסת הרפורמי)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היגיון גיאוגרפי והתחשבות בעומסי התנועה בתכנון הסיור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5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עקרונות לתכנון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6853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829537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לו"ז הטעינה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220586"/>
              </p:ext>
            </p:extLst>
          </p:nvPr>
        </p:nvGraphicFramePr>
        <p:xfrm>
          <a:off x="307070" y="1081058"/>
          <a:ext cx="11518962" cy="3728656"/>
        </p:xfrm>
        <a:graphic>
          <a:graphicData uri="http://schemas.openxmlformats.org/drawingml/2006/table">
            <a:tbl>
              <a:tblPr rtl="1"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789581">
                  <a:extLst>
                    <a:ext uri="{9D8B030D-6E8A-4147-A177-3AD203B41FA5}">
                      <a16:colId xmlns:a16="http://schemas.microsoft.com/office/drawing/2014/main" val="1249242618"/>
                    </a:ext>
                  </a:extLst>
                </a:gridCol>
                <a:gridCol w="2227970">
                  <a:extLst>
                    <a:ext uri="{9D8B030D-6E8A-4147-A177-3AD203B41FA5}">
                      <a16:colId xmlns:a16="http://schemas.microsoft.com/office/drawing/2014/main" val="3137285975"/>
                    </a:ext>
                  </a:extLst>
                </a:gridCol>
                <a:gridCol w="4153411">
                  <a:extLst>
                    <a:ext uri="{9D8B030D-6E8A-4147-A177-3AD203B41FA5}">
                      <a16:colId xmlns:a16="http://schemas.microsoft.com/office/drawing/2014/main" val="1550613264"/>
                    </a:ext>
                  </a:extLst>
                </a:gridCol>
                <a:gridCol w="3348000">
                  <a:extLst>
                    <a:ext uri="{9D8B030D-6E8A-4147-A177-3AD203B41FA5}">
                      <a16:colId xmlns:a16="http://schemas.microsoft.com/office/drawing/2014/main" val="405022553"/>
                    </a:ext>
                  </a:extLst>
                </a:gridCol>
              </a:tblGrid>
              <a:tr h="2123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משכים/נושא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416504"/>
                  </a:ext>
                </a:extLst>
              </a:tr>
              <a:tr h="190980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23/5  (ג') </a:t>
                      </a:r>
                      <a:endParaRPr lang="he-IL" sz="2000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12:00-08:30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מבוא-כללי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הצגת הסיור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רפי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שוץ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793759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יחסי ישראל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פרופסור אבי בן-צבי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95025"/>
                  </a:ext>
                </a:extLst>
              </a:tr>
              <a:tr h="594105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30/5  (ג')</a:t>
                      </a:r>
                      <a:endParaRPr lang="en-US" sz="200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14:30-08:30</a:t>
                      </a:r>
                      <a:endParaRPr lang="en-US" sz="20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      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חוץ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ודיפלומטיה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פעילות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משה"ח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מול הקונגרס (ללא בינ"ל)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יוש זרקא</a:t>
                      </a:r>
                      <a:endParaRPr lang="en-US" sz="20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907234"/>
                  </a:ext>
                </a:extLst>
              </a:tr>
              <a:tr h="19098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שגריר לשעבר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פרידמן (נוכחי)/מס' 2/דן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קרצר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282686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האו"ם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אביבית בר-אילן/דני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גילרמן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499133"/>
                  </a:ext>
                </a:extLst>
              </a:tr>
              <a:tr h="291761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4/6  (ג')  </a:t>
                      </a:r>
                      <a:endParaRPr lang="he-IL" sz="2000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  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ממשל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ומאפיינים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מבנה וממשל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פרופסור איתן גלבוע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430910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מבט אחר על אמריקה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נדב תמיר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500167"/>
                  </a:ext>
                </a:extLst>
              </a:tr>
            </a:tbl>
          </a:graphicData>
        </a:graphic>
      </p:graphicFrame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258847"/>
              </p:ext>
            </p:extLst>
          </p:nvPr>
        </p:nvGraphicFramePr>
        <p:xfrm>
          <a:off x="306032" y="5505269"/>
          <a:ext cx="11520000" cy="457200"/>
        </p:xfrm>
        <a:graphic>
          <a:graphicData uri="http://schemas.openxmlformats.org/drawingml/2006/table">
            <a:tbl>
              <a:tblPr rtl="1"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920000">
                  <a:extLst>
                    <a:ext uri="{9D8B030D-6E8A-4147-A177-3AD203B41FA5}">
                      <a16:colId xmlns:a16="http://schemas.microsoft.com/office/drawing/2014/main" val="1416428163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8933140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145359297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604341659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180922801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932507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bg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מקרא</a:t>
                      </a:r>
                      <a:endParaRPr lang="he-IL" sz="2400" dirty="0">
                        <a:solidFill>
                          <a:schemeClr val="bg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כללי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חברתי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ביטחוני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11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5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5410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לו"ז הטעינה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698810"/>
              </p:ext>
            </p:extLst>
          </p:nvPr>
        </p:nvGraphicFramePr>
        <p:xfrm>
          <a:off x="461905" y="872050"/>
          <a:ext cx="11520000" cy="5271616"/>
        </p:xfrm>
        <a:graphic>
          <a:graphicData uri="http://schemas.openxmlformats.org/drawingml/2006/table">
            <a:tbl>
              <a:tblPr rtl="1"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466305">
                  <a:extLst>
                    <a:ext uri="{9D8B030D-6E8A-4147-A177-3AD203B41FA5}">
                      <a16:colId xmlns:a16="http://schemas.microsoft.com/office/drawing/2014/main" val="1249242618"/>
                    </a:ext>
                  </a:extLst>
                </a:gridCol>
                <a:gridCol w="2092036">
                  <a:extLst>
                    <a:ext uri="{9D8B030D-6E8A-4147-A177-3AD203B41FA5}">
                      <a16:colId xmlns:a16="http://schemas.microsoft.com/office/drawing/2014/main" val="3137285975"/>
                    </a:ext>
                  </a:extLst>
                </a:gridCol>
                <a:gridCol w="4100946">
                  <a:extLst>
                    <a:ext uri="{9D8B030D-6E8A-4147-A177-3AD203B41FA5}">
                      <a16:colId xmlns:a16="http://schemas.microsoft.com/office/drawing/2014/main" val="1550613264"/>
                    </a:ext>
                  </a:extLst>
                </a:gridCol>
                <a:gridCol w="3860713">
                  <a:extLst>
                    <a:ext uri="{9D8B030D-6E8A-4147-A177-3AD203B41FA5}">
                      <a16:colId xmlns:a16="http://schemas.microsoft.com/office/drawing/2014/main" val="405022553"/>
                    </a:ext>
                  </a:extLst>
                </a:gridCol>
              </a:tblGrid>
              <a:tr h="2123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משכים/נושא</a:t>
                      </a:r>
                      <a:endParaRPr lang="en-US" sz="2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416504"/>
                  </a:ext>
                </a:extLst>
              </a:tr>
              <a:tr h="291761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10/6  (ב')  16:15-08:30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  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חברה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וכלכלה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הכלכלה האמריקאית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ד"ר גיל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בפמן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/ פרו' אסף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רזין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217666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החברה בארה"ב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ד"ר</a:t>
                      </a:r>
                      <a:r>
                        <a:rPr lang="he-IL" sz="2000" b="1" baseline="0" dirty="0" smtClean="0"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אלי קוק/מיכאל זכים/פרו' אייל נווה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392794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זרמים ביהדות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יזהר הס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529081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מבט על יהדות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שמואל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רוזנר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466109"/>
                  </a:ext>
                </a:extLst>
              </a:tr>
              <a:tr h="39254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08:00-08:30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           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ביטחון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ותקשורת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000">
                          <a:schemeClr val="accent4">
                            <a:lumMod val="40000"/>
                            <a:lumOff val="60000"/>
                          </a:schemeClr>
                        </a:gs>
                        <a:gs pos="77000">
                          <a:schemeClr val="bg2">
                            <a:lumMod val="20000"/>
                            <a:lumOff val="80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בייסבול</a:t>
                      </a:r>
                      <a:r>
                        <a:rPr lang="he-IL" sz="2000" b="1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– חוקים ותרבות (אופציה במגרש)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Seth  Mac-</a:t>
                      </a:r>
                      <a:r>
                        <a:rPr lang="en-US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Cutcheon</a:t>
                      </a:r>
                      <a:endParaRPr lang="en-US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160789"/>
                  </a:ext>
                </a:extLst>
              </a:tr>
              <a:tr h="392543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12/6  (ד')  16:15-08:30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000">
                          <a:schemeClr val="accent4">
                            <a:lumMod val="40000"/>
                            <a:lumOff val="60000"/>
                          </a:schemeClr>
                        </a:gs>
                        <a:gs pos="77000">
                          <a:schemeClr val="bg2">
                            <a:lumMod val="20000"/>
                            <a:lumOff val="80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נקודת המבט התקשורתית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ירון 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דקל/ ד"ר ישראל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וייסמל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807072"/>
                  </a:ext>
                </a:extLst>
              </a:tr>
              <a:tr h="3925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מבנה הצבא האמריקאי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Seth  Mac-</a:t>
                      </a:r>
                      <a:r>
                        <a:rPr lang="en-US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Cutcheon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221908"/>
                  </a:ext>
                </a:extLst>
              </a:tr>
              <a:tr h="1222665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מערכת המודיעין ואסטרטגיית ההגנה של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אמיר אורן/נספח המודיעין לשעבר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883684"/>
                  </a:ext>
                </a:extLst>
              </a:tr>
              <a:tr h="19098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עיבוד צוותי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מפק"צים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447350"/>
                  </a:ext>
                </a:extLst>
              </a:tr>
            </a:tbl>
          </a:graphicData>
        </a:graphic>
      </p:graphicFrame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292324"/>
              </p:ext>
            </p:extLst>
          </p:nvPr>
        </p:nvGraphicFramePr>
        <p:xfrm>
          <a:off x="461905" y="6195079"/>
          <a:ext cx="11520000" cy="457200"/>
        </p:xfrm>
        <a:graphic>
          <a:graphicData uri="http://schemas.openxmlformats.org/drawingml/2006/table">
            <a:tbl>
              <a:tblPr rtl="1"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920000">
                  <a:extLst>
                    <a:ext uri="{9D8B030D-6E8A-4147-A177-3AD203B41FA5}">
                      <a16:colId xmlns:a16="http://schemas.microsoft.com/office/drawing/2014/main" val="1416428163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8933140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145359297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604341659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180922801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932507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bg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מקרא</a:t>
                      </a:r>
                      <a:endParaRPr lang="he-IL" sz="2400" dirty="0">
                        <a:solidFill>
                          <a:schemeClr val="bg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כללי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חברתי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ביטחוני</a:t>
                      </a:r>
                      <a:endParaRPr lang="he-IL" sz="2400" dirty="0">
                        <a:solidFill>
                          <a:schemeClr val="tx1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11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345382" y="1136913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23:30-10:30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טיסה לוושינגטון עם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קונקשיין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והגעה לקראת הצהריים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47879" y="2215660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12:00-13:00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הגעה למלון, צ'ק-אין והתארגנות קצרה ליציאה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1">
            <a:hlinkClick r:id="" action="ppaction://noaction"/>
          </p:cNvPr>
          <p:cNvSpPr/>
          <p:nvPr/>
        </p:nvSpPr>
        <p:spPr>
          <a:xfrm>
            <a:off x="6350376" y="3294407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13:30-14:00 ארוחת צהריים במלון ע"ב קייטרינג 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(לארגן מקום לפריסה)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2873" y="4373154"/>
            <a:ext cx="5531830" cy="198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14:00-17:00 סיור במול 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(ניתן להאריך מעט במידת הצורך)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הסיור יהיה צוותי ויש לארגן מדריך מקומי לכל צוות (אם יש מדרכים דוברי עברית מה טוב). הסיור יכלול ביקור    ב-5 אנדרטאות: קוריאה,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וויטנאם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וושינגטון, לינקולן ורוזוולט. אם הזמן יספיק ניתן להוסיף גם מרטין ל' קינג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ראשון 16/6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527083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27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6355370" y="1081063"/>
            <a:ext cx="5531830" cy="5541995"/>
            <a:chOff x="6355370" y="1081063"/>
            <a:chExt cx="5531830" cy="5541995"/>
          </a:xfr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8100000" scaled="1"/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6355370" y="1081063"/>
              <a:ext cx="5531830" cy="216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08:30-13:00 ביקור במכון וושינגטון כולל א"צ</a:t>
              </a:r>
              <a:endPara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פגישות במכון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-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דניס רוס ודיוויד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מוקבסקי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.</a:t>
              </a: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הבאה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מבחוץ אהרון דיוויד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מילר ו/או אליוט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כהן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ניתן לעשות במכון וושינגטון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פאנל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של החוקרת הלבנונית (</a:t>
              </a:r>
              <a:r>
                <a:rPr lang="en-US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Hanin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Ghaddar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5370" y="3402060"/>
              <a:ext cx="5531830" cy="216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>
                <a:lnSpc>
                  <a:spcPct val="150000"/>
                </a:lnSpc>
              </a:pPr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13:30-16:30 ביקור </a:t>
              </a:r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בשגרירות</a:t>
              </a: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נספח כלכלי?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השגריר/ מספר 2 וסיור בשגרירות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עם תקשורת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-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תומאס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פרידמן</a:t>
              </a:r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פגישה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עם דיוויד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סטרפילד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?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6355370" y="5723058"/>
              <a:ext cx="553183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ונקודות להחלטה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סיכום המרצים ומתכונת השיחות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שני 17/6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70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84909" y="3923058"/>
            <a:ext cx="5278582" cy="2700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36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פרוסה">
  <a:themeElements>
    <a:clrScheme name="פרוסה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פרוסה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פרוס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Level">
  <a:themeElements>
    <a:clrScheme name="Level 1">
      <a:dk1>
        <a:srgbClr val="006699"/>
      </a:dk1>
      <a:lt1>
        <a:srgbClr val="FFFFFF"/>
      </a:lt1>
      <a:dk2>
        <a:srgbClr val="000000"/>
      </a:dk2>
      <a:lt2>
        <a:srgbClr val="99FF99"/>
      </a:lt2>
      <a:accent1>
        <a:srgbClr val="00CC99"/>
      </a:accent1>
      <a:accent2>
        <a:srgbClr val="009999"/>
      </a:accent2>
      <a:accent3>
        <a:srgbClr val="AAAAAA"/>
      </a:accent3>
      <a:accent4>
        <a:srgbClr val="DADADA"/>
      </a:accent4>
      <a:accent5>
        <a:srgbClr val="AAE2CA"/>
      </a:accent5>
      <a:accent6>
        <a:srgbClr val="008A8A"/>
      </a:accent6>
      <a:hlink>
        <a:srgbClr val="0066FF"/>
      </a:hlink>
      <a:folHlink>
        <a:srgbClr val="989CBA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14554</TotalTime>
  <Words>1365</Words>
  <Application>Microsoft Office PowerPoint</Application>
  <PresentationFormat>מסך רחב</PresentationFormat>
  <Paragraphs>381</Paragraphs>
  <Slides>19</Slides>
  <Notes>19</Notes>
  <HiddenSlides>2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19</vt:i4>
      </vt:variant>
    </vt:vector>
  </HeadingPairs>
  <TitlesOfParts>
    <vt:vector size="31" baseType="lpstr">
      <vt:lpstr>Arial</vt:lpstr>
      <vt:lpstr>Calibri</vt:lpstr>
      <vt:lpstr>Century Gothic</vt:lpstr>
      <vt:lpstr>David</vt:lpstr>
      <vt:lpstr>Garamond</vt:lpstr>
      <vt:lpstr>Gisha</vt:lpstr>
      <vt:lpstr>Times New Roman</vt:lpstr>
      <vt:lpstr>Verdana</vt:lpstr>
      <vt:lpstr>Wingdings</vt:lpstr>
      <vt:lpstr>Wingdings 3</vt:lpstr>
      <vt:lpstr>פרוסה</vt:lpstr>
      <vt:lpstr>Level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IDF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עיבוד צוותי סיור צפון מחזור מ"ו צוות 1 22-24 באוקטובר 2018</dc:title>
  <dc:creator>u26680</dc:creator>
  <cp:lastModifiedBy>u26697</cp:lastModifiedBy>
  <cp:revision>342</cp:revision>
  <cp:lastPrinted>2019-01-02T06:26:42Z</cp:lastPrinted>
  <dcterms:created xsi:type="dcterms:W3CDTF">2018-10-28T14:22:41Z</dcterms:created>
  <dcterms:modified xsi:type="dcterms:W3CDTF">2019-02-27T15:15:14Z</dcterms:modified>
</cp:coreProperties>
</file>