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3" r:id="rId1"/>
    <p:sldMasterId id="2147483751" r:id="rId2"/>
  </p:sldMasterIdLst>
  <p:notesMasterIdLst>
    <p:notesMasterId r:id="rId26"/>
  </p:notesMasterIdLst>
  <p:handoutMasterIdLst>
    <p:handoutMasterId r:id="rId27"/>
  </p:handoutMasterIdLst>
  <p:sldIdLst>
    <p:sldId id="271" r:id="rId3"/>
    <p:sldId id="261" r:id="rId4"/>
    <p:sldId id="270" r:id="rId5"/>
    <p:sldId id="272" r:id="rId6"/>
    <p:sldId id="273" r:id="rId7"/>
    <p:sldId id="275" r:id="rId8"/>
    <p:sldId id="277" r:id="rId9"/>
    <p:sldId id="276" r:id="rId10"/>
    <p:sldId id="281" r:id="rId11"/>
    <p:sldId id="282"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52F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33" autoAdjust="0"/>
    <p:restoredTop sz="70674" autoAdjust="0"/>
  </p:normalViewPr>
  <p:slideViewPr>
    <p:cSldViewPr snapToGrid="0">
      <p:cViewPr varScale="1">
        <p:scale>
          <a:sx n="52" d="100"/>
          <a:sy n="52" d="100"/>
        </p:scale>
        <p:origin x="1020" y="60"/>
      </p:cViewPr>
      <p:guideLst/>
    </p:cSldViewPr>
  </p:slideViewPr>
  <p:notesTextViewPr>
    <p:cViewPr>
      <p:scale>
        <a:sx n="1" d="1"/>
        <a:sy n="1" d="1"/>
      </p:scale>
      <p:origin x="0" y="0"/>
    </p:cViewPr>
  </p:notesTextViewPr>
  <p:notesViewPr>
    <p:cSldViewPr snapToGrid="0">
      <p:cViewPr varScale="1">
        <p:scale>
          <a:sx n="52" d="100"/>
          <a:sy n="52" d="100"/>
        </p:scale>
        <p:origin x="29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9B382EA3-B2B5-4AA5-9D3F-3A66C7EDACDA}" type="datetimeFigureOut">
              <a:rPr lang="he-IL" smtClean="0"/>
              <a:t>ל'/שבט/תשע"ט</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281D6914-9ADA-4710-BF29-D93826687D88}" type="slidenum">
              <a:rPr lang="he-IL" smtClean="0"/>
              <a:t>‹#›</a:t>
            </a:fld>
            <a:endParaRPr lang="he-IL"/>
          </a:p>
        </p:txBody>
      </p:sp>
    </p:spTree>
    <p:extLst>
      <p:ext uri="{BB962C8B-B14F-4D97-AF65-F5344CB8AC3E}">
        <p14:creationId xmlns:p14="http://schemas.microsoft.com/office/powerpoint/2010/main" val="250294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4610" y="0"/>
            <a:ext cx="2955290" cy="49765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9" y="0"/>
            <a:ext cx="2955290" cy="497658"/>
          </a:xfrm>
          <a:prstGeom prst="rect">
            <a:avLst/>
          </a:prstGeom>
        </p:spPr>
        <p:txBody>
          <a:bodyPr vert="horz" lIns="91440" tIns="45720" rIns="91440" bIns="45720" rtlCol="1"/>
          <a:lstStyle>
            <a:lvl1pPr algn="l">
              <a:defRPr sz="1200"/>
            </a:lvl1pPr>
          </a:lstStyle>
          <a:p>
            <a:fld id="{CE16211C-F158-44B8-84BC-703E60DC3835}" type="datetimeFigureOut">
              <a:rPr lang="he-IL" smtClean="0"/>
              <a:t>ל'/שבט/תשע"ט</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990" y="4773374"/>
            <a:ext cx="5455920" cy="390548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4610" y="9421044"/>
            <a:ext cx="2955290" cy="49765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9" y="9421044"/>
            <a:ext cx="2955290" cy="497656"/>
          </a:xfrm>
          <a:prstGeom prst="rect">
            <a:avLst/>
          </a:prstGeom>
        </p:spPr>
        <p:txBody>
          <a:bodyPr vert="horz" lIns="91440" tIns="45720" rIns="91440" bIns="45720" rtlCol="1" anchor="b"/>
          <a:lstStyle>
            <a:lvl1pPr algn="l">
              <a:defRPr sz="1200"/>
            </a:lvl1pPr>
          </a:lstStyle>
          <a:p>
            <a:fld id="{D8167B9D-F836-420B-BFF1-6B6CAA080C97}" type="slidenum">
              <a:rPr lang="he-IL" smtClean="0"/>
              <a:t>‹#›</a:t>
            </a:fld>
            <a:endParaRPr lang="he-IL"/>
          </a:p>
        </p:txBody>
      </p:sp>
    </p:spTree>
    <p:extLst>
      <p:ext uri="{BB962C8B-B14F-4D97-AF65-F5344CB8AC3E}">
        <p14:creationId xmlns:p14="http://schemas.microsoft.com/office/powerpoint/2010/main" val="3451763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1</a:t>
            </a:fld>
            <a:endParaRPr lang="he-IL"/>
          </a:p>
        </p:txBody>
      </p:sp>
    </p:spTree>
    <p:extLst>
      <p:ext uri="{BB962C8B-B14F-4D97-AF65-F5344CB8AC3E}">
        <p14:creationId xmlns:p14="http://schemas.microsoft.com/office/powerpoint/2010/main" val="217758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10</a:t>
            </a:fld>
            <a:endParaRPr lang="he-IL"/>
          </a:p>
        </p:txBody>
      </p:sp>
    </p:spTree>
    <p:extLst>
      <p:ext uri="{BB962C8B-B14F-4D97-AF65-F5344CB8AC3E}">
        <p14:creationId xmlns:p14="http://schemas.microsoft.com/office/powerpoint/2010/main" val="69476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a:t>
            </a:r>
            <a:r>
              <a:rPr lang="he-IL" sz="1200" b="1" u="sng" kern="1200" dirty="0" err="1" smtClean="0">
                <a:solidFill>
                  <a:schemeClr val="tx1"/>
                </a:solidFill>
                <a:effectLst/>
                <a:latin typeface="+mn-lt"/>
                <a:ea typeface="+mn-ea"/>
                <a:cs typeface="+mn-cs"/>
              </a:rPr>
              <a:t>באייפאק</a:t>
            </a:r>
            <a:endParaRPr lang="en-US" sz="1100" kern="1200" dirty="0" smtClean="0">
              <a:solidFill>
                <a:schemeClr val="tx1"/>
              </a:solidFill>
              <a:effectLst/>
              <a:latin typeface="+mn-lt"/>
              <a:ea typeface="+mn-ea"/>
              <a:cs typeface="+mn-cs"/>
            </a:endParaRPr>
          </a:p>
          <a:p>
            <a:pPr rtl="1"/>
            <a:r>
              <a:rPr lang="he-IL" sz="1100" b="1" kern="1200" dirty="0" smtClean="0">
                <a:solidFill>
                  <a:schemeClr val="tx1"/>
                </a:solidFill>
                <a:effectLst/>
                <a:latin typeface="+mn-lt"/>
                <a:ea typeface="+mn-ea"/>
                <a:cs typeface="+mn-cs"/>
              </a:rPr>
              <a:t>10:00-12:30 – </a:t>
            </a:r>
            <a:r>
              <a:rPr lang="he-IL" sz="1200" b="1" kern="1200" dirty="0" smtClean="0">
                <a:solidFill>
                  <a:schemeClr val="tx1"/>
                </a:solidFill>
                <a:effectLst/>
                <a:latin typeface="+mn-lt"/>
                <a:ea typeface="+mn-ea"/>
                <a:cs typeface="+mn-cs"/>
              </a:rPr>
              <a:t>שעתיים וחצי כולל ארוחת צהריים</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בקונגרס</a:t>
            </a:r>
            <a:endParaRPr lang="en-US" sz="11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ארבע שעות ביקור</a:t>
            </a:r>
            <a:r>
              <a:rPr lang="en-US" sz="1200" b="1" kern="1200" dirty="0" smtClean="0">
                <a:solidFill>
                  <a:schemeClr val="tx1"/>
                </a:solidFill>
                <a:effectLst/>
                <a:latin typeface="+mn-lt"/>
                <a:ea typeface="+mn-ea"/>
                <a:cs typeface="+mn-cs"/>
              </a:rPr>
              <a:t> - </a:t>
            </a:r>
            <a:r>
              <a:rPr lang="he-IL" sz="1200" b="1" kern="1200" dirty="0" smtClean="0">
                <a:solidFill>
                  <a:schemeClr val="tx1"/>
                </a:solidFill>
                <a:effectLst/>
                <a:latin typeface="+mn-lt"/>
                <a:ea typeface="+mn-ea"/>
                <a:cs typeface="+mn-cs"/>
              </a:rPr>
              <a:t>ביום רביעי</a:t>
            </a:r>
            <a:r>
              <a:rPr lang="he-IL" sz="1100" b="1" kern="1200" dirty="0" smtClean="0">
                <a:solidFill>
                  <a:schemeClr val="tx1"/>
                </a:solidFill>
                <a:effectLst/>
                <a:latin typeface="+mn-lt"/>
                <a:ea typeface="+mn-ea"/>
                <a:cs typeface="+mn-cs"/>
              </a:rPr>
              <a:t> – 13:00-15:30</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המטרה</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ביקור בקונגרס והבנת הקוטביות בין הרפובליקאים לדמוקרטים</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מה לא נקבל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לימוד על מבנה הקונגרס ותפקידו</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את זה נקבל בטעינות בארץ</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שיטה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לבחון קיום פאנל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להעביר שאלות בסיס מראש</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ועוד שאלות תוך כדי הפאנל</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מעבר לניו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יורק</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15:30-17:00</a:t>
            </a:r>
            <a:r>
              <a:rPr lang="en-US" sz="1100" kern="1200" dirty="0" smtClean="0">
                <a:solidFill>
                  <a:schemeClr val="tx1"/>
                </a:solidFill>
                <a:effectLst/>
                <a:latin typeface="+mn-lt"/>
                <a:ea typeface="+mn-ea"/>
                <a:cs typeface="+mn-cs"/>
              </a:rPr>
              <a:t> </a:t>
            </a:r>
            <a:r>
              <a:rPr lang="he-IL" sz="11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מעבר לרכבת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17:00-20:30 </a:t>
            </a:r>
            <a:r>
              <a:rPr lang="he-IL" sz="1200" kern="1200" dirty="0" smtClean="0">
                <a:solidFill>
                  <a:schemeClr val="tx1"/>
                </a:solidFill>
                <a:effectLst/>
                <a:latin typeface="+mn-lt"/>
                <a:ea typeface="+mn-ea"/>
                <a:cs typeface="+mn-cs"/>
              </a:rPr>
              <a:t>– רכבת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100" kern="1200" dirty="0" smtClean="0">
                <a:solidFill>
                  <a:schemeClr val="tx1"/>
                </a:solidFill>
                <a:effectLst/>
                <a:latin typeface="+mn-lt"/>
                <a:ea typeface="+mn-ea"/>
                <a:cs typeface="+mn-cs"/>
              </a:rPr>
              <a:t>21:00-20:30 – </a:t>
            </a:r>
            <a:r>
              <a:rPr lang="he-IL" sz="1200" kern="1200" dirty="0" smtClean="0">
                <a:solidFill>
                  <a:schemeClr val="tx1"/>
                </a:solidFill>
                <a:effectLst/>
                <a:latin typeface="+mn-lt"/>
                <a:ea typeface="+mn-ea"/>
                <a:cs typeface="+mn-cs"/>
              </a:rPr>
              <a:t>מעבר למלון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 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מלון מעולה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כולל ארוחת בוקר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טרקלין</a:t>
            </a:r>
            <a:r>
              <a:rPr lang="en-US" sz="1200" kern="1200" dirty="0" smtClean="0">
                <a:solidFill>
                  <a:schemeClr val="tx1"/>
                </a:solidFill>
                <a:effectLst/>
                <a:latin typeface="+mn-lt"/>
                <a:ea typeface="+mn-ea"/>
                <a:cs typeface="+mn-cs"/>
              </a:rPr>
              <a:t> 24/7 (</a:t>
            </a:r>
            <a:r>
              <a:rPr lang="he-IL" sz="1200" kern="1200" dirty="0" smtClean="0">
                <a:solidFill>
                  <a:schemeClr val="tx1"/>
                </a:solidFill>
                <a:effectLst/>
                <a:latin typeface="+mn-lt"/>
                <a:ea typeface="+mn-ea"/>
                <a:cs typeface="+mn-cs"/>
              </a:rPr>
              <a:t>צריך לוודא שהוא פתוח למשתתפים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וחדר כושר טוב מאוד בקנה מידה של 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הקפדה על חדרים בקומות נמוכות לדתיים.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11</a:t>
            </a:fld>
            <a:endParaRPr lang="he-IL"/>
          </a:p>
        </p:txBody>
      </p:sp>
    </p:spTree>
    <p:extLst>
      <p:ext uri="{BB962C8B-B14F-4D97-AF65-F5344CB8AC3E}">
        <p14:creationId xmlns:p14="http://schemas.microsoft.com/office/powerpoint/2010/main" val="199904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מעבר לניו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יורק</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15:30-17:00</a:t>
            </a:r>
            <a:r>
              <a:rPr lang="en-US" sz="1100" kern="1200" dirty="0" smtClean="0">
                <a:solidFill>
                  <a:schemeClr val="tx1"/>
                </a:solidFill>
                <a:effectLst/>
                <a:latin typeface="+mn-lt"/>
                <a:ea typeface="+mn-ea"/>
                <a:cs typeface="+mn-cs"/>
              </a:rPr>
              <a:t> </a:t>
            </a:r>
            <a:r>
              <a:rPr lang="he-IL" sz="11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מעבר לרכבת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17:00-20:30 </a:t>
            </a:r>
            <a:r>
              <a:rPr lang="he-IL" sz="1200" kern="1200" dirty="0" smtClean="0">
                <a:solidFill>
                  <a:schemeClr val="tx1"/>
                </a:solidFill>
                <a:effectLst/>
                <a:latin typeface="+mn-lt"/>
                <a:ea typeface="+mn-ea"/>
                <a:cs typeface="+mn-cs"/>
              </a:rPr>
              <a:t>– רכבת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100" kern="1200" dirty="0" smtClean="0">
                <a:solidFill>
                  <a:schemeClr val="tx1"/>
                </a:solidFill>
                <a:effectLst/>
                <a:latin typeface="+mn-lt"/>
                <a:ea typeface="+mn-ea"/>
                <a:cs typeface="+mn-cs"/>
              </a:rPr>
              <a:t>21:00-20:30 – </a:t>
            </a:r>
            <a:r>
              <a:rPr lang="he-IL" sz="1200" kern="1200" dirty="0" smtClean="0">
                <a:solidFill>
                  <a:schemeClr val="tx1"/>
                </a:solidFill>
                <a:effectLst/>
                <a:latin typeface="+mn-lt"/>
                <a:ea typeface="+mn-ea"/>
                <a:cs typeface="+mn-cs"/>
              </a:rPr>
              <a:t>מעבר למלון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 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מלון מעולה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כולל ארוחת בוקר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טרקלין</a:t>
            </a:r>
            <a:r>
              <a:rPr lang="en-US" sz="1200" kern="1200" dirty="0" smtClean="0">
                <a:solidFill>
                  <a:schemeClr val="tx1"/>
                </a:solidFill>
                <a:effectLst/>
                <a:latin typeface="+mn-lt"/>
                <a:ea typeface="+mn-ea"/>
                <a:cs typeface="+mn-cs"/>
              </a:rPr>
              <a:t> 24/7 (</a:t>
            </a:r>
            <a:r>
              <a:rPr lang="he-IL" sz="1200" kern="1200" dirty="0" smtClean="0">
                <a:solidFill>
                  <a:schemeClr val="tx1"/>
                </a:solidFill>
                <a:effectLst/>
                <a:latin typeface="+mn-lt"/>
                <a:ea typeface="+mn-ea"/>
                <a:cs typeface="+mn-cs"/>
              </a:rPr>
              <a:t>צריך לוודא שהוא פתוח למשתתפים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וחדר כושר טוב מאוד בקנה מידה של 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הקפדה על חדרים בקומות נמוכות לדתיים.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12</a:t>
            </a:fld>
            <a:endParaRPr lang="he-IL"/>
          </a:p>
        </p:txBody>
      </p:sp>
    </p:spTree>
    <p:extLst>
      <p:ext uri="{BB962C8B-B14F-4D97-AF65-F5344CB8AC3E}">
        <p14:creationId xmlns:p14="http://schemas.microsoft.com/office/powerpoint/2010/main" val="46229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u="sng" kern="1200" dirty="0" smtClean="0">
                <a:solidFill>
                  <a:schemeClr val="tx1"/>
                </a:solidFill>
                <a:effectLst/>
                <a:latin typeface="+mn-lt"/>
                <a:ea typeface="+mn-ea"/>
                <a:cs typeface="+mn-cs"/>
              </a:rPr>
              <a:t>ביקור באו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ניתן להגיע לאו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ברגל,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7:30 – יציאה מהמלון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 – כניסה לאו"ם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08:30 – שיחת פתיחה ואוריינטציה של סגנית ראש המשלחת או של השגריר אם הוא פנוי</a:t>
            </a:r>
            <a:r>
              <a:rPr lang="en-US" sz="1200" kern="1200" dirty="0" smtClean="0">
                <a:solidFill>
                  <a:schemeClr val="tx1"/>
                </a:solidFill>
                <a:effectLst/>
                <a:latin typeface="+mn-lt"/>
                <a:ea typeface="+mn-ea"/>
                <a:cs typeface="+mn-cs"/>
              </a:rPr>
              <a:t>.</a:t>
            </a:r>
          </a:p>
          <a:p>
            <a:pPr rtl="1"/>
            <a:r>
              <a:rPr lang="he-IL" sz="1200" kern="1200" dirty="0" smtClean="0">
                <a:solidFill>
                  <a:schemeClr val="tx1"/>
                </a:solidFill>
                <a:effectLst/>
                <a:latin typeface="+mn-lt"/>
                <a:ea typeface="+mn-ea"/>
                <a:cs typeface="+mn-cs"/>
              </a:rPr>
              <a:t>09:30 – הפסקה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09:45 – דובר </a:t>
            </a:r>
            <a:r>
              <a:rPr lang="he-IL" sz="1200" kern="1200" dirty="0" err="1" smtClean="0">
                <a:solidFill>
                  <a:schemeClr val="tx1"/>
                </a:solidFill>
                <a:effectLst/>
                <a:latin typeface="+mn-lt"/>
                <a:ea typeface="+mn-ea"/>
                <a:cs typeface="+mn-cs"/>
              </a:rPr>
              <a:t>מזכ</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האו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סטפן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10:30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10:45 – שיחה של</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Jehangir</a:t>
            </a:r>
            <a:r>
              <a:rPr lang="en-US" sz="1200" kern="1200" dirty="0" smtClean="0">
                <a:solidFill>
                  <a:schemeClr val="tx1"/>
                </a:solidFill>
                <a:effectLst/>
                <a:latin typeface="+mn-lt"/>
                <a:ea typeface="+mn-ea"/>
                <a:cs typeface="+mn-cs"/>
              </a:rPr>
              <a:t> A Khan </a:t>
            </a:r>
            <a:r>
              <a:rPr lang="he-IL" sz="1200" kern="1200" dirty="0" smtClean="0">
                <a:solidFill>
                  <a:schemeClr val="tx1"/>
                </a:solidFill>
                <a:effectLst/>
                <a:latin typeface="+mn-lt"/>
                <a:ea typeface="+mn-ea"/>
                <a:cs typeface="+mn-cs"/>
              </a:rPr>
              <a:t>על נושא טרור בראיית האו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11:45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12:00 – שיחה על התחום המדיני (</a:t>
            </a:r>
            <a:r>
              <a:rPr lang="he-IL" sz="1200" kern="1200" dirty="0" err="1" smtClean="0">
                <a:solidFill>
                  <a:schemeClr val="tx1"/>
                </a:solidFill>
                <a:effectLst/>
                <a:latin typeface="+mn-lt"/>
                <a:ea typeface="+mn-ea"/>
                <a:cs typeface="+mn-cs"/>
              </a:rPr>
              <a:t>רוזרמרי</a:t>
            </a:r>
            <a:r>
              <a:rPr lang="he-IL" sz="1200" kern="1200" dirty="0" smtClean="0">
                <a:solidFill>
                  <a:schemeClr val="tx1"/>
                </a:solidFill>
                <a:effectLst/>
                <a:latin typeface="+mn-lt"/>
                <a:ea typeface="+mn-ea"/>
                <a:cs typeface="+mn-cs"/>
              </a:rPr>
              <a:t> די-קרלו</a:t>
            </a:r>
            <a:r>
              <a:rPr lang="en-US" sz="1200" kern="1200" dirty="0" smtClean="0">
                <a:solidFill>
                  <a:schemeClr val="tx1"/>
                </a:solidFill>
                <a:effectLst/>
                <a:latin typeface="+mn-lt"/>
                <a:ea typeface="+mn-ea"/>
                <a:cs typeface="+mn-cs"/>
              </a:rPr>
              <a:t> (</a:t>
            </a:r>
          </a:p>
          <a:p>
            <a:pPr rtl="1"/>
            <a:r>
              <a:rPr lang="he-IL" sz="1200" kern="1200" dirty="0" smtClean="0">
                <a:solidFill>
                  <a:schemeClr val="tx1"/>
                </a:solidFill>
                <a:effectLst/>
                <a:latin typeface="+mn-lt"/>
                <a:ea typeface="+mn-ea"/>
                <a:cs typeface="+mn-cs"/>
              </a:rPr>
              <a:t>13:00 – ארוחת צהריים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13:45 – סיור באו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ותמונות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15:00 – יציאה רגלית לקונסוליה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15:30 – שיחה של הקונסול הכללי דני דיין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16:15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 – שיחה עם דיוויד האריס </a:t>
            </a:r>
            <a:r>
              <a:rPr lang="en-US" sz="1200" kern="1200" dirty="0" smtClean="0">
                <a:solidFill>
                  <a:schemeClr val="tx1"/>
                </a:solidFill>
                <a:effectLst/>
                <a:latin typeface="+mn-lt"/>
                <a:ea typeface="+mn-ea"/>
                <a:cs typeface="+mn-cs"/>
              </a:rPr>
              <a:t> leader) (David Harris, American Jewish Committee</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17:30 – סיום יום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13</a:t>
            </a:fld>
            <a:endParaRPr lang="he-IL"/>
          </a:p>
        </p:txBody>
      </p:sp>
    </p:spTree>
    <p:extLst>
      <p:ext uri="{BB962C8B-B14F-4D97-AF65-F5344CB8AC3E}">
        <p14:creationId xmlns:p14="http://schemas.microsoft.com/office/powerpoint/2010/main" val="105642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effectLst/>
                <a:latin typeface="+mn-lt"/>
                <a:ea typeface="+mn-ea"/>
                <a:cs typeface="+mn-cs"/>
              </a:rPr>
              <a:t>15:30 – שיחה של הקונסול הכללי דני דיין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16:15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 – שיחה עם דיוויד האריס </a:t>
            </a:r>
            <a:r>
              <a:rPr lang="en-US" sz="1200" kern="1200" dirty="0" smtClean="0">
                <a:solidFill>
                  <a:schemeClr val="tx1"/>
                </a:solidFill>
                <a:effectLst/>
                <a:latin typeface="+mn-lt"/>
                <a:ea typeface="+mn-ea"/>
                <a:cs typeface="+mn-cs"/>
              </a:rPr>
              <a:t> leader) (David Harris, American Jewish Committee</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17:30 – סיום יום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14</a:t>
            </a:fld>
            <a:endParaRPr lang="he-IL"/>
          </a:p>
        </p:txBody>
      </p:sp>
    </p:spTree>
    <p:extLst>
      <p:ext uri="{BB962C8B-B14F-4D97-AF65-F5344CB8AC3E}">
        <p14:creationId xmlns:p14="http://schemas.microsoft.com/office/powerpoint/2010/main" val="149351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יום שישי</a:t>
            </a:r>
            <a:r>
              <a:rPr lang="en-US" sz="1200" b="1" u="sng" kern="1200" dirty="0" smtClean="0">
                <a:solidFill>
                  <a:schemeClr val="tx1"/>
                </a:solidFill>
                <a:effectLst/>
                <a:latin typeface="+mn-lt"/>
                <a:ea typeface="+mn-ea"/>
                <a:cs typeface="+mn-cs"/>
              </a:rPr>
              <a:t> 21/6</a:t>
            </a:r>
            <a:endParaRPr lang="en-US" sz="12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בית כנסת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08:00-10:30 – פאנלים (לסדר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11:00-14:00 – </a:t>
            </a:r>
            <a:r>
              <a:rPr lang="he-IL" sz="1200" kern="1200" dirty="0" err="1" smtClean="0">
                <a:solidFill>
                  <a:schemeClr val="tx1"/>
                </a:solidFill>
                <a:effectLst/>
                <a:latin typeface="+mn-lt"/>
                <a:ea typeface="+mn-ea"/>
                <a:cs typeface="+mn-cs"/>
              </a:rPr>
              <a:t>גראונד</a:t>
            </a:r>
            <a:r>
              <a:rPr lang="he-IL" sz="1200" kern="1200" dirty="0" smtClean="0">
                <a:solidFill>
                  <a:schemeClr val="tx1"/>
                </a:solidFill>
                <a:effectLst/>
                <a:latin typeface="+mn-lt"/>
                <a:ea typeface="+mn-ea"/>
                <a:cs typeface="+mn-cs"/>
              </a:rPr>
              <a:t> זירו  כולל נסיעות הלוך חזור.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ארוחת צהריים ארוזה </a:t>
            </a:r>
            <a:r>
              <a:rPr lang="he-IL" sz="1200" kern="1200" dirty="0" err="1" smtClean="0">
                <a:solidFill>
                  <a:schemeClr val="tx1"/>
                </a:solidFill>
                <a:effectLst/>
                <a:latin typeface="+mn-lt"/>
                <a:ea typeface="+mn-ea"/>
                <a:cs typeface="+mn-cs"/>
              </a:rPr>
              <a:t>סנדביצ'ים</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14:00 </a:t>
            </a:r>
            <a:r>
              <a:rPr lang="he-IL" sz="1200" kern="1200" dirty="0" smtClean="0">
                <a:solidFill>
                  <a:schemeClr val="tx1"/>
                </a:solidFill>
                <a:effectLst/>
                <a:latin typeface="+mn-lt"/>
                <a:ea typeface="+mn-ea"/>
                <a:cs typeface="+mn-cs"/>
              </a:rPr>
              <a:t>– חזרה למלון והתארגנות לשבת</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17:15-17:45 </a:t>
            </a:r>
            <a:r>
              <a:rPr lang="he-IL" sz="1200" kern="1200" dirty="0" smtClean="0">
                <a:solidFill>
                  <a:schemeClr val="tx1"/>
                </a:solidFill>
                <a:effectLst/>
                <a:latin typeface="+mn-lt"/>
                <a:ea typeface="+mn-ea"/>
                <a:cs typeface="+mn-cs"/>
              </a:rPr>
              <a:t>– נסיעה לבית הכנסת באוטובוס</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17:45-21:00 </a:t>
            </a:r>
            <a:r>
              <a:rPr lang="he-IL" sz="1200" kern="1200" dirty="0" smtClean="0">
                <a:solidFill>
                  <a:schemeClr val="tx1"/>
                </a:solidFill>
                <a:effectLst/>
                <a:latin typeface="+mn-lt"/>
                <a:ea typeface="+mn-ea"/>
                <a:cs typeface="+mn-cs"/>
              </a:rPr>
              <a:t>– ביקור בבית הכנסת הרפורמי תפילה</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ארוחת שבת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ברכות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שיחה ושיחות טרקלין מספר שולחנות עם נציגות מקומית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שיחות באנגלית.</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21:00-21:30 </a:t>
            </a:r>
            <a:r>
              <a:rPr lang="he-IL" sz="1200" kern="1200" dirty="0" smtClean="0">
                <a:solidFill>
                  <a:schemeClr val="tx1"/>
                </a:solidFill>
                <a:effectLst/>
                <a:latin typeface="+mn-lt"/>
                <a:ea typeface="+mn-ea"/>
                <a:cs typeface="+mn-cs"/>
              </a:rPr>
              <a:t> - חזרה רגלית למלון אמור לקחת</a:t>
            </a:r>
            <a:r>
              <a:rPr lang="en-US" sz="1200" kern="1200" dirty="0" smtClean="0">
                <a:solidFill>
                  <a:schemeClr val="tx1"/>
                </a:solidFill>
                <a:effectLst/>
                <a:latin typeface="+mn-lt"/>
                <a:ea typeface="+mn-ea"/>
                <a:cs typeface="+mn-cs"/>
              </a:rPr>
              <a:t> 15 </a:t>
            </a:r>
            <a:r>
              <a:rPr lang="he-IL" sz="1200" kern="1200" dirty="0" smtClean="0">
                <a:solidFill>
                  <a:schemeClr val="tx1"/>
                </a:solidFill>
                <a:effectLst/>
                <a:latin typeface="+mn-lt"/>
                <a:ea typeface="+mn-ea"/>
                <a:cs typeface="+mn-cs"/>
              </a:rPr>
              <a:t>דק</a:t>
            </a:r>
            <a:r>
              <a:rPr lang="en-US" sz="1200" kern="1200" dirty="0" smtClean="0">
                <a:solidFill>
                  <a:schemeClr val="tx1"/>
                </a:solidFill>
                <a:effectLst/>
                <a:latin typeface="+mn-lt"/>
                <a:ea typeface="+mn-ea"/>
                <a:cs typeface="+mn-cs"/>
              </a:rPr>
              <a:t>.</a:t>
            </a:r>
          </a:p>
          <a:p>
            <a:pPr rtl="1"/>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15</a:t>
            </a:fld>
            <a:endParaRPr lang="he-IL"/>
          </a:p>
        </p:txBody>
      </p:sp>
    </p:spTree>
    <p:extLst>
      <p:ext uri="{BB962C8B-B14F-4D97-AF65-F5344CB8AC3E}">
        <p14:creationId xmlns:p14="http://schemas.microsoft.com/office/powerpoint/2010/main" val="261675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100" kern="1200" dirty="0" smtClean="0">
                <a:solidFill>
                  <a:schemeClr val="tx1"/>
                </a:solidFill>
                <a:effectLst/>
                <a:latin typeface="+mn-lt"/>
                <a:ea typeface="+mn-ea"/>
                <a:cs typeface="+mn-cs"/>
              </a:rPr>
              <a:t>מסוק</a:t>
            </a:r>
            <a:r>
              <a:rPr lang="he-IL" sz="1100" kern="1200" baseline="0" dirty="0" smtClean="0">
                <a:solidFill>
                  <a:schemeClr val="tx1"/>
                </a:solidFill>
                <a:effectLst/>
                <a:latin typeface="+mn-lt"/>
                <a:ea typeface="+mn-ea"/>
                <a:cs typeface="+mn-cs"/>
              </a:rPr>
              <a:t> (מנוחה סיורים וקניות)</a:t>
            </a:r>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16</a:t>
            </a:fld>
            <a:endParaRPr lang="he-IL"/>
          </a:p>
        </p:txBody>
      </p:sp>
    </p:spTree>
    <p:extLst>
      <p:ext uri="{BB962C8B-B14F-4D97-AF65-F5344CB8AC3E}">
        <p14:creationId xmlns:p14="http://schemas.microsoft.com/office/powerpoint/2010/main" val="4978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rtl="1"/>
            <a:r>
              <a:rPr lang="he-IL" sz="1200" kern="1200" dirty="0" smtClean="0">
                <a:solidFill>
                  <a:schemeClr val="tx1"/>
                </a:solidFill>
                <a:effectLst/>
                <a:latin typeface="+mn-lt"/>
                <a:ea typeface="+mn-ea"/>
                <a:cs typeface="+mn-cs"/>
              </a:rPr>
              <a:t>אריזת</a:t>
            </a:r>
            <a:r>
              <a:rPr lang="he-IL" sz="1200" kern="1200" baseline="0" dirty="0" smtClean="0">
                <a:solidFill>
                  <a:schemeClr val="tx1"/>
                </a:solidFill>
                <a:effectLst/>
                <a:latin typeface="+mn-lt"/>
                <a:ea typeface="+mn-ea"/>
                <a:cs typeface="+mn-cs"/>
              </a:rPr>
              <a:t> מזוודות</a:t>
            </a:r>
          </a:p>
          <a:p>
            <a:pPr rtl="1"/>
            <a:endParaRPr lang="he-IL" sz="1200" kern="1200" baseline="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בהמשך לשיחתנו, </a:t>
            </a:r>
            <a:r>
              <a:rPr lang="he-IL" sz="1200" b="0" i="0" kern="1200" dirty="0" err="1" smtClean="0">
                <a:solidFill>
                  <a:schemeClr val="tx1"/>
                </a:solidFill>
                <a:effectLst/>
                <a:latin typeface="+mn-lt"/>
                <a:ea typeface="+mn-ea"/>
                <a:cs typeface="+mn-cs"/>
              </a:rPr>
              <a:t>הלו"ז</a:t>
            </a:r>
            <a:r>
              <a:rPr lang="he-IL" sz="1200" b="0" i="0" kern="1200" dirty="0" smtClean="0">
                <a:solidFill>
                  <a:schemeClr val="tx1"/>
                </a:solidFill>
                <a:effectLst/>
                <a:latin typeface="+mn-lt"/>
                <a:ea typeface="+mn-ea"/>
                <a:cs typeface="+mn-cs"/>
              </a:rPr>
              <a:t> כפי שאני מבין אותו ליום ראשון:</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כנסייה שחורה</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סיור </a:t>
            </a:r>
            <a:r>
              <a:rPr lang="he-IL" sz="1200" b="0" i="0" kern="1200" dirty="0" err="1" smtClean="0">
                <a:solidFill>
                  <a:schemeClr val="tx1"/>
                </a:solidFill>
                <a:effectLst/>
                <a:latin typeface="+mn-lt"/>
                <a:ea typeface="+mn-ea"/>
                <a:cs typeface="+mn-cs"/>
              </a:rPr>
              <a:t>בהארלם</a:t>
            </a:r>
            <a:r>
              <a:rPr lang="he-IL" sz="1200" b="0" i="0" kern="1200" dirty="0" smtClean="0">
                <a:solidFill>
                  <a:schemeClr val="tx1"/>
                </a:solidFill>
                <a:effectLst/>
                <a:latin typeface="+mn-lt"/>
                <a:ea typeface="+mn-ea"/>
                <a:cs typeface="+mn-cs"/>
              </a:rPr>
              <a:t> ההיספנית עם חברת מועצה / רובן דיאז </a:t>
            </a:r>
            <a:r>
              <a:rPr lang="he-IL" sz="1200" b="0" i="0" kern="1200" dirty="0" err="1" smtClean="0">
                <a:solidFill>
                  <a:schemeClr val="tx1"/>
                </a:solidFill>
                <a:effectLst/>
                <a:latin typeface="+mn-lt"/>
                <a:ea typeface="+mn-ea"/>
                <a:cs typeface="+mn-cs"/>
              </a:rPr>
              <a:t>גוניור</a:t>
            </a:r>
            <a:r>
              <a:rPr lang="he-IL" sz="1200" b="0" i="0" kern="1200" dirty="0" smtClean="0">
                <a:solidFill>
                  <a:schemeClr val="tx1"/>
                </a:solidFill>
                <a:effectLst/>
                <a:latin typeface="+mn-lt"/>
                <a:ea typeface="+mn-ea"/>
                <a:cs typeface="+mn-cs"/>
              </a:rPr>
              <a:t> (מתמודד לראשות העיר)</a:t>
            </a:r>
          </a:p>
          <a:p>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אולי שיחה</a:t>
            </a:r>
            <a:r>
              <a:rPr lang="he-IL" sz="1200" b="0" i="0" kern="1200" baseline="0" dirty="0" smtClean="0">
                <a:solidFill>
                  <a:schemeClr val="tx1"/>
                </a:solidFill>
                <a:effectLst/>
                <a:latin typeface="+mn-lt"/>
                <a:ea typeface="+mn-ea"/>
                <a:cs typeface="+mn-cs"/>
              </a:rPr>
              <a:t> עם </a:t>
            </a:r>
            <a:r>
              <a:rPr lang="he-IL" sz="1200" b="0" i="0" kern="1200" dirty="0" smtClean="0">
                <a:solidFill>
                  <a:schemeClr val="tx1"/>
                </a:solidFill>
                <a:effectLst/>
                <a:latin typeface="+mn-lt"/>
                <a:ea typeface="+mn-ea"/>
                <a:cs typeface="+mn-cs"/>
              </a:rPr>
              <a:t>טיש שחורה אמריקאית שאולי תתמודד בעתיד. </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 א.צ</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סיור בברוקלין</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סיום מוקדם של היום - זמן חופשי</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pPr rtl="1"/>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17</a:t>
            </a:fld>
            <a:endParaRPr lang="he-IL"/>
          </a:p>
        </p:txBody>
      </p:sp>
    </p:spTree>
    <p:extLst>
      <p:ext uri="{BB962C8B-B14F-4D97-AF65-F5344CB8AC3E}">
        <p14:creationId xmlns:p14="http://schemas.microsoft.com/office/powerpoint/2010/main" val="34374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 </a:t>
            </a:r>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r>
              <a:rPr lang="he-IL" sz="1200" b="0" i="0" kern="1200" dirty="0" smtClean="0">
                <a:solidFill>
                  <a:schemeClr val="tx1"/>
                </a:solidFill>
                <a:effectLst/>
                <a:latin typeface="+mn-lt"/>
                <a:ea typeface="+mn-ea"/>
                <a:cs typeface="+mn-cs"/>
              </a:rPr>
              <a:t>ביקור ב</a:t>
            </a:r>
            <a:r>
              <a:rPr lang="en-US" sz="1200" b="0" i="0" kern="1200" dirty="0" smtClean="0">
                <a:solidFill>
                  <a:schemeClr val="tx1"/>
                </a:solidFill>
                <a:effectLst/>
                <a:latin typeface="+mn-lt"/>
                <a:ea typeface="+mn-ea"/>
                <a:cs typeface="+mn-cs"/>
              </a:rPr>
              <a:t>We Work (</a:t>
            </a:r>
            <a:r>
              <a:rPr lang="he-IL" sz="1200" b="0" i="0" kern="1200" dirty="0" smtClean="0">
                <a:solidFill>
                  <a:schemeClr val="tx1"/>
                </a:solidFill>
                <a:effectLst/>
                <a:latin typeface="+mn-lt"/>
                <a:ea typeface="+mn-ea"/>
                <a:cs typeface="+mn-cs"/>
              </a:rPr>
              <a:t>דרום העיר), הרצאה של המנכ"ל + הרצאה של יו"ר בנק השקעות (ג'ונתן </a:t>
            </a:r>
            <a:r>
              <a:rPr lang="he-IL" sz="1200" b="0" i="0" kern="1200" dirty="0" err="1" smtClean="0">
                <a:solidFill>
                  <a:schemeClr val="tx1"/>
                </a:solidFill>
                <a:effectLst/>
                <a:latin typeface="+mn-lt"/>
                <a:ea typeface="+mn-ea"/>
                <a:cs typeface="+mn-cs"/>
              </a:rPr>
              <a:t>לווין</a:t>
            </a:r>
            <a:r>
              <a:rPr lang="he-IL"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Bain Capital </a:t>
            </a:r>
            <a:r>
              <a:rPr lang="he-IL" sz="1200" b="0" i="0" kern="1200" dirty="0" smtClean="0">
                <a:solidFill>
                  <a:schemeClr val="tx1"/>
                </a:solidFill>
                <a:effectLst/>
                <a:latin typeface="+mn-lt"/>
                <a:ea typeface="+mn-ea"/>
                <a:cs typeface="+mn-cs"/>
              </a:rPr>
              <a:t>לדוגמא)</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r>
              <a:rPr lang="he-IL" sz="1200" b="0" i="0" kern="1200" dirty="0" smtClean="0">
                <a:solidFill>
                  <a:schemeClr val="tx1"/>
                </a:solidFill>
                <a:effectLst/>
                <a:latin typeface="+mn-lt"/>
                <a:ea typeface="+mn-ea"/>
                <a:cs typeface="+mn-cs"/>
              </a:rPr>
              <a:t>הרצאת תקשורת - התקשורת הצעירה (</a:t>
            </a:r>
            <a:r>
              <a:rPr lang="en-US" sz="1200" b="0" i="0" kern="1200" dirty="0" smtClean="0">
                <a:solidFill>
                  <a:schemeClr val="tx1"/>
                </a:solidFill>
                <a:effectLst/>
                <a:latin typeface="+mn-lt"/>
                <a:ea typeface="+mn-ea"/>
                <a:cs typeface="+mn-cs"/>
              </a:rPr>
              <a:t>Vice </a:t>
            </a:r>
            <a:r>
              <a:rPr lang="he-IL" sz="1200" b="0" i="0" kern="1200" dirty="0" smtClean="0">
                <a:solidFill>
                  <a:schemeClr val="tx1"/>
                </a:solidFill>
                <a:effectLst/>
                <a:latin typeface="+mn-lt"/>
                <a:ea typeface="+mn-ea"/>
                <a:cs typeface="+mn-cs"/>
              </a:rPr>
              <a:t>לדוגמא)</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rtl="1"/>
            <a:endParaRPr lang="he-IL" sz="1200" kern="1200" dirty="0" smtClean="0">
              <a:solidFill>
                <a:schemeClr val="tx1"/>
              </a:solidFill>
              <a:effectLst/>
              <a:latin typeface="+mn-lt"/>
              <a:ea typeface="+mn-ea"/>
              <a:cs typeface="+mn-cs"/>
            </a:endParaRPr>
          </a:p>
          <a:p>
            <a:pPr rtl="1"/>
            <a:endParaRPr lang="he-IL" sz="1200" b="1" u="sng" kern="1200" dirty="0" smtClean="0">
              <a:solidFill>
                <a:schemeClr val="tx1"/>
              </a:solidFill>
              <a:effectLst/>
              <a:latin typeface="+mn-lt"/>
              <a:ea typeface="+mn-ea"/>
              <a:cs typeface="+mn-cs"/>
            </a:endParaRPr>
          </a:p>
          <a:p>
            <a:pPr rtl="1"/>
            <a:endParaRPr lang="he-IL" sz="1200" b="1" u="sng"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יום שני</a:t>
            </a:r>
            <a:r>
              <a:rPr lang="he-IL" sz="1200" u="sng"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24/6</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 – צ'ק-אאוט</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08:30 – נסיעה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09:00-11:30 – פרק כלכלי – ביקור ב-</a:t>
            </a:r>
            <a:r>
              <a:rPr lang="en-US" sz="1200" kern="1200" dirty="0" smtClean="0">
                <a:solidFill>
                  <a:schemeClr val="tx1"/>
                </a:solidFill>
                <a:effectLst/>
                <a:latin typeface="+mn-lt"/>
                <a:ea typeface="+mn-ea"/>
                <a:cs typeface="+mn-cs"/>
              </a:rPr>
              <a:t>WEWORK</a:t>
            </a:r>
            <a:r>
              <a:rPr lang="he-IL" sz="1200" kern="1200" dirty="0" smtClean="0">
                <a:solidFill>
                  <a:schemeClr val="tx1"/>
                </a:solidFill>
                <a:effectLst/>
                <a:latin typeface="+mn-lt"/>
                <a:ea typeface="+mn-ea"/>
                <a:cs typeface="+mn-cs"/>
              </a:rPr>
              <a:t> סיור והרצאות נוספות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11:30-13:00 – ארוחת צהריים קלה ארוזה ועיבוד צוותי (מקום בטבע – לחפש פארק נחמד???)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13:00-15:00 – נסיעה ופרק תקשורתי.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15:00-16:00 – שיחת סיכום אלוף</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16:00-16:30 – נסיעה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16:30-18:00 – ארוחת ערב חגיגית במסעדה או בקומה 16 במלון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18:00-19:00 – נסיעה לשדה התעופה/פיזור</a:t>
            </a:r>
            <a:endParaRPr lang="en-US" sz="1200" kern="1200" dirty="0" smtClean="0">
              <a:solidFill>
                <a:schemeClr val="tx1"/>
              </a:solidFill>
              <a:effectLst/>
              <a:latin typeface="+mn-lt"/>
              <a:ea typeface="+mn-ea"/>
              <a:cs typeface="+mn-cs"/>
            </a:endParaRPr>
          </a:p>
          <a:p>
            <a:endParaRPr lang="he-IL" sz="1100" b="0" i="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18</a:t>
            </a:fld>
            <a:endParaRPr lang="he-IL"/>
          </a:p>
        </p:txBody>
      </p:sp>
    </p:spTree>
    <p:extLst>
      <p:ext uri="{BB962C8B-B14F-4D97-AF65-F5344CB8AC3E}">
        <p14:creationId xmlns:p14="http://schemas.microsoft.com/office/powerpoint/2010/main" val="236908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19</a:t>
            </a:fld>
            <a:endParaRPr lang="he-IL"/>
          </a:p>
        </p:txBody>
      </p:sp>
    </p:spTree>
    <p:extLst>
      <p:ext uri="{BB962C8B-B14F-4D97-AF65-F5344CB8AC3E}">
        <p14:creationId xmlns:p14="http://schemas.microsoft.com/office/powerpoint/2010/main" val="17412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a:t>
            </a:fld>
            <a:endParaRPr lang="he-IL"/>
          </a:p>
        </p:txBody>
      </p:sp>
    </p:spTree>
    <p:extLst>
      <p:ext uri="{BB962C8B-B14F-4D97-AF65-F5344CB8AC3E}">
        <p14:creationId xmlns:p14="http://schemas.microsoft.com/office/powerpoint/2010/main" val="341877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20</a:t>
            </a:fld>
            <a:endParaRPr lang="he-IL"/>
          </a:p>
        </p:txBody>
      </p:sp>
    </p:spTree>
    <p:extLst>
      <p:ext uri="{BB962C8B-B14F-4D97-AF65-F5344CB8AC3E}">
        <p14:creationId xmlns:p14="http://schemas.microsoft.com/office/powerpoint/2010/main" val="47603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21</a:t>
            </a:fld>
            <a:endParaRPr lang="he-IL"/>
          </a:p>
        </p:txBody>
      </p:sp>
    </p:spTree>
    <p:extLst>
      <p:ext uri="{BB962C8B-B14F-4D97-AF65-F5344CB8AC3E}">
        <p14:creationId xmlns:p14="http://schemas.microsoft.com/office/powerpoint/2010/main" val="78152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22</a:t>
            </a:fld>
            <a:endParaRPr lang="he-IL"/>
          </a:p>
        </p:txBody>
      </p:sp>
    </p:spTree>
    <p:extLst>
      <p:ext uri="{BB962C8B-B14F-4D97-AF65-F5344CB8AC3E}">
        <p14:creationId xmlns:p14="http://schemas.microsoft.com/office/powerpoint/2010/main" val="40477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23</a:t>
            </a:fld>
            <a:endParaRPr lang="he-IL"/>
          </a:p>
        </p:txBody>
      </p:sp>
    </p:spTree>
    <p:extLst>
      <p:ext uri="{BB962C8B-B14F-4D97-AF65-F5344CB8AC3E}">
        <p14:creationId xmlns:p14="http://schemas.microsoft.com/office/powerpoint/2010/main" val="411243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a:t>
            </a:fld>
            <a:endParaRPr lang="he-IL"/>
          </a:p>
        </p:txBody>
      </p:sp>
    </p:spTree>
    <p:extLst>
      <p:ext uri="{BB962C8B-B14F-4D97-AF65-F5344CB8AC3E}">
        <p14:creationId xmlns:p14="http://schemas.microsoft.com/office/powerpoint/2010/main" val="23622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4</a:t>
            </a:fld>
            <a:endParaRPr lang="he-IL"/>
          </a:p>
        </p:txBody>
      </p:sp>
    </p:spTree>
    <p:extLst>
      <p:ext uri="{BB962C8B-B14F-4D97-AF65-F5344CB8AC3E}">
        <p14:creationId xmlns:p14="http://schemas.microsoft.com/office/powerpoint/2010/main" val="24727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5</a:t>
            </a:fld>
            <a:endParaRPr lang="he-IL"/>
          </a:p>
        </p:txBody>
      </p:sp>
    </p:spTree>
    <p:extLst>
      <p:ext uri="{BB962C8B-B14F-4D97-AF65-F5344CB8AC3E}">
        <p14:creationId xmlns:p14="http://schemas.microsoft.com/office/powerpoint/2010/main" val="346078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6</a:t>
            </a:fld>
            <a:endParaRPr lang="he-IL"/>
          </a:p>
        </p:txBody>
      </p:sp>
    </p:spTree>
    <p:extLst>
      <p:ext uri="{BB962C8B-B14F-4D97-AF65-F5344CB8AC3E}">
        <p14:creationId xmlns:p14="http://schemas.microsoft.com/office/powerpoint/2010/main" val="172779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7</a:t>
            </a:fld>
            <a:endParaRPr lang="he-IL"/>
          </a:p>
        </p:txBody>
      </p:sp>
    </p:spTree>
    <p:extLst>
      <p:ext uri="{BB962C8B-B14F-4D97-AF65-F5344CB8AC3E}">
        <p14:creationId xmlns:p14="http://schemas.microsoft.com/office/powerpoint/2010/main" val="119006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u="sng" kern="1200" dirty="0" smtClean="0">
                <a:solidFill>
                  <a:schemeClr val="tx1"/>
                </a:solidFill>
                <a:effectLst/>
                <a:latin typeface="+mn-lt"/>
                <a:ea typeface="+mn-ea"/>
                <a:cs typeface="+mn-cs"/>
              </a:rPr>
              <a:t>יום ראשון</a:t>
            </a:r>
            <a:r>
              <a:rPr lang="he-IL" sz="1050" u="sng"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16/6</a:t>
            </a:r>
            <a:endParaRPr lang="en-US" sz="105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הגעה למלון אחרי העברות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וקבלת חדרים ב</a:t>
            </a:r>
            <a:r>
              <a:rPr lang="en-US" sz="1200" kern="1200" dirty="0" smtClean="0">
                <a:solidFill>
                  <a:schemeClr val="tx1"/>
                </a:solidFill>
                <a:effectLst/>
                <a:latin typeface="+mn-lt"/>
                <a:ea typeface="+mn-ea"/>
                <a:cs typeface="+mn-cs"/>
              </a:rPr>
              <a:t>-12:00 (</a:t>
            </a:r>
            <a:r>
              <a:rPr lang="he-IL" sz="1200" kern="1200" dirty="0" smtClean="0">
                <a:solidFill>
                  <a:schemeClr val="tx1"/>
                </a:solidFill>
                <a:effectLst/>
                <a:latin typeface="+mn-lt"/>
                <a:ea typeface="+mn-ea"/>
                <a:cs typeface="+mn-cs"/>
              </a:rPr>
              <a:t>צריך לדרוש זאת מהמלון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לשקול ארוחת צהריים במסעדה או קייטרינג הכשרה עם ההגעה</a:t>
            </a:r>
            <a:r>
              <a:rPr lang="en-US" sz="1200" kern="1200" dirty="0" smtClean="0">
                <a:solidFill>
                  <a:schemeClr val="tx1"/>
                </a:solidFill>
                <a:effectLst/>
                <a:latin typeface="+mn-lt"/>
                <a:ea typeface="+mn-ea"/>
                <a:cs typeface="+mn-cs"/>
              </a:rPr>
              <a:t> 12:30-14:30</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ביקור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a:t>
            </a:r>
            <a:r>
              <a:rPr lang="en-US" sz="1200" kern="1200" dirty="0" smtClean="0">
                <a:solidFill>
                  <a:schemeClr val="tx1"/>
                </a:solidFill>
                <a:effectLst/>
                <a:latin typeface="+mn-lt"/>
                <a:ea typeface="+mn-ea"/>
                <a:cs typeface="+mn-cs"/>
              </a:rPr>
              <a:t> 14:30-17:30</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סוף יום</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ערב חופשי</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במו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ל </a:t>
            </a:r>
            <a:endParaRPr lang="en-US" sz="1100" kern="1200" dirty="0" smtClean="0">
              <a:solidFill>
                <a:schemeClr val="tx1"/>
              </a:solidFill>
              <a:effectLst/>
              <a:latin typeface="+mn-lt"/>
              <a:ea typeface="+mn-ea"/>
              <a:cs typeface="+mn-cs"/>
            </a:endParaRPr>
          </a:p>
          <a:p>
            <a:pPr rtl="1"/>
            <a:r>
              <a:rPr lang="he-IL" sz="1200" kern="1200" dirty="0" err="1" smtClean="0">
                <a:solidFill>
                  <a:schemeClr val="tx1"/>
                </a:solidFill>
                <a:effectLst/>
                <a:latin typeface="+mn-lt"/>
                <a:ea typeface="+mn-ea"/>
                <a:cs typeface="+mn-cs"/>
              </a:rPr>
              <a:t>תוכנית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הגעה למו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רגלי</a:t>
            </a:r>
            <a:r>
              <a:rPr lang="en-US" sz="1200" kern="1200" dirty="0" smtClean="0">
                <a:solidFill>
                  <a:schemeClr val="tx1"/>
                </a:solidFill>
                <a:effectLst/>
                <a:latin typeface="+mn-lt"/>
                <a:ea typeface="+mn-ea"/>
                <a:cs typeface="+mn-cs"/>
              </a:rPr>
              <a:t> (30 </a:t>
            </a:r>
            <a:r>
              <a:rPr lang="he-IL" sz="1200" kern="1200" dirty="0" smtClean="0">
                <a:solidFill>
                  <a:schemeClr val="tx1"/>
                </a:solidFill>
                <a:effectLst/>
                <a:latin typeface="+mn-lt"/>
                <a:ea typeface="+mn-ea"/>
                <a:cs typeface="+mn-cs"/>
              </a:rPr>
              <a:t>דק</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הליכה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או נסיעה באוטובוס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סיור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ארבע תחנות בשיטה מעגלית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אנדרטת לינקולן</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אנדרטת קוריאה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אנדרטת וושינגטון ואנדרטת </a:t>
            </a:r>
            <a:r>
              <a:rPr lang="he-IL" sz="1200" kern="1200" dirty="0" err="1" smtClean="0">
                <a:solidFill>
                  <a:schemeClr val="tx1"/>
                </a:solidFill>
                <a:effectLst/>
                <a:latin typeface="+mn-lt"/>
                <a:ea typeface="+mn-ea"/>
                <a:cs typeface="+mn-cs"/>
              </a:rPr>
              <a:t>וויאטנם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ניתן לעצור למספר דקות גם באנדרטת מלחמת העולם השנייה</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נקודות להחלטה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חלוקה לארבע קבוצות אינטימיות ע</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פ צוותים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כאשר יש ארבעה</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חמישה חניכים מכל צוות שיתנו סקירות</a:t>
            </a:r>
            <a:r>
              <a:rPr lang="en-US" sz="1200" kern="1200" dirty="0" smtClean="0">
                <a:solidFill>
                  <a:schemeClr val="tx1"/>
                </a:solidFill>
                <a:effectLst/>
                <a:latin typeface="+mn-lt"/>
                <a:ea typeface="+mn-ea"/>
                <a:cs typeface="+mn-cs"/>
              </a:rPr>
              <a:t> TED </a:t>
            </a:r>
            <a:r>
              <a:rPr lang="he-IL" sz="1200" kern="1200" dirty="0" smtClean="0">
                <a:solidFill>
                  <a:schemeClr val="tx1"/>
                </a:solidFill>
                <a:effectLst/>
                <a:latin typeface="+mn-lt"/>
                <a:ea typeface="+mn-ea"/>
                <a:cs typeface="+mn-cs"/>
              </a:rPr>
              <a:t>אחד על כל אנדרטה</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או חלוקה לשתי קבוצות ושימוש במדריכים מקומיים</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משך הסיור עד שלוש שעות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לא כולל הליכה ברגל</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בהקשר של הביקור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ממליץ לבחון גם ביקור באנדרטת רוזוולט</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8</a:t>
            </a:fld>
            <a:endParaRPr lang="he-IL"/>
          </a:p>
        </p:txBody>
      </p:sp>
    </p:spTree>
    <p:extLst>
      <p:ext uri="{BB962C8B-B14F-4D97-AF65-F5344CB8AC3E}">
        <p14:creationId xmlns:p14="http://schemas.microsoft.com/office/powerpoint/2010/main" val="386032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dirty="0" smtClean="0">
                <a:solidFill>
                  <a:schemeClr val="tx1"/>
                </a:solidFill>
                <a:latin typeface="David" panose="020E0502060401010101" pitchFamily="34" charset="-79"/>
                <a:cs typeface="David" panose="020E0502060401010101" pitchFamily="34" charset="-79"/>
              </a:rPr>
              <a:t>מכון וושינגטון</a:t>
            </a:r>
            <a:r>
              <a:rPr lang="en-US" sz="1200" b="1" dirty="0" smtClean="0">
                <a:solidFill>
                  <a:schemeClr val="tx1"/>
                </a:solidFill>
                <a:latin typeface="David" panose="020E0502060401010101" pitchFamily="34" charset="-79"/>
                <a:cs typeface="David" panose="020E0502060401010101" pitchFamily="34" charset="-79"/>
              </a:rPr>
              <a:t>  </a:t>
            </a:r>
            <a:r>
              <a:rPr lang="he-IL" sz="1200" b="1" dirty="0" smtClean="0">
                <a:solidFill>
                  <a:schemeClr val="tx1"/>
                </a:solidFill>
                <a:latin typeface="David" panose="020E0502060401010101" pitchFamily="34" charset="-79"/>
                <a:cs typeface="David" panose="020E0502060401010101" pitchFamily="34" charset="-79"/>
              </a:rPr>
              <a:t> (תואם ב-</a:t>
            </a:r>
            <a:r>
              <a:rPr lang="en-US" sz="1200" b="1" dirty="0" err="1" smtClean="0">
                <a:solidFill>
                  <a:schemeClr val="tx1"/>
                </a:solidFill>
                <a:latin typeface="David" panose="020E0502060401010101" pitchFamily="34" charset="-79"/>
                <a:cs typeface="David" panose="020E0502060401010101" pitchFamily="34" charset="-79"/>
              </a:rPr>
              <a:t>vc</a:t>
            </a:r>
            <a:r>
              <a:rPr lang="he-IL" sz="1200" b="1" dirty="0" smtClean="0">
                <a:solidFill>
                  <a:schemeClr val="tx1"/>
                </a:solidFill>
                <a:latin typeface="David" panose="020E0502060401010101" pitchFamily="34" charset="-79"/>
                <a:cs typeface="David" panose="020E0502060401010101" pitchFamily="34" charset="-79"/>
              </a:rPr>
              <a:t> מול רוברט </a:t>
            </a:r>
            <a:r>
              <a:rPr lang="he-IL" sz="1200" b="1" dirty="0" err="1" smtClean="0">
                <a:solidFill>
                  <a:schemeClr val="tx1"/>
                </a:solidFill>
                <a:latin typeface="David" panose="020E0502060401010101" pitchFamily="34" charset="-79"/>
                <a:cs typeface="David" panose="020E0502060401010101" pitchFamily="34" charset="-79"/>
              </a:rPr>
              <a:t>סאטלופ</a:t>
            </a:r>
            <a:r>
              <a:rPr lang="he-IL" sz="1200" b="1" dirty="0" smtClean="0">
                <a:solidFill>
                  <a:schemeClr val="tx1"/>
                </a:solidFill>
                <a:latin typeface="David" panose="020E0502060401010101" pitchFamily="34" charset="-79"/>
                <a:cs typeface="David" panose="020E0502060401010101" pitchFamily="34" charset="-79"/>
              </a:rPr>
              <a:t>)</a:t>
            </a:r>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מרטין </a:t>
            </a:r>
            <a:r>
              <a:rPr lang="he-IL" sz="1200" kern="1200" dirty="0" err="1" smtClean="0">
                <a:solidFill>
                  <a:schemeClr val="tx1"/>
                </a:solidFill>
                <a:effectLst/>
                <a:latin typeface="+mn-lt"/>
                <a:ea typeface="+mn-ea"/>
                <a:cs typeface="+mn-cs"/>
              </a:rPr>
              <a:t>הינדיק</a:t>
            </a:r>
            <a:r>
              <a:rPr lang="he-IL" sz="1200" kern="1200" dirty="0" smtClean="0">
                <a:solidFill>
                  <a:schemeClr val="tx1"/>
                </a:solidFill>
                <a:effectLst/>
                <a:latin typeface="+mn-lt"/>
                <a:ea typeface="+mn-ea"/>
                <a:cs typeface="+mn-cs"/>
              </a:rPr>
              <a:t> עבר לניו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יורק לכן פחות רלוונטי</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הבאה מבחוץ אהרון דיוויד מילר</a:t>
            </a:r>
            <a:endParaRPr lang="en-US" sz="2000" b="1" dirty="0" smtClean="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אליוט כהן</a:t>
            </a:r>
            <a:r>
              <a:rPr lang="en-US" sz="2000" b="1" dirty="0" smtClean="0">
                <a:solidFill>
                  <a:schemeClr val="tx1"/>
                </a:solidFill>
                <a:latin typeface="David" panose="020E0502060401010101" pitchFamily="34" charset="-79"/>
                <a:cs typeface="David" panose="020E0502060401010101" pitchFamily="34" charset="-79"/>
              </a:rPr>
              <a:t> - </a:t>
            </a:r>
            <a:r>
              <a:rPr lang="he-IL" sz="2000" b="1" dirty="0" smtClean="0">
                <a:solidFill>
                  <a:schemeClr val="tx1"/>
                </a:solidFill>
                <a:latin typeface="David" panose="020E0502060401010101" pitchFamily="34" charset="-79"/>
                <a:cs typeface="David" panose="020E0502060401010101" pitchFamily="34" charset="-79"/>
              </a:rPr>
              <a:t>סמן ימני רפובליקני תומך ישראל</a:t>
            </a:r>
            <a:endParaRPr lang="en-US" sz="2000" b="1" dirty="0" smtClean="0">
              <a:solidFill>
                <a:schemeClr val="tx1"/>
              </a:solidFill>
              <a:latin typeface="David" panose="020E0502060401010101" pitchFamily="34" charset="-79"/>
              <a:cs typeface="David" panose="020E0502060401010101" pitchFamily="34" charset="-79"/>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בשגרירות</a:t>
            </a:r>
            <a:endParaRPr lang="en-US" sz="11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ביקור בשגרירות</a:t>
            </a:r>
            <a:r>
              <a:rPr lang="en-US" sz="1200" b="1" kern="1200" dirty="0" smtClean="0">
                <a:solidFill>
                  <a:schemeClr val="tx1"/>
                </a:solidFill>
                <a:effectLst/>
                <a:latin typeface="+mn-lt"/>
                <a:ea typeface="+mn-ea"/>
                <a:cs typeface="+mn-cs"/>
              </a:rPr>
              <a:t> 4 </a:t>
            </a:r>
            <a:r>
              <a:rPr lang="he-IL" sz="1200" b="1" kern="1200" dirty="0" smtClean="0">
                <a:solidFill>
                  <a:schemeClr val="tx1"/>
                </a:solidFill>
                <a:effectLst/>
                <a:latin typeface="+mn-lt"/>
                <a:ea typeface="+mn-ea"/>
                <a:cs typeface="+mn-cs"/>
              </a:rPr>
              <a:t>שעות</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נציג מקרן המטבע</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חגי</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השגריר</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הנספח</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או בפנטגון</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תקשורת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תומאס פרידמן</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ואולי גם</a:t>
            </a:r>
            <a:r>
              <a:rPr lang="en-US" sz="1200" kern="1200" dirty="0" smtClean="0">
                <a:solidFill>
                  <a:schemeClr val="tx1"/>
                </a:solidFill>
                <a:effectLst/>
                <a:latin typeface="+mn-lt"/>
                <a:ea typeface="+mn-ea"/>
                <a:cs typeface="+mn-cs"/>
              </a:rPr>
              <a:t>  AXIOS </a:t>
            </a:r>
            <a:r>
              <a:rPr lang="he-IL" sz="1200" kern="1200" dirty="0" smtClean="0">
                <a:solidFill>
                  <a:schemeClr val="tx1"/>
                </a:solidFill>
                <a:effectLst/>
                <a:latin typeface="+mn-lt"/>
                <a:ea typeface="+mn-ea"/>
                <a:cs typeface="+mn-cs"/>
              </a:rPr>
              <a:t>חדשות האינטרנטיות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פגישה עם דיוויד </a:t>
            </a:r>
            <a:r>
              <a:rPr lang="he-IL" sz="1200" kern="1200" dirty="0" err="1" smtClean="0">
                <a:solidFill>
                  <a:schemeClr val="tx1"/>
                </a:solidFill>
                <a:effectLst/>
                <a:latin typeface="+mn-lt"/>
                <a:ea typeface="+mn-ea"/>
                <a:cs typeface="+mn-cs"/>
              </a:rPr>
              <a:t>סטרפילד</a:t>
            </a:r>
            <a:endParaRPr lang="en-US" sz="11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9</a:t>
            </a:fld>
            <a:endParaRPr lang="he-IL"/>
          </a:p>
        </p:txBody>
      </p:sp>
    </p:spTree>
    <p:extLst>
      <p:ext uri="{BB962C8B-B14F-4D97-AF65-F5344CB8AC3E}">
        <p14:creationId xmlns:p14="http://schemas.microsoft.com/office/powerpoint/2010/main" val="292890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7246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74779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87351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a:prstGeom prst="rect">
            <a:avLst/>
          </a:prstGeo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533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a:prstGeom prst="rect">
            <a:avLst/>
          </a:prstGeo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44473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a:prstGeom prst="rect">
            <a:avLst/>
          </a:prstGeo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739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842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0463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a:prstGeom prst="rect">
            <a:avLst/>
          </a:prstGeo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97937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7A3E57A-E855-47EE-9E92-654DB11E0BD7}"/>
              </a:ext>
            </a:extLst>
          </p:cNvPr>
          <p:cNvGrpSpPr>
            <a:grpSpLocks/>
          </p:cNvGrpSpPr>
          <p:nvPr/>
        </p:nvGrpSpPr>
        <p:grpSpPr bwMode="auto">
          <a:xfrm>
            <a:off x="304800" y="2889251"/>
            <a:ext cx="11480800" cy="201613"/>
            <a:chOff x="144" y="1680"/>
            <a:chExt cx="5424" cy="144"/>
          </a:xfrm>
        </p:grpSpPr>
        <p:sp>
          <p:nvSpPr>
            <p:cNvPr id="5" name="Rectangle 8">
              <a:extLst>
                <a:ext uri="{FF2B5EF4-FFF2-40B4-BE49-F238E27FC236}">
                  <a16:creationId xmlns:a16="http://schemas.microsoft.com/office/drawing/2014/main" id="{F4E4174E-5CCD-4847-B925-9E9A7E273EFF}"/>
                </a:ext>
              </a:extLst>
            </p:cNvPr>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sp>
          <p:nvSpPr>
            <p:cNvPr id="6" name="Rectangle 9">
              <a:extLst>
                <a:ext uri="{FF2B5EF4-FFF2-40B4-BE49-F238E27FC236}">
                  <a16:creationId xmlns:a16="http://schemas.microsoft.com/office/drawing/2014/main" id="{1EAB9FD1-E101-4782-8CBE-F4EA5597DDEC}"/>
                </a:ext>
              </a:extLst>
            </p:cNvPr>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sp>
          <p:nvSpPr>
            <p:cNvPr id="7" name="Rectangle 10">
              <a:extLst>
                <a:ext uri="{FF2B5EF4-FFF2-40B4-BE49-F238E27FC236}">
                  <a16:creationId xmlns:a16="http://schemas.microsoft.com/office/drawing/2014/main" id="{06829C36-990F-463F-98CE-E7FD72B6389A}"/>
                </a:ext>
              </a:extLst>
            </p:cNvPr>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grpSp>
      <p:pic>
        <p:nvPicPr>
          <p:cNvPr id="8" name="Picture 11" descr="מנהל חדש">
            <a:extLst>
              <a:ext uri="{FF2B5EF4-FFF2-40B4-BE49-F238E27FC236}">
                <a16:creationId xmlns:a16="http://schemas.microsoft.com/office/drawing/2014/main" id="{167E433F-C2C1-43A6-B4EF-1A9D97F1F1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8734" y="133350"/>
            <a:ext cx="153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סמל פיקוח עם לבן">
            <a:extLst>
              <a:ext uri="{FF2B5EF4-FFF2-40B4-BE49-F238E27FC236}">
                <a16:creationId xmlns:a16="http://schemas.microsoft.com/office/drawing/2014/main" id="{E008977D-5263-419F-9D86-0B85205039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168" y="103188"/>
            <a:ext cx="95461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256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10" name="Rectangle 4">
            <a:extLst>
              <a:ext uri="{FF2B5EF4-FFF2-40B4-BE49-F238E27FC236}">
                <a16:creationId xmlns:a16="http://schemas.microsoft.com/office/drawing/2014/main" id="{A9F9BB3B-09AF-4D16-95CC-28E96BEC070C}"/>
              </a:ext>
            </a:extLst>
          </p:cNvPr>
          <p:cNvSpPr>
            <a:spLocks noGrp="1" noChangeArrowheads="1"/>
          </p:cNvSpPr>
          <p:nvPr>
            <p:ph type="dt" sz="half" idx="10"/>
          </p:nvPr>
        </p:nvSpPr>
        <p:spPr/>
        <p:txBody>
          <a:bodyPr/>
          <a:lstStyle>
            <a:lvl1pPr>
              <a:defRPr/>
            </a:lvl1pPr>
          </a:lstStyle>
          <a:p>
            <a:pPr>
              <a:defRPr/>
            </a:pPr>
            <a:endParaRPr lang="en-US"/>
          </a:p>
        </p:txBody>
      </p:sp>
      <p:sp>
        <p:nvSpPr>
          <p:cNvPr id="11" name="Rectangle 5">
            <a:extLst>
              <a:ext uri="{FF2B5EF4-FFF2-40B4-BE49-F238E27FC236}">
                <a16:creationId xmlns:a16="http://schemas.microsoft.com/office/drawing/2014/main" id="{2D7E73C3-3D8A-4A2A-AC49-927E1AACBECC}"/>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6">
            <a:extLst>
              <a:ext uri="{FF2B5EF4-FFF2-40B4-BE49-F238E27FC236}">
                <a16:creationId xmlns:a16="http://schemas.microsoft.com/office/drawing/2014/main" id="{AF4EC244-D107-4ED0-AFE8-35EDFDA9F0B0}"/>
              </a:ext>
            </a:extLst>
          </p:cNvPr>
          <p:cNvSpPr>
            <a:spLocks noGrp="1" noChangeArrowheads="1"/>
          </p:cNvSpPr>
          <p:nvPr>
            <p:ph type="sldNum" sz="quarter" idx="12"/>
          </p:nvPr>
        </p:nvSpPr>
        <p:spPr/>
        <p:txBody>
          <a:bodyPr/>
          <a:lstStyle>
            <a:lvl1pPr>
              <a:defRPr/>
            </a:lvl1pPr>
          </a:lstStyle>
          <a:p>
            <a:pPr>
              <a:defRPr/>
            </a:pPr>
            <a:fld id="{3C8F701D-F8A3-404B-82AC-B4DE04C611EC}" type="slidenum">
              <a:rPr lang="he-IL"/>
              <a:pPr>
                <a:defRPr/>
              </a:pPr>
              <a:t>‹#›</a:t>
            </a:fld>
            <a:endParaRPr lang="en-US"/>
          </a:p>
        </p:txBody>
      </p:sp>
    </p:spTree>
    <p:extLst>
      <p:ext uri="{BB962C8B-B14F-4D97-AF65-F5344CB8AC3E}">
        <p14:creationId xmlns:p14="http://schemas.microsoft.com/office/powerpoint/2010/main" val="28885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219B3E3-8CEF-4639-81E0-97BD7A3664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12D369-6E84-44D5-8913-DAD83452F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28A36D-3AB0-4411-A967-A806C113D9BD}"/>
              </a:ext>
            </a:extLst>
          </p:cNvPr>
          <p:cNvSpPr>
            <a:spLocks noGrp="1" noChangeArrowheads="1"/>
          </p:cNvSpPr>
          <p:nvPr>
            <p:ph type="sldNum" sz="quarter" idx="12"/>
          </p:nvPr>
        </p:nvSpPr>
        <p:spPr>
          <a:ln/>
        </p:spPr>
        <p:txBody>
          <a:bodyPr/>
          <a:lstStyle>
            <a:lvl1pPr>
              <a:defRPr/>
            </a:lvl1pPr>
          </a:lstStyle>
          <a:p>
            <a:pPr>
              <a:defRPr/>
            </a:pPr>
            <a:fld id="{F8A2FF5D-A8F4-43EA-A036-5FB82E6761DE}" type="slidenum">
              <a:rPr lang="he-IL"/>
              <a:pPr>
                <a:defRPr/>
              </a:pPr>
              <a:t>‹#›</a:t>
            </a:fld>
            <a:endParaRPr lang="en-US"/>
          </a:p>
        </p:txBody>
      </p:sp>
    </p:spTree>
    <p:extLst>
      <p:ext uri="{BB962C8B-B14F-4D97-AF65-F5344CB8AC3E}">
        <p14:creationId xmlns:p14="http://schemas.microsoft.com/office/powerpoint/2010/main" val="55705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5607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8FDFDEF9-A49D-4EA0-BF2A-EC8B315DC2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37335A-D489-459E-9892-67BAD38C3E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065366-D141-403B-B906-362D4220DE34}"/>
              </a:ext>
            </a:extLst>
          </p:cNvPr>
          <p:cNvSpPr>
            <a:spLocks noGrp="1" noChangeArrowheads="1"/>
          </p:cNvSpPr>
          <p:nvPr>
            <p:ph type="sldNum" sz="quarter" idx="12"/>
          </p:nvPr>
        </p:nvSpPr>
        <p:spPr>
          <a:ln/>
        </p:spPr>
        <p:txBody>
          <a:bodyPr/>
          <a:lstStyle>
            <a:lvl1pPr>
              <a:defRPr/>
            </a:lvl1pPr>
          </a:lstStyle>
          <a:p>
            <a:pPr>
              <a:defRPr/>
            </a:pPr>
            <a:fld id="{3284716C-09C9-4A02-8EF5-040AD4E4365D}" type="slidenum">
              <a:rPr lang="he-IL"/>
              <a:pPr>
                <a:defRPr/>
              </a:pPr>
              <a:t>‹#›</a:t>
            </a:fld>
            <a:endParaRPr lang="en-US"/>
          </a:p>
        </p:txBody>
      </p:sp>
    </p:spTree>
    <p:extLst>
      <p:ext uri="{BB962C8B-B14F-4D97-AF65-F5344CB8AC3E}">
        <p14:creationId xmlns:p14="http://schemas.microsoft.com/office/powerpoint/2010/main" val="65342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052513"/>
            <a:ext cx="53848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052513"/>
            <a:ext cx="53848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84F3C7BF-0970-4DF1-A1F5-EE2A9AE1C3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154C01-66BF-49E6-ACB9-A3F5E174F9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8D9ACF-6623-48B6-AD0E-70DD93D0EBC8}"/>
              </a:ext>
            </a:extLst>
          </p:cNvPr>
          <p:cNvSpPr>
            <a:spLocks noGrp="1" noChangeArrowheads="1"/>
          </p:cNvSpPr>
          <p:nvPr>
            <p:ph type="sldNum" sz="quarter" idx="12"/>
          </p:nvPr>
        </p:nvSpPr>
        <p:spPr>
          <a:ln/>
        </p:spPr>
        <p:txBody>
          <a:bodyPr/>
          <a:lstStyle>
            <a:lvl1pPr>
              <a:defRPr/>
            </a:lvl1pPr>
          </a:lstStyle>
          <a:p>
            <a:pPr>
              <a:defRPr/>
            </a:pPr>
            <a:fld id="{D3723DC3-6DCA-4B5E-AFE4-5D3183D2D0F5}" type="slidenum">
              <a:rPr lang="he-IL"/>
              <a:pPr>
                <a:defRPr/>
              </a:pPr>
              <a:t>‹#›</a:t>
            </a:fld>
            <a:endParaRPr lang="en-US"/>
          </a:p>
        </p:txBody>
      </p:sp>
    </p:spTree>
    <p:extLst>
      <p:ext uri="{BB962C8B-B14F-4D97-AF65-F5344CB8AC3E}">
        <p14:creationId xmlns:p14="http://schemas.microsoft.com/office/powerpoint/2010/main" val="415496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F8144F2D-F274-4E25-B07B-02DCAF4778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59D00F2-BF3B-4FFB-8C9B-F1FD1B7A1A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C8E8661-763B-406E-A151-41C5FC65D852}"/>
              </a:ext>
            </a:extLst>
          </p:cNvPr>
          <p:cNvSpPr>
            <a:spLocks noGrp="1" noChangeArrowheads="1"/>
          </p:cNvSpPr>
          <p:nvPr>
            <p:ph type="sldNum" sz="quarter" idx="12"/>
          </p:nvPr>
        </p:nvSpPr>
        <p:spPr>
          <a:ln/>
        </p:spPr>
        <p:txBody>
          <a:bodyPr/>
          <a:lstStyle>
            <a:lvl1pPr>
              <a:defRPr/>
            </a:lvl1pPr>
          </a:lstStyle>
          <a:p>
            <a:pPr>
              <a:defRPr/>
            </a:pPr>
            <a:fld id="{D63388E8-E1C4-48DD-97E9-7C4D5118E167}" type="slidenum">
              <a:rPr lang="he-IL"/>
              <a:pPr>
                <a:defRPr/>
              </a:pPr>
              <a:t>‹#›</a:t>
            </a:fld>
            <a:endParaRPr lang="en-US"/>
          </a:p>
        </p:txBody>
      </p:sp>
    </p:spTree>
    <p:extLst>
      <p:ext uri="{BB962C8B-B14F-4D97-AF65-F5344CB8AC3E}">
        <p14:creationId xmlns:p14="http://schemas.microsoft.com/office/powerpoint/2010/main" val="472247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4CE1109B-562A-46C0-93D1-11930CC737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F73B28-F88C-45C2-A847-1DBBEDA9AD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E7FC91C-0C52-4B19-BE01-2079238BD23A}"/>
              </a:ext>
            </a:extLst>
          </p:cNvPr>
          <p:cNvSpPr>
            <a:spLocks noGrp="1" noChangeArrowheads="1"/>
          </p:cNvSpPr>
          <p:nvPr>
            <p:ph type="sldNum" sz="quarter" idx="12"/>
          </p:nvPr>
        </p:nvSpPr>
        <p:spPr>
          <a:ln/>
        </p:spPr>
        <p:txBody>
          <a:bodyPr/>
          <a:lstStyle>
            <a:lvl1pPr>
              <a:defRPr/>
            </a:lvl1pPr>
          </a:lstStyle>
          <a:p>
            <a:pPr>
              <a:defRPr/>
            </a:pPr>
            <a:fld id="{334C7057-C5BF-4F38-8F0E-CBC07523F054}" type="slidenum">
              <a:rPr lang="he-IL"/>
              <a:pPr>
                <a:defRPr/>
              </a:pPr>
              <a:t>‹#›</a:t>
            </a:fld>
            <a:endParaRPr lang="en-US"/>
          </a:p>
        </p:txBody>
      </p:sp>
    </p:spTree>
    <p:extLst>
      <p:ext uri="{BB962C8B-B14F-4D97-AF65-F5344CB8AC3E}">
        <p14:creationId xmlns:p14="http://schemas.microsoft.com/office/powerpoint/2010/main" val="2408801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6DB24B-5999-4E7C-8DD5-DE57568483C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34E4DB-793A-4A06-A773-8A7FC7428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846C08-57DE-4526-BAEA-1176B8D3FAED}"/>
              </a:ext>
            </a:extLst>
          </p:cNvPr>
          <p:cNvSpPr>
            <a:spLocks noGrp="1" noChangeArrowheads="1"/>
          </p:cNvSpPr>
          <p:nvPr>
            <p:ph type="sldNum" sz="quarter" idx="12"/>
          </p:nvPr>
        </p:nvSpPr>
        <p:spPr>
          <a:ln/>
        </p:spPr>
        <p:txBody>
          <a:bodyPr/>
          <a:lstStyle>
            <a:lvl1pPr>
              <a:defRPr/>
            </a:lvl1pPr>
          </a:lstStyle>
          <a:p>
            <a:pPr>
              <a:defRPr/>
            </a:pPr>
            <a:fld id="{3A4FEDC3-EFBA-4F98-BF7D-B978FF558691}" type="slidenum">
              <a:rPr lang="he-IL"/>
              <a:pPr>
                <a:defRPr/>
              </a:pPr>
              <a:t>‹#›</a:t>
            </a:fld>
            <a:endParaRPr lang="en-US"/>
          </a:p>
        </p:txBody>
      </p:sp>
    </p:spTree>
    <p:extLst>
      <p:ext uri="{BB962C8B-B14F-4D97-AF65-F5344CB8AC3E}">
        <p14:creationId xmlns:p14="http://schemas.microsoft.com/office/powerpoint/2010/main" val="3334484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6EBC877C-C5CA-4485-A13D-7CD183EFB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15CA9A-051E-4B4F-ABA6-FFAD71AAF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CD4F8F-8E26-49BD-AED5-28520AB5EA75}"/>
              </a:ext>
            </a:extLst>
          </p:cNvPr>
          <p:cNvSpPr>
            <a:spLocks noGrp="1" noChangeArrowheads="1"/>
          </p:cNvSpPr>
          <p:nvPr>
            <p:ph type="sldNum" sz="quarter" idx="12"/>
          </p:nvPr>
        </p:nvSpPr>
        <p:spPr>
          <a:ln/>
        </p:spPr>
        <p:txBody>
          <a:bodyPr/>
          <a:lstStyle>
            <a:lvl1pPr>
              <a:defRPr/>
            </a:lvl1pPr>
          </a:lstStyle>
          <a:p>
            <a:pPr>
              <a:defRPr/>
            </a:pPr>
            <a:fld id="{00DB001D-35EE-4639-9017-154ACE560095}" type="slidenum">
              <a:rPr lang="he-IL"/>
              <a:pPr>
                <a:defRPr/>
              </a:pPr>
              <a:t>‹#›</a:t>
            </a:fld>
            <a:endParaRPr lang="en-US"/>
          </a:p>
        </p:txBody>
      </p:sp>
    </p:spTree>
    <p:extLst>
      <p:ext uri="{BB962C8B-B14F-4D97-AF65-F5344CB8AC3E}">
        <p14:creationId xmlns:p14="http://schemas.microsoft.com/office/powerpoint/2010/main" val="4091457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3FCED8BA-EFDA-43DF-96F6-F8EFE5769B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FBCDE5-9513-4469-9913-065F144E18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BDACC8-702D-4B5F-A9EE-BF399EAE05B7}"/>
              </a:ext>
            </a:extLst>
          </p:cNvPr>
          <p:cNvSpPr>
            <a:spLocks noGrp="1" noChangeArrowheads="1"/>
          </p:cNvSpPr>
          <p:nvPr>
            <p:ph type="sldNum" sz="quarter" idx="12"/>
          </p:nvPr>
        </p:nvSpPr>
        <p:spPr>
          <a:ln/>
        </p:spPr>
        <p:txBody>
          <a:bodyPr/>
          <a:lstStyle>
            <a:lvl1pPr>
              <a:defRPr/>
            </a:lvl1pPr>
          </a:lstStyle>
          <a:p>
            <a:pPr>
              <a:defRPr/>
            </a:pPr>
            <a:fld id="{31CF0105-23C8-4F18-A317-A82CA895C489}" type="slidenum">
              <a:rPr lang="he-IL"/>
              <a:pPr>
                <a:defRPr/>
              </a:pPr>
              <a:t>‹#›</a:t>
            </a:fld>
            <a:endParaRPr lang="en-US"/>
          </a:p>
        </p:txBody>
      </p:sp>
    </p:spTree>
    <p:extLst>
      <p:ext uri="{BB962C8B-B14F-4D97-AF65-F5344CB8AC3E}">
        <p14:creationId xmlns:p14="http://schemas.microsoft.com/office/powerpoint/2010/main" val="2862034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AE1C22BB-77E4-431F-8670-8A39544EA2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FF6EF3-B4F9-45A1-9541-F31D677161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C5D35C-973A-40FB-9AD3-8D0AF6F6F37F}"/>
              </a:ext>
            </a:extLst>
          </p:cNvPr>
          <p:cNvSpPr>
            <a:spLocks noGrp="1" noChangeArrowheads="1"/>
          </p:cNvSpPr>
          <p:nvPr>
            <p:ph type="sldNum" sz="quarter" idx="12"/>
          </p:nvPr>
        </p:nvSpPr>
        <p:spPr>
          <a:ln/>
        </p:spPr>
        <p:txBody>
          <a:bodyPr/>
          <a:lstStyle>
            <a:lvl1pPr>
              <a:defRPr/>
            </a:lvl1pPr>
          </a:lstStyle>
          <a:p>
            <a:pPr>
              <a:defRPr/>
            </a:pPr>
            <a:fld id="{FCDCD3E4-79B6-4BCB-9F8C-8DD7772E6891}" type="slidenum">
              <a:rPr lang="he-IL"/>
              <a:pPr>
                <a:defRPr/>
              </a:pPr>
              <a:t>‹#›</a:t>
            </a:fld>
            <a:endParaRPr lang="en-US"/>
          </a:p>
        </p:txBody>
      </p:sp>
    </p:spTree>
    <p:extLst>
      <p:ext uri="{BB962C8B-B14F-4D97-AF65-F5344CB8AC3E}">
        <p14:creationId xmlns:p14="http://schemas.microsoft.com/office/powerpoint/2010/main" val="361585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171450"/>
            <a:ext cx="2743200" cy="630237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171450"/>
            <a:ext cx="8026400" cy="630237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C75B7478-239B-44DF-B3EA-7C462F9729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0017CD-4F25-4D45-9FAB-A71171F503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297E2-F045-4AC1-BDF4-6D3B78B5D846}"/>
              </a:ext>
            </a:extLst>
          </p:cNvPr>
          <p:cNvSpPr>
            <a:spLocks noGrp="1" noChangeArrowheads="1"/>
          </p:cNvSpPr>
          <p:nvPr>
            <p:ph type="sldNum" sz="quarter" idx="12"/>
          </p:nvPr>
        </p:nvSpPr>
        <p:spPr>
          <a:ln/>
        </p:spPr>
        <p:txBody>
          <a:bodyPr/>
          <a:lstStyle>
            <a:lvl1pPr>
              <a:defRPr/>
            </a:lvl1pPr>
          </a:lstStyle>
          <a:p>
            <a:pPr>
              <a:defRPr/>
            </a:pPr>
            <a:fld id="{74344371-E5B0-4AB4-838B-F952C657C551}" type="slidenum">
              <a:rPr lang="he-IL"/>
              <a:pPr>
                <a:defRPr/>
              </a:pPr>
              <a:t>‹#›</a:t>
            </a:fld>
            <a:endParaRPr lang="en-US"/>
          </a:p>
        </p:txBody>
      </p:sp>
    </p:spTree>
    <p:extLst>
      <p:ext uri="{BB962C8B-B14F-4D97-AF65-F5344CB8AC3E}">
        <p14:creationId xmlns:p14="http://schemas.microsoft.com/office/powerpoint/2010/main" val="1153879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כותרת, 2 תכנים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1295401" y="-171450"/>
            <a:ext cx="9218084" cy="1152525"/>
          </a:xfrm>
        </p:spPr>
        <p:txBody>
          <a:bodyPr/>
          <a:lstStyle/>
          <a:p>
            <a:r>
              <a:rPr lang="he-IL"/>
              <a:t>לחץ כדי לערוך סגנון כותרת של תבנית בסיס</a:t>
            </a:r>
          </a:p>
        </p:txBody>
      </p:sp>
      <p:sp>
        <p:nvSpPr>
          <p:cNvPr id="3" name="מציין מיקום תוכן 2"/>
          <p:cNvSpPr>
            <a:spLocks noGrp="1"/>
          </p:cNvSpPr>
          <p:nvPr>
            <p:ph sz="quarter" idx="1"/>
          </p:nvPr>
        </p:nvSpPr>
        <p:spPr>
          <a:xfrm>
            <a:off x="609600" y="1052513"/>
            <a:ext cx="5384800" cy="24622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609600" y="3667125"/>
            <a:ext cx="5384800" cy="2463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half" idx="3"/>
          </p:nvPr>
        </p:nvSpPr>
        <p:spPr>
          <a:xfrm>
            <a:off x="6197600" y="1052513"/>
            <a:ext cx="5384800" cy="50784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Rectangle 4">
            <a:extLst>
              <a:ext uri="{FF2B5EF4-FFF2-40B4-BE49-F238E27FC236}">
                <a16:creationId xmlns:a16="http://schemas.microsoft.com/office/drawing/2014/main" id="{88A7DBA7-2208-4C12-874A-67EB71FDB47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20B758C-07F2-4218-BE66-9A6D08504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3913252-1169-4417-A42B-C5CA98723D7A}"/>
              </a:ext>
            </a:extLst>
          </p:cNvPr>
          <p:cNvSpPr>
            <a:spLocks noGrp="1" noChangeArrowheads="1"/>
          </p:cNvSpPr>
          <p:nvPr>
            <p:ph type="sldNum" sz="quarter" idx="12"/>
          </p:nvPr>
        </p:nvSpPr>
        <p:spPr>
          <a:ln/>
        </p:spPr>
        <p:txBody>
          <a:bodyPr/>
          <a:lstStyle>
            <a:lvl1pPr>
              <a:defRPr/>
            </a:lvl1pPr>
          </a:lstStyle>
          <a:p>
            <a:pPr>
              <a:defRPr/>
            </a:pPr>
            <a:fld id="{6FD71F34-8012-4A29-A728-E2016A1D08F0}" type="slidenum">
              <a:rPr lang="he-IL"/>
              <a:pPr>
                <a:defRPr/>
              </a:pPr>
              <a:t>‹#›</a:t>
            </a:fld>
            <a:endParaRPr lang="en-US"/>
          </a:p>
        </p:txBody>
      </p:sp>
    </p:spTree>
    <p:extLst>
      <p:ext uri="{BB962C8B-B14F-4D97-AF65-F5344CB8AC3E}">
        <p14:creationId xmlns:p14="http://schemas.microsoft.com/office/powerpoint/2010/main" val="85905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a:prstGeom prst="rect">
            <a:avLst/>
          </a:prstGeo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3869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95021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8" name="Footer Placeholder 7"/>
          <p:cNvSpPr>
            <a:spLocks noGrp="1"/>
          </p:cNvSpPr>
          <p:nvPr>
            <p:ph type="ftr" sz="quarter" idx="11"/>
          </p:nvPr>
        </p:nvSpPr>
        <p:spPr>
          <a:xfrm>
            <a:off x="684212" y="6172200"/>
            <a:ext cx="7543800" cy="365125"/>
          </a:xfrm>
          <a:prstGeom prst="rect">
            <a:avLst/>
          </a:prstGeom>
        </p:spPr>
        <p:txBody>
          <a:bodyPr/>
          <a:lstStyle/>
          <a:p>
            <a:endParaRPr lang="he-IL"/>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69901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96188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3" name="Footer Placeholder 2"/>
          <p:cNvSpPr>
            <a:spLocks noGrp="1"/>
          </p:cNvSpPr>
          <p:nvPr>
            <p:ph type="ftr" sz="quarter" idx="11"/>
          </p:nvPr>
        </p:nvSpPr>
        <p:spPr>
          <a:xfrm>
            <a:off x="684212" y="6172200"/>
            <a:ext cx="7543800" cy="365125"/>
          </a:xfrm>
          <a:prstGeom prst="rect">
            <a:avLst/>
          </a:prstGeom>
        </p:spPr>
        <p:txBody>
          <a:bodyPr/>
          <a:lstStyle/>
          <a:p>
            <a:endParaRPr lang="he-IL"/>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65188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a:prstGeom prst="rect">
            <a:avLst/>
          </a:prstGeo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74866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a:prstGeom prst="rect">
            <a:avLst/>
          </a:prstGeo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ל'/שבט/תשע"ט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54573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17" name="מלבן מעוגל 16"/>
          <p:cNvSpPr/>
          <p:nvPr userDrawn="1"/>
        </p:nvSpPr>
        <p:spPr>
          <a:xfrm>
            <a:off x="9383095" y="6291945"/>
            <a:ext cx="2700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baseline="0" dirty="0" smtClean="0">
                <a:solidFill>
                  <a:schemeClr val="bg1"/>
                </a:solidFill>
                <a:latin typeface="David" panose="020E0502060401010101" pitchFamily="34" charset="-79"/>
                <a:cs typeface="David" panose="020E0502060401010101" pitchFamily="34" charset="-79"/>
              </a:rPr>
              <a:t>29 בינואר 2019</a:t>
            </a:r>
            <a:endParaRPr lang="he-IL" sz="24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userDrawn="1"/>
        </p:nvSpPr>
        <p:spPr>
          <a:xfrm>
            <a:off x="4128418" y="6291945"/>
            <a:ext cx="3672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הצגת רעיון</a:t>
            </a:r>
            <a:r>
              <a:rPr lang="he-IL" sz="2400" b="1" baseline="0" dirty="0" smtClean="0">
                <a:solidFill>
                  <a:schemeClr val="bg1"/>
                </a:solidFill>
                <a:latin typeface="David" panose="020E0502060401010101" pitchFamily="34" charset="-79"/>
                <a:cs typeface="David" panose="020E0502060401010101" pitchFamily="34" charset="-79"/>
              </a:rPr>
              <a:t> מרכזי סיור ארה"ב</a:t>
            </a:r>
            <a:endParaRPr lang="he-IL" sz="24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userDrawn="1"/>
        </p:nvSpPr>
        <p:spPr>
          <a:xfrm>
            <a:off x="133741" y="6291945"/>
            <a:ext cx="2340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צוות רע"ם</a:t>
            </a:r>
            <a:endParaRPr lang="he-IL" sz="2400" b="1" dirty="0">
              <a:solidFill>
                <a:schemeClr val="bg1"/>
              </a:solidFill>
              <a:latin typeface="David" panose="020E0502060401010101" pitchFamily="34" charset="-79"/>
              <a:cs typeface="David" panose="020E0502060401010101" pitchFamily="34" charset="-79"/>
            </a:endParaRPr>
          </a:p>
        </p:txBody>
      </p:sp>
      <p:cxnSp>
        <p:nvCxnSpPr>
          <p:cNvPr id="20" name="מחבר ישר 19"/>
          <p:cNvCxnSpPr/>
          <p:nvPr userDrawn="1"/>
        </p:nvCxnSpPr>
        <p:spPr>
          <a:xfrm>
            <a:off x="0" y="6096000"/>
            <a:ext cx="12192000" cy="0"/>
          </a:xfrm>
          <a:prstGeom prst="line">
            <a:avLst/>
          </a:prstGeom>
          <a:ln w="6350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50222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DCA507-2078-4B09-9C6E-070883217BB0}"/>
              </a:ext>
            </a:extLst>
          </p:cNvPr>
          <p:cNvSpPr>
            <a:spLocks noGrp="1" noChangeArrowheads="1"/>
          </p:cNvSpPr>
          <p:nvPr>
            <p:ph type="title"/>
          </p:nvPr>
        </p:nvSpPr>
        <p:spPr bwMode="auto">
          <a:xfrm>
            <a:off x="1295401" y="-171450"/>
            <a:ext cx="921808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e-IL"/>
              <a:t>Click to edit Master title style</a:t>
            </a:r>
          </a:p>
        </p:txBody>
      </p:sp>
      <p:sp>
        <p:nvSpPr>
          <p:cNvPr id="1027" name="Rectangle 3">
            <a:extLst>
              <a:ext uri="{FF2B5EF4-FFF2-40B4-BE49-F238E27FC236}">
                <a16:creationId xmlns:a16="http://schemas.microsoft.com/office/drawing/2014/main" id="{4E272E3E-9DDB-452F-A131-93725F030603}"/>
              </a:ext>
            </a:extLst>
          </p:cNvPr>
          <p:cNvSpPr>
            <a:spLocks noGrp="1" noChangeArrowheads="1"/>
          </p:cNvSpPr>
          <p:nvPr>
            <p:ph type="body" idx="1"/>
          </p:nvPr>
        </p:nvSpPr>
        <p:spPr bwMode="auto">
          <a:xfrm>
            <a:off x="609600" y="1052513"/>
            <a:ext cx="10972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24580" name="Rectangle 4">
            <a:extLst>
              <a:ext uri="{FF2B5EF4-FFF2-40B4-BE49-F238E27FC236}">
                <a16:creationId xmlns:a16="http://schemas.microsoft.com/office/drawing/2014/main" id="{413BEC81-CEB1-4D8A-88CC-B9D69949CEF1}"/>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000"/>
            </a:lvl1pPr>
          </a:lstStyle>
          <a:p>
            <a:pPr>
              <a:defRPr/>
            </a:pPr>
            <a:endParaRPr lang="en-US"/>
          </a:p>
        </p:txBody>
      </p:sp>
      <p:sp>
        <p:nvSpPr>
          <p:cNvPr id="24581" name="Rectangle 5">
            <a:extLst>
              <a:ext uri="{FF2B5EF4-FFF2-40B4-BE49-F238E27FC236}">
                <a16:creationId xmlns:a16="http://schemas.microsoft.com/office/drawing/2014/main" id="{B686E4BC-8A66-443F-B6C5-DA89CFD6B27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lvl1pPr>
          </a:lstStyle>
          <a:p>
            <a:pPr>
              <a:defRPr/>
            </a:pPr>
            <a:endParaRPr lang="en-US"/>
          </a:p>
        </p:txBody>
      </p:sp>
      <p:sp>
        <p:nvSpPr>
          <p:cNvPr id="24582" name="Rectangle 6">
            <a:extLst>
              <a:ext uri="{FF2B5EF4-FFF2-40B4-BE49-F238E27FC236}">
                <a16:creationId xmlns:a16="http://schemas.microsoft.com/office/drawing/2014/main" id="{E2F5A6BF-4EAA-404C-BEBF-CF779780CB78}"/>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00"/>
            </a:lvl1pPr>
          </a:lstStyle>
          <a:p>
            <a:pPr>
              <a:defRPr/>
            </a:pPr>
            <a:fld id="{08E89486-3438-4AA7-B74E-E8341899E535}" type="slidenum">
              <a:rPr lang="he-IL"/>
              <a:pPr>
                <a:defRPr/>
              </a:pPr>
              <a:t>‹#›</a:t>
            </a:fld>
            <a:endParaRPr lang="en-US"/>
          </a:p>
        </p:txBody>
      </p:sp>
      <p:sp>
        <p:nvSpPr>
          <p:cNvPr id="1031" name="Rectangle 7">
            <a:extLst>
              <a:ext uri="{FF2B5EF4-FFF2-40B4-BE49-F238E27FC236}">
                <a16:creationId xmlns:a16="http://schemas.microsoft.com/office/drawing/2014/main" id="{599F12DF-ECED-4C15-979F-A5D3C0DD3D98}"/>
              </a:ext>
            </a:extLst>
          </p:cNvPr>
          <p:cNvSpPr>
            <a:spLocks noChangeArrowheads="1"/>
          </p:cNvSpPr>
          <p:nvPr/>
        </p:nvSpPr>
        <p:spPr bwMode="auto">
          <a:xfrm>
            <a:off x="0" y="0"/>
            <a:ext cx="3048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sp>
        <p:nvSpPr>
          <p:cNvPr id="1032" name="Line 8">
            <a:extLst>
              <a:ext uri="{FF2B5EF4-FFF2-40B4-BE49-F238E27FC236}">
                <a16:creationId xmlns:a16="http://schemas.microsoft.com/office/drawing/2014/main" id="{DBA28544-493F-4BFA-BD3D-8A94E192D674}"/>
              </a:ext>
            </a:extLst>
          </p:cNvPr>
          <p:cNvSpPr>
            <a:spLocks noChangeShapeType="1"/>
          </p:cNvSpPr>
          <p:nvPr/>
        </p:nvSpPr>
        <p:spPr bwMode="auto">
          <a:xfrm>
            <a:off x="1295401" y="981075"/>
            <a:ext cx="9218084"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e-IL" sz="1800"/>
          </a:p>
        </p:txBody>
      </p:sp>
      <p:sp>
        <p:nvSpPr>
          <p:cNvPr id="1033" name="Rectangle 9">
            <a:extLst>
              <a:ext uri="{FF2B5EF4-FFF2-40B4-BE49-F238E27FC236}">
                <a16:creationId xmlns:a16="http://schemas.microsoft.com/office/drawing/2014/main" id="{54BEC171-22F7-4A22-BBF7-8BF50BD36238}"/>
              </a:ext>
            </a:extLst>
          </p:cNvPr>
          <p:cNvSpPr>
            <a:spLocks noChangeArrowheads="1"/>
          </p:cNvSpPr>
          <p:nvPr/>
        </p:nvSpPr>
        <p:spPr bwMode="auto">
          <a:xfrm>
            <a:off x="0" y="2286000"/>
            <a:ext cx="3048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sp>
        <p:nvSpPr>
          <p:cNvPr id="1034" name="Rectangle 10">
            <a:extLst>
              <a:ext uri="{FF2B5EF4-FFF2-40B4-BE49-F238E27FC236}">
                <a16:creationId xmlns:a16="http://schemas.microsoft.com/office/drawing/2014/main" id="{6A59296C-8B2E-43FE-ACCB-1776B1CC94E7}"/>
              </a:ext>
            </a:extLst>
          </p:cNvPr>
          <p:cNvSpPr>
            <a:spLocks noChangeArrowheads="1"/>
          </p:cNvSpPr>
          <p:nvPr/>
        </p:nvSpPr>
        <p:spPr bwMode="auto">
          <a:xfrm>
            <a:off x="0" y="4572000"/>
            <a:ext cx="3048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pic>
        <p:nvPicPr>
          <p:cNvPr id="1035" name="Picture 11" descr="סמל פיקוח עם לבן">
            <a:extLst>
              <a:ext uri="{FF2B5EF4-FFF2-40B4-BE49-F238E27FC236}">
                <a16:creationId xmlns:a16="http://schemas.microsoft.com/office/drawing/2014/main" id="{5F5ED23F-5272-4341-8CD2-37AD71D46E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1" y="103188"/>
            <a:ext cx="95461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מנהל חדש">
            <a:extLst>
              <a:ext uri="{FF2B5EF4-FFF2-40B4-BE49-F238E27FC236}">
                <a16:creationId xmlns:a16="http://schemas.microsoft.com/office/drawing/2014/main" id="{914CED68-04DF-4BE0-A3BC-768DF0052E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8734" y="115888"/>
            <a:ext cx="153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857406"/>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Garamond" pitchFamily="18" charset="0"/>
          <a:cs typeface="Arial" pitchFamily="34" charset="0"/>
        </a:defRPr>
      </a:lvl2pPr>
      <a:lvl3pPr algn="l" rtl="1" eaLnBrk="0" fontAlgn="base" hangingPunct="0">
        <a:spcBef>
          <a:spcPct val="0"/>
        </a:spcBef>
        <a:spcAft>
          <a:spcPct val="0"/>
        </a:spcAft>
        <a:defRPr sz="4400">
          <a:solidFill>
            <a:schemeClr val="tx2"/>
          </a:solidFill>
          <a:latin typeface="Garamond" pitchFamily="18" charset="0"/>
          <a:cs typeface="Arial" pitchFamily="34" charset="0"/>
        </a:defRPr>
      </a:lvl3pPr>
      <a:lvl4pPr algn="l" rtl="1" eaLnBrk="0" fontAlgn="base" hangingPunct="0">
        <a:spcBef>
          <a:spcPct val="0"/>
        </a:spcBef>
        <a:spcAft>
          <a:spcPct val="0"/>
        </a:spcAft>
        <a:defRPr sz="4400">
          <a:solidFill>
            <a:schemeClr val="tx2"/>
          </a:solidFill>
          <a:latin typeface="Garamond" pitchFamily="18" charset="0"/>
          <a:cs typeface="Arial" pitchFamily="34" charset="0"/>
        </a:defRPr>
      </a:lvl4pPr>
      <a:lvl5pPr algn="l" rtl="1" eaLnBrk="0" fontAlgn="base" hangingPunct="0">
        <a:spcBef>
          <a:spcPct val="0"/>
        </a:spcBef>
        <a:spcAft>
          <a:spcPct val="0"/>
        </a:spcAft>
        <a:defRPr sz="4400">
          <a:solidFill>
            <a:schemeClr val="tx2"/>
          </a:solidFill>
          <a:latin typeface="Garamond" pitchFamily="18" charset="0"/>
          <a:cs typeface="Arial" pitchFamily="34" charset="0"/>
        </a:defRPr>
      </a:lvl5pPr>
      <a:lvl6pPr marL="457200" algn="l" rtl="1" fontAlgn="base">
        <a:spcBef>
          <a:spcPct val="0"/>
        </a:spcBef>
        <a:spcAft>
          <a:spcPct val="0"/>
        </a:spcAft>
        <a:defRPr sz="4400">
          <a:solidFill>
            <a:schemeClr val="tx2"/>
          </a:solidFill>
          <a:latin typeface="Garamond" pitchFamily="18" charset="0"/>
          <a:cs typeface="Arial" pitchFamily="34" charset="0"/>
        </a:defRPr>
      </a:lvl6pPr>
      <a:lvl7pPr marL="914400" algn="l" rtl="1" fontAlgn="base">
        <a:spcBef>
          <a:spcPct val="0"/>
        </a:spcBef>
        <a:spcAft>
          <a:spcPct val="0"/>
        </a:spcAft>
        <a:defRPr sz="4400">
          <a:solidFill>
            <a:schemeClr val="tx2"/>
          </a:solidFill>
          <a:latin typeface="Garamond" pitchFamily="18" charset="0"/>
          <a:cs typeface="Arial" pitchFamily="34" charset="0"/>
        </a:defRPr>
      </a:lvl7pPr>
      <a:lvl8pPr marL="1371600" algn="l" rtl="1" fontAlgn="base">
        <a:spcBef>
          <a:spcPct val="0"/>
        </a:spcBef>
        <a:spcAft>
          <a:spcPct val="0"/>
        </a:spcAft>
        <a:defRPr sz="4400">
          <a:solidFill>
            <a:schemeClr val="tx2"/>
          </a:solidFill>
          <a:latin typeface="Garamond" pitchFamily="18" charset="0"/>
          <a:cs typeface="Arial" pitchFamily="34" charset="0"/>
        </a:defRPr>
      </a:lvl8pPr>
      <a:lvl9pPr marL="1828800" algn="l" rtl="1"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r" rtl="1"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18147" y="-192506"/>
            <a:ext cx="13740063" cy="730099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תרת 1"/>
          <p:cNvSpPr txBox="1">
            <a:spLocks/>
          </p:cNvSpPr>
          <p:nvPr/>
        </p:nvSpPr>
        <p:spPr>
          <a:xfrm>
            <a:off x="1069765" y="2241943"/>
            <a:ext cx="10367188" cy="2839074"/>
          </a:xfrm>
          <a:prstGeom prst="rect">
            <a:avLst/>
          </a:prstGeom>
          <a:effectLst>
            <a:outerShdw blurRad="50800" dist="50800" dir="5400000" algn="ctr" rotWithShape="0">
              <a:srgbClr val="FFFF00"/>
            </a:outerShdw>
          </a:effectLst>
        </p:spPr>
        <p:txBody>
          <a:bodyP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600" b="1" dirty="0" smtClean="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הצגת רעיון מרכזי</a:t>
            </a:r>
          </a:p>
          <a:p>
            <a:pPr algn="ctr"/>
            <a:r>
              <a:rPr lang="he-IL" sz="6600" b="1" dirty="0" smtClean="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לסיור ארצות הברית</a:t>
            </a:r>
            <a:endParaRPr lang="he-IL" sz="6000" b="1" dirty="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65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שלישי 18/6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4"/>
            <a:ext cx="5278582" cy="18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484909" y="3011011"/>
            <a:ext cx="5278582" cy="1800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484909" y="4940959"/>
            <a:ext cx="5278582" cy="18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45382" y="1081064"/>
            <a:ext cx="5531830" cy="5659895"/>
            <a:chOff x="6345382" y="1081064"/>
            <a:chExt cx="5531830" cy="5659895"/>
          </a:xfrm>
        </p:grpSpPr>
        <p:sp>
          <p:nvSpPr>
            <p:cNvPr id="3" name="מלבן מעוגל 2">
              <a:hlinkClick r:id="rId6" action="ppaction://hlinksldjump"/>
            </p:cNvPr>
            <p:cNvSpPr/>
            <p:nvPr/>
          </p:nvSpPr>
          <p:spPr>
            <a:xfrm>
              <a:off x="6345382" y="1081064"/>
              <a:ext cx="5531830" cy="144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endParaRPr lang="he-IL" sz="2000" b="1" dirty="0" smtClean="0">
                <a:solidFill>
                  <a:schemeClr val="tx1"/>
                </a:solidFill>
                <a:latin typeface="David" panose="020E0502060401010101" pitchFamily="34" charset="-79"/>
                <a:cs typeface="David" panose="020E0502060401010101" pitchFamily="34" charset="-79"/>
              </a:endParaRPr>
            </a:p>
            <a:p>
              <a:pPr algn="ctr" rtl="1"/>
              <a:endParaRPr lang="he-IL" sz="2000" b="1" dirty="0">
                <a:solidFill>
                  <a:schemeClr val="tx1"/>
                </a:solidFill>
                <a:latin typeface="David" panose="020E0502060401010101" pitchFamily="34" charset="-79"/>
                <a:cs typeface="David" panose="020E0502060401010101" pitchFamily="34" charset="-79"/>
              </a:endParaRPr>
            </a:p>
            <a:p>
              <a:pPr algn="ctr" rtl="1"/>
              <a:endParaRPr lang="he-IL" sz="2000" b="1" dirty="0" smtClean="0">
                <a:solidFill>
                  <a:schemeClr val="tx1"/>
                </a:solidFill>
                <a:latin typeface="David" panose="020E0502060401010101" pitchFamily="34" charset="-79"/>
                <a:cs typeface="David" panose="020E0502060401010101" pitchFamily="34" charset="-79"/>
              </a:endParaRPr>
            </a:p>
            <a:p>
              <a:pPr algn="ctr" rtl="1"/>
              <a:r>
                <a:rPr lang="he-IL" sz="2000" b="1" u="sng" dirty="0" smtClean="0">
                  <a:solidFill>
                    <a:schemeClr val="tx1"/>
                  </a:solidFill>
                  <a:latin typeface="David" panose="020E0502060401010101" pitchFamily="34" charset="-79"/>
                  <a:cs typeface="David" panose="020E0502060401010101" pitchFamily="34" charset="-79"/>
                </a:rPr>
                <a:t>08:00-12:00 פנטגון </a:t>
              </a:r>
            </a:p>
            <a:p>
              <a:pPr algn="ctr" rtl="1"/>
              <a:r>
                <a:rPr lang="he-IL" sz="2000" b="1" dirty="0" smtClean="0">
                  <a:solidFill>
                    <a:schemeClr val="tx1"/>
                  </a:solidFill>
                  <a:latin typeface="David" panose="020E0502060401010101" pitchFamily="34" charset="-79"/>
                  <a:cs typeface="David" panose="020E0502060401010101" pitchFamily="34" charset="-79"/>
                </a:rPr>
                <a:t>סיור </a:t>
              </a:r>
              <a:r>
                <a:rPr lang="he-IL" sz="2000" b="1" dirty="0">
                  <a:solidFill>
                    <a:schemeClr val="tx1"/>
                  </a:solidFill>
                  <a:latin typeface="David" panose="020E0502060401010101" pitchFamily="34" charset="-79"/>
                  <a:cs typeface="David" panose="020E0502060401010101" pitchFamily="34" charset="-79"/>
                </a:rPr>
                <a:t>בפנטגון</a:t>
              </a:r>
              <a:r>
                <a:rPr lang="en-US" sz="2000" b="1" dirty="0">
                  <a:solidFill>
                    <a:schemeClr val="tx1"/>
                  </a:solidFill>
                  <a:latin typeface="David" panose="020E0502060401010101" pitchFamily="34" charset="-79"/>
                  <a:cs typeface="David" panose="020E0502060401010101" pitchFamily="34" charset="-79"/>
                </a:rPr>
                <a:t>  </a:t>
              </a:r>
              <a:r>
                <a:rPr lang="he-IL" sz="2000" b="1" dirty="0">
                  <a:solidFill>
                    <a:schemeClr val="tx1"/>
                  </a:solidFill>
                  <a:latin typeface="David" panose="020E0502060401010101" pitchFamily="34" charset="-79"/>
                  <a:cs typeface="David" panose="020E0502060401010101" pitchFamily="34" charset="-79"/>
                </a:rPr>
                <a:t> </a:t>
              </a:r>
              <a:r>
                <a:rPr lang="he-IL" sz="2000" b="1" dirty="0" smtClean="0">
                  <a:solidFill>
                    <a:schemeClr val="tx1"/>
                  </a:solidFill>
                  <a:latin typeface="David" panose="020E0502060401010101" pitchFamily="34" charset="-79"/>
                  <a:cs typeface="David" panose="020E0502060401010101" pitchFamily="34" charset="-79"/>
                </a:rPr>
                <a:t>מותנה בסידורי הכניסה</a:t>
              </a:r>
              <a:endParaRPr lang="en-US" sz="2000" b="1" dirty="0">
                <a:solidFill>
                  <a:schemeClr val="tx1"/>
                </a:solidFill>
                <a:latin typeface="David" panose="020E0502060401010101" pitchFamily="34" charset="-79"/>
                <a:cs typeface="David" panose="020E0502060401010101" pitchFamily="34" charset="-79"/>
              </a:endParaRPr>
            </a:p>
            <a:p>
              <a:pPr algn="ctr" rtl="1"/>
              <a:r>
                <a:rPr lang="he-IL" sz="2000" b="1" dirty="0">
                  <a:solidFill>
                    <a:schemeClr val="tx1"/>
                  </a:solidFill>
                  <a:latin typeface="David" panose="020E0502060401010101" pitchFamily="34" charset="-79"/>
                  <a:cs typeface="David" panose="020E0502060401010101" pitchFamily="34" charset="-79"/>
                </a:rPr>
                <a:t>שיחה </a:t>
              </a:r>
              <a:r>
                <a:rPr lang="he-IL" sz="2000" b="1" dirty="0" smtClean="0">
                  <a:solidFill>
                    <a:schemeClr val="tx1"/>
                  </a:solidFill>
                  <a:latin typeface="David" panose="020E0502060401010101" pitchFamily="34" charset="-79"/>
                  <a:cs typeface="David" panose="020E0502060401010101" pitchFamily="34" charset="-79"/>
                </a:rPr>
                <a:t>עם</a:t>
              </a:r>
              <a:r>
                <a:rPr lang="en-US" sz="2000" b="1" dirty="0" smtClean="0">
                  <a:solidFill>
                    <a:schemeClr val="tx1"/>
                  </a:solidFill>
                  <a:latin typeface="David" panose="020E0502060401010101" pitchFamily="34" charset="-79"/>
                  <a:cs typeface="David" panose="020E0502060401010101" pitchFamily="34" charset="-79"/>
                </a:rPr>
                <a:t> 5J</a:t>
              </a:r>
              <a:r>
                <a:rPr lang="en-US" sz="2000" b="1" dirty="0">
                  <a:solidFill>
                    <a:schemeClr val="tx1"/>
                  </a:solidFill>
                  <a:latin typeface="David" panose="020E0502060401010101" pitchFamily="34" charset="-79"/>
                  <a:cs typeface="David" panose="020E0502060401010101" pitchFamily="34" charset="-79"/>
                </a:rPr>
                <a:t> </a:t>
              </a:r>
              <a:r>
                <a:rPr lang="he-IL" sz="2000" b="1" dirty="0" smtClean="0">
                  <a:solidFill>
                    <a:schemeClr val="tx1"/>
                  </a:solidFill>
                  <a:latin typeface="David" panose="020E0502060401010101" pitchFamily="34" charset="-79"/>
                  <a:cs typeface="David" panose="020E0502060401010101" pitchFamily="34" charset="-79"/>
                </a:rPr>
                <a:t> </a:t>
              </a:r>
            </a:p>
            <a:p>
              <a:pPr algn="ctr" rtl="1"/>
              <a:r>
                <a:rPr lang="he-IL" sz="2000" b="1" dirty="0" smtClean="0">
                  <a:solidFill>
                    <a:schemeClr val="tx1"/>
                  </a:solidFill>
                  <a:latin typeface="David" panose="020E0502060401010101" pitchFamily="34" charset="-79"/>
                  <a:cs typeface="David" panose="020E0502060401010101" pitchFamily="34" charset="-79"/>
                </a:rPr>
                <a:t>שיחה </a:t>
              </a:r>
              <a:r>
                <a:rPr lang="he-IL" sz="2000" b="1" dirty="0">
                  <a:solidFill>
                    <a:schemeClr val="tx1"/>
                  </a:solidFill>
                  <a:latin typeface="David" panose="020E0502060401010101" pitchFamily="34" charset="-79"/>
                  <a:cs typeface="David" panose="020E0502060401010101" pitchFamily="34" charset="-79"/>
                </a:rPr>
                <a:t>עם הנספח</a:t>
              </a:r>
              <a:endParaRPr lang="en-US" sz="2000" b="1" dirty="0">
                <a:solidFill>
                  <a:schemeClr val="tx1"/>
                </a:solidFill>
                <a:latin typeface="David" panose="020E0502060401010101" pitchFamily="34" charset="-79"/>
                <a:cs typeface="David" panose="020E0502060401010101" pitchFamily="34" charset="-79"/>
              </a:endParaRPr>
            </a:p>
            <a:p>
              <a:pPr algn="ctr" rtl="1"/>
              <a:r>
                <a:rPr lang="en-US" sz="2000" b="1" dirty="0">
                  <a:solidFill>
                    <a:schemeClr val="tx1"/>
                  </a:solidFill>
                  <a:latin typeface="David" panose="020E0502060401010101" pitchFamily="34" charset="-79"/>
                  <a:cs typeface="David" panose="020E0502060401010101" pitchFamily="34" charset="-79"/>
                </a:rPr>
                <a:t> </a:t>
              </a:r>
            </a:p>
            <a:p>
              <a:pPr rtl="1"/>
              <a:endParaRPr lang="en-US" sz="2000" b="1" dirty="0">
                <a:solidFill>
                  <a:schemeClr val="tx1"/>
                </a:solidFill>
                <a:latin typeface="David" panose="020E0502060401010101" pitchFamily="34" charset="-79"/>
                <a:cs typeface="David" panose="020E0502060401010101" pitchFamily="34" charset="-79"/>
              </a:endParaRPr>
            </a:p>
            <a:p>
              <a:pPr marL="0" lvl="1" algn="ctr" rtl="1"/>
              <a:endParaRPr lang="en-US" sz="20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45382" y="3641012"/>
              <a:ext cx="5531830" cy="108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he-IL" sz="2000" b="1" u="sng" dirty="0" smtClean="0">
                  <a:solidFill>
                    <a:schemeClr val="tx1"/>
                  </a:solidFill>
                  <a:latin typeface="David" panose="020E0502060401010101" pitchFamily="34" charset="-79"/>
                  <a:cs typeface="David" panose="020E0502060401010101" pitchFamily="34" charset="-79"/>
                </a:rPr>
                <a:t>14:00-16:30 ביקור </a:t>
              </a:r>
              <a:r>
                <a:rPr lang="he-IL" sz="2000" b="1" u="sng" dirty="0">
                  <a:solidFill>
                    <a:schemeClr val="tx1"/>
                  </a:solidFill>
                  <a:latin typeface="David" panose="020E0502060401010101" pitchFamily="34" charset="-79"/>
                  <a:cs typeface="David" panose="020E0502060401010101" pitchFamily="34" charset="-79"/>
                </a:rPr>
                <a:t>במחלקת המדינה</a:t>
              </a:r>
              <a:endParaRPr lang="en-US" sz="2000" b="1" u="sng" dirty="0">
                <a:solidFill>
                  <a:schemeClr val="tx1"/>
                </a:solidFill>
                <a:latin typeface="David" panose="020E0502060401010101" pitchFamily="34" charset="-79"/>
                <a:cs typeface="David" panose="020E0502060401010101" pitchFamily="34" charset="-79"/>
              </a:endParaRPr>
            </a:p>
            <a:p>
              <a:pPr algn="ctr" rtl="1"/>
              <a:r>
                <a:rPr lang="he-IL" sz="2000" b="1" dirty="0" smtClean="0">
                  <a:solidFill>
                    <a:schemeClr val="tx1"/>
                  </a:solidFill>
                  <a:latin typeface="David" panose="020E0502060401010101" pitchFamily="34" charset="-79"/>
                  <a:cs typeface="David" panose="020E0502060401010101" pitchFamily="34" charset="-79"/>
                </a:rPr>
                <a:t>שיחה </a:t>
              </a:r>
              <a:r>
                <a:rPr lang="he-IL" sz="2000" b="1" dirty="0">
                  <a:solidFill>
                    <a:schemeClr val="tx1"/>
                  </a:solidFill>
                  <a:latin typeface="David" panose="020E0502060401010101" pitchFamily="34" charset="-79"/>
                  <a:cs typeface="David" panose="020E0502060401010101" pitchFamily="34" charset="-79"/>
                </a:rPr>
                <a:t>עם שני דוברים</a:t>
              </a:r>
              <a:r>
                <a:rPr lang="en-US" sz="2000" b="1" dirty="0">
                  <a:solidFill>
                    <a:schemeClr val="tx1"/>
                  </a:solidFill>
                  <a:latin typeface="David" panose="020E0502060401010101" pitchFamily="34" charset="-79"/>
                  <a:cs typeface="David" panose="020E0502060401010101" pitchFamily="34" charset="-79"/>
                </a:rPr>
                <a:t>: </a:t>
              </a:r>
              <a:r>
                <a:rPr lang="he-IL" sz="2000" b="1" dirty="0" err="1" smtClean="0">
                  <a:solidFill>
                    <a:schemeClr val="tx1"/>
                  </a:solidFill>
                  <a:latin typeface="David" panose="020E0502060401010101" pitchFamily="34" charset="-79"/>
                  <a:cs typeface="David" panose="020E0502060401010101" pitchFamily="34" charset="-79"/>
                </a:rPr>
                <a:t>סטרפילד</a:t>
              </a:r>
              <a:r>
                <a:rPr lang="en-US" sz="2000" b="1" dirty="0" smtClean="0">
                  <a:solidFill>
                    <a:schemeClr val="tx1"/>
                  </a:solidFill>
                  <a:latin typeface="David" panose="020E0502060401010101" pitchFamily="34" charset="-79"/>
                  <a:cs typeface="David" panose="020E0502060401010101" pitchFamily="34" charset="-79"/>
                </a:rPr>
                <a:t>,</a:t>
              </a:r>
              <a:r>
                <a:rPr lang="he-IL" sz="2000" b="1" dirty="0" smtClean="0">
                  <a:solidFill>
                    <a:schemeClr val="tx1"/>
                  </a:solidFill>
                  <a:latin typeface="David" panose="020E0502060401010101" pitchFamily="34" charset="-79"/>
                  <a:cs typeface="David" panose="020E0502060401010101" pitchFamily="34" charset="-79"/>
                </a:rPr>
                <a:t> בראיין </a:t>
              </a:r>
              <a:r>
                <a:rPr lang="he-IL" sz="2000" b="1" dirty="0">
                  <a:solidFill>
                    <a:schemeClr val="tx1"/>
                  </a:solidFill>
                  <a:latin typeface="David" panose="020E0502060401010101" pitchFamily="34" charset="-79"/>
                  <a:cs typeface="David" panose="020E0502060401010101" pitchFamily="34" charset="-79"/>
                </a:rPr>
                <a:t>הוק (בנושא איראן), ג</a:t>
              </a:r>
              <a:r>
                <a:rPr lang="en-US" sz="2000" b="1"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יימס ג</a:t>
              </a:r>
              <a:r>
                <a:rPr lang="en-US" sz="2000" b="1"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פרי (הוק </a:t>
              </a:r>
              <a:r>
                <a:rPr lang="he-IL" sz="2000" b="1" dirty="0" smtClean="0">
                  <a:solidFill>
                    <a:schemeClr val="tx1"/>
                  </a:solidFill>
                  <a:latin typeface="David" panose="020E0502060401010101" pitchFamily="34" charset="-79"/>
                  <a:cs typeface="David" panose="020E0502060401010101" pitchFamily="34" charset="-79"/>
                </a:rPr>
                <a:t>דובר פחות </a:t>
              </a:r>
              <a:r>
                <a:rPr lang="he-IL" sz="2000" b="1" dirty="0">
                  <a:solidFill>
                    <a:schemeClr val="tx1"/>
                  </a:solidFill>
                  <a:latin typeface="David" panose="020E0502060401010101" pitchFamily="34" charset="-79"/>
                  <a:cs typeface="David" panose="020E0502060401010101" pitchFamily="34" charset="-79"/>
                </a:rPr>
                <a:t>טוב מתוך השלושה</a:t>
              </a:r>
              <a:r>
                <a:rPr lang="he-IL" sz="1200" dirty="0">
                  <a:solidFill>
                    <a:schemeClr val="tx1"/>
                  </a:solidFill>
                </a:rPr>
                <a:t>)</a:t>
              </a:r>
              <a:endParaRPr lang="en-US" sz="1200" dirty="0">
                <a:solidFill>
                  <a:schemeClr val="tx1"/>
                </a:solidFill>
              </a:endParaRPr>
            </a:p>
          </p:txBody>
        </p:sp>
        <p:sp>
          <p:nvSpPr>
            <p:cNvPr id="13" name="מלבן מעוגל 12">
              <a:hlinkClick r:id="" action="ppaction://noaction"/>
            </p:cNvPr>
            <p:cNvSpPr/>
            <p:nvPr/>
          </p:nvSpPr>
          <p:spPr>
            <a:xfrm>
              <a:off x="6345382" y="4830986"/>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18:00-21:00 משחק בייסבול</a:t>
              </a:r>
            </a:p>
          </p:txBody>
        </p:sp>
        <p:sp>
          <p:nvSpPr>
            <p:cNvPr id="14" name="מלבן מעוגל 13">
              <a:hlinkClick r:id="" action="ppaction://noaction"/>
            </p:cNvPr>
            <p:cNvSpPr/>
            <p:nvPr/>
          </p:nvSpPr>
          <p:spPr>
            <a:xfrm>
              <a:off x="6345382" y="5840959"/>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תכנית צל למצב שלא ניכנס לפנטגון</a:t>
              </a:r>
            </a:p>
            <a:p>
              <a:pPr marL="0" lvl="1" algn="ctr" rtl="1"/>
              <a:r>
                <a:rPr lang="he-IL" sz="2000" b="1" dirty="0" smtClean="0">
                  <a:solidFill>
                    <a:schemeClr val="tx1"/>
                  </a:solidFill>
                  <a:latin typeface="David" panose="020E0502060401010101" pitchFamily="34" charset="-79"/>
                  <a:cs typeface="David" panose="020E0502060401010101" pitchFamily="34" charset="-79"/>
                </a:rPr>
                <a:t>אפשרות לנסוע </a:t>
              </a:r>
              <a:r>
                <a:rPr lang="he-IL" sz="2000" b="1" dirty="0" err="1" smtClean="0">
                  <a:solidFill>
                    <a:schemeClr val="tx1"/>
                  </a:solidFill>
                  <a:latin typeface="David" panose="020E0502060401010101" pitchFamily="34" charset="-79"/>
                  <a:cs typeface="David" panose="020E0502060401010101" pitchFamily="34" charset="-79"/>
                </a:rPr>
                <a:t>לארלינגטון</a:t>
              </a:r>
              <a:r>
                <a:rPr lang="he-IL" sz="2000" b="1" dirty="0" smtClean="0">
                  <a:solidFill>
                    <a:schemeClr val="tx1"/>
                  </a:solidFill>
                  <a:latin typeface="David" panose="020E0502060401010101" pitchFamily="34" charset="-79"/>
                  <a:cs typeface="David" panose="020E0502060401010101" pitchFamily="34" charset="-79"/>
                </a:rPr>
                <a:t> או אתר מעניין אחר בסביבה</a:t>
              </a:r>
              <a:endParaRPr lang="en-US" sz="1200" b="1" dirty="0">
                <a:solidFill>
                  <a:schemeClr val="tx1"/>
                </a:solidFill>
                <a:latin typeface="David" panose="020E0502060401010101" pitchFamily="34" charset="-79"/>
                <a:cs typeface="David" panose="020E0502060401010101" pitchFamily="34" charset="-79"/>
              </a:endParaRPr>
            </a:p>
          </p:txBody>
        </p:sp>
        <p:sp>
          <p:nvSpPr>
            <p:cNvPr id="18" name="מלבן מעוגל 17">
              <a:hlinkClick r:id="" action="ppaction://noaction"/>
            </p:cNvPr>
            <p:cNvSpPr/>
            <p:nvPr/>
          </p:nvSpPr>
          <p:spPr>
            <a:xfrm>
              <a:off x="6345382" y="2631038"/>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12:00-14:00 ארוחת צהריים </a:t>
              </a:r>
            </a:p>
            <a:p>
              <a:pPr marL="0" lvl="1" algn="ctr" rtl="1"/>
              <a:r>
                <a:rPr lang="he-IL" sz="2000" b="1" dirty="0" smtClean="0">
                  <a:solidFill>
                    <a:schemeClr val="tx1"/>
                  </a:solidFill>
                  <a:latin typeface="David" panose="020E0502060401010101" pitchFamily="34" charset="-79"/>
                  <a:cs typeface="David" panose="020E0502060401010101" pitchFamily="34" charset="-79"/>
                </a:rPr>
                <a:t>במסעדה כשרה</a:t>
              </a:r>
            </a:p>
          </p:txBody>
        </p:sp>
      </p:grpSp>
    </p:spTree>
    <p:extLst>
      <p:ext uri="{BB962C8B-B14F-4D97-AF65-F5344CB8AC3E}">
        <p14:creationId xmlns:p14="http://schemas.microsoft.com/office/powerpoint/2010/main" val="164694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6345382" y="1081063"/>
            <a:ext cx="5536824" cy="5319737"/>
            <a:chOff x="1242380" y="1136913"/>
            <a:chExt cx="9656710" cy="5217494"/>
          </a:xfr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p:grpSpPr>
        <p:sp>
          <p:nvSpPr>
            <p:cNvPr id="3" name="מלבן מעוגל 2">
              <a:hlinkClick r:id="rId3"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08:30-09:30</a:t>
              </a:r>
              <a:endParaRPr lang="en-US" sz="2000" b="1" dirty="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 הרצאה במלון של ארגון </a:t>
              </a:r>
              <a:r>
                <a:rPr lang="en-US" sz="2000" b="1" dirty="0">
                  <a:solidFill>
                    <a:schemeClr val="tx1"/>
                  </a:solidFill>
                  <a:latin typeface="David" panose="020E0502060401010101" pitchFamily="34" charset="-79"/>
                  <a:cs typeface="David" panose="020E0502060401010101" pitchFamily="34" charset="-79"/>
                </a:rPr>
                <a:t> </a:t>
              </a:r>
              <a:r>
                <a:rPr lang="en-US" sz="2000" b="1" dirty="0" smtClean="0">
                  <a:solidFill>
                    <a:schemeClr val="tx1"/>
                  </a:solidFill>
                  <a:latin typeface="David" panose="020E0502060401010101" pitchFamily="34" charset="-79"/>
                  <a:cs typeface="David" panose="020E0502060401010101" pitchFamily="34" charset="-79"/>
                </a:rPr>
                <a:t>JS </a:t>
              </a:r>
              <a:r>
                <a:rPr lang="he-IL" sz="2000" b="1" dirty="0" smtClean="0">
                  <a:solidFill>
                    <a:schemeClr val="tx1"/>
                  </a:solidFill>
                  <a:latin typeface="David" panose="020E0502060401010101" pitchFamily="34" charset="-79"/>
                  <a:cs typeface="David" panose="020E0502060401010101" pitchFamily="34" charset="-79"/>
                </a:rPr>
                <a:t>אחרי </a:t>
              </a:r>
              <a:r>
                <a:rPr lang="en-US" sz="2000" b="1" dirty="0">
                  <a:solidFill>
                    <a:schemeClr val="tx1"/>
                  </a:solidFill>
                  <a:latin typeface="David" panose="020E0502060401010101" pitchFamily="34" charset="-79"/>
                  <a:cs typeface="David" panose="020E0502060401010101" pitchFamily="34" charset="-79"/>
                </a:rPr>
                <a:t>check </a:t>
              </a:r>
              <a:r>
                <a:rPr lang="en-US" sz="2000" b="1" dirty="0" smtClean="0">
                  <a:solidFill>
                    <a:schemeClr val="tx1"/>
                  </a:solidFill>
                  <a:latin typeface="David" panose="020E0502060401010101" pitchFamily="34" charset="-79"/>
                  <a:cs typeface="David" panose="020E0502060401010101" pitchFamily="34" charset="-79"/>
                </a:rPr>
                <a:t>out</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10:00-12:30ביקור </a:t>
              </a:r>
              <a:r>
                <a:rPr lang="he-IL" sz="2000" b="1" dirty="0" err="1" smtClean="0">
                  <a:solidFill>
                    <a:schemeClr val="tx1"/>
                  </a:solidFill>
                  <a:latin typeface="David" panose="020E0502060401010101" pitchFamily="34" charset="-79"/>
                  <a:cs typeface="David" panose="020E0502060401010101" pitchFamily="34" charset="-79"/>
                </a:rPr>
                <a:t>באייפאק</a:t>
              </a:r>
              <a:r>
                <a:rPr lang="he-IL" sz="2000" b="1" dirty="0" smtClean="0">
                  <a:solidFill>
                    <a:schemeClr val="tx1"/>
                  </a:solidFill>
                  <a:latin typeface="David" panose="020E0502060401010101" pitchFamily="34" charset="-79"/>
                  <a:cs typeface="David" panose="020E0502060401010101" pitchFamily="34" charset="-79"/>
                </a:rPr>
                <a:t> </a:t>
              </a:r>
            </a:p>
            <a:p>
              <a:pPr marL="0" lvl="1" algn="ctr" rtl="1"/>
              <a:r>
                <a:rPr lang="he-IL" sz="2000" b="1" dirty="0" smtClean="0">
                  <a:solidFill>
                    <a:schemeClr val="tx1"/>
                  </a:solidFill>
                  <a:latin typeface="David" panose="020E0502060401010101" pitchFamily="34" charset="-79"/>
                  <a:cs typeface="David" panose="020E0502060401010101" pitchFamily="34" charset="-79"/>
                </a:rPr>
                <a:t>שתי סקירות של עד 45 דק' כל אחת וא"צ</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30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13:00-15:30 ביקור בקונגרס</a:t>
              </a:r>
            </a:p>
            <a:p>
              <a:pPr algn="ctr" rtl="1"/>
              <a:r>
                <a:rPr lang="he-IL" sz="2000" b="1" dirty="0" smtClean="0">
                  <a:solidFill>
                    <a:schemeClr val="tx1"/>
                  </a:solidFill>
                  <a:latin typeface="David" panose="020E0502060401010101" pitchFamily="34" charset="-79"/>
                  <a:cs typeface="David" panose="020E0502060401010101" pitchFamily="34" charset="-79"/>
                </a:rPr>
                <a:t>סיור מונומנטלי</a:t>
              </a:r>
            </a:p>
            <a:p>
              <a:pPr algn="ctr" rtl="1"/>
              <a:r>
                <a:rPr lang="he-IL" sz="2000" b="1" dirty="0" smtClean="0">
                  <a:solidFill>
                    <a:schemeClr val="tx1"/>
                  </a:solidFill>
                  <a:latin typeface="David" panose="020E0502060401010101" pitchFamily="34" charset="-79"/>
                  <a:cs typeface="David" panose="020E0502060401010101" pitchFamily="34" charset="-79"/>
                </a:rPr>
                <a:t>שיחות קצרות מפי חברי קונגרס משני צדי הבית</a:t>
              </a:r>
            </a:p>
            <a:p>
              <a:pPr marL="0" lvl="1" algn="ctr" rtl="1"/>
              <a:r>
                <a:rPr lang="he-IL" sz="2000" b="1" dirty="0" smtClean="0">
                  <a:solidFill>
                    <a:schemeClr val="tx1"/>
                  </a:solidFill>
                  <a:latin typeface="David" panose="020E0502060401010101" pitchFamily="34" charset="-79"/>
                  <a:cs typeface="David" panose="020E0502060401010101" pitchFamily="34" charset="-79"/>
                </a:rPr>
                <a:t>שמיעת סקירה מפי עוזר מקצועי באחת מוועדות הקונגרס</a:t>
              </a:r>
            </a:p>
            <a:p>
              <a:pPr marL="0" lvl="1" algn="ctr" rtl="1"/>
              <a:r>
                <a:rPr lang="he-IL" sz="2000" b="1" dirty="0" smtClean="0">
                  <a:solidFill>
                    <a:schemeClr val="tx1"/>
                  </a:solidFill>
                  <a:latin typeface="David" panose="020E0502060401010101" pitchFamily="34" charset="-79"/>
                  <a:cs typeface="David" panose="020E0502060401010101" pitchFamily="34" charset="-79"/>
                </a:rPr>
                <a:t>(חברי קונגרס משתתפים ייסגרו רק בסמוך למועד המפגש, עם צפי </a:t>
              </a:r>
              <a:r>
                <a:rPr lang="he-IL" sz="2000" b="1" dirty="0" err="1" smtClean="0">
                  <a:solidFill>
                    <a:schemeClr val="tx1"/>
                  </a:solidFill>
                  <a:latin typeface="David" panose="020E0502060401010101" pitchFamily="34" charset="-79"/>
                  <a:cs typeface="David" panose="020E0502060401010101" pitchFamily="34" charset="-79"/>
                </a:rPr>
                <a:t>לבלת"מים</a:t>
              </a:r>
              <a:r>
                <a:rPr lang="he-IL" sz="2000" b="1" dirty="0" smtClean="0">
                  <a:solidFill>
                    <a:schemeClr val="tx1"/>
                  </a:solidFill>
                  <a:latin typeface="David" panose="020E0502060401010101" pitchFamily="34" charset="-79"/>
                  <a:cs typeface="David" panose="020E0502060401010101" pitchFamily="34" charset="-79"/>
                </a:rPr>
                <a:t>)</a:t>
              </a:r>
              <a:endParaRPr lang="en-US" sz="200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רביעי 19/6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1903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רביעי 19/6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50376" y="1081063"/>
            <a:ext cx="5531830" cy="5319737"/>
            <a:chOff x="6350376" y="1081063"/>
            <a:chExt cx="5531830" cy="5319737"/>
          </a:xfrm>
        </p:grpSpPr>
        <p:sp>
          <p:nvSpPr>
            <p:cNvPr id="3" name="מלבן מעוגל 2">
              <a:hlinkClick r:id="rId5" action="ppaction://hlinksldjump"/>
            </p:cNvPr>
            <p:cNvSpPr/>
            <p:nvPr/>
          </p:nvSpPr>
          <p:spPr>
            <a:xfrm>
              <a:off x="6350376" y="1081063"/>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15:30-17:00</a:t>
              </a:r>
              <a:endParaRPr lang="en-US" sz="2000" b="1" dirty="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 מעבר לרכבת ו-</a:t>
              </a:r>
              <a:r>
                <a:rPr lang="en-US" sz="2000" b="1" dirty="0" smtClean="0">
                  <a:solidFill>
                    <a:schemeClr val="tx1"/>
                  </a:solidFill>
                  <a:latin typeface="David" panose="020E0502060401010101" pitchFamily="34" charset="-79"/>
                  <a:cs typeface="David" panose="020E0502060401010101" pitchFamily="34" charset="-79"/>
                </a:rPr>
                <a:t>check in</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117709"/>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17:00-20:30</a:t>
              </a:r>
            </a:p>
            <a:p>
              <a:pPr marL="0" lvl="1" algn="ctr" rtl="1"/>
              <a:r>
                <a:rPr lang="he-IL" sz="2000" b="1" dirty="0" smtClean="0">
                  <a:solidFill>
                    <a:schemeClr val="tx1"/>
                  </a:solidFill>
                  <a:latin typeface="David" panose="020E0502060401010101" pitchFamily="34" charset="-79"/>
                  <a:cs typeface="David" panose="020E0502060401010101" pitchFamily="34" charset="-79"/>
                </a:rPr>
                <a:t>נסיעה ברכבת</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4191000"/>
              <a:ext cx="5531830" cy="22098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פערים ונקודות להחלטה</a:t>
              </a:r>
            </a:p>
            <a:p>
              <a:pPr algn="ctr" rtl="1"/>
              <a:r>
                <a:rPr lang="he-IL" sz="2000" b="1" dirty="0" smtClean="0">
                  <a:solidFill>
                    <a:schemeClr val="tx1"/>
                  </a:solidFill>
                  <a:latin typeface="David" panose="020E0502060401010101" pitchFamily="34" charset="-79"/>
                  <a:cs typeface="David" panose="020E0502060401010101" pitchFamily="34" charset="-79"/>
                </a:rPr>
                <a:t>גורמים שעימם ניפגש </a:t>
              </a:r>
              <a:r>
                <a:rPr lang="he-IL" sz="2000" b="1" dirty="0" err="1" smtClean="0">
                  <a:solidFill>
                    <a:schemeClr val="tx1"/>
                  </a:solidFill>
                  <a:latin typeface="David" panose="020E0502060401010101" pitchFamily="34" charset="-79"/>
                  <a:cs typeface="David" panose="020E0502060401010101" pitchFamily="34" charset="-79"/>
                </a:rPr>
                <a:t>באייפאק</a:t>
              </a:r>
              <a:r>
                <a:rPr lang="he-IL" sz="2000" b="1" dirty="0" smtClean="0">
                  <a:solidFill>
                    <a:schemeClr val="tx1"/>
                  </a:solidFill>
                  <a:latin typeface="David" panose="020E0502060401010101" pitchFamily="34" charset="-79"/>
                  <a:cs typeface="David" panose="020E0502060401010101" pitchFamily="34" charset="-79"/>
                </a:rPr>
                <a:t> ובקונגרס</a:t>
              </a:r>
            </a:p>
            <a:p>
              <a:pPr algn="ctr" rtl="1"/>
              <a:r>
                <a:rPr lang="he-IL" sz="2000" b="1" dirty="0" smtClean="0">
                  <a:solidFill>
                    <a:schemeClr val="tx1"/>
                  </a:solidFill>
                  <a:latin typeface="David" panose="020E0502060401010101" pitchFamily="34" charset="-79"/>
                  <a:cs typeface="David" panose="020E0502060401010101" pitchFamily="34" charset="-79"/>
                </a:rPr>
                <a:t>ודילמת השם מול האיכות</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3154355"/>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20:30-21:00</a:t>
              </a:r>
            </a:p>
            <a:p>
              <a:pPr marL="0" lvl="1" algn="ctr" rtl="1"/>
              <a:r>
                <a:rPr lang="he-IL" sz="2000" b="1" dirty="0" smtClean="0">
                  <a:solidFill>
                    <a:schemeClr val="tx1"/>
                  </a:solidFill>
                  <a:latin typeface="David" panose="020E0502060401010101" pitchFamily="34" charset="-79"/>
                  <a:cs typeface="David" panose="020E0502060401010101" pitchFamily="34" charset="-79"/>
                </a:rPr>
                <a:t>הגעה למלון וקבלת חדרים</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5193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345382" y="1136913"/>
            <a:ext cx="5531830" cy="522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he-IL" sz="2000" b="1" u="sng" dirty="0" smtClean="0">
                <a:solidFill>
                  <a:schemeClr val="tx1"/>
                </a:solidFill>
                <a:latin typeface="David" panose="020E0502060401010101" pitchFamily="34" charset="-79"/>
                <a:cs typeface="David" panose="020E0502060401010101" pitchFamily="34" charset="-79"/>
              </a:rPr>
              <a:t>08:30-15:00 ביקור באו"ם</a:t>
            </a:r>
          </a:p>
          <a:p>
            <a:pPr algn="r" rtl="1"/>
            <a:r>
              <a:rPr lang="he-IL" sz="2000" b="1" dirty="0">
                <a:solidFill>
                  <a:schemeClr val="tx1"/>
                </a:solidFill>
                <a:latin typeface="David" panose="020E0502060401010101" pitchFamily="34" charset="-79"/>
                <a:cs typeface="David" panose="020E0502060401010101" pitchFamily="34" charset="-79"/>
              </a:rPr>
              <a:t>7:30 – יציאה </a:t>
            </a:r>
            <a:r>
              <a:rPr lang="he-IL" sz="2000" b="1" dirty="0" smtClean="0">
                <a:solidFill>
                  <a:schemeClr val="tx1"/>
                </a:solidFill>
                <a:latin typeface="David" panose="020E0502060401010101" pitchFamily="34" charset="-79"/>
                <a:cs typeface="David" panose="020E0502060401010101" pitchFamily="34" charset="-79"/>
              </a:rPr>
              <a:t>מהמלון (מומלץ רגלית) </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08:00 – כניסה </a:t>
            </a:r>
            <a:r>
              <a:rPr lang="he-IL" sz="2000" b="1" dirty="0" smtClean="0">
                <a:solidFill>
                  <a:schemeClr val="tx1"/>
                </a:solidFill>
                <a:latin typeface="David" panose="020E0502060401010101" pitchFamily="34" charset="-79"/>
                <a:cs typeface="David" panose="020E0502060401010101" pitchFamily="34" charset="-79"/>
              </a:rPr>
              <a:t>לאו"ם (עקיפת העומס)</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08:30 – שיחת פתיחה ואוריינטציה </a:t>
            </a:r>
            <a:r>
              <a:rPr lang="he-IL" sz="2000" b="1" dirty="0" smtClean="0">
                <a:solidFill>
                  <a:schemeClr val="tx1"/>
                </a:solidFill>
                <a:latin typeface="David" panose="020E0502060401010101" pitchFamily="34" charset="-79"/>
                <a:cs typeface="David" panose="020E0502060401010101" pitchFamily="34" charset="-79"/>
              </a:rPr>
              <a:t>סגנית/שגריר </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09:30 – הפסקה </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09:45 – דובר </a:t>
            </a:r>
            <a:r>
              <a:rPr lang="he-IL" sz="2000" b="1" dirty="0" err="1">
                <a:solidFill>
                  <a:schemeClr val="tx1"/>
                </a:solidFill>
                <a:latin typeface="David" panose="020E0502060401010101" pitchFamily="34" charset="-79"/>
                <a:cs typeface="David" panose="020E0502060401010101" pitchFamily="34" charset="-79"/>
              </a:rPr>
              <a:t>מזכ</a:t>
            </a:r>
            <a:r>
              <a:rPr lang="en-US" sz="2000" b="1"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ל האו</a:t>
            </a:r>
            <a:r>
              <a:rPr lang="en-US" sz="2000" b="1"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ם סטפן </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10:30 – הפסקה</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10:45 – שיחה של</a:t>
            </a:r>
            <a:r>
              <a:rPr lang="en-US" sz="2000" b="1" dirty="0">
                <a:solidFill>
                  <a:schemeClr val="tx1"/>
                </a:solidFill>
                <a:latin typeface="David" panose="020E0502060401010101" pitchFamily="34" charset="-79"/>
                <a:cs typeface="David" panose="020E0502060401010101" pitchFamily="34" charset="-79"/>
              </a:rPr>
              <a:t> </a:t>
            </a:r>
            <a:r>
              <a:rPr lang="en-US" sz="2000" b="1" dirty="0" err="1">
                <a:solidFill>
                  <a:schemeClr val="tx1"/>
                </a:solidFill>
                <a:latin typeface="David" panose="020E0502060401010101" pitchFamily="34" charset="-79"/>
                <a:cs typeface="David" panose="020E0502060401010101" pitchFamily="34" charset="-79"/>
              </a:rPr>
              <a:t>Jehangir</a:t>
            </a:r>
            <a:r>
              <a:rPr lang="en-US" sz="2000" b="1" dirty="0">
                <a:solidFill>
                  <a:schemeClr val="tx1"/>
                </a:solidFill>
                <a:latin typeface="David" panose="020E0502060401010101" pitchFamily="34" charset="-79"/>
                <a:cs typeface="David" panose="020E0502060401010101" pitchFamily="34" charset="-79"/>
              </a:rPr>
              <a:t> A Khan </a:t>
            </a:r>
            <a:r>
              <a:rPr lang="he-IL" sz="2000" b="1" dirty="0" smtClean="0">
                <a:solidFill>
                  <a:schemeClr val="tx1"/>
                </a:solidFill>
                <a:latin typeface="David" panose="020E0502060401010101" pitchFamily="34" charset="-79"/>
                <a:cs typeface="David" panose="020E0502060401010101" pitchFamily="34" charset="-79"/>
              </a:rPr>
              <a:t>בנושא </a:t>
            </a:r>
            <a:r>
              <a:rPr lang="he-IL" sz="2000" b="1" dirty="0">
                <a:solidFill>
                  <a:schemeClr val="tx1"/>
                </a:solidFill>
                <a:latin typeface="David" panose="020E0502060401010101" pitchFamily="34" charset="-79"/>
                <a:cs typeface="David" panose="020E0502060401010101" pitchFamily="34" charset="-79"/>
              </a:rPr>
              <a:t>טרור </a:t>
            </a:r>
            <a:r>
              <a:rPr lang="he-IL" sz="2000" b="1" dirty="0" smtClean="0">
                <a:solidFill>
                  <a:schemeClr val="tx1"/>
                </a:solidFill>
                <a:latin typeface="David" panose="020E0502060401010101" pitchFamily="34" charset="-79"/>
                <a:cs typeface="David" panose="020E0502060401010101" pitchFamily="34" charset="-79"/>
              </a:rPr>
              <a:t>11:45 </a:t>
            </a:r>
            <a:r>
              <a:rPr lang="he-IL" sz="2000" b="1" dirty="0">
                <a:solidFill>
                  <a:schemeClr val="tx1"/>
                </a:solidFill>
                <a:latin typeface="David" panose="020E0502060401010101" pitchFamily="34" charset="-79"/>
                <a:cs typeface="David" panose="020E0502060401010101" pitchFamily="34" charset="-79"/>
              </a:rPr>
              <a:t>–  הפסקה</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12:00 – שיחה על התחום המדיני (</a:t>
            </a:r>
            <a:r>
              <a:rPr lang="he-IL" sz="2000" b="1" dirty="0" err="1">
                <a:solidFill>
                  <a:schemeClr val="tx1"/>
                </a:solidFill>
                <a:latin typeface="David" panose="020E0502060401010101" pitchFamily="34" charset="-79"/>
                <a:cs typeface="David" panose="020E0502060401010101" pitchFamily="34" charset="-79"/>
              </a:rPr>
              <a:t>רוזרמרי</a:t>
            </a:r>
            <a:r>
              <a:rPr lang="he-IL" sz="2000" b="1" dirty="0">
                <a:solidFill>
                  <a:schemeClr val="tx1"/>
                </a:solidFill>
                <a:latin typeface="David" panose="020E0502060401010101" pitchFamily="34" charset="-79"/>
                <a:cs typeface="David" panose="020E0502060401010101" pitchFamily="34" charset="-79"/>
              </a:rPr>
              <a:t> די-קרלו</a:t>
            </a:r>
            <a:r>
              <a:rPr lang="en-US" sz="2000" b="1" dirty="0">
                <a:solidFill>
                  <a:schemeClr val="tx1"/>
                </a:solidFill>
                <a:latin typeface="David" panose="020E0502060401010101" pitchFamily="34" charset="-79"/>
                <a:cs typeface="David" panose="020E0502060401010101" pitchFamily="34" charset="-79"/>
              </a:rPr>
              <a:t> (</a:t>
            </a:r>
          </a:p>
          <a:p>
            <a:pPr algn="r" rtl="1"/>
            <a:r>
              <a:rPr lang="he-IL" sz="2000" b="1" dirty="0">
                <a:solidFill>
                  <a:schemeClr val="tx1"/>
                </a:solidFill>
                <a:latin typeface="David" panose="020E0502060401010101" pitchFamily="34" charset="-79"/>
                <a:cs typeface="David" panose="020E0502060401010101" pitchFamily="34" charset="-79"/>
              </a:rPr>
              <a:t>13:00 – ארוחת צהריים</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13:45 – סיור באו</a:t>
            </a:r>
            <a:r>
              <a:rPr lang="en-US" sz="2000" b="1"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ם ותמונות</a:t>
            </a:r>
            <a:endParaRPr lang="en-US" sz="2000" b="1" dirty="0">
              <a:solidFill>
                <a:schemeClr val="tx1"/>
              </a:solidFill>
              <a:latin typeface="David" panose="020E0502060401010101" pitchFamily="34" charset="-79"/>
              <a:cs typeface="David" panose="020E0502060401010101" pitchFamily="34" charset="-79"/>
            </a:endParaRPr>
          </a:p>
          <a:p>
            <a:pPr algn="r" rtl="1"/>
            <a:r>
              <a:rPr lang="he-IL" sz="2000" b="1" dirty="0">
                <a:solidFill>
                  <a:schemeClr val="tx1"/>
                </a:solidFill>
                <a:latin typeface="David" panose="020E0502060401010101" pitchFamily="34" charset="-79"/>
                <a:cs typeface="David" panose="020E0502060401010101" pitchFamily="34" charset="-79"/>
              </a:rPr>
              <a:t>15:00 – יציאה רגלית </a:t>
            </a:r>
            <a:r>
              <a:rPr lang="he-IL" sz="2000" b="1" dirty="0" smtClean="0">
                <a:solidFill>
                  <a:schemeClr val="tx1"/>
                </a:solidFill>
                <a:latin typeface="David" panose="020E0502060401010101" pitchFamily="34" charset="-79"/>
                <a:cs typeface="David" panose="020E0502060401010101" pitchFamily="34" charset="-79"/>
              </a:rPr>
              <a:t>ל-</a:t>
            </a:r>
            <a:r>
              <a:rPr lang="en-US" sz="2000" b="1" dirty="0" smtClean="0">
                <a:solidFill>
                  <a:schemeClr val="tx1"/>
                </a:solidFill>
                <a:latin typeface="David" panose="020E0502060401010101" pitchFamily="34" charset="-79"/>
                <a:cs typeface="David" panose="020E0502060401010101" pitchFamily="34" charset="-79"/>
              </a:rPr>
              <a:t>AJC</a:t>
            </a:r>
            <a:r>
              <a:rPr lang="he-IL" sz="2000" b="1" dirty="0" smtClean="0">
                <a:solidFill>
                  <a:schemeClr val="tx1"/>
                </a:solidFill>
                <a:latin typeface="David" panose="020E0502060401010101" pitchFamily="34" charset="-79"/>
                <a:cs typeface="David" panose="020E0502060401010101" pitchFamily="34" charset="-79"/>
              </a:rPr>
              <a:t> </a:t>
            </a:r>
            <a:endParaRPr lang="en-US" sz="20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חמישי 20/6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52708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6737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345382" y="1081064"/>
            <a:ext cx="5531830" cy="271663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he-IL" sz="2000" b="1" u="sng" dirty="0" smtClean="0">
                <a:solidFill>
                  <a:schemeClr val="tx1"/>
                </a:solidFill>
                <a:latin typeface="David" panose="020E0502060401010101" pitchFamily="34" charset="-79"/>
                <a:cs typeface="David" panose="020E0502060401010101" pitchFamily="34" charset="-79"/>
              </a:rPr>
              <a:t>15:30-17:30 ביקור ב-</a:t>
            </a:r>
            <a:r>
              <a:rPr lang="en-US" sz="2000" b="1" u="sng" dirty="0" smtClean="0">
                <a:solidFill>
                  <a:schemeClr val="tx1"/>
                </a:solidFill>
                <a:latin typeface="David" panose="020E0502060401010101" pitchFamily="34" charset="-79"/>
                <a:cs typeface="David" panose="020E0502060401010101" pitchFamily="34" charset="-79"/>
              </a:rPr>
              <a:t>AJC</a:t>
            </a:r>
            <a:endParaRPr lang="he-IL" sz="2000" b="1" u="sng" dirty="0" smtClean="0">
              <a:solidFill>
                <a:schemeClr val="tx1"/>
              </a:solidFill>
              <a:latin typeface="David" panose="020E0502060401010101" pitchFamily="34" charset="-79"/>
              <a:cs typeface="David" panose="020E0502060401010101" pitchFamily="34" charset="-79"/>
            </a:endParaRPr>
          </a:p>
          <a:p>
            <a:pPr algn="r" rtl="1">
              <a:lnSpc>
                <a:spcPct val="150000"/>
              </a:lnSpc>
            </a:pPr>
            <a:r>
              <a:rPr lang="he-IL" sz="2000" b="1" dirty="0" smtClean="0">
                <a:solidFill>
                  <a:schemeClr val="tx1"/>
                </a:solidFill>
                <a:latin typeface="David" panose="020E0502060401010101" pitchFamily="34" charset="-79"/>
                <a:cs typeface="David" panose="020E0502060401010101" pitchFamily="34" charset="-79"/>
              </a:rPr>
              <a:t>15:30 – שיחה עם הקונסול הכללי  דני דיין</a:t>
            </a:r>
            <a:endParaRPr lang="en-US" sz="2000" b="1" dirty="0">
              <a:solidFill>
                <a:schemeClr val="tx1"/>
              </a:solidFill>
              <a:latin typeface="David" panose="020E0502060401010101" pitchFamily="34" charset="-79"/>
              <a:cs typeface="David" panose="020E0502060401010101" pitchFamily="34" charset="-79"/>
            </a:endParaRPr>
          </a:p>
          <a:p>
            <a:pPr algn="r" rtl="1">
              <a:lnSpc>
                <a:spcPct val="150000"/>
              </a:lnSpc>
            </a:pPr>
            <a:r>
              <a:rPr lang="he-IL" sz="2000" b="1" dirty="0">
                <a:solidFill>
                  <a:schemeClr val="tx1"/>
                </a:solidFill>
                <a:latin typeface="David" panose="020E0502060401010101" pitchFamily="34" charset="-79"/>
                <a:cs typeface="David" panose="020E0502060401010101" pitchFamily="34" charset="-79"/>
              </a:rPr>
              <a:t>16:15 – הפסקה</a:t>
            </a:r>
            <a:endParaRPr lang="en-US" sz="2000" b="1" dirty="0">
              <a:solidFill>
                <a:schemeClr val="tx1"/>
              </a:solidFill>
              <a:latin typeface="David" panose="020E0502060401010101" pitchFamily="34" charset="-79"/>
              <a:cs typeface="David" panose="020E0502060401010101" pitchFamily="34" charset="-79"/>
            </a:endParaRPr>
          </a:p>
          <a:p>
            <a:pPr algn="r" rtl="1">
              <a:lnSpc>
                <a:spcPct val="150000"/>
              </a:lnSpc>
            </a:pPr>
            <a:r>
              <a:rPr lang="he-IL" sz="2000" b="1" dirty="0">
                <a:solidFill>
                  <a:schemeClr val="tx1"/>
                </a:solidFill>
                <a:latin typeface="David" panose="020E0502060401010101" pitchFamily="34" charset="-79"/>
                <a:cs typeface="David" panose="020E0502060401010101" pitchFamily="34" charset="-79"/>
              </a:rPr>
              <a:t>16:30 – שיחה עם דיוויד </a:t>
            </a:r>
            <a:r>
              <a:rPr lang="he-IL" sz="2000" b="1" dirty="0" smtClean="0">
                <a:solidFill>
                  <a:schemeClr val="tx1"/>
                </a:solidFill>
                <a:latin typeface="David" panose="020E0502060401010101" pitchFamily="34" charset="-79"/>
                <a:cs typeface="David" panose="020E0502060401010101" pitchFamily="34" charset="-79"/>
              </a:rPr>
              <a:t>האריס       </a:t>
            </a:r>
            <a:r>
              <a:rPr lang="en-US" sz="2000" b="1" dirty="0" smtClean="0">
                <a:solidFill>
                  <a:schemeClr val="tx1"/>
                </a:solidFill>
                <a:latin typeface="David" panose="020E0502060401010101" pitchFamily="34" charset="-79"/>
                <a:cs typeface="David" panose="020E0502060401010101" pitchFamily="34" charset="-79"/>
              </a:rPr>
              <a:t>David </a:t>
            </a:r>
            <a:r>
              <a:rPr lang="en-US" sz="2000" b="1" dirty="0">
                <a:solidFill>
                  <a:schemeClr val="tx1"/>
                </a:solidFill>
                <a:latin typeface="David" panose="020E0502060401010101" pitchFamily="34" charset="-79"/>
                <a:cs typeface="David" panose="020E0502060401010101" pitchFamily="34" charset="-79"/>
              </a:rPr>
              <a:t>Harris</a:t>
            </a:r>
            <a:endParaRPr lang="he-IL" sz="2000" b="1" dirty="0" smtClean="0">
              <a:solidFill>
                <a:schemeClr val="tx1"/>
              </a:solidFill>
              <a:latin typeface="David" panose="020E0502060401010101" pitchFamily="34" charset="-79"/>
              <a:cs typeface="David" panose="020E0502060401010101" pitchFamily="34" charset="-79"/>
            </a:endParaRPr>
          </a:p>
          <a:p>
            <a:pPr algn="r" rtl="1"/>
            <a:r>
              <a:rPr lang="he-IL" sz="2000" b="1" dirty="0" smtClean="0">
                <a:solidFill>
                  <a:schemeClr val="tx1"/>
                </a:solidFill>
                <a:latin typeface="David" panose="020E0502060401010101" pitchFamily="34" charset="-79"/>
                <a:cs typeface="David" panose="020E0502060401010101" pitchFamily="34" charset="-79"/>
              </a:rPr>
              <a:t>              </a:t>
            </a:r>
            <a:r>
              <a:rPr lang="en-US" sz="2000" b="1" dirty="0" smtClean="0">
                <a:solidFill>
                  <a:schemeClr val="tx1"/>
                </a:solidFill>
                <a:latin typeface="David" panose="020E0502060401010101" pitchFamily="34" charset="-79"/>
                <a:cs typeface="David" panose="020E0502060401010101" pitchFamily="34" charset="-79"/>
              </a:rPr>
              <a:t>  (American </a:t>
            </a:r>
            <a:r>
              <a:rPr lang="en-US" sz="2000" b="1" dirty="0">
                <a:solidFill>
                  <a:schemeClr val="tx1"/>
                </a:solidFill>
                <a:latin typeface="David" panose="020E0502060401010101" pitchFamily="34" charset="-79"/>
                <a:cs typeface="David" panose="020E0502060401010101" pitchFamily="34" charset="-79"/>
              </a:rPr>
              <a:t>Jewish </a:t>
            </a:r>
            <a:r>
              <a:rPr lang="en-US" sz="2000" b="1" dirty="0" smtClean="0">
                <a:solidFill>
                  <a:schemeClr val="tx1"/>
                </a:solidFill>
                <a:latin typeface="David" panose="020E0502060401010101" pitchFamily="34" charset="-79"/>
                <a:cs typeface="David" panose="020E0502060401010101" pitchFamily="34" charset="-79"/>
              </a:rPr>
              <a:t>Committee </a:t>
            </a:r>
            <a:r>
              <a:rPr lang="en-US" sz="2000" b="1" dirty="0">
                <a:solidFill>
                  <a:schemeClr val="tx1"/>
                </a:solidFill>
                <a:latin typeface="David" panose="020E0502060401010101" pitchFamily="34" charset="-79"/>
                <a:cs typeface="David" panose="020E0502060401010101" pitchFamily="34" charset="-79"/>
              </a:rPr>
              <a:t>leader)</a:t>
            </a:r>
            <a:r>
              <a:rPr lang="he-IL" sz="2000" b="1" dirty="0" smtClean="0">
                <a:solidFill>
                  <a:schemeClr val="tx1"/>
                </a:solidFill>
                <a:latin typeface="David" panose="020E0502060401010101" pitchFamily="34" charset="-79"/>
                <a:cs typeface="David" panose="020E0502060401010101" pitchFamily="34" charset="-79"/>
              </a:rPr>
              <a:t>  </a:t>
            </a:r>
            <a:endParaRPr lang="en-US" sz="2000" b="1" dirty="0">
              <a:solidFill>
                <a:schemeClr val="tx1"/>
              </a:solidFill>
              <a:latin typeface="David" panose="020E0502060401010101" pitchFamily="34" charset="-79"/>
              <a:cs typeface="David" panose="020E0502060401010101" pitchFamily="34" charset="-79"/>
            </a:endParaRPr>
          </a:p>
          <a:p>
            <a:pPr algn="r" rtl="1">
              <a:lnSpc>
                <a:spcPct val="150000"/>
              </a:lnSpc>
            </a:pPr>
            <a:r>
              <a:rPr lang="he-IL" sz="2000" b="1" dirty="0">
                <a:solidFill>
                  <a:schemeClr val="tx1"/>
                </a:solidFill>
                <a:latin typeface="David" panose="020E0502060401010101" pitchFamily="34" charset="-79"/>
                <a:cs typeface="David" panose="020E0502060401010101" pitchFamily="34" charset="-79"/>
              </a:rPr>
              <a:t>17:30 – </a:t>
            </a:r>
            <a:r>
              <a:rPr lang="he-IL" sz="2000" b="1" dirty="0" smtClean="0">
                <a:solidFill>
                  <a:schemeClr val="tx1"/>
                </a:solidFill>
                <a:latin typeface="David" panose="020E0502060401010101" pitchFamily="34" charset="-79"/>
                <a:cs typeface="David" panose="020E0502060401010101" pitchFamily="34" charset="-79"/>
              </a:rPr>
              <a:t>חזרה למלון או שחרור אחרי הקונסוליה</a:t>
            </a:r>
            <a:endParaRPr lang="en-US" sz="2000" b="1" dirty="0">
              <a:solidFill>
                <a:schemeClr val="tx1"/>
              </a:solidFill>
              <a:latin typeface="David" panose="020E0502060401010101" pitchFamily="34" charset="-79"/>
              <a:cs typeface="David" panose="020E0502060401010101" pitchFamily="34" charset="-79"/>
            </a:endParaRPr>
          </a:p>
          <a:p>
            <a:pPr algn="r" rtl="1"/>
            <a:endParaRPr lang="en-US" sz="20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חמישי 20/6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4"/>
            <a:ext cx="5278582" cy="27724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a:hlinkClick r:id="rId3" action="ppaction://hlinksldjump"/>
          </p:cNvPr>
          <p:cNvSpPr/>
          <p:nvPr/>
        </p:nvSpPr>
        <p:spPr>
          <a:xfrm>
            <a:off x="6345382" y="4196442"/>
            <a:ext cx="5531830" cy="2155459"/>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he-IL" sz="2000" b="1" u="sng" dirty="0" smtClean="0">
                <a:solidFill>
                  <a:schemeClr val="tx1"/>
                </a:solidFill>
                <a:latin typeface="David" panose="020E0502060401010101" pitchFamily="34" charset="-79"/>
                <a:cs typeface="David" panose="020E0502060401010101" pitchFamily="34" charset="-79"/>
              </a:rPr>
              <a:t>פערים ונושאים להחלטה</a:t>
            </a:r>
          </a:p>
          <a:p>
            <a:pPr marL="0" lvl="1"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תנועה רגלית אל האו"ם ומ-</a:t>
            </a:r>
            <a:r>
              <a:rPr lang="en-US" sz="2000" b="1" dirty="0" smtClean="0">
                <a:solidFill>
                  <a:schemeClr val="tx1"/>
                </a:solidFill>
                <a:latin typeface="David" panose="020E0502060401010101" pitchFamily="34" charset="-79"/>
                <a:cs typeface="David" panose="020E0502060401010101" pitchFamily="34" charset="-79"/>
              </a:rPr>
              <a:t>AJC</a:t>
            </a:r>
            <a:r>
              <a:rPr lang="he-IL" sz="2000" b="1" dirty="0" smtClean="0">
                <a:solidFill>
                  <a:schemeClr val="tx1"/>
                </a:solidFill>
                <a:latin typeface="David" panose="020E0502060401010101" pitchFamily="34" charset="-79"/>
                <a:cs typeface="David" panose="020E0502060401010101" pitchFamily="34" charset="-79"/>
              </a:rPr>
              <a:t> (רבע שעה הליכה). למתקשים ללכת אם יהיו שכירת מונית.</a:t>
            </a:r>
          </a:p>
          <a:p>
            <a:pPr marL="0" lvl="1"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תיאום מול </a:t>
            </a:r>
            <a:r>
              <a:rPr lang="en-US" sz="2000" b="1" dirty="0" smtClean="0">
                <a:solidFill>
                  <a:schemeClr val="tx1"/>
                </a:solidFill>
                <a:latin typeface="David" panose="020E0502060401010101" pitchFamily="34" charset="-79"/>
                <a:cs typeface="David" panose="020E0502060401010101" pitchFamily="34" charset="-79"/>
              </a:rPr>
              <a:t>AJC</a:t>
            </a:r>
            <a:r>
              <a:rPr lang="he-IL" sz="2000" b="1" dirty="0" smtClean="0">
                <a:solidFill>
                  <a:schemeClr val="tx1"/>
                </a:solidFill>
                <a:latin typeface="David" panose="020E0502060401010101" pitchFamily="34" charset="-79"/>
                <a:cs typeface="David" panose="020E0502060401010101" pitchFamily="34" charset="-79"/>
              </a:rPr>
              <a:t> אירוח</a:t>
            </a:r>
            <a:endParaRPr lang="en-US" sz="2000" b="1" dirty="0">
              <a:solidFill>
                <a:schemeClr val="tx1"/>
              </a:solidFill>
              <a:latin typeface="David" panose="020E0502060401010101" pitchFamily="34" charset="-79"/>
              <a:cs typeface="David" panose="020E0502060401010101" pitchFamily="34" charset="-79"/>
            </a:endParaRPr>
          </a:p>
          <a:p>
            <a:pPr algn="r" rtl="1"/>
            <a:endParaRPr lang="en-US" sz="20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84909" y="4033157"/>
            <a:ext cx="5278582" cy="2318744"/>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8414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שישי 21/6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מעוגל 2">
            <a:hlinkClick r:id="rId5" action="ppaction://hlinksldjump"/>
          </p:cNvPr>
          <p:cNvSpPr/>
          <p:nvPr/>
        </p:nvSpPr>
        <p:spPr>
          <a:xfrm>
            <a:off x="6350376" y="1081062"/>
            <a:ext cx="5531830" cy="16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08:00-10:30 במלון</a:t>
            </a:r>
            <a:endParaRPr lang="en-US" sz="2000" b="1" dirty="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 פאנל זרמים ביהדות</a:t>
            </a:r>
          </a:p>
          <a:p>
            <a:pPr marL="0" lvl="1" algn="ctr" rtl="1"/>
            <a:r>
              <a:rPr lang="he-IL" sz="2000" b="1" dirty="0" smtClean="0">
                <a:solidFill>
                  <a:schemeClr val="tx1"/>
                </a:solidFill>
                <a:latin typeface="David" panose="020E0502060401010101" pitchFamily="34" charset="-79"/>
                <a:cs typeface="David" panose="020E0502060401010101" pitchFamily="34" charset="-79"/>
              </a:rPr>
              <a:t> </a:t>
            </a:r>
            <a:r>
              <a:rPr lang="he-IL" sz="2000" b="1" dirty="0" smtClean="0">
                <a:solidFill>
                  <a:schemeClr val="bg2">
                    <a:lumMod val="20000"/>
                    <a:lumOff val="80000"/>
                  </a:schemeClr>
                </a:solidFill>
                <a:latin typeface="David" panose="020E0502060401010101" pitchFamily="34" charset="-79"/>
                <a:cs typeface="David" panose="020E0502060401010101" pitchFamily="34" charset="-79"/>
              </a:rPr>
              <a:t>(עדכון רפי)</a:t>
            </a:r>
            <a:endParaRPr lang="en-US" sz="1200" b="1" dirty="0">
              <a:solidFill>
                <a:schemeClr val="bg2">
                  <a:lumMod val="20000"/>
                  <a:lumOff val="80000"/>
                </a:schemeClr>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930931"/>
            <a:ext cx="5531830" cy="16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11:00-14:00 ביקור </a:t>
            </a:r>
            <a:r>
              <a:rPr lang="he-IL" sz="2000" b="1" dirty="0" err="1" smtClean="0">
                <a:solidFill>
                  <a:schemeClr val="tx1"/>
                </a:solidFill>
                <a:latin typeface="David" panose="020E0502060401010101" pitchFamily="34" charset="-79"/>
                <a:cs typeface="David" panose="020E0502060401010101" pitchFamily="34" charset="-79"/>
              </a:rPr>
              <a:t>בגרונד</a:t>
            </a:r>
            <a:r>
              <a:rPr lang="he-IL" sz="2000" b="1" dirty="0" smtClean="0">
                <a:solidFill>
                  <a:schemeClr val="tx1"/>
                </a:solidFill>
                <a:latin typeface="David" panose="020E0502060401010101" pitchFamily="34" charset="-79"/>
                <a:cs typeface="David" panose="020E0502060401010101" pitchFamily="34" charset="-79"/>
              </a:rPr>
              <a:t>-זירו</a:t>
            </a:r>
          </a:p>
          <a:p>
            <a:pPr marL="0" lvl="1" algn="ctr" rtl="1"/>
            <a:r>
              <a:rPr lang="he-IL" sz="2000" b="1" dirty="0" smtClean="0">
                <a:solidFill>
                  <a:schemeClr val="tx1"/>
                </a:solidFill>
                <a:latin typeface="David" panose="020E0502060401010101" pitchFamily="34" charset="-79"/>
                <a:cs typeface="David" panose="020E0502060401010101" pitchFamily="34" charset="-79"/>
              </a:rPr>
              <a:t>ביקור באנדרטה ועליה למגדל לתצפית על מנהטן </a:t>
            </a:r>
            <a:endParaRPr lang="he-IL" sz="2000" b="1" dirty="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מוזיאון 9/11 רשות  (מי שמעונין יחזור עצמאית למלון) </a:t>
            </a:r>
          </a:p>
          <a:p>
            <a:pPr marL="0" lvl="1" algn="ctr" rtl="1"/>
            <a:r>
              <a:rPr lang="he-IL" sz="2000" b="1" dirty="0" smtClean="0">
                <a:solidFill>
                  <a:schemeClr val="tx1"/>
                </a:solidFill>
                <a:latin typeface="David" panose="020E0502060401010101" pitchFamily="34" charset="-79"/>
                <a:cs typeface="David" panose="020E0502060401010101" pitchFamily="34" charset="-79"/>
              </a:rPr>
              <a:t>(א"צ ארוזה)</a:t>
            </a:r>
            <a:endParaRPr lang="en-US" sz="12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4780800"/>
            <a:ext cx="5531830" cy="16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17:15-21:00</a:t>
            </a:r>
          </a:p>
          <a:p>
            <a:pPr marL="0" lvl="1" algn="ctr" rtl="1"/>
            <a:r>
              <a:rPr lang="he-IL" sz="2000" b="1" dirty="0" smtClean="0">
                <a:solidFill>
                  <a:schemeClr val="tx1"/>
                </a:solidFill>
                <a:latin typeface="David" panose="020E0502060401010101" pitchFamily="34" charset="-79"/>
                <a:cs typeface="David" panose="020E0502060401010101" pitchFamily="34" charset="-79"/>
              </a:rPr>
              <a:t>נסיעה ואירוח בבית-הכנסת הרפורמי (רק בהלוך רכוב)</a:t>
            </a:r>
          </a:p>
          <a:p>
            <a:pPr marL="0" lvl="1" algn="ctr" rtl="1"/>
            <a:r>
              <a:rPr lang="he-IL" sz="2000" b="1" dirty="0" smtClean="0">
                <a:solidFill>
                  <a:schemeClr val="tx1"/>
                </a:solidFill>
                <a:latin typeface="David" panose="020E0502060401010101" pitchFamily="34" charset="-79"/>
                <a:cs typeface="David" panose="020E0502060401010101" pitchFamily="34" charset="-79"/>
              </a:rPr>
              <a:t>קוד לבוש – מדי שרד </a:t>
            </a:r>
            <a:endParaRPr lang="en-US" sz="12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106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3543665"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שבת 22/6 (</a:t>
            </a:r>
            <a:r>
              <a:rPr lang="he-IL" sz="4400" b="1" dirty="0" err="1" smtClean="0">
                <a:solidFill>
                  <a:schemeClr val="tx1"/>
                </a:solidFill>
                <a:latin typeface="David" panose="020E0502060401010101" pitchFamily="34" charset="-79"/>
                <a:cs typeface="David" panose="020E0502060401010101" pitchFamily="34" charset="-79"/>
              </a:rPr>
              <a:t>מסו"ק</a:t>
            </a:r>
            <a:r>
              <a:rPr lang="he-IL" sz="4400" b="1" dirty="0" smtClean="0">
                <a:solidFill>
                  <a:schemeClr val="tx1"/>
                </a:solidFill>
                <a:latin typeface="David" panose="020E0502060401010101" pitchFamily="34" charset="-79"/>
                <a:cs typeface="David" panose="020E0502060401010101" pitchFamily="34" charset="-79"/>
              </a:rPr>
              <a:t>)</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84909" y="3793089"/>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142759" y="1081063"/>
            <a:ext cx="5278582" cy="5326663"/>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374073" y="1067207"/>
            <a:ext cx="11220450" cy="5603757"/>
          </a:xfrm>
          <a:prstGeom prst="rect">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כותרת 1"/>
          <p:cNvSpPr txBox="1">
            <a:spLocks/>
          </p:cNvSpPr>
          <p:nvPr/>
        </p:nvSpPr>
        <p:spPr>
          <a:xfrm>
            <a:off x="186611" y="85237"/>
            <a:ext cx="3973537"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600" b="1" i="1" dirty="0" smtClean="0">
                <a:solidFill>
                  <a:schemeClr val="tx1"/>
                </a:solidFill>
                <a:latin typeface="David" panose="020E0502060401010101" pitchFamily="34" charset="-79"/>
                <a:cs typeface="David" panose="020E0502060401010101" pitchFamily="34" charset="-79"/>
              </a:rPr>
              <a:t>מנוחה, סיורים וקניות</a:t>
            </a:r>
            <a:endParaRPr lang="he-IL" sz="2800" b="1" i="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637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ראשון 23/6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50376" y="1081062"/>
            <a:ext cx="5531830" cy="5319737"/>
            <a:chOff x="6350376" y="1081062"/>
            <a:chExt cx="5531830" cy="5319737"/>
          </a:xfrm>
          <a:gradFill>
            <a:gsLst>
              <a:gs pos="0">
                <a:schemeClr val="bg2">
                  <a:lumMod val="20000"/>
                  <a:lumOff val="80000"/>
                </a:schemeClr>
              </a:gs>
              <a:gs pos="53800">
                <a:srgbClr val="C6F0FA"/>
              </a:gs>
              <a:gs pos="100000">
                <a:schemeClr val="tx2">
                  <a:lumMod val="60000"/>
                  <a:lumOff val="40000"/>
                </a:schemeClr>
              </a:gs>
            </a:gsLst>
            <a:lin ang="7200000" scaled="0"/>
          </a:gradFill>
        </p:grpSpPr>
        <p:sp>
          <p:nvSpPr>
            <p:cNvPr id="3" name="מלבן מעוגל 2">
              <a:hlinkClick r:id="rId5" action="ppaction://hlinksldjump"/>
            </p:cNvPr>
            <p:cNvSpPr/>
            <p:nvPr/>
          </p:nvSpPr>
          <p:spPr>
            <a:xfrm>
              <a:off x="6350376" y="1081062"/>
              <a:ext cx="5531830" cy="2340626"/>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08:00-16:00  "סיור מחוץ לחומות" (אמריקה האחרת)</a:t>
              </a:r>
              <a:endParaRPr lang="en-US" sz="2000" b="1" u="sng" dirty="0">
                <a:solidFill>
                  <a:schemeClr val="tx1"/>
                </a:solidFill>
                <a:latin typeface="David" panose="020E0502060401010101" pitchFamily="34" charset="-79"/>
                <a:cs typeface="David" panose="020E0502060401010101" pitchFamily="34" charset="-79"/>
              </a:endParaRPr>
            </a:p>
            <a:p>
              <a:pPr algn="ctr" rtl="1">
                <a:lnSpc>
                  <a:spcPct val="150000"/>
                </a:lnSpc>
              </a:pPr>
              <a:r>
                <a:rPr lang="he-IL" sz="2000" b="1" dirty="0">
                  <a:solidFill>
                    <a:schemeClr val="tx1"/>
                  </a:solidFill>
                  <a:latin typeface="David" panose="020E0502060401010101" pitchFamily="34" charset="-79"/>
                  <a:cs typeface="David" panose="020E0502060401010101" pitchFamily="34" charset="-79"/>
                </a:rPr>
                <a:t>ביקור בכנסיה השחורה </a:t>
              </a:r>
              <a:endParaRPr lang="en-US" sz="2000" b="1" dirty="0">
                <a:solidFill>
                  <a:schemeClr val="tx1"/>
                </a:solidFill>
                <a:latin typeface="David" panose="020E0502060401010101" pitchFamily="34" charset="-79"/>
                <a:cs typeface="David" panose="020E0502060401010101" pitchFamily="34" charset="-79"/>
              </a:endParaRPr>
            </a:p>
            <a:p>
              <a:pPr algn="ctr" rtl="1">
                <a:lnSpc>
                  <a:spcPct val="150000"/>
                </a:lnSpc>
              </a:pPr>
              <a:r>
                <a:rPr lang="he-IL" sz="2000" b="1" dirty="0">
                  <a:solidFill>
                    <a:schemeClr val="tx1"/>
                  </a:solidFill>
                  <a:latin typeface="David" panose="020E0502060401010101" pitchFamily="34" charset="-79"/>
                  <a:cs typeface="David" panose="020E0502060401010101" pitchFamily="34" charset="-79"/>
                </a:rPr>
                <a:t>ביקור בקהילה הדומיניקנית </a:t>
              </a:r>
              <a:r>
                <a:rPr lang="he-IL" sz="2000" b="1" dirty="0" err="1">
                  <a:solidFill>
                    <a:schemeClr val="tx1"/>
                  </a:solidFill>
                  <a:latin typeface="David" panose="020E0502060401010101" pitchFamily="34" charset="-79"/>
                  <a:cs typeface="David" panose="020E0502060401010101" pitchFamily="34" charset="-79"/>
                </a:rPr>
                <a:t>בהארלם</a:t>
              </a:r>
              <a:r>
                <a:rPr lang="he-IL" sz="2000" b="1" dirty="0">
                  <a:solidFill>
                    <a:schemeClr val="tx1"/>
                  </a:solidFill>
                  <a:latin typeface="David" panose="020E0502060401010101" pitchFamily="34" charset="-79"/>
                  <a:cs typeface="David" panose="020E0502060401010101" pitchFamily="34" charset="-79"/>
                </a:rPr>
                <a:t> (הפרק ההיספני)</a:t>
              </a:r>
              <a:endParaRPr lang="en-US" sz="2000" b="1" dirty="0">
                <a:solidFill>
                  <a:schemeClr val="tx1"/>
                </a:solidFill>
                <a:latin typeface="David" panose="020E0502060401010101" pitchFamily="34" charset="-79"/>
                <a:cs typeface="David" panose="020E0502060401010101" pitchFamily="34" charset="-79"/>
              </a:endParaRPr>
            </a:p>
            <a:p>
              <a:pPr algn="ctr" rtl="1">
                <a:lnSpc>
                  <a:spcPct val="150000"/>
                </a:lnSpc>
              </a:pPr>
              <a:r>
                <a:rPr lang="he-IL" sz="2000" b="1" dirty="0">
                  <a:solidFill>
                    <a:schemeClr val="tx1"/>
                  </a:solidFill>
                  <a:latin typeface="David" panose="020E0502060401010101" pitchFamily="34" charset="-79"/>
                  <a:cs typeface="David" panose="020E0502060401010101" pitchFamily="34" charset="-79"/>
                </a:rPr>
                <a:t>ביקור בברוקלין ובעולם יהודי אורתודוקסי </a:t>
              </a:r>
              <a:endParaRPr lang="he-IL" sz="2000" b="1" dirty="0" smtClean="0">
                <a:solidFill>
                  <a:schemeClr val="tx1"/>
                </a:solidFill>
                <a:latin typeface="David" panose="020E0502060401010101" pitchFamily="34" charset="-79"/>
                <a:cs typeface="David" panose="020E0502060401010101" pitchFamily="34" charset="-79"/>
              </a:endParaRPr>
            </a:p>
            <a:p>
              <a:pPr algn="ctr" rtl="1"/>
              <a:r>
                <a:rPr lang="he-IL" sz="2000" b="1" dirty="0" smtClean="0">
                  <a:solidFill>
                    <a:schemeClr val="tx1"/>
                  </a:solidFill>
                  <a:latin typeface="David" panose="020E0502060401010101" pitchFamily="34" charset="-79"/>
                  <a:cs typeface="David" panose="020E0502060401010101" pitchFamily="34" charset="-79"/>
                </a:rPr>
                <a:t>(כולל </a:t>
              </a:r>
              <a:r>
                <a:rPr lang="he-IL" sz="2000" b="1" dirty="0">
                  <a:solidFill>
                    <a:schemeClr val="tx1"/>
                  </a:solidFill>
                  <a:latin typeface="David" panose="020E0502060401010101" pitchFamily="34" charset="-79"/>
                  <a:cs typeface="David" panose="020E0502060401010101" pitchFamily="34" charset="-79"/>
                </a:rPr>
                <a:t>א"צ במסעדה כשרה</a:t>
              </a:r>
              <a:r>
                <a:rPr lang="he-IL" sz="1200" dirty="0">
                  <a:solidFill>
                    <a:schemeClr val="tx1"/>
                  </a:solidFill>
                </a:rPr>
                <a:t>)</a:t>
              </a:r>
              <a:endParaRPr lang="en-US" sz="1200" dirty="0">
                <a:solidFill>
                  <a:schemeClr val="tx1"/>
                </a:solidFill>
              </a:endParaRPr>
            </a:p>
          </p:txBody>
        </p:sp>
        <p:sp>
          <p:nvSpPr>
            <p:cNvPr id="12" name="מלבן מעוגל 11">
              <a:hlinkClick r:id="" action="ppaction://noaction"/>
            </p:cNvPr>
            <p:cNvSpPr/>
            <p:nvPr/>
          </p:nvSpPr>
          <p:spPr>
            <a:xfrm>
              <a:off x="6350376" y="4862944"/>
              <a:ext cx="5531830" cy="1537855"/>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פערים ונקודות להחלטה</a:t>
              </a:r>
            </a:p>
            <a:p>
              <a:pPr algn="ctr" rtl="1"/>
              <a:r>
                <a:rPr lang="he-IL" sz="2000" b="1" dirty="0" smtClean="0">
                  <a:solidFill>
                    <a:schemeClr val="tx1"/>
                  </a:solidFill>
                  <a:latin typeface="David" panose="020E0502060401010101" pitchFamily="34" charset="-79"/>
                  <a:cs typeface="David" panose="020E0502060401010101" pitchFamily="34" charset="-79"/>
                </a:rPr>
                <a:t>מתכונת הסיור ברובעים</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3602316"/>
              <a:ext cx="5531830" cy="108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16:00-20:00 קניות (רשות)</a:t>
              </a:r>
            </a:p>
            <a:p>
              <a:pPr marL="0" lvl="1" algn="ctr" rtl="1"/>
              <a:r>
                <a:rPr lang="he-IL" sz="2000" b="1" dirty="0" smtClean="0">
                  <a:solidFill>
                    <a:schemeClr val="tx1"/>
                  </a:solidFill>
                  <a:latin typeface="David" panose="020E0502060401010101" pitchFamily="34" charset="-79"/>
                  <a:cs typeface="David" panose="020E0502060401010101" pitchFamily="34" charset="-79"/>
                </a:rPr>
                <a:t>נסיעה לאאוט-לט מחוץ לניו-יורק </a:t>
              </a:r>
            </a:p>
          </p:txBody>
        </p:sp>
      </p:grpSp>
    </p:spTree>
    <p:extLst>
      <p:ext uri="{BB962C8B-B14F-4D97-AF65-F5344CB8AC3E}">
        <p14:creationId xmlns:p14="http://schemas.microsoft.com/office/powerpoint/2010/main" val="367139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שני 24/6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 name="קבוצה 1"/>
          <p:cNvGrpSpPr/>
          <p:nvPr/>
        </p:nvGrpSpPr>
        <p:grpSpPr>
          <a:xfrm>
            <a:off x="6350376" y="1081062"/>
            <a:ext cx="5531830" cy="5319737"/>
            <a:chOff x="6350376" y="1081062"/>
            <a:chExt cx="5531830" cy="5319737"/>
          </a:xfrm>
        </p:grpSpPr>
        <p:sp>
          <p:nvSpPr>
            <p:cNvPr id="3" name="מלבן מעוגל 2">
              <a:hlinkClick r:id="rId6" action="ppaction://hlinksldjump"/>
            </p:cNvPr>
            <p:cNvSpPr/>
            <p:nvPr/>
          </p:nvSpPr>
          <p:spPr>
            <a:xfrm>
              <a:off x="6350376" y="1081062"/>
              <a:ext cx="5531830" cy="7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09:00-11:30 ביקור ב-</a:t>
              </a:r>
              <a:r>
                <a:rPr lang="en-US" sz="2000" b="1" u="sng" dirty="0" err="1" smtClean="0">
                  <a:solidFill>
                    <a:schemeClr val="tx1"/>
                  </a:solidFill>
                  <a:latin typeface="David" panose="020E0502060401010101" pitchFamily="34" charset="-79"/>
                  <a:cs typeface="David" panose="020E0502060401010101" pitchFamily="34" charset="-79"/>
                </a:rPr>
                <a:t>WeWork</a:t>
              </a:r>
              <a:r>
                <a:rPr lang="he-IL" sz="2000" b="1" dirty="0" smtClean="0">
                  <a:solidFill>
                    <a:schemeClr val="tx1"/>
                  </a:solidFill>
                  <a:latin typeface="David" panose="020E0502060401010101" pitchFamily="34" charset="-79"/>
                  <a:cs typeface="David" panose="020E0502060401010101" pitchFamily="34" charset="-79"/>
                </a:rPr>
                <a:t> </a:t>
              </a:r>
              <a:endParaRPr lang="he-IL" sz="2000" b="1" dirty="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הרצאות מנכ"ל +הרצאת יו"ר בנק השקעות ג'ונתן </a:t>
              </a:r>
              <a:r>
                <a:rPr lang="he-IL" sz="2000" b="1" dirty="0" err="1" smtClean="0">
                  <a:solidFill>
                    <a:schemeClr val="tx1"/>
                  </a:solidFill>
                  <a:latin typeface="David" panose="020E0502060401010101" pitchFamily="34" charset="-79"/>
                  <a:cs typeface="David" panose="020E0502060401010101" pitchFamily="34" charset="-79"/>
                </a:rPr>
                <a:t>לווין</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026532"/>
              <a:ext cx="5531830" cy="7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11:30-13:00 א"צ ועיבוד צוותי</a:t>
              </a:r>
            </a:p>
            <a:p>
              <a:pPr marL="0" lvl="1" algn="ctr" rtl="1"/>
              <a:r>
                <a:rPr lang="he-IL" sz="2000" b="1" dirty="0" smtClean="0">
                  <a:solidFill>
                    <a:schemeClr val="tx1"/>
                  </a:solidFill>
                  <a:latin typeface="David" panose="020E0502060401010101" pitchFamily="34" charset="-79"/>
                  <a:cs typeface="David" panose="020E0502060401010101" pitchFamily="34" charset="-79"/>
                </a:rPr>
                <a:t>א"צ ארוזה וביצוע עיבוד בפארק נחמד</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4862944"/>
              <a:ext cx="5531830" cy="1537855"/>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פערים ונקודות להחלטה</a:t>
              </a:r>
            </a:p>
            <a:p>
              <a:pPr algn="ctr" rtl="1"/>
              <a:r>
                <a:rPr lang="he-IL" sz="2000" b="1" dirty="0" smtClean="0">
                  <a:solidFill>
                    <a:schemeClr val="tx1"/>
                  </a:solidFill>
                  <a:latin typeface="David" panose="020E0502060401010101" pitchFamily="34" charset="-79"/>
                  <a:cs typeface="David" panose="020E0502060401010101" pitchFamily="34" charset="-79"/>
                </a:rPr>
                <a:t>תכני היום – כלכלי ותקשורתי – דורשים בחינה נוספת</a:t>
              </a:r>
            </a:p>
            <a:p>
              <a:pPr algn="ctr" rtl="1"/>
              <a:r>
                <a:rPr lang="he-IL" sz="2000" b="1" dirty="0" smtClean="0">
                  <a:solidFill>
                    <a:schemeClr val="tx1"/>
                  </a:solidFill>
                  <a:latin typeface="David" panose="020E0502060401010101" pitchFamily="34" charset="-79"/>
                  <a:cs typeface="David" panose="020E0502060401010101" pitchFamily="34" charset="-79"/>
                </a:rPr>
                <a:t>מיקום העיבודים – דקירת נקודה</a:t>
              </a:r>
            </a:p>
            <a:p>
              <a:pPr algn="ctr" rtl="1"/>
              <a:r>
                <a:rPr lang="he-IL" sz="2000" b="1" dirty="0" smtClean="0">
                  <a:solidFill>
                    <a:schemeClr val="tx1"/>
                  </a:solidFill>
                  <a:latin typeface="David" panose="020E0502060401010101" pitchFamily="34" charset="-79"/>
                  <a:cs typeface="David" panose="020E0502060401010101" pitchFamily="34" charset="-79"/>
                </a:rPr>
                <a:t>מיקום ארוחת הערב – לסכם סופית</a:t>
              </a:r>
            </a:p>
            <a:p>
              <a:pPr algn="ctr" rtl="1"/>
              <a:r>
                <a:rPr lang="he-IL" sz="2000" b="1" dirty="0" smtClean="0">
                  <a:solidFill>
                    <a:schemeClr val="tx1"/>
                  </a:solidFill>
                  <a:latin typeface="David" panose="020E0502060401010101" pitchFamily="34" charset="-79"/>
                  <a:cs typeface="David" panose="020E0502060401010101" pitchFamily="34" charset="-79"/>
                </a:rPr>
                <a:t>לקחת בחשבון זמן נסיעה של 1.5 שעות </a:t>
              </a:r>
              <a:r>
                <a:rPr lang="he-IL" sz="2000" b="1" dirty="0" err="1" smtClean="0">
                  <a:solidFill>
                    <a:schemeClr val="tx1"/>
                  </a:solidFill>
                  <a:latin typeface="David" panose="020E0502060401010101" pitchFamily="34" charset="-79"/>
                  <a:cs typeface="David" panose="020E0502060401010101" pitchFamily="34" charset="-79"/>
                </a:rPr>
                <a:t>לשדה"ת</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2972002"/>
              <a:ext cx="5531830" cy="7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13:00-16:00</a:t>
              </a:r>
            </a:p>
            <a:p>
              <a:pPr marL="0" lvl="1" algn="ctr" rtl="1"/>
              <a:r>
                <a:rPr lang="he-IL" sz="2000" b="1" dirty="0" smtClean="0">
                  <a:solidFill>
                    <a:schemeClr val="tx1"/>
                  </a:solidFill>
                  <a:latin typeface="David" panose="020E0502060401010101" pitchFamily="34" charset="-79"/>
                  <a:cs typeface="David" panose="020E0502060401010101" pitchFamily="34" charset="-79"/>
                </a:rPr>
                <a:t>סקירה תקשורתית (אלי וולשי) ושיחת סיכום של האלוף</a:t>
              </a:r>
              <a:endParaRPr lang="en-US" sz="12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350376" y="3917473"/>
              <a:ext cx="5531830" cy="7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16:00-18:00 ארוחת ערב חגיגית</a:t>
              </a:r>
            </a:p>
            <a:p>
              <a:pPr marL="0" lvl="1" algn="ctr" rtl="1"/>
              <a:r>
                <a:rPr lang="he-IL" sz="2000" b="1" dirty="0" smtClean="0">
                  <a:solidFill>
                    <a:schemeClr val="tx1"/>
                  </a:solidFill>
                  <a:latin typeface="David" panose="020E0502060401010101" pitchFamily="34" charset="-79"/>
                  <a:cs typeface="David" panose="020E0502060401010101" pitchFamily="34" charset="-79"/>
                </a:rPr>
                <a:t>במסעדה כשרה או בקומה 16 במלון ונסיעה </a:t>
              </a:r>
              <a:r>
                <a:rPr lang="he-IL" sz="2000" b="1" dirty="0" err="1" smtClean="0">
                  <a:solidFill>
                    <a:schemeClr val="tx1"/>
                  </a:solidFill>
                  <a:latin typeface="David" panose="020E0502060401010101" pitchFamily="34" charset="-79"/>
                  <a:cs typeface="David" panose="020E0502060401010101" pitchFamily="34" charset="-79"/>
                </a:rPr>
                <a:t>לשדה"ת</a:t>
              </a:r>
              <a:r>
                <a:rPr lang="he-IL" sz="2000" b="1" dirty="0" smtClean="0">
                  <a:solidFill>
                    <a:schemeClr val="tx1"/>
                  </a:solidFill>
                  <a:latin typeface="David" panose="020E0502060401010101" pitchFamily="34" charset="-79"/>
                  <a:cs typeface="David" panose="020E0502060401010101" pitchFamily="34" charset="-79"/>
                </a:rPr>
                <a:t>/פיזור</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71574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5453743" y="1136913"/>
            <a:ext cx="6368144" cy="5410551"/>
            <a:chOff x="1242380" y="1136913"/>
            <a:chExt cx="9665420" cy="52149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 name="מלבן מעוגל 2">
              <a:hlinkClick r:id="rId3"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מרצים לשלב הטעינות</a:t>
              </a:r>
              <a:endParaRPr lang="en-US" sz="20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מנהלות – סיכום טיסות, אוטובוסים, מסעדות וסעודות כשרות</a:t>
              </a:r>
              <a:endParaRPr lang="en-US" sz="20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מתכונות ימים ראשון ושני בניו-יורק</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תכנית צל</a:t>
              </a:r>
              <a:endParaRPr lang="en-US" sz="20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מעטפת </a:t>
              </a:r>
              <a:r>
                <a:rPr lang="he-IL" sz="2000" b="1" dirty="0" err="1" smtClean="0">
                  <a:solidFill>
                    <a:schemeClr val="tx1"/>
                  </a:solidFill>
                  <a:latin typeface="David" panose="020E0502060401010101" pitchFamily="34" charset="-79"/>
                  <a:cs typeface="David" panose="020E0502060401010101" pitchFamily="34" charset="-79"/>
                </a:rPr>
                <a:t>העשרתית</a:t>
              </a:r>
              <a:r>
                <a:rPr lang="he-IL" sz="2000" b="1" dirty="0" smtClean="0">
                  <a:solidFill>
                    <a:schemeClr val="tx1"/>
                  </a:solidFill>
                  <a:latin typeface="David" panose="020E0502060401010101" pitchFamily="34" charset="-79"/>
                  <a:cs typeface="David" panose="020E0502060401010101" pitchFamily="34" charset="-79"/>
                </a:rPr>
                <a:t> – תכני רשות (</a:t>
              </a:r>
              <a:r>
                <a:rPr lang="he-IL" sz="2000" b="1" dirty="0" err="1" smtClean="0">
                  <a:solidFill>
                    <a:schemeClr val="tx1"/>
                  </a:solidFill>
                  <a:latin typeface="David" panose="020E0502060401010101" pitchFamily="34" charset="-79"/>
                  <a:cs typeface="David" panose="020E0502060401010101" pitchFamily="34" charset="-79"/>
                </a:rPr>
                <a:t>מד"סים</a:t>
              </a:r>
              <a:r>
                <a:rPr lang="he-IL" sz="2000" b="1" dirty="0" smtClean="0">
                  <a:solidFill>
                    <a:schemeClr val="tx1"/>
                  </a:solidFill>
                  <a:latin typeface="David" panose="020E0502060401010101" pitchFamily="34" charset="-79"/>
                  <a:cs typeface="David" panose="020E0502060401010101" pitchFamily="34" charset="-79"/>
                </a:rPr>
                <a:t>, הופעות, סיורים בשבת) </a:t>
              </a:r>
            </a:p>
            <a:p>
              <a:pPr marL="0" lvl="1" algn="ctr" rtl="1"/>
              <a:r>
                <a:rPr lang="he-IL" sz="2000" b="1" dirty="0" smtClean="0">
                  <a:solidFill>
                    <a:schemeClr val="tx1"/>
                  </a:solidFill>
                  <a:latin typeface="David" panose="020E0502060401010101" pitchFamily="34" charset="-79"/>
                  <a:cs typeface="David" panose="020E0502060401010101" pitchFamily="34" charset="-79"/>
                </a:rPr>
                <a:t>משימות למשתתפים</a:t>
              </a:r>
              <a:endParaRPr lang="en-US" sz="200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429647" y="138108"/>
            <a:ext cx="7601042"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עיקרי הפערים ונושאים לטיפול</a:t>
            </a:r>
            <a:endParaRPr lang="he-IL" sz="3600" b="1" dirty="0">
              <a:solidFill>
                <a:schemeClr val="tx1"/>
              </a:solidFill>
              <a:latin typeface="David" panose="020E0502060401010101" pitchFamily="34" charset="-79"/>
              <a:cs typeface="David" panose="020E0502060401010101" pitchFamily="34" charset="-79"/>
            </a:endParaRPr>
          </a:p>
        </p:txBody>
      </p:sp>
      <p:sp>
        <p:nvSpPr>
          <p:cNvPr id="10" name="מלבן 9"/>
          <p:cNvSpPr/>
          <p:nvPr/>
        </p:nvSpPr>
        <p:spPr>
          <a:xfrm>
            <a:off x="244928" y="1136914"/>
            <a:ext cx="4735285" cy="54105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9253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a:solidFill>
                  <a:schemeClr val="tx1"/>
                </a:solidFill>
                <a:latin typeface="David" panose="020E0502060401010101" pitchFamily="34" charset="-79"/>
                <a:cs typeface="David" panose="020E0502060401010101" pitchFamily="34" charset="-79"/>
              </a:rPr>
              <a:t>מבנה ההצגה</a:t>
            </a:r>
            <a:endParaRPr lang="he-IL" sz="36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1242380" y="1136913"/>
            <a:ext cx="9669773" cy="5121133"/>
            <a:chOff x="1242380" y="1136913"/>
            <a:chExt cx="9669773" cy="5121133"/>
          </a:xfrm>
          <a:blipFill dpi="0" rotWithShape="1">
            <a:blip r:embed="rId3">
              <a:alphaModFix amt="15000"/>
              <a:extLst>
                <a:ext uri="{28A0092B-C50C-407E-A947-70E740481C1C}">
                  <a14:useLocalDpi xmlns:a14="http://schemas.microsoft.com/office/drawing/2010/main" val="0"/>
                </a:ext>
              </a:extLst>
            </a:blip>
            <a:srcRect/>
            <a:stretch>
              <a:fillRect/>
            </a:stretch>
          </a:blipFill>
        </p:grpSpPr>
        <p:sp>
          <p:nvSpPr>
            <p:cNvPr id="3" name="מלבן מעוגל 2">
              <a:hlinkClick r:id="rId4" action="ppaction://hlinksldjump"/>
            </p:cNvPr>
            <p:cNvSpPr/>
            <p:nvPr/>
          </p:nvSpPr>
          <p:spPr>
            <a:xfrm>
              <a:off x="1242380" y="1136913"/>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מסגרת כללית</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rId5" action="ppaction://hlinksldjump"/>
            </p:cNvPr>
            <p:cNvSpPr/>
            <p:nvPr/>
          </p:nvSpPr>
          <p:spPr>
            <a:xfrm>
              <a:off x="1246735" y="2017140"/>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הנחות עבודה ועקרונות לתכנון</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rId6" action="ppaction://hlinksldjump"/>
            </p:cNvPr>
            <p:cNvSpPr/>
            <p:nvPr/>
          </p:nvSpPr>
          <p:spPr>
            <a:xfrm>
              <a:off x="1251090" y="2897367"/>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מבנה </a:t>
              </a:r>
              <a:r>
                <a:rPr lang="he-IL" sz="2800" b="1" dirty="0" err="1" smtClean="0">
                  <a:solidFill>
                    <a:schemeClr val="tx1"/>
                  </a:solidFill>
                  <a:latin typeface="David" panose="020E0502060401010101" pitchFamily="34" charset="-79"/>
                  <a:cs typeface="David" panose="020E0502060401010101" pitchFamily="34" charset="-79"/>
                </a:rPr>
                <a:t>ולו"ז</a:t>
              </a:r>
              <a:r>
                <a:rPr lang="he-IL" sz="2800" b="1" dirty="0" smtClean="0">
                  <a:solidFill>
                    <a:schemeClr val="tx1"/>
                  </a:solidFill>
                  <a:latin typeface="David" panose="020E0502060401010101" pitchFamily="34" charset="-79"/>
                  <a:cs typeface="David" panose="020E0502060401010101" pitchFamily="34" charset="-79"/>
                </a:rPr>
                <a:t> הטעינה</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rId7" action="ppaction://hlinksldjump"/>
            </p:cNvPr>
            <p:cNvSpPr/>
            <p:nvPr/>
          </p:nvSpPr>
          <p:spPr>
            <a:xfrm>
              <a:off x="1255445" y="3777594"/>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מבנה </a:t>
              </a:r>
              <a:r>
                <a:rPr lang="he-IL" sz="2800" b="1" dirty="0" err="1" smtClean="0">
                  <a:solidFill>
                    <a:schemeClr val="tx1"/>
                  </a:solidFill>
                  <a:latin typeface="David" panose="020E0502060401010101" pitchFamily="34" charset="-79"/>
                  <a:cs typeface="David" panose="020E0502060401010101" pitchFamily="34" charset="-79"/>
                </a:rPr>
                <a:t>ולו"ז</a:t>
              </a:r>
              <a:r>
                <a:rPr lang="he-IL" sz="2800" b="1" dirty="0" smtClean="0">
                  <a:solidFill>
                    <a:schemeClr val="tx1"/>
                  </a:solidFill>
                  <a:latin typeface="David" panose="020E0502060401010101" pitchFamily="34" charset="-79"/>
                  <a:cs typeface="David" panose="020E0502060401010101" pitchFamily="34" charset="-79"/>
                </a:rPr>
                <a:t> הסיור</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rId8" action="ppaction://hlinksldjump"/>
            </p:cNvPr>
            <p:cNvSpPr/>
            <p:nvPr/>
          </p:nvSpPr>
          <p:spPr>
            <a:xfrm>
              <a:off x="1259800" y="4657821"/>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פערים עיקריים ונקודות להחלטה</a:t>
              </a:r>
              <a:endParaRPr lang="en-US" sz="1600" b="1" dirty="0">
                <a:solidFill>
                  <a:schemeClr val="tx1"/>
                </a:solidFill>
                <a:latin typeface="David" panose="020E0502060401010101" pitchFamily="34" charset="-79"/>
                <a:cs typeface="David" panose="020E0502060401010101" pitchFamily="34" charset="-79"/>
              </a:endParaRPr>
            </a:p>
          </p:txBody>
        </p:sp>
        <p:sp>
          <p:nvSpPr>
            <p:cNvPr id="20" name="מלבן מעוגל 19">
              <a:hlinkClick r:id="rId9" action="ppaction://hlinksldjump"/>
            </p:cNvPr>
            <p:cNvSpPr/>
            <p:nvPr/>
          </p:nvSpPr>
          <p:spPr>
            <a:xfrm>
              <a:off x="1264153" y="5538046"/>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שורות תחתונות</a:t>
              </a:r>
              <a:endParaRPr lang="en-US" sz="16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4081397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נקודות להחלטה</a:t>
            </a:r>
            <a:endParaRPr lang="he-IL" sz="36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244929" y="1136914"/>
            <a:ext cx="4408714" cy="54105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 name="קבוצה 6"/>
          <p:cNvGrpSpPr/>
          <p:nvPr/>
        </p:nvGrpSpPr>
        <p:grpSpPr>
          <a:xfrm>
            <a:off x="5159833" y="1136913"/>
            <a:ext cx="6374171" cy="5410551"/>
            <a:chOff x="5159833" y="1136913"/>
            <a:chExt cx="6374171" cy="5410551"/>
          </a:xfrm>
          <a:gradFill>
            <a:gsLst>
              <a:gs pos="0">
                <a:schemeClr val="accent1">
                  <a:lumMod val="20000"/>
                  <a:lumOff val="80000"/>
                </a:schemeClr>
              </a:gs>
              <a:gs pos="100000">
                <a:schemeClr val="bg1">
                  <a:shade val="96000"/>
                  <a:satMod val="120000"/>
                  <a:lumMod val="90000"/>
                </a:schemeClr>
              </a:gs>
            </a:gsLst>
            <a:lin ang="6120000" scaled="1"/>
          </a:gradFill>
        </p:grpSpPr>
        <p:sp>
          <p:nvSpPr>
            <p:cNvPr id="3" name="מלבן מעוגל 2">
              <a:hlinkClick r:id="rId5" action="ppaction://hlinksldjump"/>
            </p:cNvPr>
            <p:cNvSpPr/>
            <p:nvPr/>
          </p:nvSpPr>
          <p:spPr>
            <a:xfrm>
              <a:off x="5159833" y="1136913"/>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תחבורה בין וושינגטון לניו-יורק – רכבת או מטוס?</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5159833" y="1930671"/>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מדי שרד? (במידה שכן, נדרש כבר עתה להתחיל לארגן)</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5159833" y="2724429"/>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כן/לא כניסה לפנטגון? (לא החלטה שנדרש לקבל </a:t>
              </a:r>
              <a:r>
                <a:rPr lang="he-IL" sz="2000" b="1" dirty="0" err="1" smtClean="0">
                  <a:solidFill>
                    <a:schemeClr val="tx1"/>
                  </a:solidFill>
                  <a:latin typeface="David" panose="020E0502060401010101" pitchFamily="34" charset="-79"/>
                  <a:cs typeface="David" panose="020E0502060401010101" pitchFamily="34" charset="-79"/>
                </a:rPr>
                <a:t>במיידי</a:t>
              </a:r>
              <a:r>
                <a:rPr lang="he-IL" sz="2000" b="1" dirty="0" smtClean="0">
                  <a:solidFill>
                    <a:schemeClr val="tx1"/>
                  </a:solidFill>
                  <a:latin typeface="David" panose="020E0502060401010101" pitchFamily="34" charset="-79"/>
                  <a:cs typeface="David" panose="020E0502060401010101" pitchFamily="34" charset="-79"/>
                </a:rPr>
                <a:t>)</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5159833" y="3518187"/>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שיחה עם </a:t>
              </a:r>
              <a:r>
                <a:rPr lang="en-US" sz="2000" b="1" dirty="0" smtClean="0">
                  <a:solidFill>
                    <a:schemeClr val="tx1"/>
                  </a:solidFill>
                  <a:latin typeface="David" panose="020E0502060401010101" pitchFamily="34" charset="-79"/>
                  <a:cs typeface="David" panose="020E0502060401010101" pitchFamily="34" charset="-79"/>
                </a:rPr>
                <a:t>JS</a:t>
              </a:r>
              <a:r>
                <a:rPr lang="he-IL" sz="2000" b="1" dirty="0" smtClean="0">
                  <a:solidFill>
                    <a:schemeClr val="tx1"/>
                  </a:solidFill>
                  <a:latin typeface="David" panose="020E0502060401010101" pitchFamily="34" charset="-79"/>
                  <a:cs typeface="David" panose="020E0502060401010101" pitchFamily="34" charset="-79"/>
                </a:rPr>
                <a:t>?</a:t>
              </a:r>
              <a:endParaRPr lang="en-US" sz="12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5159833" y="5105703"/>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שיטות ההדרכה במול </a:t>
              </a:r>
              <a:r>
                <a:rPr lang="he-IL" sz="2000" b="1" dirty="0" err="1" smtClean="0">
                  <a:solidFill>
                    <a:schemeClr val="tx1"/>
                  </a:solidFill>
                  <a:latin typeface="David" panose="020E0502060401010101" pitchFamily="34" charset="-79"/>
                  <a:cs typeface="David" panose="020E0502060401010101" pitchFamily="34" charset="-79"/>
                </a:rPr>
                <a:t>ובארלינגטון</a:t>
              </a:r>
              <a:r>
                <a:rPr lang="he-IL" sz="2000" b="1" dirty="0" smtClean="0">
                  <a:solidFill>
                    <a:schemeClr val="tx1"/>
                  </a:solidFill>
                  <a:latin typeface="David" panose="020E0502060401010101" pitchFamily="34" charset="-79"/>
                  <a:cs typeface="David" panose="020E0502060401010101" pitchFamily="34" charset="-79"/>
                </a:rPr>
                <a:t> – עצמי-צוותי או קבוצתי-חיצוני?</a:t>
              </a:r>
              <a:endParaRPr lang="en-US" sz="1200" b="1" dirty="0">
                <a:solidFill>
                  <a:schemeClr val="tx1"/>
                </a:solidFill>
                <a:latin typeface="David" panose="020E0502060401010101" pitchFamily="34" charset="-79"/>
                <a:cs typeface="David" panose="020E0502060401010101" pitchFamily="34" charset="-79"/>
              </a:endParaRPr>
            </a:p>
          </p:txBody>
        </p:sp>
        <p:sp>
          <p:nvSpPr>
            <p:cNvPr id="10" name="מלבן מעוגל 9">
              <a:hlinkClick r:id="" action="ppaction://noaction"/>
            </p:cNvPr>
            <p:cNvSpPr/>
            <p:nvPr/>
          </p:nvSpPr>
          <p:spPr>
            <a:xfrm>
              <a:off x="5159833" y="4311945"/>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סיכומי המרצים ומתכונת השיחות בסיור, לרבות דילמת האיכות מול המותג</a:t>
              </a:r>
              <a:endParaRPr lang="en-US" sz="1200" b="1" dirty="0">
                <a:solidFill>
                  <a:schemeClr val="tx1"/>
                </a:solidFill>
                <a:latin typeface="David" panose="020E0502060401010101" pitchFamily="34" charset="-79"/>
                <a:cs typeface="David" panose="020E0502060401010101" pitchFamily="34" charset="-79"/>
              </a:endParaRPr>
            </a:p>
          </p:txBody>
        </p:sp>
        <p:sp>
          <p:nvSpPr>
            <p:cNvPr id="15" name="מלבן מעוגל 14">
              <a:hlinkClick r:id="" action="ppaction://noaction"/>
            </p:cNvPr>
            <p:cNvSpPr/>
            <p:nvPr/>
          </p:nvSpPr>
          <p:spPr>
            <a:xfrm>
              <a:off x="5159833" y="5899464"/>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מתכונת </a:t>
              </a:r>
              <a:r>
                <a:rPr lang="he-IL" sz="2000" b="1" dirty="0" err="1" smtClean="0">
                  <a:solidFill>
                    <a:schemeClr val="tx1"/>
                  </a:solidFill>
                  <a:latin typeface="David" panose="020E0502060401010101" pitchFamily="34" charset="-79"/>
                  <a:cs typeface="David" panose="020E0502060401010101" pitchFamily="34" charset="-79"/>
                </a:rPr>
                <a:t>גרונד</a:t>
              </a:r>
              <a:r>
                <a:rPr lang="he-IL" sz="2000" b="1" dirty="0" smtClean="0">
                  <a:solidFill>
                    <a:schemeClr val="tx1"/>
                  </a:solidFill>
                  <a:latin typeface="David" panose="020E0502060401010101" pitchFamily="34" charset="-79"/>
                  <a:cs typeface="David" panose="020E0502060401010101" pitchFamily="34" charset="-79"/>
                </a:rPr>
                <a:t>-זירו, בדגש על שאלת המוזיאון?</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265373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242380" y="1136913"/>
            <a:ext cx="9900000" cy="5214989"/>
            <a:chOff x="1242381" y="1136913"/>
            <a:chExt cx="9665419" cy="5214989"/>
          </a:xfrm>
          <a:blipFill dpi="0" rotWithShape="1">
            <a:blip r:embed="rId3">
              <a:alphaModFix amt="20000"/>
              <a:extLst>
                <a:ext uri="{28A0092B-C50C-407E-A947-70E740481C1C}">
                  <a14:useLocalDpi xmlns:a14="http://schemas.microsoft.com/office/drawing/2010/main" val="0"/>
                </a:ext>
              </a:extLst>
            </a:blip>
            <a:srcRect/>
            <a:stretch>
              <a:fillRect l="-6000" t="-4000" r="-6000" b="-4000"/>
            </a:stretch>
          </a:blipFill>
        </p:grpSpPr>
        <p:sp>
          <p:nvSpPr>
            <p:cNvPr id="3" name="מלבן מעוגל 2">
              <a:hlinkClick r:id="rId4" action="ppaction://hlinksldjump"/>
            </p:cNvPr>
            <p:cNvSpPr/>
            <p:nvPr/>
          </p:nvSpPr>
          <p:spPr>
            <a:xfrm>
              <a:off x="1242381" y="1136913"/>
              <a:ext cx="9647999"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מסגרת טובה מאוד – מדויקת ומאוזנת – לא מעמיסה ולא ממאיסה</a:t>
              </a:r>
              <a:endParaRPr lang="en-US" sz="14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6" y="2215660"/>
              <a:ext cx="9647999"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הלקחים מסיור מ"ה הובנו והוטמעו בתכנית מ"ו</a:t>
              </a:r>
              <a:endParaRPr lang="en-US" sz="14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אחרי קבלת החלטות, נדרש לדייק ולדקדק את </a:t>
              </a:r>
              <a:r>
                <a:rPr lang="he-IL" sz="2400" b="1" dirty="0" err="1" smtClean="0">
                  <a:solidFill>
                    <a:schemeClr val="tx1"/>
                  </a:solidFill>
                  <a:latin typeface="David" panose="020E0502060401010101" pitchFamily="34" charset="-79"/>
                  <a:cs typeface="David" panose="020E0502060401010101" pitchFamily="34" charset="-79"/>
                </a:rPr>
                <a:t>הלו"ז</a:t>
              </a:r>
              <a:r>
                <a:rPr lang="he-IL" sz="2400" b="1" dirty="0" smtClean="0">
                  <a:solidFill>
                    <a:schemeClr val="tx1"/>
                  </a:solidFill>
                  <a:latin typeface="David" panose="020E0502060401010101" pitchFamily="34" charset="-79"/>
                  <a:cs typeface="David" panose="020E0502060401010101" pitchFamily="34" charset="-79"/>
                </a:rPr>
                <a:t> והתכנים לרמת דקות</a:t>
              </a:r>
              <a:endParaRPr lang="en-US" sz="24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יש להזדרז ולסכם את המרצים לתכנית הטעינות</a:t>
              </a:r>
              <a:endParaRPr lang="en-US" sz="14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בהינתן תכנית טובה וכלקח ממחזור מ"ה, שני </a:t>
              </a:r>
              <a:r>
                <a:rPr lang="he-IL" sz="2400" b="1" dirty="0" err="1" smtClean="0">
                  <a:solidFill>
                    <a:schemeClr val="tx1"/>
                  </a:solidFill>
                  <a:latin typeface="David" panose="020E0502060401010101" pitchFamily="34" charset="-79"/>
                  <a:cs typeface="David" panose="020E0502060401010101" pitchFamily="34" charset="-79"/>
                </a:rPr>
                <a:t>פיבוטים</a:t>
              </a:r>
              <a:r>
                <a:rPr lang="he-IL" sz="2400" b="1" dirty="0" smtClean="0">
                  <a:solidFill>
                    <a:schemeClr val="tx1"/>
                  </a:solidFill>
                  <a:latin typeface="David" panose="020E0502060401010101" pitchFamily="34" charset="-79"/>
                  <a:cs typeface="David" panose="020E0502060401010101" pitchFamily="34" charset="-79"/>
                </a:rPr>
                <a:t> מרכזיים </a:t>
              </a:r>
            </a:p>
            <a:p>
              <a:pPr marL="0" lvl="1" algn="ctr" rtl="1"/>
              <a:r>
                <a:rPr lang="he-IL" sz="2400" b="1" dirty="0" smtClean="0">
                  <a:solidFill>
                    <a:schemeClr val="tx1"/>
                  </a:solidFill>
                  <a:latin typeface="David" panose="020E0502060401010101" pitchFamily="34" charset="-79"/>
                  <a:cs typeface="David" panose="020E0502060401010101" pitchFamily="34" charset="-79"/>
                </a:rPr>
                <a:t>מנהלות ותיאום ציפיות – יש להשקיע בשניהם </a:t>
              </a:r>
              <a:endParaRPr lang="en-US" sz="1400" b="1" dirty="0">
                <a:solidFill>
                  <a:schemeClr val="tx1"/>
                </a:solidFill>
                <a:latin typeface="David" panose="020E0502060401010101" pitchFamily="34" charset="-79"/>
                <a:cs typeface="David" panose="020E0502060401010101" pitchFamily="34" charset="-79"/>
              </a:endParaRPr>
            </a:p>
          </p:txBody>
        </p:sp>
      </p:grpSp>
      <p:sp>
        <p:nvSpPr>
          <p:cNvPr id="9" name="כותרת 1">
            <a:hlinkClick r:id="rId5" action="ppaction://hlinksldjump"/>
          </p:cNvPr>
          <p:cNvSpPr txBox="1">
            <a:spLocks/>
          </p:cNvSpPr>
          <p:nvPr/>
        </p:nvSpPr>
        <p:spPr>
          <a:xfrm>
            <a:off x="2983831" y="6883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600" b="1" dirty="0" smtClean="0">
                <a:solidFill>
                  <a:schemeClr val="tx1"/>
                </a:solidFill>
                <a:latin typeface="David" panose="020E0502060401010101" pitchFamily="34" charset="-79"/>
                <a:cs typeface="David" panose="020E0502060401010101" pitchFamily="34" charset="-79"/>
              </a:rPr>
              <a:t>שורות תחתונות</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70642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0" y="1011788"/>
            <a:ext cx="11943184" cy="5846211"/>
          </a:xfrm>
          <a:prstGeom prst="roundRect">
            <a:avLst/>
          </a:prstGeom>
          <a:solidFill>
            <a:schemeClr val="bg1"/>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r" rtl="1">
              <a:lnSpc>
                <a:spcPct val="150000"/>
              </a:lnSpc>
            </a:pPr>
            <a:r>
              <a:rPr lang="he-IL" sz="1600" b="1" u="sng" dirty="0" smtClean="0">
                <a:solidFill>
                  <a:schemeClr val="tx1"/>
                </a:solidFill>
              </a:rPr>
              <a:t>לימי </a:t>
            </a:r>
            <a:r>
              <a:rPr lang="he-IL" sz="1600" b="1" u="sng" dirty="0">
                <a:solidFill>
                  <a:schemeClr val="tx1"/>
                </a:solidFill>
              </a:rPr>
              <a:t>ההכנה:</a:t>
            </a:r>
            <a:endParaRPr lang="he-IL" sz="1600" u="sng" dirty="0">
              <a:solidFill>
                <a:schemeClr val="tx1"/>
              </a:solidFill>
            </a:endParaRPr>
          </a:p>
          <a:p>
            <a:pPr algn="r" rtl="1">
              <a:lnSpc>
                <a:spcPct val="150000"/>
              </a:lnSpc>
            </a:pPr>
            <a:r>
              <a:rPr lang="he-IL" sz="1600" dirty="0">
                <a:solidFill>
                  <a:schemeClr val="tx1"/>
                </a:solidFill>
              </a:rPr>
              <a:t> </a:t>
            </a:r>
            <a:r>
              <a:rPr lang="he-IL" sz="1600" dirty="0" smtClean="0">
                <a:solidFill>
                  <a:schemeClr val="tx1"/>
                </a:solidFill>
              </a:rPr>
              <a:t>1</a:t>
            </a:r>
            <a:r>
              <a:rPr lang="he-IL" sz="1600" dirty="0">
                <a:solidFill>
                  <a:schemeClr val="tx1"/>
                </a:solidFill>
              </a:rPr>
              <a:t>.      בנושא האו"ם אפשר להזמין את דויד רוט, הוא היה סגן השגריר לאו"ם לפני נועה ומכיר מצוין ודובר מצוין.</a:t>
            </a:r>
          </a:p>
          <a:p>
            <a:pPr algn="r" rtl="1">
              <a:lnSpc>
                <a:spcPct val="150000"/>
              </a:lnSpc>
            </a:pPr>
            <a:r>
              <a:rPr lang="he-IL" sz="1600" dirty="0">
                <a:solidFill>
                  <a:schemeClr val="tx1"/>
                </a:solidFill>
              </a:rPr>
              <a:t>2.      שגריר ארה"ב – דן </a:t>
            </a:r>
            <a:r>
              <a:rPr lang="he-IL" sz="1600" dirty="0" err="1">
                <a:solidFill>
                  <a:schemeClr val="tx1"/>
                </a:solidFill>
              </a:rPr>
              <a:t>שפירו</a:t>
            </a:r>
            <a:r>
              <a:rPr lang="he-IL" sz="1600" dirty="0">
                <a:solidFill>
                  <a:schemeClr val="tx1"/>
                </a:solidFill>
              </a:rPr>
              <a:t> כבר מתואם </a:t>
            </a:r>
            <a:r>
              <a:rPr lang="he-IL" sz="1600" dirty="0" smtClean="0">
                <a:solidFill>
                  <a:schemeClr val="tx1"/>
                </a:solidFill>
              </a:rPr>
              <a:t>לסימולציה</a:t>
            </a:r>
            <a:r>
              <a:rPr lang="he-IL" sz="1600" dirty="0">
                <a:solidFill>
                  <a:schemeClr val="tx1"/>
                </a:solidFill>
              </a:rPr>
              <a:t>, </a:t>
            </a:r>
            <a:r>
              <a:rPr lang="he-IL" sz="1600" dirty="0" smtClean="0">
                <a:solidFill>
                  <a:schemeClr val="tx1"/>
                </a:solidFill>
              </a:rPr>
              <a:t>אין </a:t>
            </a:r>
            <a:r>
              <a:rPr lang="he-IL" sz="1600" dirty="0">
                <a:solidFill>
                  <a:schemeClr val="tx1"/>
                </a:solidFill>
              </a:rPr>
              <a:t>טעם להביא אותו פעמיים, כדאי לנסות להביא את השגריר </a:t>
            </a:r>
            <a:r>
              <a:rPr lang="he-IL" sz="1600" dirty="0" smtClean="0">
                <a:solidFill>
                  <a:schemeClr val="tx1"/>
                </a:solidFill>
              </a:rPr>
              <a:t>הנוכחי.</a:t>
            </a:r>
            <a:endParaRPr lang="he-IL" sz="1600" dirty="0">
              <a:solidFill>
                <a:schemeClr val="tx1"/>
              </a:solidFill>
            </a:endParaRPr>
          </a:p>
          <a:p>
            <a:pPr algn="r" rtl="1">
              <a:lnSpc>
                <a:spcPct val="150000"/>
              </a:lnSpc>
            </a:pPr>
            <a:r>
              <a:rPr lang="he-IL" sz="1600" b="1" u="sng" dirty="0">
                <a:solidFill>
                  <a:schemeClr val="tx1"/>
                </a:solidFill>
              </a:rPr>
              <a:t> </a:t>
            </a:r>
            <a:r>
              <a:rPr lang="he-IL" sz="1600" b="1" u="sng" dirty="0" smtClean="0">
                <a:solidFill>
                  <a:schemeClr val="tx1"/>
                </a:solidFill>
              </a:rPr>
              <a:t>לסיור </a:t>
            </a:r>
            <a:r>
              <a:rPr lang="he-IL" sz="1600" b="1" u="sng" dirty="0">
                <a:solidFill>
                  <a:schemeClr val="tx1"/>
                </a:solidFill>
              </a:rPr>
              <a:t>עצמו:</a:t>
            </a:r>
          </a:p>
          <a:p>
            <a:pPr algn="r" rtl="1">
              <a:lnSpc>
                <a:spcPct val="150000"/>
              </a:lnSpc>
            </a:pPr>
            <a:r>
              <a:rPr lang="he-IL" sz="1600" dirty="0">
                <a:solidFill>
                  <a:schemeClr val="tx1"/>
                </a:solidFill>
              </a:rPr>
              <a:t> </a:t>
            </a:r>
            <a:r>
              <a:rPr lang="he-IL" sz="1600" dirty="0" smtClean="0">
                <a:solidFill>
                  <a:schemeClr val="tx1"/>
                </a:solidFill>
              </a:rPr>
              <a:t>1</a:t>
            </a:r>
            <a:r>
              <a:rPr lang="he-IL" sz="1600" dirty="0">
                <a:solidFill>
                  <a:schemeClr val="tx1"/>
                </a:solidFill>
              </a:rPr>
              <a:t>.      ביום הראשון, אני ממליץ לחשוב על אופציה לעשות ביום הזה גם הרצאה במלון. שכן אם יקרה כמו בשנה שעברה, שהיה גשם זלעפות, כל היום מתחרבש ולא נשאר מזה דבר. הרעיונות שהצעתם לגבי המוזיאונים נראים לי לא ישימים בגלל שכשיש גשם במיוחד בימי ראשון המוזיאונים מתפוצצים באלפי מבקרים וזה הופך להיות סיוט. הרעיון שעבר לי בראש הוא להזמין את ביל </a:t>
            </a:r>
            <a:r>
              <a:rPr lang="he-IL" sz="1600" dirty="0" err="1">
                <a:solidFill>
                  <a:schemeClr val="tx1"/>
                </a:solidFill>
              </a:rPr>
              <a:t>קריסטול</a:t>
            </a:r>
            <a:r>
              <a:rPr lang="he-IL" sz="1600" dirty="0">
                <a:solidFill>
                  <a:schemeClr val="tx1"/>
                </a:solidFill>
              </a:rPr>
              <a:t>, הוא פובליציסט אמריקאי, תושב וושינגטון, שמעתי אותה מעביר הרצאה לפני כמה שנים תחת הנושא המסמכים המכוננים בהיסטוריה של ארה"ב. בהרצאה זו הוא מנתח 3 מסמכים: הכרזת העצמאות, מכתב של ג'פרסון לציון היובל לארה"ב ונאום לינקולן </a:t>
            </a:r>
            <a:r>
              <a:rPr lang="he-IL" sz="1600" dirty="0" err="1">
                <a:solidFill>
                  <a:schemeClr val="tx1"/>
                </a:solidFill>
              </a:rPr>
              <a:t>בגייטסבורג</a:t>
            </a:r>
            <a:r>
              <a:rPr lang="he-IL" sz="1600" dirty="0">
                <a:solidFill>
                  <a:schemeClr val="tx1"/>
                </a:solidFill>
              </a:rPr>
              <a:t>. הרצאה זו בת שעה יכולה להיות פתיחה טובה לסיור בכלל ולסיור באנדרטאות בפרט.</a:t>
            </a:r>
          </a:p>
          <a:p>
            <a:pPr algn="r" rtl="1">
              <a:lnSpc>
                <a:spcPct val="150000"/>
              </a:lnSpc>
            </a:pPr>
            <a:r>
              <a:rPr lang="he-IL" sz="1600" dirty="0">
                <a:solidFill>
                  <a:schemeClr val="tx1"/>
                </a:solidFill>
              </a:rPr>
              <a:t>2.      </a:t>
            </a:r>
            <a:r>
              <a:rPr lang="he-IL" sz="1600" dirty="0" smtClean="0">
                <a:solidFill>
                  <a:schemeClr val="tx1"/>
                </a:solidFill>
              </a:rPr>
              <a:t>א"צ  בראשון </a:t>
            </a:r>
            <a:r>
              <a:rPr lang="he-IL" sz="1600" dirty="0">
                <a:solidFill>
                  <a:schemeClr val="tx1"/>
                </a:solidFill>
              </a:rPr>
              <a:t>– אסור לאכול בכל האזור הירוק והיפה שצמוד לאנדרטאות ואסור לפרוס שם פיקניק. ושוב גם סיכוני מזג אויר, לפני כמה שנים עשינו פיקניק בפארק שמיועד לכך מחוץ לוושינגטון, זה כמובן מצריך תאום ותשלום </a:t>
            </a:r>
            <a:r>
              <a:rPr lang="he-IL" sz="1600" dirty="0" err="1">
                <a:solidFill>
                  <a:schemeClr val="tx1"/>
                </a:solidFill>
              </a:rPr>
              <a:t>וכו</a:t>
            </a:r>
            <a:r>
              <a:rPr lang="he-IL" sz="1600" dirty="0">
                <a:solidFill>
                  <a:schemeClr val="tx1"/>
                </a:solidFill>
              </a:rPr>
              <a:t>... בסוף הייתה שם כזו רוח חזקה שזה היה פשוט סיוט. לכן </a:t>
            </a:r>
            <a:r>
              <a:rPr lang="he-IL" sz="1600" dirty="0" smtClean="0">
                <a:solidFill>
                  <a:schemeClr val="tx1"/>
                </a:solidFill>
              </a:rPr>
              <a:t>ממליץ </a:t>
            </a:r>
            <a:r>
              <a:rPr lang="he-IL" sz="1600" dirty="0" err="1" smtClean="0">
                <a:solidFill>
                  <a:schemeClr val="tx1"/>
                </a:solidFill>
              </a:rPr>
              <a:t>שא"צ</a:t>
            </a:r>
            <a:r>
              <a:rPr lang="he-IL" sz="1600" dirty="0" smtClean="0">
                <a:solidFill>
                  <a:schemeClr val="tx1"/>
                </a:solidFill>
              </a:rPr>
              <a:t> </a:t>
            </a:r>
            <a:r>
              <a:rPr lang="he-IL" sz="1600" dirty="0">
                <a:solidFill>
                  <a:schemeClr val="tx1"/>
                </a:solidFill>
              </a:rPr>
              <a:t>תהיה במלון או במסעדה קרובה למלון. תזכור גם שכולם מגיעים אחרי 12 שעות טיסה צריך לעשות את זה בכיף.</a:t>
            </a:r>
          </a:p>
          <a:p>
            <a:pPr algn="r" rtl="1">
              <a:lnSpc>
                <a:spcPct val="150000"/>
              </a:lnSpc>
            </a:pPr>
            <a:r>
              <a:rPr lang="he-IL" sz="1600" dirty="0">
                <a:solidFill>
                  <a:schemeClr val="tx1"/>
                </a:solidFill>
              </a:rPr>
              <a:t>3.      יום שלישי – ממליץ </a:t>
            </a:r>
            <a:r>
              <a:rPr lang="he-IL" sz="1600" dirty="0" smtClean="0">
                <a:solidFill>
                  <a:schemeClr val="tx1"/>
                </a:solidFill>
              </a:rPr>
              <a:t>להוריד </a:t>
            </a:r>
            <a:r>
              <a:rPr lang="he-IL" sz="1600" dirty="0">
                <a:solidFill>
                  <a:schemeClr val="tx1"/>
                </a:solidFill>
              </a:rPr>
              <a:t>את </a:t>
            </a:r>
            <a:r>
              <a:rPr lang="he-IL" sz="1600" dirty="0" err="1">
                <a:solidFill>
                  <a:schemeClr val="tx1"/>
                </a:solidFill>
              </a:rPr>
              <a:t>ארלינגטון</a:t>
            </a:r>
            <a:r>
              <a:rPr lang="he-IL" sz="1600" dirty="0">
                <a:solidFill>
                  <a:schemeClr val="tx1"/>
                </a:solidFill>
              </a:rPr>
              <a:t>. </a:t>
            </a:r>
            <a:r>
              <a:rPr lang="he-IL" sz="1600" dirty="0" smtClean="0">
                <a:solidFill>
                  <a:schemeClr val="tx1"/>
                </a:solidFill>
              </a:rPr>
              <a:t>ארוך </a:t>
            </a:r>
            <a:r>
              <a:rPr lang="he-IL" sz="1600" dirty="0">
                <a:solidFill>
                  <a:schemeClr val="tx1"/>
                </a:solidFill>
              </a:rPr>
              <a:t>ומייגע, ותמיד </a:t>
            </a:r>
            <a:r>
              <a:rPr lang="he-IL" sz="1600" dirty="0" err="1" smtClean="0">
                <a:solidFill>
                  <a:schemeClr val="tx1"/>
                </a:solidFill>
              </a:rPr>
              <a:t>מז"א</a:t>
            </a:r>
            <a:r>
              <a:rPr lang="he-IL" sz="1600" dirty="0" smtClean="0">
                <a:solidFill>
                  <a:schemeClr val="tx1"/>
                </a:solidFill>
              </a:rPr>
              <a:t> בעייתי ולא </a:t>
            </a:r>
            <a:r>
              <a:rPr lang="he-IL" sz="1600" dirty="0">
                <a:solidFill>
                  <a:schemeClr val="tx1"/>
                </a:solidFill>
              </a:rPr>
              <a:t>נעים. אפשר במקום זאת בדרך לפנטגון או חזרה לעצור באנדרטת </a:t>
            </a:r>
            <a:r>
              <a:rPr lang="he-IL" sz="1600" dirty="0" err="1">
                <a:solidFill>
                  <a:schemeClr val="tx1"/>
                </a:solidFill>
              </a:rPr>
              <a:t>המארינס</a:t>
            </a:r>
            <a:r>
              <a:rPr lang="he-IL" sz="1600" dirty="0">
                <a:solidFill>
                  <a:schemeClr val="tx1"/>
                </a:solidFill>
              </a:rPr>
              <a:t>. היא גם מאד מרשימה ומרגשת, וגם זו תהיה מחווה יפה לסת' שיוכל לתת הדרכה </a:t>
            </a:r>
            <a:r>
              <a:rPr lang="he-IL" sz="1600" dirty="0" smtClean="0">
                <a:solidFill>
                  <a:schemeClr val="tx1"/>
                </a:solidFill>
              </a:rPr>
              <a:t>במקום.</a:t>
            </a:r>
            <a:r>
              <a:rPr lang="he-IL" sz="1600" dirty="0">
                <a:solidFill>
                  <a:schemeClr val="tx1"/>
                </a:solidFill>
              </a:rPr>
              <a:t>    </a:t>
            </a:r>
          </a:p>
        </p:txBody>
      </p:sp>
      <p:sp>
        <p:nvSpPr>
          <p:cNvPr id="9" name="כותרת 1">
            <a:hlinkClick r:id="rId4" action="ppaction://hlinksldjump"/>
          </p:cNvPr>
          <p:cNvSpPr txBox="1">
            <a:spLocks/>
          </p:cNvSpPr>
          <p:nvPr/>
        </p:nvSpPr>
        <p:spPr>
          <a:xfrm>
            <a:off x="2983831" y="6883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600" b="1" dirty="0" smtClean="0">
                <a:solidFill>
                  <a:schemeClr val="tx1"/>
                </a:solidFill>
                <a:latin typeface="David" panose="020E0502060401010101" pitchFamily="34" charset="-79"/>
                <a:cs typeface="David" panose="020E0502060401010101" pitchFamily="34" charset="-79"/>
              </a:rPr>
              <a:t>הערות והמלצות מתן</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239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205273" y="858416"/>
            <a:ext cx="11644605" cy="5999583"/>
          </a:xfrm>
          <a:prstGeom prst="roundRect">
            <a:avLst/>
          </a:prstGeom>
          <a:solidFill>
            <a:schemeClr val="bg1"/>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r" rtl="1">
              <a:lnSpc>
                <a:spcPct val="150000"/>
              </a:lnSpc>
            </a:pPr>
            <a:r>
              <a:rPr lang="he-IL" sz="1600" dirty="0" smtClean="0">
                <a:solidFill>
                  <a:schemeClr val="tx1"/>
                </a:solidFill>
              </a:rPr>
              <a:t>4</a:t>
            </a:r>
            <a:r>
              <a:rPr lang="he-IL" sz="1600" dirty="0">
                <a:solidFill>
                  <a:schemeClr val="tx1"/>
                </a:solidFill>
              </a:rPr>
              <a:t>.      יום חמישי – ממליץ כמו שאמרתי לקיים את השיחה עם דיויד האריס אצלו, זה לא רחוק מהקונסוליה וזה מקום יותר נוח ומכובד. כמו כן ממליץ שהמפגש עם הקונסול יהיה אחרי דיויד האריס שכן ניתן יהיה לאמת / לעמת אותו עם חלק מהטענות שיושמעו.</a:t>
            </a:r>
          </a:p>
          <a:p>
            <a:pPr algn="r" rtl="1">
              <a:lnSpc>
                <a:spcPct val="150000"/>
              </a:lnSpc>
            </a:pPr>
            <a:r>
              <a:rPr lang="he-IL" sz="1600" dirty="0">
                <a:solidFill>
                  <a:schemeClr val="tx1"/>
                </a:solidFill>
              </a:rPr>
              <a:t>5.      יום שישי – ממליץ את הבוקר לעשות בבית כנסת קונסרבטיבי. זו תהיה הזדמנות לראות עוד סוג של קהילה וגם קרוב לוודאי שזה יהיה יותר נעים. ממליץ גם להוסיף בבוקר הזה מפגש עם חרדים, זה מאד חשוב! לגבי הערב – צריך כבר להחליט על דוברים, תמיד ביקשנו מהחניך האמריקאי לדבר וגם מחניך ישראלי שיש לו אנגלית רהוטה, וגם סיפור טוב לדבר.</a:t>
            </a:r>
          </a:p>
          <a:p>
            <a:pPr algn="r" rtl="1">
              <a:lnSpc>
                <a:spcPct val="150000"/>
              </a:lnSpc>
            </a:pPr>
            <a:r>
              <a:rPr lang="he-IL" sz="1600" dirty="0">
                <a:solidFill>
                  <a:schemeClr val="tx1"/>
                </a:solidFill>
              </a:rPr>
              <a:t>6.      יום ראשון (ניו יורק) – יום ראשון הוא לא יום עבודה רגיל בחו"ל וצריך להתייחס לכך בהתאם גם </a:t>
            </a:r>
            <a:r>
              <a:rPr lang="he-IL" sz="1600" dirty="0" err="1">
                <a:solidFill>
                  <a:schemeClr val="tx1"/>
                </a:solidFill>
              </a:rPr>
              <a:t>בלו"ז</a:t>
            </a:r>
            <a:r>
              <a:rPr lang="he-IL" sz="1600" dirty="0">
                <a:solidFill>
                  <a:schemeClr val="tx1"/>
                </a:solidFill>
              </a:rPr>
              <a:t>. הרעיון שלאפשר לאנשים לנסוע לקניות הוא מצוין, אבל צריך לתת לזה זמן. הנסיעה לשם אורכת כשעה והקניון נסגר בשעה 1900. לכן צריך לצאת בשעה 15:00 לכל המאוחר. ומשם לגזור את </a:t>
            </a:r>
            <a:r>
              <a:rPr lang="he-IL" sz="1600" dirty="0" err="1">
                <a:solidFill>
                  <a:schemeClr val="tx1"/>
                </a:solidFill>
              </a:rPr>
              <a:t>הלו"ז</a:t>
            </a:r>
            <a:r>
              <a:rPr lang="he-IL" sz="1600" dirty="0">
                <a:solidFill>
                  <a:schemeClr val="tx1"/>
                </a:solidFill>
              </a:rPr>
              <a:t> אחורה. נראה לי שלהכניס שני סיורים זה יהיה יותר מידיי וכדאי להתמקד באזור אחד. שיכלול גם ביקור בכנסיה (מצריך זמן, גם לשיחה וגם להשתתפות בתפילה) וגם סיור קהילתי. מניסיון העבר ביקורים בברוקלין אצל יהודים זה לא מעניין, לא מוצלח ולא מתאים </a:t>
            </a:r>
            <a:r>
              <a:rPr lang="he-IL" sz="1600" dirty="0" err="1">
                <a:solidFill>
                  <a:schemeClr val="tx1"/>
                </a:solidFill>
              </a:rPr>
              <a:t>למב"ל</a:t>
            </a:r>
            <a:r>
              <a:rPr lang="he-IL" sz="1600" dirty="0">
                <a:solidFill>
                  <a:schemeClr val="tx1"/>
                </a:solidFill>
              </a:rPr>
              <a:t>. מסעדות כשרות יש בניו יורק בלי סוף, גם בתוך מנהטן ולא חייבים מסעדה כשרה.</a:t>
            </a:r>
          </a:p>
          <a:p>
            <a:pPr algn="r" rtl="1">
              <a:lnSpc>
                <a:spcPct val="150000"/>
              </a:lnSpc>
            </a:pPr>
            <a:r>
              <a:rPr lang="he-IL" sz="1600" dirty="0">
                <a:solidFill>
                  <a:schemeClr val="tx1"/>
                </a:solidFill>
              </a:rPr>
              <a:t>7.      יום שני – ל </a:t>
            </a:r>
            <a:r>
              <a:rPr lang="en-US" sz="1600" dirty="0">
                <a:solidFill>
                  <a:schemeClr val="tx1"/>
                </a:solidFill>
              </a:rPr>
              <a:t>we work </a:t>
            </a:r>
            <a:r>
              <a:rPr lang="he-IL" sz="1600" dirty="0">
                <a:solidFill>
                  <a:schemeClr val="tx1"/>
                </a:solidFill>
              </a:rPr>
              <a:t>יש מבנים בכל העיר, לא רק באזור וול </a:t>
            </a:r>
            <a:r>
              <a:rPr lang="he-IL" sz="1600" dirty="0" err="1">
                <a:solidFill>
                  <a:schemeClr val="tx1"/>
                </a:solidFill>
              </a:rPr>
              <a:t>סטריט</a:t>
            </a:r>
            <a:r>
              <a:rPr lang="he-IL" sz="1600" dirty="0">
                <a:solidFill>
                  <a:schemeClr val="tx1"/>
                </a:solidFill>
              </a:rPr>
              <a:t> ובכל שנה הגענו למבנה אחר, צריך לבדוק איתם לאן הם רוצים שנבוא ובהתאם לתאם את שאר הדברים. עיבוד בפארק – לא מומלץ, מזג אויר הפכפך, רעשים והפרעות </a:t>
            </a:r>
            <a:r>
              <a:rPr lang="he-IL" sz="1600" dirty="0" err="1">
                <a:solidFill>
                  <a:schemeClr val="tx1"/>
                </a:solidFill>
              </a:rPr>
              <a:t>וכו</a:t>
            </a:r>
            <a:r>
              <a:rPr lang="he-IL" sz="1600" dirty="0">
                <a:solidFill>
                  <a:schemeClr val="tx1"/>
                </a:solidFill>
              </a:rPr>
              <a:t>'... עדיף לתכנן את זה אחרת ולעשות את העיבוד במלון או </a:t>
            </a:r>
            <a:r>
              <a:rPr lang="he-IL" sz="1600" dirty="0" err="1">
                <a:solidFill>
                  <a:schemeClr val="tx1"/>
                </a:solidFill>
              </a:rPr>
              <a:t>בקונסליה</a:t>
            </a:r>
            <a:r>
              <a:rPr lang="he-IL" sz="1600" dirty="0">
                <a:solidFill>
                  <a:schemeClr val="tx1"/>
                </a:solidFill>
              </a:rPr>
              <a:t> או במקום אחר.</a:t>
            </a:r>
          </a:p>
          <a:p>
            <a:pPr algn="r" rtl="1">
              <a:lnSpc>
                <a:spcPct val="150000"/>
              </a:lnSpc>
            </a:pPr>
            <a:r>
              <a:rPr lang="he-IL" sz="1600" dirty="0">
                <a:solidFill>
                  <a:schemeClr val="tx1"/>
                </a:solidFill>
              </a:rPr>
              <a:t>8.      הערה אחרונה על לוגיסטיקה: יש סך </a:t>
            </a:r>
            <a:r>
              <a:rPr lang="he-IL" sz="1600" dirty="0" err="1">
                <a:solidFill>
                  <a:schemeClr val="tx1"/>
                </a:solidFill>
              </a:rPr>
              <a:t>הכל</a:t>
            </a:r>
            <a:r>
              <a:rPr lang="he-IL" sz="1600" dirty="0">
                <a:solidFill>
                  <a:schemeClr val="tx1"/>
                </a:solidFill>
              </a:rPr>
              <a:t> 6-7 שומרי כשרות. ואפשר להביא להם אוכל ארוז לכל נקודה שנרצה, לכן איפה שאפשר לאכול כשר – מצוין, איפה שלא ניתן לתת להם פתרון מקומי. לא כדאי להשתגע עם הכשרות.</a:t>
            </a:r>
            <a:r>
              <a:rPr lang="he-IL" dirty="0">
                <a:solidFill>
                  <a:schemeClr val="tx1"/>
                </a:solidFill>
              </a:rPr>
              <a:t> </a:t>
            </a:r>
            <a:endParaRPr lang="he-IL" sz="2000" dirty="0">
              <a:solidFill>
                <a:schemeClr val="tx1"/>
              </a:solidFill>
            </a:endParaRPr>
          </a:p>
        </p:txBody>
      </p:sp>
      <p:sp>
        <p:nvSpPr>
          <p:cNvPr id="9" name="כותרת 1">
            <a:hlinkClick r:id="rId4" action="ppaction://hlinksldjump"/>
          </p:cNvPr>
          <p:cNvSpPr txBox="1">
            <a:spLocks/>
          </p:cNvSpPr>
          <p:nvPr/>
        </p:nvSpPr>
        <p:spPr>
          <a:xfrm>
            <a:off x="2983831" y="6883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600" b="1" dirty="0" smtClean="0">
                <a:solidFill>
                  <a:schemeClr val="tx1"/>
                </a:solidFill>
                <a:latin typeface="David" panose="020E0502060401010101" pitchFamily="34" charset="-79"/>
                <a:cs typeface="David" panose="020E0502060401010101" pitchFamily="34" charset="-79"/>
              </a:rPr>
              <a:t>הערות והמלצות מתן</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0164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3420251" y="9654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כללי – סיור ארצות הברית</a:t>
            </a:r>
            <a:endParaRPr lang="he-IL" sz="3600" b="1" dirty="0">
              <a:solidFill>
                <a:schemeClr val="tx1"/>
              </a:solidFill>
              <a:latin typeface="David" panose="020E0502060401010101" pitchFamily="34" charset="-79"/>
              <a:cs typeface="David" panose="020E0502060401010101" pitchFamily="34" charset="-79"/>
            </a:endParaRPr>
          </a:p>
        </p:txBody>
      </p:sp>
      <p:grpSp>
        <p:nvGrpSpPr>
          <p:cNvPr id="4" name="קבוצה 3"/>
          <p:cNvGrpSpPr/>
          <p:nvPr/>
        </p:nvGrpSpPr>
        <p:grpSpPr>
          <a:xfrm>
            <a:off x="275726" y="1092635"/>
            <a:ext cx="11590797" cy="5652001"/>
            <a:chOff x="275726" y="1092636"/>
            <a:chExt cx="11590797" cy="5218165"/>
          </a:xfrm>
          <a:blipFill dpi="0" rotWithShape="1">
            <a:blip r:embed="rId4">
              <a:alphaModFix amt="20000"/>
              <a:extLst>
                <a:ext uri="{28A0092B-C50C-407E-A947-70E740481C1C}">
                  <a14:useLocalDpi xmlns:a14="http://schemas.microsoft.com/office/drawing/2010/main" val="0"/>
                </a:ext>
              </a:extLst>
            </a:blip>
            <a:srcRect/>
            <a:stretch>
              <a:fillRect l="-19000" b="5000"/>
            </a:stretch>
          </a:blipFill>
        </p:grpSpPr>
        <p:sp>
          <p:nvSpPr>
            <p:cNvPr id="3" name="מלבן מעוגל 2"/>
            <p:cNvSpPr/>
            <p:nvPr/>
          </p:nvSpPr>
          <p:spPr>
            <a:xfrm>
              <a:off x="5206523" y="1992269"/>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מעבר מוושינגטון לניו-יורק</a:t>
              </a:r>
              <a:endParaRPr lang="en-US"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275726" y="3791535"/>
              <a:ext cx="11590797"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רוב המשתתפים והסגל יישארו באמריקה לטיול המשך</a:t>
              </a:r>
              <a:endParaRPr lang="en-US" sz="2400" b="1" dirty="0">
                <a:solidFill>
                  <a:schemeClr val="tx1"/>
                </a:solidFill>
                <a:latin typeface="David" panose="020E0502060401010101" pitchFamily="34" charset="-79"/>
                <a:cs typeface="David" panose="020E0502060401010101" pitchFamily="34" charset="-79"/>
              </a:endParaRPr>
            </a:p>
          </p:txBody>
        </p:sp>
        <p:sp>
          <p:nvSpPr>
            <p:cNvPr id="12" name="מלבן מעוגל 11"/>
            <p:cNvSpPr/>
            <p:nvPr/>
          </p:nvSpPr>
          <p:spPr>
            <a:xfrm>
              <a:off x="5206523" y="1092636"/>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תחילת סיור בוושינגטון</a:t>
              </a:r>
              <a:endParaRPr lang="en-US" sz="2400" b="1"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a:off x="275727" y="4691168"/>
              <a:ext cx="11590796"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16 מפגשי טעינה לפני הסיור</a:t>
              </a:r>
              <a:endParaRPr lang="en-US"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275727" y="5590801"/>
              <a:ext cx="11590796"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בסוף הסיור תהיה עבודה </a:t>
              </a:r>
              <a:r>
                <a:rPr lang="he-IL" sz="2400" b="1" dirty="0" err="1" smtClean="0">
                  <a:solidFill>
                    <a:schemeClr val="tx1"/>
                  </a:solidFill>
                  <a:latin typeface="David" panose="020E0502060401010101" pitchFamily="34" charset="-79"/>
                  <a:cs typeface="David" panose="020E0502060401010101" pitchFamily="34" charset="-79"/>
                </a:rPr>
                <a:t>צוותית</a:t>
              </a:r>
              <a:r>
                <a:rPr lang="he-IL" sz="2400" b="1" dirty="0" smtClean="0">
                  <a:solidFill>
                    <a:schemeClr val="tx1"/>
                  </a:solidFill>
                  <a:latin typeface="David" panose="020E0502060401010101" pitchFamily="34" charset="-79"/>
                  <a:cs typeface="David" panose="020E0502060401010101" pitchFamily="34" charset="-79"/>
                </a:rPr>
                <a:t> להגשה בתחילת יולי</a:t>
              </a:r>
              <a:endParaRPr lang="en-US" sz="2400" b="1" dirty="0">
                <a:solidFill>
                  <a:schemeClr val="tx1"/>
                </a:solidFill>
                <a:latin typeface="David" panose="020E0502060401010101" pitchFamily="34" charset="-79"/>
                <a:cs typeface="David" panose="020E0502060401010101" pitchFamily="34" charset="-79"/>
              </a:endParaRPr>
            </a:p>
          </p:txBody>
        </p:sp>
        <p:sp>
          <p:nvSpPr>
            <p:cNvPr id="18" name="מלבן מעוגל 17"/>
            <p:cNvSpPr/>
            <p:nvPr/>
          </p:nvSpPr>
          <p:spPr>
            <a:xfrm>
              <a:off x="5206523" y="2891902"/>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סוף סיור בניו-יורק </a:t>
              </a:r>
              <a:endParaRPr lang="en-US" sz="24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296660" y="1092636"/>
              <a:ext cx="4716003" cy="2561741"/>
              <a:chOff x="296660" y="1092636"/>
              <a:chExt cx="4716003" cy="2561741"/>
            </a:xfrm>
            <a:grpFill/>
            <a:effectLst>
              <a:outerShdw blurRad="50800" dist="50800" dir="5400000" algn="ctr" rotWithShape="0">
                <a:srgbClr val="000000">
                  <a:alpha val="28000"/>
                </a:srgbClr>
              </a:outerShdw>
              <a:reflection endPos="0" dist="50800" dir="5400000" sy="-100000" algn="bl" rotWithShape="0"/>
            </a:effectLst>
          </p:grpSpPr>
          <p:sp>
            <p:nvSpPr>
              <p:cNvPr id="17" name="מלבן מעוגל 16"/>
              <p:cNvSpPr/>
              <p:nvPr/>
            </p:nvSpPr>
            <p:spPr>
              <a:xfrm>
                <a:off x="296663" y="1092636"/>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16 ביוני (ראשון)</a:t>
                </a:r>
                <a:endParaRPr lang="en-US"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296663" y="1992270"/>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19 ביוני (רביעי)</a:t>
                </a:r>
                <a:endParaRPr lang="en-US" sz="2400" b="1"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296660" y="2934377"/>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400" b="1" dirty="0" smtClean="0">
                    <a:solidFill>
                      <a:schemeClr val="tx1"/>
                    </a:solidFill>
                    <a:latin typeface="David" panose="020E0502060401010101" pitchFamily="34" charset="-79"/>
                    <a:cs typeface="David" panose="020E0502060401010101" pitchFamily="34" charset="-79"/>
                  </a:rPr>
                  <a:t>24 ביוני (שני)</a:t>
                </a:r>
                <a:endParaRPr lang="en-US" sz="2400" b="1" dirty="0">
                  <a:solidFill>
                    <a:schemeClr val="tx1"/>
                  </a:solidFill>
                  <a:latin typeface="David" panose="020E0502060401010101" pitchFamily="34" charset="-79"/>
                  <a:cs typeface="David" panose="020E0502060401010101" pitchFamily="34" charset="-79"/>
                </a:endParaRPr>
              </a:p>
            </p:txBody>
          </p:sp>
        </p:grpSp>
      </p:grpSp>
    </p:spTree>
    <p:extLst>
      <p:ext uri="{BB962C8B-B14F-4D97-AF65-F5344CB8AC3E}">
        <p14:creationId xmlns:p14="http://schemas.microsoft.com/office/powerpoint/2010/main" val="6016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הנחות עבודה כלליות</a:t>
            </a:r>
            <a:endParaRPr lang="he-IL" sz="36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1242380" y="1136913"/>
            <a:ext cx="9669773" cy="5121133"/>
            <a:chOff x="1242380" y="1136913"/>
            <a:chExt cx="9669773" cy="5121133"/>
          </a:xfrm>
          <a:blipFill dpi="0" rotWithShape="1">
            <a:blip r:embed="rId3">
              <a:alphaModFix amt="20000"/>
              <a:extLst>
                <a:ext uri="{28A0092B-C50C-407E-A947-70E740481C1C}">
                  <a14:useLocalDpi xmlns:a14="http://schemas.microsoft.com/office/drawing/2010/main" val="0"/>
                </a:ext>
              </a:extLst>
            </a:blip>
            <a:srcRect/>
            <a:stretch>
              <a:fillRect/>
            </a:stretch>
          </a:blipFill>
          <a:effectLst/>
        </p:grpSpPr>
        <p:sp>
          <p:nvSpPr>
            <p:cNvPr id="3" name="מלבן מעוגל 2">
              <a:hlinkClick r:id="rId4" action="ppaction://hlinksldjump"/>
            </p:cNvPr>
            <p:cNvSpPr/>
            <p:nvPr/>
          </p:nvSpPr>
          <p:spPr>
            <a:xfrm>
              <a:off x="1242380" y="1136913"/>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אקורד הסיום של השנה (לא נשתמש במונח </a:t>
              </a:r>
              <a:r>
                <a:rPr lang="he-IL" sz="2800" b="1" dirty="0" err="1" smtClean="0">
                  <a:solidFill>
                    <a:schemeClr val="tx1"/>
                  </a:solidFill>
                  <a:latin typeface="David" panose="020E0502060401010101" pitchFamily="34" charset="-79"/>
                  <a:cs typeface="David" panose="020E0502060401010101" pitchFamily="34" charset="-79"/>
                </a:rPr>
                <a:t>אס"ק</a:t>
              </a:r>
              <a:r>
                <a:rPr lang="he-IL" sz="2800" b="1" dirty="0" smtClean="0">
                  <a:solidFill>
                    <a:schemeClr val="tx1"/>
                  </a:solidFill>
                  <a:latin typeface="David" panose="020E0502060401010101" pitchFamily="34" charset="-79"/>
                  <a:cs typeface="David" panose="020E0502060401010101" pitchFamily="34" charset="-79"/>
                </a:rPr>
                <a:t>)</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017140"/>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הסיור אינו חלק בתכנית הלימודים  האינדיבידואלית (פחות קשב)</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2897367"/>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רוב השיחות יתקיימו באנגלית (קשב מאותגר יותר)</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3777594"/>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ג'ט-לג שיכול להימשך עד לסוף הסיור בוושינגטון</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4657821"/>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בשולי הלמידה גם תיירות (75%-25%)</a:t>
              </a:r>
              <a:endParaRPr lang="en-US" sz="1600" b="1" dirty="0">
                <a:solidFill>
                  <a:schemeClr val="tx1"/>
                </a:solidFill>
                <a:latin typeface="David" panose="020E0502060401010101" pitchFamily="34" charset="-79"/>
                <a:cs typeface="David" panose="020E0502060401010101" pitchFamily="34" charset="-79"/>
              </a:endParaRPr>
            </a:p>
          </p:txBody>
        </p:sp>
        <p:sp>
          <p:nvSpPr>
            <p:cNvPr id="20" name="מלבן מעוגל 19">
              <a:hlinkClick r:id="" action="ppaction://noaction"/>
            </p:cNvPr>
            <p:cNvSpPr/>
            <p:nvPr/>
          </p:nvSpPr>
          <p:spPr>
            <a:xfrm>
              <a:off x="1264153" y="5538046"/>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לאמריקה יש הרבה מה להציע, לא נוכל לקבל את </a:t>
              </a:r>
              <a:r>
                <a:rPr lang="he-IL" sz="2800" b="1" dirty="0" err="1" smtClean="0">
                  <a:solidFill>
                    <a:schemeClr val="tx1"/>
                  </a:solidFill>
                  <a:latin typeface="David" panose="020E0502060401010101" pitchFamily="34" charset="-79"/>
                  <a:cs typeface="David" panose="020E0502060401010101" pitchFamily="34" charset="-79"/>
                </a:rPr>
                <a:t>הכל</a:t>
              </a:r>
              <a:endParaRPr lang="en-US" sz="16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17438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242380" y="1136913"/>
            <a:ext cx="9900000" cy="5214989"/>
            <a:chOff x="1242380" y="1136913"/>
            <a:chExt cx="9665420" cy="5214989"/>
          </a:xfrm>
          <a:blipFill dpi="0" rotWithShape="1">
            <a:blip r:embed="rId3">
              <a:alphaModFix amt="21000"/>
              <a:extLst>
                <a:ext uri="{28A0092B-C50C-407E-A947-70E740481C1C}">
                  <a14:useLocalDpi xmlns:a14="http://schemas.microsoft.com/office/drawing/2010/main" val="0"/>
                </a:ext>
              </a:extLst>
            </a:blip>
            <a:srcRect/>
            <a:stretch>
              <a:fillRect/>
            </a:stretch>
          </a:blipFill>
        </p:grpSpPr>
        <p:sp>
          <p:nvSpPr>
            <p:cNvPr id="3" name="מלבן מעוגל 2">
              <a:hlinkClick r:id="rId4"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מסגרת הזמנים ללמידה 08:00-17:00</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חשיבות גם מונומנטלית לביקור במוסדות החשובים</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שינוי מיקום – לפחות שתי תחנות ביום </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ערבים חופשיים למעט שלישי (ערב בייסבול) ושישי (בית הכנסת הרפורמי)</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800" b="1" dirty="0" smtClean="0">
                  <a:solidFill>
                    <a:schemeClr val="tx1"/>
                  </a:solidFill>
                  <a:latin typeface="David" panose="020E0502060401010101" pitchFamily="34" charset="-79"/>
                  <a:cs typeface="David" panose="020E0502060401010101" pitchFamily="34" charset="-79"/>
                </a:rPr>
                <a:t>היגיון גיאוגרפי והתחשבות בעומסי התנועה בתכנון הסיור</a:t>
              </a:r>
              <a:endParaRPr lang="en-US" sz="1600" b="1" dirty="0">
                <a:solidFill>
                  <a:schemeClr val="tx1"/>
                </a:solidFill>
                <a:latin typeface="David" panose="020E0502060401010101" pitchFamily="34" charset="-79"/>
                <a:cs typeface="David" panose="020E0502060401010101" pitchFamily="34" charset="-79"/>
              </a:endParaRPr>
            </a:p>
          </p:txBody>
        </p:sp>
      </p:grpSp>
      <p:sp>
        <p:nvSpPr>
          <p:cNvPr id="9" name="כותרת 1">
            <a:hlinkClick r:id="rId5"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עקרונות לתכנון</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853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829537"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לו"ז הטעינה</a:t>
            </a:r>
            <a:endParaRPr lang="he-IL" sz="3600" b="1" dirty="0">
              <a:solidFill>
                <a:schemeClr val="tx1"/>
              </a:solidFill>
              <a:latin typeface="David" panose="020E0502060401010101" pitchFamily="34" charset="-79"/>
              <a:cs typeface="David" panose="020E0502060401010101" pitchFamily="34" charset="-79"/>
            </a:endParaRPr>
          </a:p>
        </p:txBody>
      </p:sp>
      <p:graphicFrame>
        <p:nvGraphicFramePr>
          <p:cNvPr id="4" name="טבלה 3"/>
          <p:cNvGraphicFramePr>
            <a:graphicFrameLocks noGrp="1"/>
          </p:cNvGraphicFramePr>
          <p:nvPr>
            <p:extLst>
              <p:ext uri="{D42A27DB-BD31-4B8C-83A1-F6EECF244321}">
                <p14:modId xmlns:p14="http://schemas.microsoft.com/office/powerpoint/2010/main" val="2823117020"/>
              </p:ext>
            </p:extLst>
          </p:nvPr>
        </p:nvGraphicFramePr>
        <p:xfrm>
          <a:off x="307070" y="1081058"/>
          <a:ext cx="11518962" cy="3728656"/>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789581">
                  <a:extLst>
                    <a:ext uri="{9D8B030D-6E8A-4147-A177-3AD203B41FA5}">
                      <a16:colId xmlns:a16="http://schemas.microsoft.com/office/drawing/2014/main" val="1249242618"/>
                    </a:ext>
                  </a:extLst>
                </a:gridCol>
                <a:gridCol w="2227970">
                  <a:extLst>
                    <a:ext uri="{9D8B030D-6E8A-4147-A177-3AD203B41FA5}">
                      <a16:colId xmlns:a16="http://schemas.microsoft.com/office/drawing/2014/main" val="3137285975"/>
                    </a:ext>
                  </a:extLst>
                </a:gridCol>
                <a:gridCol w="4153411">
                  <a:extLst>
                    <a:ext uri="{9D8B030D-6E8A-4147-A177-3AD203B41FA5}">
                      <a16:colId xmlns:a16="http://schemas.microsoft.com/office/drawing/2014/main" val="1550613264"/>
                    </a:ext>
                  </a:extLst>
                </a:gridCol>
                <a:gridCol w="3348000">
                  <a:extLst>
                    <a:ext uri="{9D8B030D-6E8A-4147-A177-3AD203B41FA5}">
                      <a16:colId xmlns:a16="http://schemas.microsoft.com/office/drawing/2014/main" val="405022553"/>
                    </a:ext>
                  </a:extLst>
                </a:gridCol>
              </a:tblGrid>
              <a:tr h="212312">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תאריך</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tc>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משכים/נושא</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נושא</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מרצה</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416504"/>
                  </a:ext>
                </a:extLst>
              </a:tr>
              <a:tr h="190980">
                <a:tc rowSpan="2">
                  <a:txBody>
                    <a:bodyPr/>
                    <a:lstStyle/>
                    <a:p>
                      <a:pPr algn="ctr" rtl="1">
                        <a:lnSpc>
                          <a:spcPct val="150000"/>
                        </a:lnSpc>
                        <a:spcAft>
                          <a:spcPts val="0"/>
                        </a:spcAft>
                      </a:pPr>
                      <a:r>
                        <a:rPr lang="he-IL" sz="2000" dirty="0">
                          <a:effectLst/>
                          <a:latin typeface="David" panose="020E0502060401010101" pitchFamily="34" charset="-79"/>
                          <a:cs typeface="David" panose="020E0502060401010101" pitchFamily="34" charset="-79"/>
                        </a:rPr>
                        <a:t>23/5  (ג') </a:t>
                      </a:r>
                      <a:endParaRPr lang="he-IL" sz="2000" dirty="0" smtClean="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dirty="0" smtClean="0">
                          <a:effectLst/>
                          <a:latin typeface="David" panose="020E0502060401010101" pitchFamily="34" charset="-79"/>
                          <a:cs typeface="David" panose="020E0502060401010101" pitchFamily="34" charset="-79"/>
                        </a:rPr>
                        <a:t>  12:00-08:30</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2">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2</a:t>
                      </a:r>
                      <a:endParaRPr lang="en-US" sz="2000" b="1" dirty="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מבוא-כללי</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הצגת הסיור</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מר רפי </a:t>
                      </a:r>
                      <a:r>
                        <a:rPr lang="he-IL" sz="2000" b="1" dirty="0" err="1">
                          <a:effectLst/>
                          <a:latin typeface="David" panose="020E0502060401010101" pitchFamily="34" charset="-79"/>
                          <a:cs typeface="David" panose="020E0502060401010101" pitchFamily="34" charset="-79"/>
                        </a:rPr>
                        <a:t>שוץ</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91793759"/>
                  </a:ext>
                </a:extLst>
              </a:tr>
              <a:tr h="291761">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יחסי ישראל ארה"ב</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פרופסור אבי בן-צבי</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5295025"/>
                  </a:ext>
                </a:extLst>
              </a:tr>
              <a:tr h="594105">
                <a:tc rowSpan="3">
                  <a:txBody>
                    <a:bodyPr/>
                    <a:lstStyle/>
                    <a:p>
                      <a:pPr algn="ctr" rtl="1">
                        <a:lnSpc>
                          <a:spcPct val="150000"/>
                        </a:lnSpc>
                        <a:spcAft>
                          <a:spcPts val="0"/>
                        </a:spcAft>
                      </a:pPr>
                      <a:r>
                        <a:rPr lang="he-IL" sz="2000">
                          <a:effectLst/>
                          <a:latin typeface="David" panose="020E0502060401010101" pitchFamily="34" charset="-79"/>
                          <a:cs typeface="David" panose="020E0502060401010101" pitchFamily="34" charset="-79"/>
                        </a:rPr>
                        <a:t>30/5  (ג')</a:t>
                      </a:r>
                      <a:endParaRPr lang="en-US" sz="200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a:effectLst/>
                          <a:latin typeface="David" panose="020E0502060401010101" pitchFamily="34" charset="-79"/>
                          <a:cs typeface="David" panose="020E0502060401010101" pitchFamily="34" charset="-79"/>
                        </a:rPr>
                        <a:t>14:30-08:30</a:t>
                      </a: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3">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3                   </a:t>
                      </a:r>
                      <a:endParaRPr lang="he-IL" sz="2000" b="1" dirty="0" smtClean="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חוץ </a:t>
                      </a:r>
                      <a:r>
                        <a:rPr lang="he-IL" sz="2000" b="1" dirty="0">
                          <a:effectLst/>
                          <a:latin typeface="David" panose="020E0502060401010101" pitchFamily="34" charset="-79"/>
                          <a:cs typeface="David" panose="020E0502060401010101" pitchFamily="34" charset="-79"/>
                        </a:rPr>
                        <a:t>ודיפלומטיה</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פעילות </a:t>
                      </a:r>
                      <a:r>
                        <a:rPr lang="he-IL" sz="2000" b="1" dirty="0" err="1">
                          <a:effectLst/>
                          <a:latin typeface="David" panose="020E0502060401010101" pitchFamily="34" charset="-79"/>
                          <a:cs typeface="David" panose="020E0502060401010101" pitchFamily="34" charset="-79"/>
                        </a:rPr>
                        <a:t>משה"ח</a:t>
                      </a:r>
                      <a:r>
                        <a:rPr lang="he-IL" sz="2000" b="1" dirty="0">
                          <a:effectLst/>
                          <a:latin typeface="David" panose="020E0502060401010101" pitchFamily="34" charset="-79"/>
                          <a:cs typeface="David" panose="020E0502060401010101" pitchFamily="34" charset="-79"/>
                        </a:rPr>
                        <a:t> מול הקונגרס (ללא בינ"ל)</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a:effectLst/>
                          <a:latin typeface="David" panose="020E0502060401010101" pitchFamily="34" charset="-79"/>
                          <a:cs typeface="David" panose="020E0502060401010101" pitchFamily="34" charset="-79"/>
                        </a:rPr>
                        <a:t>מר יוש זרקא</a:t>
                      </a:r>
                      <a:endParaRPr lang="en-US" sz="2000" b="1">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55907234"/>
                  </a:ext>
                </a:extLst>
              </a:tr>
              <a:tr h="190980">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שגריר לשעבר</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דן </a:t>
                      </a:r>
                      <a:r>
                        <a:rPr lang="he-IL" sz="2000" b="1" dirty="0" err="1" smtClean="0">
                          <a:effectLst/>
                          <a:latin typeface="David" panose="020E0502060401010101" pitchFamily="34" charset="-79"/>
                          <a:cs typeface="David" panose="020E0502060401010101" pitchFamily="34" charset="-79"/>
                        </a:rPr>
                        <a:t>שפירו</a:t>
                      </a:r>
                      <a:r>
                        <a:rPr lang="he-IL" sz="2000" b="1" dirty="0" smtClean="0">
                          <a:effectLst/>
                          <a:latin typeface="David" panose="020E0502060401010101" pitchFamily="34" charset="-79"/>
                          <a:cs typeface="David" panose="020E0502060401010101" pitchFamily="34" charset="-79"/>
                        </a:rPr>
                        <a:t>/דן </a:t>
                      </a:r>
                      <a:r>
                        <a:rPr lang="he-IL" sz="2000" b="1" dirty="0" err="1" smtClean="0">
                          <a:effectLst/>
                          <a:latin typeface="David" panose="020E0502060401010101" pitchFamily="34" charset="-79"/>
                          <a:cs typeface="David" panose="020E0502060401010101" pitchFamily="34" charset="-79"/>
                        </a:rPr>
                        <a:t>קרצר</a:t>
                      </a:r>
                      <a:r>
                        <a:rPr lang="he-IL" sz="2000" b="1" dirty="0" smtClean="0">
                          <a:effectLst/>
                          <a:latin typeface="David" panose="020E0502060401010101" pitchFamily="34" charset="-79"/>
                          <a:cs typeface="David" panose="020E0502060401010101" pitchFamily="34" charset="-79"/>
                        </a:rPr>
                        <a:t>/ פרידמן (נוכחי)</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89282686"/>
                  </a:ext>
                </a:extLst>
              </a:tr>
              <a:tr h="291761">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האו"ם</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חיים וקסמן/דני </a:t>
                      </a:r>
                      <a:r>
                        <a:rPr lang="he-IL" sz="2000" b="1" dirty="0" err="1" smtClean="0">
                          <a:effectLst/>
                          <a:latin typeface="David" panose="020E0502060401010101" pitchFamily="34" charset="-79"/>
                          <a:cs typeface="David" panose="020E0502060401010101" pitchFamily="34" charset="-79"/>
                        </a:rPr>
                        <a:t>גילרמן</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97499133"/>
                  </a:ext>
                </a:extLst>
              </a:tr>
              <a:tr h="291761">
                <a:tc rowSpan="2">
                  <a:txBody>
                    <a:bodyPr/>
                    <a:lstStyle/>
                    <a:p>
                      <a:pPr algn="ctr" rtl="1">
                        <a:lnSpc>
                          <a:spcPct val="150000"/>
                        </a:lnSpc>
                        <a:spcAft>
                          <a:spcPts val="0"/>
                        </a:spcAft>
                      </a:pPr>
                      <a:r>
                        <a:rPr lang="he-IL" sz="2000" dirty="0">
                          <a:effectLst/>
                          <a:latin typeface="David" panose="020E0502060401010101" pitchFamily="34" charset="-79"/>
                          <a:cs typeface="David" panose="020E0502060401010101" pitchFamily="34" charset="-79"/>
                        </a:rPr>
                        <a:t>4/6  (ג')  </a:t>
                      </a:r>
                      <a:endParaRPr lang="he-IL" sz="2000" dirty="0" smtClean="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dirty="0" smtClean="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14:15-08:30</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2">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3               </a:t>
                      </a:r>
                      <a:endParaRPr lang="he-IL" sz="2000" b="1" dirty="0" smtClean="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ממשל </a:t>
                      </a:r>
                      <a:r>
                        <a:rPr lang="he-IL" sz="2000" b="1" dirty="0">
                          <a:effectLst/>
                          <a:latin typeface="David" panose="020E0502060401010101" pitchFamily="34" charset="-79"/>
                          <a:cs typeface="David" panose="020E0502060401010101" pitchFamily="34" charset="-79"/>
                        </a:rPr>
                        <a:t>ומאפיינים</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מבנה וממשל</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פרופסור איתן גלבוע</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98430910"/>
                  </a:ext>
                </a:extLst>
              </a:tr>
              <a:tr h="291761">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מבט אחר על אמריקה</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נדב תמיר</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23500167"/>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678258847"/>
              </p:ext>
            </p:extLst>
          </p:nvPr>
        </p:nvGraphicFramePr>
        <p:xfrm>
          <a:off x="306032" y="5505269"/>
          <a:ext cx="11520000" cy="457200"/>
        </p:xfrm>
        <a:graphic>
          <a:graphicData uri="http://schemas.openxmlformats.org/drawingml/2006/table">
            <a:tbl>
              <a:tblPr rtl="1" firstRow="1" bandRow="1">
                <a:effectLst>
                  <a:innerShdw blurRad="114300">
                    <a:prstClr val="black"/>
                  </a:innerShdw>
                </a:effectLst>
                <a:tableStyleId>{5C22544A-7EE6-4342-B048-85BDC9FD1C3A}</a:tableStyleId>
              </a:tblPr>
              <a:tblGrid>
                <a:gridCol w="1920000">
                  <a:extLst>
                    <a:ext uri="{9D8B030D-6E8A-4147-A177-3AD203B41FA5}">
                      <a16:colId xmlns:a16="http://schemas.microsoft.com/office/drawing/2014/main" val="1416428163"/>
                    </a:ext>
                  </a:extLst>
                </a:gridCol>
                <a:gridCol w="1920000">
                  <a:extLst>
                    <a:ext uri="{9D8B030D-6E8A-4147-A177-3AD203B41FA5}">
                      <a16:colId xmlns:a16="http://schemas.microsoft.com/office/drawing/2014/main" val="289331404"/>
                    </a:ext>
                  </a:extLst>
                </a:gridCol>
                <a:gridCol w="1920000">
                  <a:extLst>
                    <a:ext uri="{9D8B030D-6E8A-4147-A177-3AD203B41FA5}">
                      <a16:colId xmlns:a16="http://schemas.microsoft.com/office/drawing/2014/main" val="2145359297"/>
                    </a:ext>
                  </a:extLst>
                </a:gridCol>
                <a:gridCol w="1920000">
                  <a:extLst>
                    <a:ext uri="{9D8B030D-6E8A-4147-A177-3AD203B41FA5}">
                      <a16:colId xmlns:a16="http://schemas.microsoft.com/office/drawing/2014/main" val="604341659"/>
                    </a:ext>
                  </a:extLst>
                </a:gridCol>
                <a:gridCol w="1920000">
                  <a:extLst>
                    <a:ext uri="{9D8B030D-6E8A-4147-A177-3AD203B41FA5}">
                      <a16:colId xmlns:a16="http://schemas.microsoft.com/office/drawing/2014/main" val="1809228014"/>
                    </a:ext>
                  </a:extLst>
                </a:gridCol>
                <a:gridCol w="1920000">
                  <a:extLst>
                    <a:ext uri="{9D8B030D-6E8A-4147-A177-3AD203B41FA5}">
                      <a16:colId xmlns:a16="http://schemas.microsoft.com/office/drawing/2014/main" val="2932507869"/>
                    </a:ext>
                  </a:extLst>
                </a:gridCol>
              </a:tblGrid>
              <a:tr h="370840">
                <a:tc>
                  <a:txBody>
                    <a:bodyPr/>
                    <a:lstStyle/>
                    <a:p>
                      <a:pPr algn="ctr" rtl="1"/>
                      <a:r>
                        <a:rPr lang="he-IL" sz="2400" dirty="0" smtClean="0">
                          <a:solidFill>
                            <a:schemeClr val="bg1"/>
                          </a:solidFill>
                          <a:latin typeface="David" panose="020E0502060401010101" pitchFamily="34" charset="-79"/>
                          <a:cs typeface="David" panose="020E0502060401010101" pitchFamily="34" charset="-79"/>
                        </a:rPr>
                        <a:t>מקרא</a:t>
                      </a:r>
                      <a:endParaRPr lang="he-IL" sz="2400" dirty="0">
                        <a:solidFill>
                          <a:schemeClr val="bg1"/>
                        </a:solidFill>
                        <a:latin typeface="David" panose="020E0502060401010101" pitchFamily="34" charset="-79"/>
                        <a:cs typeface="David" panose="020E0502060401010101" pitchFamily="34" charset="-79"/>
                      </a:endParaRPr>
                    </a:p>
                  </a:txBody>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כללי</a:t>
                      </a:r>
                      <a:endParaRPr lang="he-IL" sz="2400" dirty="0">
                        <a:solidFill>
                          <a:schemeClr val="tx1"/>
                        </a:solidFill>
                        <a:latin typeface="David" panose="020E0502060401010101" pitchFamily="34" charset="-79"/>
                        <a:cs typeface="David" panose="020E0502060401010101" pitchFamily="34" charset="-79"/>
                      </a:endParaRPr>
                    </a:p>
                  </a:txBody>
                  <a:tcPr>
                    <a:solidFill>
                      <a:schemeClr val="bg1">
                        <a:lumMod val="75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מדיני</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6">
                        <a:lumMod val="40000"/>
                        <a:lumOff val="60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כלכלי</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5">
                        <a:lumMod val="40000"/>
                        <a:lumOff val="60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חברתי</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4">
                        <a:lumMod val="40000"/>
                        <a:lumOff val="60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ביטחוני</a:t>
                      </a:r>
                      <a:endParaRPr lang="he-IL" sz="2400" dirty="0">
                        <a:solidFill>
                          <a:schemeClr val="tx1"/>
                        </a:solidFill>
                        <a:latin typeface="David" panose="020E0502060401010101" pitchFamily="34" charset="-79"/>
                        <a:cs typeface="David" panose="020E0502060401010101" pitchFamily="34" charset="-79"/>
                      </a:endParaRPr>
                    </a:p>
                  </a:txBody>
                  <a:tcPr>
                    <a:solidFill>
                      <a:schemeClr val="bg2">
                        <a:lumMod val="20000"/>
                        <a:lumOff val="80000"/>
                      </a:schemeClr>
                    </a:solidFill>
                  </a:tcPr>
                </a:tc>
                <a:extLst>
                  <a:ext uri="{0D108BD9-81ED-4DB2-BD59-A6C34878D82A}">
                    <a16:rowId xmlns:a16="http://schemas.microsoft.com/office/drawing/2014/main" val="2926511042"/>
                  </a:ext>
                </a:extLst>
              </a:tr>
            </a:tbl>
          </a:graphicData>
        </a:graphic>
      </p:graphicFrame>
    </p:spTree>
    <p:extLst>
      <p:ext uri="{BB962C8B-B14F-4D97-AF65-F5344CB8AC3E}">
        <p14:creationId xmlns:p14="http://schemas.microsoft.com/office/powerpoint/2010/main" val="331955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5410"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לו"ז הטעינה</a:t>
            </a:r>
            <a:endParaRPr lang="he-IL" sz="3600" b="1" dirty="0">
              <a:solidFill>
                <a:schemeClr val="tx1"/>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1083117607"/>
              </p:ext>
            </p:extLst>
          </p:nvPr>
        </p:nvGraphicFramePr>
        <p:xfrm>
          <a:off x="461905" y="1081058"/>
          <a:ext cx="11520000" cy="4814416"/>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466305">
                  <a:extLst>
                    <a:ext uri="{9D8B030D-6E8A-4147-A177-3AD203B41FA5}">
                      <a16:colId xmlns:a16="http://schemas.microsoft.com/office/drawing/2014/main" val="1249242618"/>
                    </a:ext>
                  </a:extLst>
                </a:gridCol>
                <a:gridCol w="2092036">
                  <a:extLst>
                    <a:ext uri="{9D8B030D-6E8A-4147-A177-3AD203B41FA5}">
                      <a16:colId xmlns:a16="http://schemas.microsoft.com/office/drawing/2014/main" val="3137285975"/>
                    </a:ext>
                  </a:extLst>
                </a:gridCol>
                <a:gridCol w="4100946">
                  <a:extLst>
                    <a:ext uri="{9D8B030D-6E8A-4147-A177-3AD203B41FA5}">
                      <a16:colId xmlns:a16="http://schemas.microsoft.com/office/drawing/2014/main" val="1550613264"/>
                    </a:ext>
                  </a:extLst>
                </a:gridCol>
                <a:gridCol w="3860713">
                  <a:extLst>
                    <a:ext uri="{9D8B030D-6E8A-4147-A177-3AD203B41FA5}">
                      <a16:colId xmlns:a16="http://schemas.microsoft.com/office/drawing/2014/main" val="405022553"/>
                    </a:ext>
                  </a:extLst>
                </a:gridCol>
              </a:tblGrid>
              <a:tr h="212312">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תאריך</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tc>
                <a:tc>
                  <a:txBody>
                    <a:bodyPr/>
                    <a:lstStyle/>
                    <a:p>
                      <a:pPr algn="ctr" rtl="1">
                        <a:lnSpc>
                          <a:spcPct val="107000"/>
                        </a:lnSpc>
                        <a:spcAft>
                          <a:spcPts val="0"/>
                        </a:spcAft>
                      </a:pPr>
                      <a:r>
                        <a:rPr lang="he-IL" sz="2400">
                          <a:effectLst/>
                          <a:latin typeface="David" panose="020E0502060401010101" pitchFamily="34" charset="-79"/>
                          <a:cs typeface="David" panose="020E0502060401010101" pitchFamily="34" charset="-79"/>
                        </a:rPr>
                        <a:t>משכים/נושא</a:t>
                      </a:r>
                      <a:endParaRPr lang="en-US" sz="240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נושא</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he-IL" sz="2400" dirty="0">
                          <a:effectLst/>
                          <a:latin typeface="David" panose="020E0502060401010101" pitchFamily="34" charset="-79"/>
                          <a:cs typeface="David" panose="020E0502060401010101" pitchFamily="34" charset="-79"/>
                        </a:rPr>
                        <a:t>מרצה</a:t>
                      </a:r>
                      <a:endParaRPr lang="en-US" sz="24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416504"/>
                  </a:ext>
                </a:extLst>
              </a:tr>
              <a:tr h="291761">
                <a:tc rowSpan="4">
                  <a:txBody>
                    <a:bodyPr/>
                    <a:lstStyle/>
                    <a:p>
                      <a:pPr algn="ctr" rtl="1">
                        <a:lnSpc>
                          <a:spcPct val="150000"/>
                        </a:lnSpc>
                        <a:spcAft>
                          <a:spcPts val="0"/>
                        </a:spcAft>
                      </a:pPr>
                      <a:r>
                        <a:rPr lang="he-IL" sz="2000" dirty="0">
                          <a:effectLst/>
                          <a:latin typeface="David" panose="020E0502060401010101" pitchFamily="34" charset="-79"/>
                          <a:cs typeface="David" panose="020E0502060401010101" pitchFamily="34" charset="-79"/>
                        </a:rPr>
                        <a:t>10/6  (ב')  16:15-08:30</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4">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4               </a:t>
                      </a:r>
                      <a:endParaRPr lang="he-IL" sz="2000" b="1" dirty="0" smtClean="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חברה </a:t>
                      </a:r>
                      <a:r>
                        <a:rPr lang="he-IL" sz="2000" b="1" dirty="0">
                          <a:effectLst/>
                          <a:latin typeface="David" panose="020E0502060401010101" pitchFamily="34" charset="-79"/>
                          <a:cs typeface="David" panose="020E0502060401010101" pitchFamily="34" charset="-79"/>
                        </a:rPr>
                        <a:t>וכלכלה</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40000"/>
                            <a:lumOff val="60000"/>
                          </a:schemeClr>
                        </a:gs>
                        <a:gs pos="100000">
                          <a:schemeClr val="accent4">
                            <a:lumMod val="40000"/>
                            <a:lumOff val="60000"/>
                          </a:schemeClr>
                        </a:gs>
                      </a:gsLst>
                      <a:lin ang="2700000" scaled="1"/>
                      <a:tileRect/>
                    </a:gradFill>
                  </a:tcPr>
                </a:tc>
                <a:tc>
                  <a:txBody>
                    <a:bodyPr/>
                    <a:lstStyle/>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הכלכלה האמריקאית</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1">
                        <a:lnSpc>
                          <a:spcPct val="150000"/>
                        </a:lnSpc>
                        <a:spcAft>
                          <a:spcPts val="0"/>
                        </a:spcAft>
                      </a:pPr>
                      <a:r>
                        <a:rPr lang="he-IL" sz="2000" b="1" dirty="0" smtClean="0">
                          <a:effectLst/>
                          <a:latin typeface="David" panose="020E0502060401010101" pitchFamily="34" charset="-79"/>
                          <a:ea typeface="Calibri" panose="020F0502020204030204" pitchFamily="34" charset="0"/>
                          <a:cs typeface="David" panose="020E0502060401010101" pitchFamily="34" charset="-79"/>
                        </a:rPr>
                        <a:t>ד"ר גיל </a:t>
                      </a:r>
                      <a:r>
                        <a:rPr lang="he-IL" sz="2000" b="1" dirty="0" err="1" smtClean="0">
                          <a:effectLst/>
                          <a:latin typeface="David" panose="020E0502060401010101" pitchFamily="34" charset="-79"/>
                          <a:ea typeface="Calibri" panose="020F0502020204030204" pitchFamily="34" charset="0"/>
                          <a:cs typeface="David" panose="020E0502060401010101" pitchFamily="34" charset="-79"/>
                        </a:rPr>
                        <a:t>בפמן</a:t>
                      </a:r>
                      <a:r>
                        <a:rPr lang="he-IL" sz="2000" b="1" dirty="0" smtClean="0">
                          <a:effectLst/>
                          <a:latin typeface="David" panose="020E0502060401010101" pitchFamily="34" charset="-79"/>
                          <a:ea typeface="Calibri" panose="020F0502020204030204" pitchFamily="34" charset="0"/>
                          <a:cs typeface="David" panose="020E0502060401010101" pitchFamily="34" charset="-79"/>
                        </a:rPr>
                        <a:t>/ פרו' אסף </a:t>
                      </a:r>
                      <a:r>
                        <a:rPr lang="he-IL" sz="2000" b="1" dirty="0" err="1" smtClean="0">
                          <a:effectLst/>
                          <a:latin typeface="David" panose="020E0502060401010101" pitchFamily="34" charset="-79"/>
                          <a:ea typeface="Calibri" panose="020F0502020204030204" pitchFamily="34" charset="0"/>
                          <a:cs typeface="David" panose="020E0502060401010101" pitchFamily="34" charset="-79"/>
                        </a:rPr>
                        <a:t>רזין</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87217666"/>
                  </a:ext>
                </a:extLst>
              </a:tr>
              <a:tr h="291761">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החברה בארה"ב</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50000"/>
                        </a:lnSpc>
                        <a:spcAft>
                          <a:spcPts val="0"/>
                        </a:spcAft>
                      </a:pPr>
                      <a:r>
                        <a:rPr lang="he-IL" sz="2000" b="1" dirty="0" smtClean="0">
                          <a:effectLst/>
                          <a:latin typeface="David" panose="020E0502060401010101" pitchFamily="34" charset="-79"/>
                          <a:ea typeface="+mn-ea"/>
                          <a:cs typeface="David" panose="020E0502060401010101" pitchFamily="34" charset="-79"/>
                        </a:rPr>
                        <a:t>ד"ר</a:t>
                      </a:r>
                      <a:r>
                        <a:rPr lang="he-IL" sz="2000" b="1" baseline="0" dirty="0" smtClean="0">
                          <a:effectLst/>
                          <a:latin typeface="David" panose="020E0502060401010101" pitchFamily="34" charset="-79"/>
                          <a:ea typeface="+mn-ea"/>
                          <a:cs typeface="David" panose="020E0502060401010101" pitchFamily="34" charset="-79"/>
                        </a:rPr>
                        <a:t> אלי קוק/מיכאל זכים/פרו' אייל נווה</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41392794"/>
                  </a:ext>
                </a:extLst>
              </a:tr>
              <a:tr h="291761">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זרמים ביהדות ארה"ב</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מר יזהר הס</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366529081"/>
                  </a:ext>
                </a:extLst>
              </a:tr>
              <a:tr h="291761">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מבט על יהדות ארה"ב</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מר שמואל </a:t>
                      </a:r>
                      <a:r>
                        <a:rPr lang="he-IL" sz="2000" b="1" dirty="0" err="1">
                          <a:effectLst/>
                          <a:latin typeface="David" panose="020E0502060401010101" pitchFamily="34" charset="-79"/>
                          <a:cs typeface="David" panose="020E0502060401010101" pitchFamily="34" charset="-79"/>
                        </a:rPr>
                        <a:t>רוזנר</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74466109"/>
                  </a:ext>
                </a:extLst>
              </a:tr>
              <a:tr h="392543">
                <a:tc rowSpan="4">
                  <a:txBody>
                    <a:bodyPr/>
                    <a:lstStyle/>
                    <a:p>
                      <a:pPr algn="ctr" rtl="1">
                        <a:lnSpc>
                          <a:spcPct val="150000"/>
                        </a:lnSpc>
                        <a:spcAft>
                          <a:spcPts val="0"/>
                        </a:spcAft>
                      </a:pPr>
                      <a:r>
                        <a:rPr lang="he-IL" sz="2000">
                          <a:effectLst/>
                          <a:latin typeface="David" panose="020E0502060401010101" pitchFamily="34" charset="-79"/>
                          <a:cs typeface="David" panose="020E0502060401010101" pitchFamily="34" charset="-79"/>
                        </a:rPr>
                        <a:t>12/6  (ד')  16:15-08:30</a:t>
                      </a: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4">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4             </a:t>
                      </a:r>
                      <a:endParaRPr lang="he-IL" sz="2000" b="1" dirty="0" smtClean="0">
                        <a:effectLst/>
                        <a:latin typeface="David" panose="020E0502060401010101" pitchFamily="34" charset="-79"/>
                        <a:cs typeface="David" panose="020E0502060401010101" pitchFamily="34" charset="-79"/>
                      </a:endParaRPr>
                    </a:p>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ביטחון </a:t>
                      </a:r>
                      <a:r>
                        <a:rPr lang="he-IL" sz="2000" b="1" dirty="0">
                          <a:effectLst/>
                          <a:latin typeface="David" panose="020E0502060401010101" pitchFamily="34" charset="-79"/>
                          <a:cs typeface="David" panose="020E0502060401010101" pitchFamily="34" charset="-79"/>
                        </a:rPr>
                        <a:t>ותקשורת</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8000">
                          <a:schemeClr val="accent4">
                            <a:lumMod val="40000"/>
                            <a:lumOff val="60000"/>
                          </a:schemeClr>
                        </a:gs>
                        <a:gs pos="77000">
                          <a:schemeClr val="bg2">
                            <a:lumMod val="20000"/>
                            <a:lumOff val="80000"/>
                          </a:schemeClr>
                        </a:gs>
                        <a:gs pos="100000">
                          <a:schemeClr val="bg1">
                            <a:lumMod val="75000"/>
                          </a:schemeClr>
                        </a:gs>
                      </a:gsLst>
                      <a:lin ang="6120000" scaled="1"/>
                    </a:gra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נקודת המבט התקשורתית</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מר ירון </a:t>
                      </a:r>
                      <a:r>
                        <a:rPr lang="he-IL" sz="2000" b="1" dirty="0" smtClean="0">
                          <a:effectLst/>
                          <a:latin typeface="David" panose="020E0502060401010101" pitchFamily="34" charset="-79"/>
                          <a:cs typeface="David" panose="020E0502060401010101" pitchFamily="34" charset="-79"/>
                        </a:rPr>
                        <a:t>דקל/ ד"ר ישראל </a:t>
                      </a:r>
                      <a:r>
                        <a:rPr lang="he-IL" sz="2000" b="1" dirty="0" err="1" smtClean="0">
                          <a:effectLst/>
                          <a:latin typeface="David" panose="020E0502060401010101" pitchFamily="34" charset="-79"/>
                          <a:cs typeface="David" panose="020E0502060401010101" pitchFamily="34" charset="-79"/>
                        </a:rPr>
                        <a:t>וייסמל</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38807072"/>
                  </a:ext>
                </a:extLst>
              </a:tr>
              <a:tr h="392543">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מבנה הצבא האמריקאי</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50000"/>
                        </a:lnSpc>
                        <a:spcAft>
                          <a:spcPts val="0"/>
                        </a:spcAft>
                      </a:pPr>
                      <a:r>
                        <a:rPr lang="en-US" sz="2000" b="1" dirty="0">
                          <a:effectLst/>
                          <a:latin typeface="David" panose="020E0502060401010101" pitchFamily="34" charset="-79"/>
                          <a:cs typeface="David" panose="020E0502060401010101" pitchFamily="34" charset="-79"/>
                        </a:rPr>
                        <a:t>Seth  Mac-</a:t>
                      </a:r>
                      <a:r>
                        <a:rPr lang="en-US" sz="2000" b="1" dirty="0" err="1">
                          <a:effectLst/>
                          <a:latin typeface="David" panose="020E0502060401010101" pitchFamily="34" charset="-79"/>
                          <a:cs typeface="David" panose="020E0502060401010101" pitchFamily="34" charset="-79"/>
                        </a:rPr>
                        <a:t>Cutcheon</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61221908"/>
                  </a:ext>
                </a:extLst>
              </a:tr>
              <a:tr h="1222665">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מערכת המודיעין ואסטרטגיית ההגנה של ארה"ב</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1">
                        <a:lnSpc>
                          <a:spcPct val="150000"/>
                        </a:lnSpc>
                        <a:spcAft>
                          <a:spcPts val="0"/>
                        </a:spcAft>
                      </a:pPr>
                      <a:r>
                        <a:rPr lang="he-IL" sz="2000" b="1" dirty="0" smtClean="0">
                          <a:effectLst/>
                          <a:latin typeface="David" panose="020E0502060401010101" pitchFamily="34" charset="-79"/>
                          <a:cs typeface="David" panose="020E0502060401010101" pitchFamily="34" charset="-79"/>
                        </a:rPr>
                        <a:t>אמיר אורן/נספח המודיעין לשעבר</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47883684"/>
                  </a:ext>
                </a:extLst>
              </a:tr>
              <a:tr h="190980">
                <a:tc vMerge="1">
                  <a:txBody>
                    <a:bodyPr/>
                    <a:lstStyle/>
                    <a:p>
                      <a:pPr rtl="1"/>
                      <a:endParaRPr lang="he-IL"/>
                    </a:p>
                  </a:txBody>
                  <a:tcPr/>
                </a:tc>
                <a:tc vMerge="1">
                  <a:txBody>
                    <a:bodyPr/>
                    <a:lstStyle/>
                    <a:p>
                      <a:pPr rtl="1"/>
                      <a:endParaRPr lang="he-IL"/>
                    </a:p>
                  </a:txBody>
                  <a:tcPr/>
                </a:tc>
                <a:tc>
                  <a:txBody>
                    <a:bodyPr/>
                    <a:lstStyle/>
                    <a:p>
                      <a:pPr algn="ctr" rtl="1">
                        <a:lnSpc>
                          <a:spcPct val="150000"/>
                        </a:lnSpc>
                        <a:spcAft>
                          <a:spcPts val="0"/>
                        </a:spcAft>
                      </a:pPr>
                      <a:r>
                        <a:rPr lang="he-IL" sz="2000" b="1" dirty="0">
                          <a:effectLst/>
                          <a:latin typeface="David" panose="020E0502060401010101" pitchFamily="34" charset="-79"/>
                          <a:cs typeface="David" panose="020E0502060401010101" pitchFamily="34" charset="-79"/>
                        </a:rPr>
                        <a:t>עיבוד צוותי</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lnSpc>
                          <a:spcPct val="150000"/>
                        </a:lnSpc>
                        <a:spcAft>
                          <a:spcPts val="0"/>
                        </a:spcAft>
                      </a:pPr>
                      <a:r>
                        <a:rPr lang="he-IL" sz="2000" b="1" dirty="0" err="1">
                          <a:effectLst/>
                          <a:latin typeface="David" panose="020E0502060401010101" pitchFamily="34" charset="-79"/>
                          <a:cs typeface="David" panose="020E0502060401010101" pitchFamily="34" charset="-79"/>
                        </a:rPr>
                        <a:t>מפק"צים</a:t>
                      </a:r>
                      <a:endParaRPr lang="en-US" sz="20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16447350"/>
                  </a:ext>
                </a:extLst>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3067292324"/>
              </p:ext>
            </p:extLst>
          </p:nvPr>
        </p:nvGraphicFramePr>
        <p:xfrm>
          <a:off x="461905" y="6195079"/>
          <a:ext cx="11520000" cy="457200"/>
        </p:xfrm>
        <a:graphic>
          <a:graphicData uri="http://schemas.openxmlformats.org/drawingml/2006/table">
            <a:tbl>
              <a:tblPr rtl="1" firstRow="1" bandRow="1">
                <a:effectLst>
                  <a:innerShdw blurRad="114300">
                    <a:prstClr val="black"/>
                  </a:innerShdw>
                </a:effectLst>
                <a:tableStyleId>{5C22544A-7EE6-4342-B048-85BDC9FD1C3A}</a:tableStyleId>
              </a:tblPr>
              <a:tblGrid>
                <a:gridCol w="1920000">
                  <a:extLst>
                    <a:ext uri="{9D8B030D-6E8A-4147-A177-3AD203B41FA5}">
                      <a16:colId xmlns:a16="http://schemas.microsoft.com/office/drawing/2014/main" val="1416428163"/>
                    </a:ext>
                  </a:extLst>
                </a:gridCol>
                <a:gridCol w="1920000">
                  <a:extLst>
                    <a:ext uri="{9D8B030D-6E8A-4147-A177-3AD203B41FA5}">
                      <a16:colId xmlns:a16="http://schemas.microsoft.com/office/drawing/2014/main" val="289331404"/>
                    </a:ext>
                  </a:extLst>
                </a:gridCol>
                <a:gridCol w="1920000">
                  <a:extLst>
                    <a:ext uri="{9D8B030D-6E8A-4147-A177-3AD203B41FA5}">
                      <a16:colId xmlns:a16="http://schemas.microsoft.com/office/drawing/2014/main" val="2145359297"/>
                    </a:ext>
                  </a:extLst>
                </a:gridCol>
                <a:gridCol w="1920000">
                  <a:extLst>
                    <a:ext uri="{9D8B030D-6E8A-4147-A177-3AD203B41FA5}">
                      <a16:colId xmlns:a16="http://schemas.microsoft.com/office/drawing/2014/main" val="604341659"/>
                    </a:ext>
                  </a:extLst>
                </a:gridCol>
                <a:gridCol w="1920000">
                  <a:extLst>
                    <a:ext uri="{9D8B030D-6E8A-4147-A177-3AD203B41FA5}">
                      <a16:colId xmlns:a16="http://schemas.microsoft.com/office/drawing/2014/main" val="1809228014"/>
                    </a:ext>
                  </a:extLst>
                </a:gridCol>
                <a:gridCol w="1920000">
                  <a:extLst>
                    <a:ext uri="{9D8B030D-6E8A-4147-A177-3AD203B41FA5}">
                      <a16:colId xmlns:a16="http://schemas.microsoft.com/office/drawing/2014/main" val="2932507869"/>
                    </a:ext>
                  </a:extLst>
                </a:gridCol>
              </a:tblGrid>
              <a:tr h="370840">
                <a:tc>
                  <a:txBody>
                    <a:bodyPr/>
                    <a:lstStyle/>
                    <a:p>
                      <a:pPr algn="ctr" rtl="1"/>
                      <a:r>
                        <a:rPr lang="he-IL" sz="2400" dirty="0" smtClean="0">
                          <a:solidFill>
                            <a:schemeClr val="bg1"/>
                          </a:solidFill>
                          <a:latin typeface="David" panose="020E0502060401010101" pitchFamily="34" charset="-79"/>
                          <a:cs typeface="David" panose="020E0502060401010101" pitchFamily="34" charset="-79"/>
                        </a:rPr>
                        <a:t>מקרא</a:t>
                      </a:r>
                      <a:endParaRPr lang="he-IL" sz="2400" dirty="0">
                        <a:solidFill>
                          <a:schemeClr val="bg1"/>
                        </a:solidFill>
                        <a:latin typeface="David" panose="020E0502060401010101" pitchFamily="34" charset="-79"/>
                        <a:cs typeface="David" panose="020E0502060401010101" pitchFamily="34" charset="-79"/>
                      </a:endParaRPr>
                    </a:p>
                  </a:txBody>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כללי</a:t>
                      </a:r>
                      <a:endParaRPr lang="he-IL" sz="2400" dirty="0">
                        <a:solidFill>
                          <a:schemeClr val="tx1"/>
                        </a:solidFill>
                        <a:latin typeface="David" panose="020E0502060401010101" pitchFamily="34" charset="-79"/>
                        <a:cs typeface="David" panose="020E0502060401010101" pitchFamily="34" charset="-79"/>
                      </a:endParaRPr>
                    </a:p>
                  </a:txBody>
                  <a:tcPr>
                    <a:solidFill>
                      <a:schemeClr val="bg1">
                        <a:lumMod val="75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מדיני</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6">
                        <a:lumMod val="40000"/>
                        <a:lumOff val="60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כלכלי</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5">
                        <a:lumMod val="40000"/>
                        <a:lumOff val="60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חברתי</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4">
                        <a:lumMod val="40000"/>
                        <a:lumOff val="60000"/>
                      </a:schemeClr>
                    </a:solidFill>
                  </a:tcPr>
                </a:tc>
                <a:tc>
                  <a:txBody>
                    <a:bodyPr/>
                    <a:lstStyle/>
                    <a:p>
                      <a:pPr algn="ctr" rtl="1"/>
                      <a:r>
                        <a:rPr lang="he-IL" sz="2400" dirty="0" smtClean="0">
                          <a:solidFill>
                            <a:schemeClr val="tx1"/>
                          </a:solidFill>
                          <a:latin typeface="David" panose="020E0502060401010101" pitchFamily="34" charset="-79"/>
                          <a:cs typeface="David" panose="020E0502060401010101" pitchFamily="34" charset="-79"/>
                        </a:rPr>
                        <a:t>ביטחוני</a:t>
                      </a:r>
                      <a:endParaRPr lang="he-IL" sz="2400" dirty="0">
                        <a:solidFill>
                          <a:schemeClr val="tx1"/>
                        </a:solidFill>
                        <a:latin typeface="David" panose="020E0502060401010101" pitchFamily="34" charset="-79"/>
                        <a:cs typeface="David" panose="020E0502060401010101" pitchFamily="34" charset="-79"/>
                      </a:endParaRPr>
                    </a:p>
                  </a:txBody>
                  <a:tcPr>
                    <a:solidFill>
                      <a:schemeClr val="bg2">
                        <a:lumMod val="20000"/>
                        <a:lumOff val="80000"/>
                      </a:schemeClr>
                    </a:solidFill>
                  </a:tcPr>
                </a:tc>
                <a:extLst>
                  <a:ext uri="{0D108BD9-81ED-4DB2-BD59-A6C34878D82A}">
                    <a16:rowId xmlns:a16="http://schemas.microsoft.com/office/drawing/2014/main" val="2926511042"/>
                  </a:ext>
                </a:extLst>
              </a:tr>
            </a:tbl>
          </a:graphicData>
        </a:graphic>
      </p:graphicFrame>
    </p:spTree>
    <p:extLst>
      <p:ext uri="{BB962C8B-B14F-4D97-AF65-F5344CB8AC3E}">
        <p14:creationId xmlns:p14="http://schemas.microsoft.com/office/powerpoint/2010/main" val="140664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345382" y="1136913"/>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23:30-10:30</a:t>
            </a:r>
          </a:p>
          <a:p>
            <a:pPr marL="0" lvl="1" algn="ctr" rtl="1"/>
            <a:r>
              <a:rPr lang="he-IL" sz="2000" b="1" dirty="0" smtClean="0">
                <a:solidFill>
                  <a:schemeClr val="tx1"/>
                </a:solidFill>
                <a:latin typeface="David" panose="020E0502060401010101" pitchFamily="34" charset="-79"/>
                <a:cs typeface="David" panose="020E0502060401010101" pitchFamily="34" charset="-79"/>
              </a:rPr>
              <a:t>טיסה לוושינגטון עם </a:t>
            </a:r>
            <a:r>
              <a:rPr lang="he-IL" sz="2000" b="1" dirty="0" err="1" smtClean="0">
                <a:solidFill>
                  <a:schemeClr val="tx1"/>
                </a:solidFill>
                <a:latin typeface="David" panose="020E0502060401010101" pitchFamily="34" charset="-79"/>
                <a:cs typeface="David" panose="020E0502060401010101" pitchFamily="34" charset="-79"/>
              </a:rPr>
              <a:t>קונקשיין</a:t>
            </a:r>
            <a:r>
              <a:rPr lang="he-IL" sz="2000" b="1" dirty="0">
                <a:solidFill>
                  <a:schemeClr val="tx1"/>
                </a:solidFill>
                <a:latin typeface="David" panose="020E0502060401010101" pitchFamily="34" charset="-79"/>
                <a:cs typeface="David" panose="020E0502060401010101" pitchFamily="34" charset="-79"/>
              </a:rPr>
              <a:t>,</a:t>
            </a:r>
            <a:r>
              <a:rPr lang="he-IL" sz="2000" b="1" dirty="0" smtClean="0">
                <a:solidFill>
                  <a:schemeClr val="tx1"/>
                </a:solidFill>
                <a:latin typeface="David" panose="020E0502060401010101" pitchFamily="34" charset="-79"/>
                <a:cs typeface="David" panose="020E0502060401010101" pitchFamily="34" charset="-79"/>
              </a:rPr>
              <a:t> והגעה לקראת הצהריים</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47879" y="2215660"/>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12:00-13:00</a:t>
            </a:r>
          </a:p>
          <a:p>
            <a:pPr marL="0" lvl="1" algn="ctr" rtl="1"/>
            <a:r>
              <a:rPr lang="he-IL" sz="2000" b="1" dirty="0" smtClean="0">
                <a:solidFill>
                  <a:schemeClr val="tx1"/>
                </a:solidFill>
                <a:latin typeface="David" panose="020E0502060401010101" pitchFamily="34" charset="-79"/>
                <a:cs typeface="David" panose="020E0502060401010101" pitchFamily="34" charset="-79"/>
              </a:rPr>
              <a:t>הגעה למלון, צ'ק-אין והתארגנות קצרה ליציאה</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3294407"/>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13:30-14:00 פריסת צהריים ליד המול. </a:t>
            </a:r>
          </a:p>
          <a:p>
            <a:pPr marL="0" lvl="1" algn="ctr" rtl="1"/>
            <a:r>
              <a:rPr lang="he-IL" sz="2000" b="1" dirty="0" smtClean="0">
                <a:solidFill>
                  <a:schemeClr val="tx1"/>
                </a:solidFill>
                <a:latin typeface="David" panose="020E0502060401010101" pitchFamily="34" charset="-79"/>
                <a:cs typeface="David" panose="020E0502060401010101" pitchFamily="34" charset="-79"/>
              </a:rPr>
              <a:t>במידה </a:t>
            </a:r>
            <a:r>
              <a:rPr lang="he-IL" sz="2000" b="1" dirty="0" err="1" smtClean="0">
                <a:solidFill>
                  <a:schemeClr val="tx1"/>
                </a:solidFill>
                <a:latin typeface="David" panose="020E0502060401010101" pitchFamily="34" charset="-79"/>
                <a:cs typeface="David" panose="020E0502060401010101" pitchFamily="34" charset="-79"/>
              </a:rPr>
              <a:t>והמז"א</a:t>
            </a:r>
            <a:r>
              <a:rPr lang="he-IL" sz="2000" b="1" dirty="0" smtClean="0">
                <a:solidFill>
                  <a:schemeClr val="tx1"/>
                </a:solidFill>
                <a:latin typeface="David" panose="020E0502060401010101" pitchFamily="34" charset="-79"/>
                <a:cs typeface="David" panose="020E0502060401010101" pitchFamily="34" charset="-79"/>
              </a:rPr>
              <a:t> לא יאפשר זאת ארוחה ארוזה.</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2873" y="4373154"/>
            <a:ext cx="5531830" cy="198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dirty="0" smtClean="0">
                <a:solidFill>
                  <a:schemeClr val="tx1"/>
                </a:solidFill>
                <a:latin typeface="David" panose="020E0502060401010101" pitchFamily="34" charset="-79"/>
                <a:cs typeface="David" panose="020E0502060401010101" pitchFamily="34" charset="-79"/>
              </a:rPr>
              <a:t>14:00-17:00 סיור במול </a:t>
            </a:r>
          </a:p>
          <a:p>
            <a:pPr marL="0" lvl="1" algn="ctr" rtl="1"/>
            <a:r>
              <a:rPr lang="he-IL" sz="2000" b="1" dirty="0" smtClean="0">
                <a:solidFill>
                  <a:schemeClr val="tx1"/>
                </a:solidFill>
                <a:latin typeface="David" panose="020E0502060401010101" pitchFamily="34" charset="-79"/>
                <a:cs typeface="David" panose="020E0502060401010101" pitchFamily="34" charset="-79"/>
              </a:rPr>
              <a:t>(ניתן להאריך מעט במידת הצורך)</a:t>
            </a:r>
          </a:p>
          <a:p>
            <a:pPr marL="0" lvl="1" algn="ctr" rtl="1"/>
            <a:r>
              <a:rPr lang="he-IL" sz="2000" b="1" dirty="0" smtClean="0">
                <a:solidFill>
                  <a:schemeClr val="tx1"/>
                </a:solidFill>
                <a:latin typeface="David" panose="020E0502060401010101" pitchFamily="34" charset="-79"/>
                <a:cs typeface="David" panose="020E0502060401010101" pitchFamily="34" charset="-79"/>
              </a:rPr>
              <a:t>הסיור יהיה צוותי ויש לארגן מדריך מקומי לכל צוות (אם יש מדרכים דוברי עברית מה טוב). הסיור יכלול ביקור    ב-5 אנדרטאות: קוריאה, </a:t>
            </a:r>
            <a:r>
              <a:rPr lang="he-IL" sz="2000" b="1" dirty="0" err="1" smtClean="0">
                <a:solidFill>
                  <a:schemeClr val="tx1"/>
                </a:solidFill>
                <a:latin typeface="David" panose="020E0502060401010101" pitchFamily="34" charset="-79"/>
                <a:cs typeface="David" panose="020E0502060401010101" pitchFamily="34" charset="-79"/>
              </a:rPr>
              <a:t>וויטנאם</a:t>
            </a:r>
            <a:r>
              <a:rPr lang="he-IL" sz="2000" b="1" dirty="0" smtClean="0">
                <a:solidFill>
                  <a:schemeClr val="tx1"/>
                </a:solidFill>
                <a:latin typeface="David" panose="020E0502060401010101" pitchFamily="34" charset="-79"/>
                <a:cs typeface="David" panose="020E0502060401010101" pitchFamily="34" charset="-79"/>
              </a:rPr>
              <a:t>, וושינגטון, לינקולן ורוזוולט. אם הזמן יספיק ניתן להוסיף גם מרטין ל' קינג</a:t>
            </a:r>
            <a:endParaRPr lang="en-US" sz="12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ראשון 16/6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52708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52742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6355370" y="1081063"/>
            <a:ext cx="5531830" cy="5541995"/>
            <a:chOff x="6355370" y="1081063"/>
            <a:chExt cx="5531830" cy="5541995"/>
          </a:xfrm>
          <a:gradFill flip="none" rotWithShape="1">
            <a:gsLst>
              <a:gs pos="0">
                <a:schemeClr val="accent6">
                  <a:lumMod val="40000"/>
                  <a:lumOff val="60000"/>
                </a:schemeClr>
              </a:gs>
              <a:gs pos="56000">
                <a:schemeClr val="accent6">
                  <a:lumMod val="40000"/>
                  <a:lumOff val="60000"/>
                </a:schemeClr>
              </a:gs>
              <a:gs pos="100000">
                <a:schemeClr val="accent6">
                  <a:lumMod val="75000"/>
                </a:schemeClr>
              </a:gs>
            </a:gsLst>
            <a:lin ang="8100000" scaled="1"/>
            <a:tileRect/>
          </a:gradFill>
        </p:grpSpPr>
        <p:sp>
          <p:nvSpPr>
            <p:cNvPr id="3" name="מלבן מעוגל 2">
              <a:hlinkClick r:id="rId3" action="ppaction://hlinksldjump"/>
            </p:cNvPr>
            <p:cNvSpPr/>
            <p:nvPr/>
          </p:nvSpPr>
          <p:spPr>
            <a:xfrm>
              <a:off x="6355370" y="1081063"/>
              <a:ext cx="5531830" cy="21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08:30-13:00 ביקור במכון וושינגטון כולל א"צ</a:t>
              </a:r>
              <a:r>
                <a:rPr lang="en-US" sz="2000" b="1" u="sng" dirty="0" smtClean="0">
                  <a:solidFill>
                    <a:schemeClr val="tx1"/>
                  </a:solidFill>
                  <a:latin typeface="David" panose="020E0502060401010101" pitchFamily="34" charset="-79"/>
                  <a:cs typeface="David" panose="020E0502060401010101" pitchFamily="34" charset="-79"/>
                </a:rPr>
                <a:t>   </a:t>
              </a:r>
              <a:r>
                <a:rPr lang="he-IL" sz="2000" b="1" u="sng" dirty="0" smtClean="0">
                  <a:solidFill>
                    <a:schemeClr val="tx1"/>
                  </a:solidFill>
                  <a:latin typeface="David" panose="020E0502060401010101" pitchFamily="34" charset="-79"/>
                  <a:cs typeface="David" panose="020E0502060401010101" pitchFamily="34" charset="-79"/>
                </a:rPr>
                <a:t> </a:t>
              </a:r>
              <a:endParaRPr lang="he-IL" sz="2000" b="1" u="sng" dirty="0">
                <a:solidFill>
                  <a:schemeClr val="tx1"/>
                </a:solidFill>
                <a:latin typeface="David" panose="020E0502060401010101" pitchFamily="34" charset="-79"/>
                <a:cs typeface="David" panose="020E0502060401010101" pitchFamily="34" charset="-79"/>
              </a:endParaRPr>
            </a:p>
            <a:p>
              <a:pPr marL="0" lvl="1"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פגישות </a:t>
              </a:r>
              <a:r>
                <a:rPr lang="he-IL" sz="2000" b="1" dirty="0">
                  <a:solidFill>
                    <a:schemeClr val="tx1"/>
                  </a:solidFill>
                  <a:latin typeface="David" panose="020E0502060401010101" pitchFamily="34" charset="-79"/>
                  <a:cs typeface="David" panose="020E0502060401010101" pitchFamily="34" charset="-79"/>
                </a:rPr>
                <a:t>במכון</a:t>
              </a:r>
              <a:r>
                <a:rPr lang="en-US" sz="2000" b="1" dirty="0">
                  <a:solidFill>
                    <a:schemeClr val="tx1"/>
                  </a:solidFill>
                  <a:latin typeface="David" panose="020E0502060401010101" pitchFamily="34" charset="-79"/>
                  <a:cs typeface="David" panose="020E0502060401010101" pitchFamily="34" charset="-79"/>
                </a:rPr>
                <a:t> - </a:t>
              </a:r>
              <a:r>
                <a:rPr lang="he-IL" sz="2000" b="1" dirty="0">
                  <a:solidFill>
                    <a:schemeClr val="tx1"/>
                  </a:solidFill>
                  <a:latin typeface="David" panose="020E0502060401010101" pitchFamily="34" charset="-79"/>
                  <a:cs typeface="David" panose="020E0502060401010101" pitchFamily="34" charset="-79"/>
                </a:rPr>
                <a:t>דניס רוס ודיוויד </a:t>
              </a:r>
              <a:r>
                <a:rPr lang="he-IL" sz="2000" b="1" dirty="0" err="1">
                  <a:solidFill>
                    <a:schemeClr val="tx1"/>
                  </a:solidFill>
                  <a:latin typeface="David" panose="020E0502060401010101" pitchFamily="34" charset="-79"/>
                  <a:cs typeface="David" panose="020E0502060401010101" pitchFamily="34" charset="-79"/>
                </a:rPr>
                <a:t>מוקבסקי</a:t>
              </a:r>
              <a:r>
                <a:rPr lang="en-US" sz="2000" b="1" dirty="0">
                  <a:solidFill>
                    <a:schemeClr val="tx1"/>
                  </a:solidFill>
                  <a:latin typeface="David" panose="020E0502060401010101" pitchFamily="34" charset="-79"/>
                  <a:cs typeface="David" panose="020E0502060401010101" pitchFamily="34" charset="-79"/>
                </a:rPr>
                <a:t>.</a:t>
              </a:r>
            </a:p>
            <a:p>
              <a:pPr marL="0" lvl="1"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הבאה </a:t>
              </a:r>
              <a:r>
                <a:rPr lang="he-IL" sz="2000" b="1" dirty="0">
                  <a:solidFill>
                    <a:schemeClr val="tx1"/>
                  </a:solidFill>
                  <a:latin typeface="David" panose="020E0502060401010101" pitchFamily="34" charset="-79"/>
                  <a:cs typeface="David" panose="020E0502060401010101" pitchFamily="34" charset="-79"/>
                </a:rPr>
                <a:t>מבחוץ אהרון דיוויד </a:t>
              </a:r>
              <a:r>
                <a:rPr lang="he-IL" sz="2000" b="1" dirty="0" smtClean="0">
                  <a:solidFill>
                    <a:schemeClr val="tx1"/>
                  </a:solidFill>
                  <a:latin typeface="David" panose="020E0502060401010101" pitchFamily="34" charset="-79"/>
                  <a:cs typeface="David" panose="020E0502060401010101" pitchFamily="34" charset="-79"/>
                </a:rPr>
                <a:t>מילר ו/או אליוט </a:t>
              </a:r>
              <a:r>
                <a:rPr lang="he-IL" sz="2000" b="1" dirty="0">
                  <a:solidFill>
                    <a:schemeClr val="tx1"/>
                  </a:solidFill>
                  <a:latin typeface="David" panose="020E0502060401010101" pitchFamily="34" charset="-79"/>
                  <a:cs typeface="David" panose="020E0502060401010101" pitchFamily="34" charset="-79"/>
                </a:rPr>
                <a:t>כהן</a:t>
              </a:r>
              <a:r>
                <a:rPr lang="en-US" sz="2000" b="1" dirty="0">
                  <a:solidFill>
                    <a:schemeClr val="tx1"/>
                  </a:solidFill>
                  <a:latin typeface="David" panose="020E0502060401010101" pitchFamily="34" charset="-79"/>
                  <a:cs typeface="David" panose="020E0502060401010101" pitchFamily="34" charset="-79"/>
                </a:rPr>
                <a:t> </a:t>
              </a:r>
            </a:p>
            <a:p>
              <a:pPr marL="0" lvl="1" algn="ctr" rtl="1">
                <a:lnSpc>
                  <a:spcPct val="150000"/>
                </a:lnSpc>
              </a:pPr>
              <a:r>
                <a:rPr lang="he-IL" sz="2000" b="1" dirty="0">
                  <a:solidFill>
                    <a:schemeClr val="tx1"/>
                  </a:solidFill>
                  <a:latin typeface="David" panose="020E0502060401010101" pitchFamily="34" charset="-79"/>
                  <a:cs typeface="David" panose="020E0502060401010101" pitchFamily="34" charset="-79"/>
                </a:rPr>
                <a:t>ניתן לעשות במכון וושינגטון </a:t>
              </a:r>
              <a:r>
                <a:rPr lang="he-IL" sz="2000" b="1" dirty="0" smtClean="0">
                  <a:solidFill>
                    <a:schemeClr val="tx1"/>
                  </a:solidFill>
                  <a:latin typeface="David" panose="020E0502060401010101" pitchFamily="34" charset="-79"/>
                  <a:cs typeface="David" panose="020E0502060401010101" pitchFamily="34" charset="-79"/>
                </a:rPr>
                <a:t>פאנל</a:t>
              </a:r>
              <a:endParaRPr lang="en-US" sz="2000" b="1" dirty="0">
                <a:solidFill>
                  <a:schemeClr val="tx1"/>
                </a:solidFill>
                <a:latin typeface="David" panose="020E0502060401010101" pitchFamily="34" charset="-79"/>
                <a:cs typeface="David" panose="020E0502060401010101" pitchFamily="34" charset="-79"/>
              </a:endParaRPr>
            </a:p>
            <a:p>
              <a:pPr marL="0" lvl="1"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שיחה של החוקרת הלבנונית(</a:t>
              </a:r>
              <a:r>
                <a:rPr lang="en-US" sz="2000" b="1" dirty="0" smtClean="0">
                  <a:solidFill>
                    <a:schemeClr val="tx1"/>
                  </a:solidFill>
                  <a:latin typeface="David" panose="020E0502060401010101" pitchFamily="34" charset="-79"/>
                  <a:cs typeface="David" panose="020E0502060401010101" pitchFamily="34" charset="-79"/>
                </a:rPr>
                <a:t> </a:t>
              </a:r>
              <a:r>
                <a:rPr lang="he-IL" sz="2000" b="1" dirty="0">
                  <a:solidFill>
                    <a:schemeClr val="tx1"/>
                  </a:solidFill>
                  <a:latin typeface="David" panose="020E0502060401010101" pitchFamily="34" charset="-79"/>
                  <a:cs typeface="David" panose="020E0502060401010101" pitchFamily="34" charset="-79"/>
                </a:rPr>
                <a:t>מביאה הרבה </a:t>
              </a:r>
              <a:r>
                <a:rPr lang="he-IL" sz="2000" b="1" dirty="0" smtClean="0">
                  <a:solidFill>
                    <a:schemeClr val="tx1"/>
                  </a:solidFill>
                  <a:latin typeface="David" panose="020E0502060401010101" pitchFamily="34" charset="-79"/>
                  <a:cs typeface="David" panose="020E0502060401010101" pitchFamily="34" charset="-79"/>
                </a:rPr>
                <a:t>צבע)</a:t>
              </a:r>
              <a:endParaRPr lang="en-US" sz="20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5370" y="3402060"/>
              <a:ext cx="5531830" cy="21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he-IL" sz="2000" b="1" u="sng" dirty="0" smtClean="0">
                  <a:solidFill>
                    <a:schemeClr val="tx1"/>
                  </a:solidFill>
                  <a:latin typeface="David" panose="020E0502060401010101" pitchFamily="34" charset="-79"/>
                  <a:cs typeface="David" panose="020E0502060401010101" pitchFamily="34" charset="-79"/>
                </a:rPr>
                <a:t>13:30-16:30 ביקור </a:t>
              </a:r>
              <a:r>
                <a:rPr lang="he-IL" sz="2000" b="1" u="sng" dirty="0">
                  <a:solidFill>
                    <a:schemeClr val="tx1"/>
                  </a:solidFill>
                  <a:latin typeface="David" panose="020E0502060401010101" pitchFamily="34" charset="-79"/>
                  <a:cs typeface="David" panose="020E0502060401010101" pitchFamily="34" charset="-79"/>
                </a:rPr>
                <a:t>בשגרירות</a:t>
              </a:r>
            </a:p>
            <a:p>
              <a:pPr algn="ctr" rtl="1">
                <a:lnSpc>
                  <a:spcPct val="150000"/>
                </a:lnSpc>
              </a:pPr>
              <a:r>
                <a:rPr lang="he-IL" sz="2000" b="1" dirty="0">
                  <a:solidFill>
                    <a:schemeClr val="tx1"/>
                  </a:solidFill>
                  <a:latin typeface="David" panose="020E0502060401010101" pitchFamily="34" charset="-79"/>
                  <a:cs typeface="David" panose="020E0502060401010101" pitchFamily="34" charset="-79"/>
                </a:rPr>
                <a:t>שיחה עם נציג מקרן המטבע</a:t>
              </a:r>
              <a:r>
                <a:rPr lang="en-US" sz="2000" b="1" dirty="0">
                  <a:solidFill>
                    <a:schemeClr val="tx1"/>
                  </a:solidFill>
                  <a:latin typeface="David" panose="020E0502060401010101" pitchFamily="34" charset="-79"/>
                  <a:cs typeface="David" panose="020E0502060401010101" pitchFamily="34" charset="-79"/>
                </a:rPr>
                <a:t> </a:t>
              </a:r>
              <a:r>
                <a:rPr lang="he-IL" sz="2000" b="1" dirty="0" smtClean="0">
                  <a:solidFill>
                    <a:schemeClr val="tx1"/>
                  </a:solidFill>
                  <a:latin typeface="David" panose="020E0502060401010101" pitchFamily="34" charset="-79"/>
                  <a:cs typeface="David" panose="020E0502060401010101" pitchFamily="34" charset="-79"/>
                </a:rPr>
                <a:t>/ נספח כלכלי</a:t>
              </a:r>
              <a:endParaRPr lang="en-US" sz="2000" b="1" dirty="0">
                <a:solidFill>
                  <a:schemeClr val="tx1"/>
                </a:solidFill>
                <a:latin typeface="David" panose="020E0502060401010101" pitchFamily="34" charset="-79"/>
                <a:cs typeface="David" panose="020E0502060401010101" pitchFamily="34" charset="-79"/>
              </a:endParaRPr>
            </a:p>
            <a:p>
              <a:pPr algn="ctr" rtl="1">
                <a:lnSpc>
                  <a:spcPct val="150000"/>
                </a:lnSpc>
              </a:pPr>
              <a:r>
                <a:rPr lang="he-IL" sz="2000" b="1" dirty="0">
                  <a:solidFill>
                    <a:schemeClr val="tx1"/>
                  </a:solidFill>
                  <a:latin typeface="David" panose="020E0502060401010101" pitchFamily="34" charset="-79"/>
                  <a:cs typeface="David" panose="020E0502060401010101" pitchFamily="34" charset="-79"/>
                </a:rPr>
                <a:t>שיחה עם </a:t>
              </a:r>
              <a:r>
                <a:rPr lang="he-IL" sz="2000" b="1" dirty="0" smtClean="0">
                  <a:solidFill>
                    <a:schemeClr val="tx1"/>
                  </a:solidFill>
                  <a:latin typeface="David" panose="020E0502060401010101" pitchFamily="34" charset="-79"/>
                  <a:cs typeface="David" panose="020E0502060401010101" pitchFamily="34" charset="-79"/>
                </a:rPr>
                <a:t>השגריר/ מספר 2 וסיור בשגרירות</a:t>
              </a:r>
              <a:endParaRPr lang="en-US" sz="2000" b="1" dirty="0">
                <a:solidFill>
                  <a:schemeClr val="tx1"/>
                </a:solidFill>
                <a:latin typeface="David" panose="020E0502060401010101" pitchFamily="34" charset="-79"/>
                <a:cs typeface="David" panose="020E0502060401010101" pitchFamily="34" charset="-79"/>
              </a:endParaRPr>
            </a:p>
            <a:p>
              <a:pPr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שיחה </a:t>
              </a:r>
              <a:r>
                <a:rPr lang="he-IL" sz="2000" b="1" dirty="0">
                  <a:solidFill>
                    <a:schemeClr val="tx1"/>
                  </a:solidFill>
                  <a:latin typeface="David" panose="020E0502060401010101" pitchFamily="34" charset="-79"/>
                  <a:cs typeface="David" panose="020E0502060401010101" pitchFamily="34" charset="-79"/>
                </a:rPr>
                <a:t>עם תקשורת</a:t>
              </a:r>
              <a:r>
                <a:rPr lang="en-US" sz="2000" b="1" dirty="0">
                  <a:solidFill>
                    <a:schemeClr val="tx1"/>
                  </a:solidFill>
                  <a:latin typeface="David" panose="020E0502060401010101" pitchFamily="34" charset="-79"/>
                  <a:cs typeface="David" panose="020E0502060401010101" pitchFamily="34" charset="-79"/>
                </a:rPr>
                <a:t> - </a:t>
              </a:r>
              <a:r>
                <a:rPr lang="he-IL" sz="2000" b="1" dirty="0">
                  <a:solidFill>
                    <a:schemeClr val="tx1"/>
                  </a:solidFill>
                  <a:latin typeface="David" panose="020E0502060401010101" pitchFamily="34" charset="-79"/>
                  <a:cs typeface="David" panose="020E0502060401010101" pitchFamily="34" charset="-79"/>
                </a:rPr>
                <a:t>תומאס </a:t>
              </a:r>
              <a:r>
                <a:rPr lang="he-IL" sz="2000" b="1" dirty="0" smtClean="0">
                  <a:solidFill>
                    <a:schemeClr val="tx1"/>
                  </a:solidFill>
                  <a:latin typeface="David" panose="020E0502060401010101" pitchFamily="34" charset="-79"/>
                  <a:cs typeface="David" panose="020E0502060401010101" pitchFamily="34" charset="-79"/>
                </a:rPr>
                <a:t>פרידמן</a:t>
              </a:r>
              <a:endParaRPr lang="he-IL" sz="2000" b="1" dirty="0">
                <a:solidFill>
                  <a:schemeClr val="tx1"/>
                </a:solidFill>
                <a:latin typeface="David" panose="020E0502060401010101" pitchFamily="34" charset="-79"/>
                <a:cs typeface="David" panose="020E0502060401010101" pitchFamily="34" charset="-79"/>
              </a:endParaRPr>
            </a:p>
            <a:p>
              <a:pPr algn="ctr" rtl="1">
                <a:lnSpc>
                  <a:spcPct val="150000"/>
                </a:lnSpc>
              </a:pPr>
              <a:r>
                <a:rPr lang="he-IL" sz="2000" b="1" dirty="0" smtClean="0">
                  <a:solidFill>
                    <a:schemeClr val="tx1"/>
                  </a:solidFill>
                  <a:latin typeface="David" panose="020E0502060401010101" pitchFamily="34" charset="-79"/>
                  <a:cs typeface="David" panose="020E0502060401010101" pitchFamily="34" charset="-79"/>
                </a:rPr>
                <a:t>פגישה </a:t>
              </a:r>
              <a:r>
                <a:rPr lang="he-IL" sz="2000" b="1" dirty="0">
                  <a:solidFill>
                    <a:schemeClr val="tx1"/>
                  </a:solidFill>
                  <a:latin typeface="David" panose="020E0502060401010101" pitchFamily="34" charset="-79"/>
                  <a:cs typeface="David" panose="020E0502060401010101" pitchFamily="34" charset="-79"/>
                </a:rPr>
                <a:t>עם דיוויד </a:t>
              </a:r>
              <a:r>
                <a:rPr lang="he-IL" sz="2000" b="1" dirty="0" err="1">
                  <a:solidFill>
                    <a:schemeClr val="tx1"/>
                  </a:solidFill>
                  <a:latin typeface="David" panose="020E0502060401010101" pitchFamily="34" charset="-79"/>
                  <a:cs typeface="David" panose="020E0502060401010101" pitchFamily="34" charset="-79"/>
                </a:rPr>
                <a:t>סטרפילד</a:t>
              </a:r>
              <a:endParaRPr lang="en-US" sz="20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355370" y="5723058"/>
              <a:ext cx="553183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he-IL" sz="2000" b="1" u="sng" dirty="0" smtClean="0">
                  <a:solidFill>
                    <a:schemeClr val="tx1"/>
                  </a:solidFill>
                  <a:latin typeface="David" panose="020E0502060401010101" pitchFamily="34" charset="-79"/>
                  <a:cs typeface="David" panose="020E0502060401010101" pitchFamily="34" charset="-79"/>
                </a:rPr>
                <a:t>פערים ונקודות להחלטה</a:t>
              </a:r>
            </a:p>
            <a:p>
              <a:pPr marL="0" lvl="1" algn="ctr" rtl="1"/>
              <a:r>
                <a:rPr lang="he-IL" sz="2000" b="1" dirty="0" smtClean="0">
                  <a:solidFill>
                    <a:schemeClr val="tx1"/>
                  </a:solidFill>
                  <a:latin typeface="David" panose="020E0502060401010101" pitchFamily="34" charset="-79"/>
                  <a:cs typeface="David" panose="020E0502060401010101" pitchFamily="34" charset="-79"/>
                </a:rPr>
                <a:t>סיכום המרצים ומתכונת השיחות</a:t>
              </a:r>
              <a:endParaRPr lang="en-US" sz="120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4400" b="1" dirty="0" smtClean="0">
                <a:solidFill>
                  <a:schemeClr val="tx1"/>
                </a:solidFill>
                <a:latin typeface="David" panose="020E0502060401010101" pitchFamily="34" charset="-79"/>
                <a:cs typeface="David" panose="020E0502060401010101" pitchFamily="34" charset="-79"/>
              </a:rPr>
              <a:t>יום שני 17/6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700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84909" y="3923058"/>
            <a:ext cx="5278582" cy="27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1369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Level">
  <a:themeElements>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14417</TotalTime>
  <Words>1489</Words>
  <Application>Microsoft Office PowerPoint</Application>
  <PresentationFormat>מסך רחב</PresentationFormat>
  <Paragraphs>420</Paragraphs>
  <Slides>23</Slides>
  <Notes>23</Notes>
  <HiddenSlides>1</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23</vt:i4>
      </vt:variant>
    </vt:vector>
  </HeadingPairs>
  <TitlesOfParts>
    <vt:vector size="35" baseType="lpstr">
      <vt:lpstr>Arial</vt:lpstr>
      <vt:lpstr>Calibri</vt:lpstr>
      <vt:lpstr>Century Gothic</vt:lpstr>
      <vt:lpstr>David</vt:lpstr>
      <vt:lpstr>Garamond</vt:lpstr>
      <vt:lpstr>Gisha</vt:lpstr>
      <vt:lpstr>Times New Roman</vt:lpstr>
      <vt:lpstr>Verdana</vt:lpstr>
      <vt:lpstr>Wingdings</vt:lpstr>
      <vt:lpstr>Wingdings 3</vt:lpstr>
      <vt:lpstr>פרוסה</vt:lpstr>
      <vt:lpstr>Level</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עיבוד צוותי סיור צפון מחזור מ"ו צוות 1 22-24 באוקטובר 2018</dc:title>
  <dc:creator>u26680</dc:creator>
  <cp:lastModifiedBy>u26631</cp:lastModifiedBy>
  <cp:revision>326</cp:revision>
  <cp:lastPrinted>2019-01-02T06:26:42Z</cp:lastPrinted>
  <dcterms:created xsi:type="dcterms:W3CDTF">2018-10-28T14:22:41Z</dcterms:created>
  <dcterms:modified xsi:type="dcterms:W3CDTF">2019-02-05T20:24:41Z</dcterms:modified>
</cp:coreProperties>
</file>