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9"/>
  </p:notesMasterIdLst>
  <p:handoutMasterIdLst>
    <p:handoutMasterId r:id="rId30"/>
  </p:handoutMasterIdLst>
  <p:sldIdLst>
    <p:sldId id="271" r:id="rId3"/>
    <p:sldId id="261" r:id="rId4"/>
    <p:sldId id="298" r:id="rId5"/>
    <p:sldId id="270" r:id="rId6"/>
    <p:sldId id="272" r:id="rId7"/>
    <p:sldId id="273" r:id="rId8"/>
    <p:sldId id="275" r:id="rId9"/>
    <p:sldId id="277" r:id="rId10"/>
    <p:sldId id="276" r:id="rId11"/>
    <p:sldId id="281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7" r:id="rId22"/>
    <p:sldId id="292" r:id="rId23"/>
    <p:sldId id="296" r:id="rId24"/>
    <p:sldId id="299" r:id="rId25"/>
    <p:sldId id="293" r:id="rId26"/>
    <p:sldId id="294" r:id="rId27"/>
    <p:sldId id="295" r:id="rId28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33" autoAdjust="0"/>
    <p:restoredTop sz="74681" autoAdjust="0"/>
  </p:normalViewPr>
  <p:slideViewPr>
    <p:cSldViewPr snapToGrid="0">
      <p:cViewPr varScale="1">
        <p:scale>
          <a:sx n="34" d="100"/>
          <a:sy n="34" d="100"/>
        </p:scale>
        <p:origin x="-82" y="-5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ההמלצות של השגרירות להביא את ביל ברנס וסטיבן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הארדלי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בנושא המאבק הבין מעצמתי </a:t>
            </a:r>
          </a:p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בעדיפות על אהרון דיוויד מילר ואליוט כהן</a:t>
            </a: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מכון וושינגטון</a:t>
            </a:r>
            <a:r>
              <a:rPr lang="en-US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(תואם ב-</a:t>
            </a:r>
            <a:r>
              <a:rPr lang="en-US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vc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מול רוברט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סאטלופ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מרטין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הינדיק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עבר לניו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 לכן פחות רלוונטי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הבאה מבחוץ אהרון דיוויד מילר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אליוט כהן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סמן ימני רפובליקני תומך ישראל</a:t>
            </a:r>
          </a:p>
          <a:p>
            <a:pPr marL="0" lvl="1" algn="ctr" rtl="1"/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ויקטוריה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קוטס</a:t>
            </a:r>
            <a:r>
              <a:rPr lang="he-IL" sz="20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סגנית בכירה ליועץ לביטחון לאומי בענייני מזרח תיכון (יכולה להראות את הניואנסים בין הממשל </a:t>
            </a:r>
            <a:r>
              <a:rPr lang="he-IL" sz="2000" b="1" baseline="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למחמ"ד</a:t>
            </a:r>
            <a:r>
              <a:rPr lang="he-IL" sz="20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נציג מקרן המטבע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חגי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השגריר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הנספח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בפנטגון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תקשורת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תומאס פרידמן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ואולי גם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AXIOS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חדשות האינטרנטיות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פגישה עם דיוויד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סטרפילד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2890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err="1" smtClean="0"/>
              <a:t>סטרפילד</a:t>
            </a:r>
            <a:r>
              <a:rPr lang="he-IL" dirty="0" smtClean="0"/>
              <a:t> יכול להיות שיתמנה לשגריר בתורכיה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94767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השיחה של הקהילות היהודיות – לחדד את הנושא ויש אופציה לשמוע גם את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Marilyn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Rosenthal</a:t>
            </a:r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פוליטיקה – ממשק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קונגרס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Ed Miller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יהדות – הקהילות היהודיות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Mark Waldman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דעת הקהל – אתגר הקמפוסים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Adam 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Teitelbaum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ארוחת צהריים</a:t>
            </a:r>
            <a:endParaRPr lang="en-US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השליח</a:t>
            </a:r>
            <a:r>
              <a:rPr lang="he-I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הישראלי לקונגרס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המטרה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 והבנת הקוטביות בין הרפובליקאים לדמוקרטים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לא נקבל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לימוד על מבנה הקונגרס ותפקידו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זה נקבל בטעינות בארץ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לבחון קיום 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להעביר שאלות בסיס מראש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ועוד שאלות תוך כדי הפאנל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99044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62292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56422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49351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1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דיוויד האריס       </a:t>
            </a:r>
            <a:r>
              <a:rPr lang="en-US" sz="11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Harris</a:t>
            </a:r>
            <a:endParaRPr lang="he-IL" sz="11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11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11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Jewish Committee leader)</a:t>
            </a:r>
            <a:r>
              <a:rPr lang="he-IL" sz="11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11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16756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97803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אריזת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מזוודות</a:t>
            </a:r>
          </a:p>
          <a:p>
            <a:pPr rtl="1"/>
            <a:endParaRPr lang="he-I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בהמשך לשיחתנו,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הלו"ז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כפי שאני מבין אותו ליום ראשון: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כנסייה שחורה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בהארלם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ההיספנית עם חברת מועצה / רובן דיאז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גוניור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(מתמודד לראשות העיר)</a:t>
            </a: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אולי שיחה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עם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טיש שחורה אמריקאית שאולי תתמודד בעתיד. 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א.צ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בברוקלין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סיום מוקדם של היום - זמן חופשי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3748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(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דרום העיר), הרצאה של המנכ"ל + הרצאה של יו"ר בנק השקעות (ג'ונתן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לווין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 Capital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הרצאת תקשורת - התקשורת הצעירה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שני</a:t>
            </a:r>
            <a:r>
              <a:rPr lang="he-I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צ'ק-אאוט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נסיעה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09:00-11:30 – פרק כלכלי – ביקור ב-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WEWORK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סיור והרצאות נוספות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11:30-13:00 – ארוחת צהריים קלה ארוזה ועיבוד צוותי (מקום בטבע – לחפש פארק נחמד???)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13:00-15:00 – נסיעה ופרק תקשורתי.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15:00-16:00 – שיחת סיכום אלוף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16:00-16:30 – נסיעה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16:30-18:00 – ארוחת ערב חגיגית במסעדה או בקומה 16 במלון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18:00-19:00 – נסיעה לשדה התעופה/פיזור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36908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18771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37094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41265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29698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13023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76032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81528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9919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5904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3622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727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6078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2779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19006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ראשון</a:t>
            </a:r>
            <a:r>
              <a:rPr lang="he-IL" sz="105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16/6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למלון אחרי העברות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וקבלת חדרים 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-12:00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לדרוש זאת מהמלון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לשקול ארוחת צהריים במסעדה או קייטרינג הכשרה עם ההגעה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12:30-14:30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14:30-17:30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סוף יום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ערב חופשי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תוכנית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רגלי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הליכה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נסיעה באוטובוס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תחנות בשיטה מעגלית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לינקולן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קוריאה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וושינגטון ואנדרטת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וויאטנם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לעצור למספר דקות גם באנדרטת מלחמת העולם השנייה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נקודות להחלטה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חלוקה לארבע קבוצות אינטימיות 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 צוותים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יש ארבעה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חמישה חניכים מכל צוות שיתנו סקירות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אחד על כל אנדרטה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חלוקה לשתי קבוצות ושימוש במדריכים מקומיים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הסיור עד שלוש שעות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כולל הליכה ברגל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הביקור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ממליץ לבחון גם ביקור באנדרטת רוזוולט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6032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xmlns="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xmlns="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xmlns="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xmlns="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xmlns="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ט"ז/אייר/תשע"ט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22 ביוני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xmlns="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xmlns="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xmlns="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xmlns="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xmlns="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xmlns="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xmlns="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xmlns="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xmlns="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הצגת סיור</a:t>
            </a:r>
          </a:p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פגישות במכון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ודיוויד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מוקבסקי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הבאה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מבחוץ אהרון דיוויד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מילר ו/או אליוט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כהן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ניתן לעשות במכון וושינגטון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פאנל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פרידמן 13:30-14:30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השגריר 15:00-16:00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ויקטוריה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קוטס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16:15-17:15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המרצים ומתכונת השיחות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013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צבא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הנספח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(במלון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J5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(במלון)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ותצפית על הפנטגון</a:t>
              </a:r>
              <a:endPara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בראיין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הוק (בנושא איראן),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עדיפות אחרונה</a:t>
              </a:r>
              <a:r>
                <a:rPr lang="he-IL" sz="1200" dirty="0" smtClean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אפשרויות נוספות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קבר קנדי, אנדרטת ח"א או שינוי קונספט למוזיאון החלל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12:00-13:30 ארוחת צהריים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 סיטי מול (וקייטרינג לכשרים)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4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081063"/>
            <a:ext cx="5536824" cy="5319736"/>
            <a:chOff x="1242380" y="1136913"/>
            <a:chExt cx="9656710" cy="5217493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08:00-09:00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הקול הביקורתי של יהדות ארצות הברית     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אחרי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out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179859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09:30-12:00  ביקור </a:t>
              </a:r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הרצאה על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ותפקידו, הממשק בין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לקונגרס ואתגרים נוספים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שאיתו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מתמודד הארגון (כמו אתגר הקמפוסים) 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4210433"/>
              <a:ext cx="9648000" cy="214397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12:30-14:45 ביקור 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1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3"/>
            <a:ext cx="5531830" cy="5319737"/>
            <a:chOff x="6350376" y="1081063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3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15:30-16:00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לרכבת ו-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117709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16:00-19:30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191000"/>
              <a:ext cx="5531830" cy="22098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גורמים שעימם ניפגש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ודילמת השם מול האיכות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לבדוק מול הקונסוליה הובלה מהרכבת רק למזוודות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154355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19:30-20:30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שיחת פתיחה ואוריינטציה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10:00–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הפסקה</a:t>
            </a: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רח"ט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מזה"ת ומערב אסיה (סוזן רוז)</a:t>
            </a: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שיחה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טרור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081063"/>
            <a:ext cx="5531830" cy="527083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בקונסוליה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נציגת ארגון ציוני פמיניסטי 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(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Zioness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אמנדה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ברמן, ועם מנכ"ל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Wider bridge             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טיילור גרגורי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למלון או שחרור אחרי הקונסוליה</a:t>
            </a:r>
          </a:p>
          <a:p>
            <a:pPr algn="r" rtl="1">
              <a:lnSpc>
                <a:spcPct val="150000"/>
              </a:lnSpc>
            </a:pP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ערב חופשי</a:t>
            </a:r>
            <a:endParaRPr lang="en-US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95209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84909" y="4196441"/>
            <a:ext cx="5278582" cy="215545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84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08:00-11:30 בבית הכנסת הקונסרבטיבי/מלון</a:t>
            </a:r>
            <a:endParaRPr lang="en-US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</a:rPr>
              <a:t> 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דיוויד האריס      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Harris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Jewish Committee leader)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פאנל זרמים ביהדות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השקפות עולם פוליטיות שונות של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11:30-14:00 ביקור </a:t>
            </a:r>
            <a:r>
              <a:rPr lang="he-IL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(א"צ ארוזה)  מחייב את הכרטיס היקר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17:15-21:00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נסיעה ואירוח בבית-הכנסת הרפורמי (רק בהלוך רכוב)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– מדי שרד 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8"/>
            <a:chOff x="6350376" y="1081062"/>
            <a:chExt cx="5531830" cy="3601254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177000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(ניו-יורק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בכנסיה השחורה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בהארלם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בברוקלין ובעולם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היהודי אורתודוקסי בליווי יועץ ראש עיריית ניו-יורק לענייני יהודים 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(כולל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2912309"/>
              <a:ext cx="5531830" cy="177000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7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50376" y="2676317"/>
            <a:ext cx="5531830" cy="116019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11:30-15:30 סיור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Hudson Yards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(כולל א"צ ארוזה) ואפשרות לסיור גם ב-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High Line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5257800"/>
            <a:ext cx="5531830" cy="115923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ונקודות להחלטה</a:t>
            </a: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המרצים ובחינת הדרכה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בהאדסון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כרטיסים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להאדסון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120244"/>
            <a:ext cx="5531830" cy="141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09:00-11:30 במלון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נציג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היספני בענייני חברה; 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סקירה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תקשורת (אלי וולשי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);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ריצ'י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טורס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בנושא הקהילה ההיספנית; ושיחה על פוליטיקה פרוגרסיבית (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ט"נ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50376" y="3980639"/>
            <a:ext cx="5531830" cy="11330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15:30-19:30 עיבוד צוותי שיחת אלוף וארוחת ערב חגיגית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בקומה 16 במלון ונסיעה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/פיזור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פתיחה – רפי 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שוץ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1065" cy="5369395"/>
            <a:chOff x="1242380" y="1136913"/>
            <a:chExt cx="9661065" cy="3360681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ארצות הברית והמערכת הבינלאומית הגלובלית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הזירה הפנימית בסימן קיטוב גובר – רפובליקנים/דמוקרטים, מיעוטים בצמיחה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יהדות ארצות הברית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המשמעויות מבחינת ישראל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813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מטלת סיום פרק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rId3" action="ppaction://hlinksldjump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קבוצה 3"/>
          <p:cNvGrpSpPr/>
          <p:nvPr/>
        </p:nvGrpSpPr>
        <p:grpSpPr>
          <a:xfrm>
            <a:off x="5453743" y="1136912"/>
            <a:ext cx="6359536" cy="5410552"/>
            <a:chOff x="5453743" y="1136912"/>
            <a:chExt cx="6359536" cy="5410552"/>
          </a:xfrm>
          <a:solidFill>
            <a:schemeClr val="bg1">
              <a:lumMod val="50000"/>
            </a:schemeClr>
          </a:soli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453743" y="1136912"/>
              <a:ext cx="6356667" cy="10799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1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אתגרי ישראל אל מול יהדות ארצות הברית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456612" y="4023947"/>
              <a:ext cx="6356667" cy="10799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3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האינטרס האמריקאי במזרח התיכון  ותפיסתה את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ישראל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>
              <a:hlinkClick r:id="rId5" action="ppaction://hlinksldjump"/>
            </p:cNvPr>
            <p:cNvSpPr/>
            <p:nvPr/>
          </p:nvSpPr>
          <p:spPr>
            <a:xfrm>
              <a:off x="5453743" y="2580429"/>
              <a:ext cx="6356667" cy="108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2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חברה וכלכלה אמריקאית בעידן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453743" y="5467463"/>
              <a:ext cx="6356667" cy="1080001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4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אסטרטגיית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בזירה הבינלאומית בכללותה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940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3"/>
            <a:ext cx="6368144" cy="5410551"/>
            <a:chOff x="1242380" y="1136913"/>
            <a:chExt cx="9665420" cy="52149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מרצים לשלב הטעינות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– סיכום טיסות, אוטובוסים, מסעדות וסעודות כשרות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מתכונות ימים ראשון ושני בניו-יורק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תכנית צל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4" action="ppaction://hlinksldjump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מעטפת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העשרתית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תכני רשות 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הופעות, סיורים בשבת)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משימות למשתתפים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עיקרי הפערים ונושאים לטיפול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9253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2"/>
            <a:ext cx="6362406" cy="5410551"/>
            <a:chOff x="1242380" y="1136913"/>
            <a:chExt cx="9656710" cy="305749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סקירות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אנדרטת התאומים, 9/11, 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והקרב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באיוו-ג'ימה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הפנטגון, כל אנדרטה אחרת בה נבקר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(עד 10 דק' סקירה כל אחת – יועבר באוטובוס או במקום)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endPara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מסלולים בוושינגטון ובניו-יורק (גלעד בירן)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תכניות העשרה רשות (להזמנת כרטיסים ע"ח המשתתפים)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בברודוואי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(חמישי ערב),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לפסל החירות (שבת);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בנושאת מטוסים (שבת)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4" action="ppaction://hlinksldjump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פעילות משלימה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rId4" action="ppaction://hlinksldjump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9539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600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876330" y="1556142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2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שאלות?</a:t>
            </a:r>
            <a:endParaRPr lang="he-IL" sz="19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נקודות להחלטה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44929" y="1136914"/>
            <a:ext cx="4408714" cy="54105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/>
          <p:cNvGrpSpPr/>
          <p:nvPr/>
        </p:nvGrpSpPr>
        <p:grpSpPr>
          <a:xfrm>
            <a:off x="5159833" y="1136913"/>
            <a:ext cx="6374171" cy="5410551"/>
            <a:chOff x="5159833" y="1136913"/>
            <a:chExt cx="6374171" cy="5410551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159833" y="113691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תחבורה בין וושינגטון לניו-יורק – רכבת או מטוס?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159833" y="1930671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מדי שרד? (במידה שכן, נדרש כבר עתה להתחיל לארגן)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5159833" y="2724429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כן/לא כניסה לפנטגון? (לא החלטה שנדרש לקבל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במיידי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159833" y="3518187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5159833" y="510570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שיטות ההדרכה במול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ובארלינגטון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עצמי-צוותי או קבוצתי-חיצוני?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מלבן מעוגל 9">
              <a:hlinkClick r:id="" action="ppaction://noaction"/>
            </p:cNvPr>
            <p:cNvSpPr/>
            <p:nvPr/>
          </p:nvSpPr>
          <p:spPr>
            <a:xfrm>
              <a:off x="5159833" y="4311945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סיכומי המרצים ומתכונת השיחות בסיור, לרבות דילמת האיכות מול המותג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מלבן מעוגל 14">
              <a:hlinkClick r:id="" action="ppaction://noaction"/>
            </p:cNvPr>
            <p:cNvSpPr/>
            <p:nvPr/>
          </p:nvSpPr>
          <p:spPr>
            <a:xfrm>
              <a:off x="5159833" y="5899464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גרונד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-זירו, בדגש על שאלת המוזיאון?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5373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טובה מאוד – מדויקת ומאוזנת – לא מעמיסה ולא ממאיסה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הלקחים מסיור מ"ה הובנו והוטמעו בתכנית מ"ו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אחרי קבלת החלטות, נדרש לדייק ולדקדק את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הלו"ז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והתכנים לרמת דקות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להזדרז ולסכם את המרצים לתכנית הטעינות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בהינתן תכנית טובה וכלקח ממחזור מ"ה, שני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פיבוטים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מרכזיים </a:t>
              </a:r>
            </a:p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ותיאום ציפיות – יש להשקיע בשניהם 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שורות תחתונות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64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18/2 – אישור מסמכי תיאום פרטניים למכון וושינגטון,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AJC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כלכלה ותקשורת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21/2 – סיכום מרצים לשלב הטעינה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28/1 – סיכום מבנה חוברת המסע (לאחר שיח עם כל המרצים)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15/3 – נעילת תצורה סיור (לאחר קבלת תשובות מכלל הגורמים המארחים)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28/3 – אישור חוברת תכנים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משימות </a:t>
            </a:r>
            <a:r>
              <a:rPr lang="he-IL" sz="36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וגאנט</a:t>
            </a: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פברואר-מרץ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58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ההצגה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כללית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הנחות עבודה ועקרונות לתכנון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הטעינה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8" action="ppaction://hlinksldjump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עיקריים ונקודות להחלטה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rId9" action="ppaction://hlinksldjump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שורות תחתונות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874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3420251" y="9654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כללי – סיור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75726" y="1092635"/>
            <a:ext cx="11590797" cy="5652001"/>
            <a:chOff x="275726" y="1092636"/>
            <a:chExt cx="11590797" cy="5218165"/>
          </a:xfr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9000" b="5000"/>
            </a:stretch>
          </a:blipFill>
        </p:grpSpPr>
        <p:sp>
          <p:nvSpPr>
            <p:cNvPr id="3" name="מלבן מעוגל 2"/>
            <p:cNvSpPr/>
            <p:nvPr/>
          </p:nvSpPr>
          <p:spPr>
            <a:xfrm>
              <a:off x="5206523" y="1992269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מעבר מוושינגטון לניו-יורק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275726" y="3791535"/>
              <a:ext cx="11590797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המשתתפים והסגל יישארו באמריקה לטיול המשך  (יום ה' 27/6 או יום א'30/6)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206523" y="1092636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תחילת סיור בוושינגטון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275727" y="4691168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 מפגשי טעינה לפני הסיור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/>
            <p:cNvSpPr/>
            <p:nvPr/>
          </p:nvSpPr>
          <p:spPr>
            <a:xfrm>
              <a:off x="275727" y="5590801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בסוף הסיור תהיה עבודה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צוותית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להגשה בתחילת יולי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5206523" y="2891902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סוף סיור בניו-יורק 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296660" y="1092636"/>
              <a:ext cx="4716003" cy="2561741"/>
              <a:chOff x="296660" y="1092636"/>
              <a:chExt cx="4716003" cy="2561741"/>
            </a:xfrm>
            <a:grpFill/>
            <a:effectLst>
              <a:outerShdw blurRad="50800" dist="50800" dir="5400000" algn="ctr" rotWithShape="0">
                <a:srgbClr val="000000">
                  <a:alpha val="28000"/>
                </a:srgbClr>
              </a:outerShdw>
              <a:reflection endPos="0" dist="50800" dir="5400000" sy="-100000" algn="bl" rotWithShape="0"/>
            </a:effectLst>
          </p:grpSpPr>
          <p:sp>
            <p:nvSpPr>
              <p:cNvPr id="17" name="מלבן מעוגל 16"/>
              <p:cNvSpPr/>
              <p:nvPr/>
            </p:nvSpPr>
            <p:spPr>
              <a:xfrm>
                <a:off x="296663" y="1092636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16 ביוני (ראשון)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296663" y="1992270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19 ביוני (רביעי)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9" name="מלבן מעוגל 18"/>
              <p:cNvSpPr/>
              <p:nvPr/>
            </p:nvSpPr>
            <p:spPr>
              <a:xfrm>
                <a:off x="296660" y="2934377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24 ביוני (שני)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60160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הנחות עבודה כלליות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אקורד הסיום של השנה (לא נשתמש במונח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אס"ק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אינו חלק בתכנית הלימודים  האינדיבידואלית (פחות קשב)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השיחות יתקיימו באנגלית (קשב מאותגר יותר)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ג'ט-לג שיכול להימשך עד לסוף הסיור בוושינגטון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בשולי הלמידה גם תיירות (75%-25%)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לאמריקה יש הרבה מה להציע, לא נוכל לקבל את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743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0" y="1136913"/>
            <a:chExt cx="9665420" cy="5214989"/>
          </a:xfrm>
          <a:blipFill dpi="0" rotWithShape="1">
            <a:blip r:embed="rId3">
              <a:alphaModFix amt="21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הזמנים ללמידה 08:00-17:30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חשיבות גם מונומנטלית לביקור במוסדות החשובים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שינוי מיקום – לפחות שתי תחנות ביום 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ערבים חופשיים למעט שלישי (ערב בייסבול) ושישי (בית הכנסת הרפורמי)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היגיון גיאוגרפי והתחשבות בעומסי התנועה בתכנון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לתכנון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5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301035"/>
              </p:ext>
            </p:extLst>
          </p:nvPr>
        </p:nvGraphicFramePr>
        <p:xfrm>
          <a:off x="307070" y="1081058"/>
          <a:ext cx="11518962" cy="37286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xmlns="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xmlns="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xmlns="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xmlns="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22/5  (ד')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08:30-12:00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/אלון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(שעה)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בן-צבי (שעתיים)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</a:t>
                      </a: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(ה')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ודיפלומטיה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הס 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(שליח מזכ"ל למזה"ת)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Jamie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McGoldrick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499133"/>
                  </a:ext>
                </a:extLst>
              </a:tr>
              <a:tr h="29176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3500167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8258847"/>
              </p:ext>
            </p:extLst>
          </p:nvPr>
        </p:nvGraphicFramePr>
        <p:xfrm>
          <a:off x="306032" y="550526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xmlns="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1439854"/>
              </p:ext>
            </p:extLst>
          </p:nvPr>
        </p:nvGraphicFramePr>
        <p:xfrm>
          <a:off x="461905" y="872050"/>
          <a:ext cx="11520000" cy="4940738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xmlns="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xmlns="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xmlns="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xmlns="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416504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וכלכלה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7217666"/>
                  </a:ext>
                </a:extLst>
              </a:tr>
              <a:tr h="58352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ותקשורת 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ישראל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(שני משכים)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שמואל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רוזנר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dirty="0" err="1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4466109"/>
                  </a:ext>
                </a:extLst>
              </a:tr>
              <a:tr h="39254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08:00-08:30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ביטחון ותקשורת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(יום בסימן שאלה לאור ביקור אפשרי בבית הנשיא)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בייסבול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– חוקים ותרבות (אופציה במגרש)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2160789"/>
                  </a:ext>
                </a:extLst>
              </a:tr>
              <a:tr h="392543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ארה"ב בישראל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8807072"/>
                  </a:ext>
                </a:extLst>
              </a:tr>
              <a:tr h="3925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1221908"/>
                  </a:ext>
                </a:extLst>
              </a:tr>
              <a:tr h="122266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88368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מפק"צים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44735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7292324"/>
              </p:ext>
            </p:extLst>
          </p:nvPr>
        </p:nvGraphicFramePr>
        <p:xfrm>
          <a:off x="461905" y="619507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xmlns="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xmlns="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ניו-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(5:45) המשך ברכבת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לדי.סי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(7:45-11:30)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13:30-14:00 ארוחת צהריים במלון ע"ב קייטרינג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14:00-17:30 סיור במול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(ניתן להאריך מעט במידת הצורך)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קינג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52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15116</TotalTime>
  <Words>1732</Words>
  <Application>Microsoft Office PowerPoint</Application>
  <PresentationFormat>מותאם אישית</PresentationFormat>
  <Paragraphs>447</Paragraphs>
  <Slides>26</Slides>
  <Notes>26</Notes>
  <HiddenSlides>4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26</vt:i4>
      </vt:variant>
    </vt:vector>
  </HeadingPairs>
  <TitlesOfParts>
    <vt:vector size="28" baseType="lpstr">
      <vt:lpstr>פרוסה</vt:lpstr>
      <vt:lpstr>Level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</vt:vector>
  </TitlesOfParts>
  <Company>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u45414</cp:lastModifiedBy>
  <cp:revision>373</cp:revision>
  <cp:lastPrinted>2019-01-02T06:26:42Z</cp:lastPrinted>
  <dcterms:created xsi:type="dcterms:W3CDTF">2018-10-28T14:22:41Z</dcterms:created>
  <dcterms:modified xsi:type="dcterms:W3CDTF">2019-05-21T17:26:28Z</dcterms:modified>
</cp:coreProperties>
</file>