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6"/>
  </p:notesMasterIdLst>
  <p:handoutMasterIdLst>
    <p:handoutMasterId r:id="rId27"/>
  </p:handoutMasterIdLst>
  <p:sldIdLst>
    <p:sldId id="271" r:id="rId3"/>
    <p:sldId id="261" r:id="rId4"/>
    <p:sldId id="270" r:id="rId5"/>
    <p:sldId id="272" r:id="rId6"/>
    <p:sldId id="273" r:id="rId7"/>
    <p:sldId id="275" r:id="rId8"/>
    <p:sldId id="277" r:id="rId9"/>
    <p:sldId id="276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6" r:id="rId22"/>
    <p:sldId id="293" r:id="rId23"/>
    <p:sldId id="294" r:id="rId24"/>
    <p:sldId id="295" r:id="rId25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33" autoAdjust="0"/>
    <p:restoredTop sz="74681" autoAdjust="0"/>
  </p:normalViewPr>
  <p:slideViewPr>
    <p:cSldViewPr snapToGrid="0">
      <p:cViewPr varScale="1">
        <p:scale>
          <a:sx n="55" d="100"/>
          <a:sy n="55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err="1"/>
              <a:t>סטרפילד</a:t>
            </a:r>
            <a:r>
              <a:rPr lang="he-IL" dirty="0"/>
              <a:t> יכול להיות שיתמנה לשגריר בתורכיה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השיחה של הקהילות היהודיות – לחדד את הנושא ויש אופציה לשמוע גם את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Marilyn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Rosenthal</a:t>
            </a:r>
            <a:endParaRPr lang="he-IL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פוליטיקה – ממשק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קונגרס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Ed Miller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יהדות – הקהילות היהודיות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Mark Waldman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דעת הקהל – אתגר הקמפוסים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Adam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Teitelbaum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ארוחת צהריים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השליח</a:t>
            </a:r>
            <a:r>
              <a:rPr lang="he-I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הישראלי לקונגרס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שישי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21/6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בית כנסת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08:00-10:30 – פאנלים (לסדר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11:00-14:00 –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גראונד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זירו  כולל נסיעות הלוך חזור.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צהריים ארוזה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סנדביצ'ים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14:00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חזרה למלון והתארגנות לשבת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17:15-17:45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נסיעה לבית הכנסת באוטובוס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17:45-21:00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ביקור בבית הכנסת הרפורמי תפילה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שבת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ברכות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ושיחות טרקלין מספר שולחנות עם נציגות מקומית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שיחות באנגלית.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21:00-21:30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חזרה רגלית למלון אמור לקחת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העיר)</a:t>
            </a:r>
          </a:p>
          <a:p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26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771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698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6032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528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19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22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7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78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ההמלצות של השגרירות להביא את ביל ברנס וסטיבן </a:t>
            </a:r>
            <a:r>
              <a:rPr lang="he-IL" sz="12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הארדלי</a:t>
            </a:r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בנושא המאבק הבין מעצמתי </a:t>
            </a:r>
          </a:p>
          <a:p>
            <a:pPr algn="ctr"/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בעדיפות על אהרון דיוויד מילר ואליוט כהן</a:t>
            </a:r>
          </a:p>
          <a:p>
            <a:pPr rtl="1"/>
            <a:endParaRPr lang="he-IL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</a:p>
          <a:p>
            <a:pPr marL="0" lvl="1" algn="ctr" rtl="1"/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ויקטוריה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קוטס</a:t>
            </a:r>
            <a:r>
              <a:rPr lang="he-IL" sz="2000" b="1" baseline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סגנית בכירה ליועץ לביטחון לאומי בענייני מזרח תיכון (יכולה להראות את הניואנסים בין הממשל </a:t>
            </a:r>
            <a:r>
              <a:rPr lang="he-IL" sz="2000" b="1" baseline="0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למחמ"ד</a:t>
            </a:r>
            <a:r>
              <a:rPr lang="he-IL" sz="2000" b="1" baseline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ב'/אייר/תשע"ט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29 בינואר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רעיון</a:t>
            </a:r>
            <a:r>
              <a:rPr lang="he-IL" sz="2400" b="1" baseline="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מרכזי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הצגת רעיון מרכזי</a:t>
            </a:r>
          </a:p>
          <a:p>
            <a:pPr algn="ctr"/>
            <a:r>
              <a:rPr lang="he-IL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לסיור 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צבא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הנספח (במלון)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J5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(במלון)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באנדרטת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ותצפית על הפנטגון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בראיין הוק (בנושא איראן),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 (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עדיפות אחרונה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אפשרויות נוספות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קבר קנדי, אנדרטת ח"א או שינוי קונספט למוזיאון החלל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12:00-14:00 ארוחת צהריים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 סיטי מול (וקייטרינג לכשרים)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81063"/>
            <a:ext cx="5536824" cy="5319736"/>
            <a:chOff x="1242380" y="1136913"/>
            <a:chExt cx="9656710" cy="5217493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08:30-09:30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הרצאה במלון של ארגון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JS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(או קול ביקורתי אחר)        אחרי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out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179859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10:00-12:30  ביקור </a:t>
              </a:r>
              <a:r>
                <a:rPr lang="he-IL" sz="2000" b="1" u="sng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הרצאה על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ותפקידו, הממשק בין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לקונגרס ואתגרים נוספים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שאיתו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מתמודד הארגון (כמו אתגר הקמפוסים) 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4210433"/>
              <a:ext cx="9648000" cy="214397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13:00-15:30 ביקור בקונגרס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5319737"/>
            <a:chOff x="6350376" y="1081063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15:30-17:00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לרכבת ו-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117709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17:00-20:30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191000"/>
              <a:ext cx="5531830" cy="22098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גורמים שעימם ניפגש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ובקונגרס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ודילמת השם מול האיכות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לבדוק מול הקונסוליה הובלה מהרכבת רק למזוודות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154355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20:30-21:00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 – שיחת פתיחה ואוריינטציה 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09:30 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– 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שיחה של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טרור 11:45 – 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– שיחה על התחום המדיני (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רוזרמרי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די-קרלו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ל-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081064"/>
            <a:ext cx="5531830" cy="271663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ב-</a:t>
            </a:r>
            <a:r>
              <a: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endParaRPr lang="he-IL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עם דיוויד האריס      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Harris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Jewish Committee leader)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– חזרה למלון או שחרור אחרי הקונסוליה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7724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3" action="ppaction://hlinksldjump"/>
          </p:cNvPr>
          <p:cNvSpPr/>
          <p:nvPr/>
        </p:nvSpPr>
        <p:spPr>
          <a:xfrm>
            <a:off x="6345382" y="4196442"/>
            <a:ext cx="5531830" cy="2155459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ונושאים להחלטה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תנועה רגלית אל האו"ם ומ-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(רבע שעה הליכה). למתקשים ללכת אם יהיו שכירת מונית.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תיאום מול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אירוח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84909" y="4033157"/>
            <a:ext cx="5278582" cy="23187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08:00-10:30 בבית הכנסת הקונסרבטיבי/מלון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פאנל זרמים ביהדות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השקפות עולם פוליטיות שונות של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11:00-14:00 ביקור </a:t>
            </a:r>
            <a:r>
              <a:rPr lang="he-IL" sz="2000" b="1" u="sng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  מחייב את הכרטיס היקר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17:15-21:00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נסיעה ואירוח בבית-הכנסת הרפורמי (רק בהלוך רכוב)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– מדי שרד 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7"/>
            <a:chOff x="6350376" y="1081062"/>
            <a:chExt cx="5531830" cy="5319737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2340626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(ניו-יורק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בכנסיה השחורה 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בברוקלין ובעולם יהודי אורתודוקסי 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(כולל 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862944"/>
              <a:ext cx="5531830" cy="1537855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הסיור ברובעים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602316"/>
              <a:ext cx="5531830" cy="108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2676317"/>
            <a:ext cx="5531830" cy="116019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סיור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ב-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Hudson Yards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(כולל א"צ ארוזה) ואפשרות לסיור גם ב-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High Line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5257800"/>
            <a:ext cx="5531830" cy="115923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</a:t>
            </a:r>
          </a:p>
          <a:p>
            <a:pPr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המרצים ובחינת הדרכה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בהאדסון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כרטיסים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4"/>
            <a:ext cx="5531830" cy="141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במלון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נציג היספני בענייני חברה;  סקירה תקשורת (אלי וולשי); הרצאת יו"ר בנק השקעות ג'ונתן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לווין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; סקירה על פרויקט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Hudson Yards</a:t>
            </a:r>
          </a:p>
          <a:p>
            <a:pPr marL="0" lvl="1" algn="ctr" rtl="1"/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3980639"/>
            <a:ext cx="5531830" cy="11330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15:30-19:30 עיבוד צוותי שיחת אלוף וארוחת ערב חגיגית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בקומה 16 במלון ונסיעה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/פיזור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3"/>
            <a:ext cx="6368144" cy="5410551"/>
            <a:chOff x="1242380" y="1136913"/>
            <a:chExt cx="9665420" cy="52149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מרצים לשלב הטעינות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– סיכום טיסות, אוטובוסים, מסעדות וסעודות כשרות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מתכונות ימים ראשון ושני בניו-יורק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4" action="ppaction://hlinksldjump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מעטפת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העשרתית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תכני רשות (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הופעות, סיורים בשבת)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משימות למשתתפים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עיקרי הפערים ונושאים לטיפול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53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ההצגה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כללית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הנחות עבודה ועקרונות לתכנון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הטעינה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8" action="ppaction://hlinksldjump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עיקריים ונקודות להחלטה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rId9" action="ppaction://hlinksldjump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שורות תחתונות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397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2"/>
            <a:ext cx="6362406" cy="5410551"/>
            <a:chOff x="1242380" y="1136913"/>
            <a:chExt cx="9656710" cy="305749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סקירות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אנדרטת התאומים, 9/11, אנדרטת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והקרב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באיוו-ג'ימה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הפנטגון, כל אנדרטה אחרת בה נבקר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(עד 10 דק' סקירה כל אחת – יועבר באוטובוס או במקום)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מסלולים בוושינגטון ובניו-יורק (גלעד וגיא)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תכניות העשרה רשות (להזמנת כרטיסים ע"ח המשתתפים)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הצגה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בברודוואי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(חמישי ערב),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לפסל החירות (שבת);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בנושאת מטוסים (שבת)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4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פעילות משלימה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4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394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נקודות להחלטה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44929" y="1136914"/>
            <a:ext cx="4408714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/>
          <p:cNvGrpSpPr/>
          <p:nvPr/>
        </p:nvGrpSpPr>
        <p:grpSpPr>
          <a:xfrm>
            <a:off x="5159833" y="1136913"/>
            <a:ext cx="6374171" cy="5410551"/>
            <a:chOff x="5159833" y="1136913"/>
            <a:chExt cx="6374171" cy="5410551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159833" y="113691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תחבורה בין וושינגטון לניו-יורק – רכבת או מטוס?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159833" y="1930671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מדי שרד? (במידה שכן, נדרש כבר עתה להתחיל לארגן)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5159833" y="2724429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כניסה לפנטגון? (לא החלטה שנדרש לקבל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במיידי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159833" y="3518187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5159833" y="510570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שיטות ההדרכה במול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ובארלינגטון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עצמי-צוותי או קבוצתי-חיצוני?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מלבן מעוגל 9">
              <a:hlinkClick r:id="" action="ppaction://noaction"/>
            </p:cNvPr>
            <p:cNvSpPr/>
            <p:nvPr/>
          </p:nvSpPr>
          <p:spPr>
            <a:xfrm>
              <a:off x="5159833" y="4311945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סיכומי המרצים ומתכונת השיחות בסיור, לרבות דילמת האיכות מול המותג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מלבן מעוגל 14">
              <a:hlinkClick r:id="" action="ppaction://noaction"/>
            </p:cNvPr>
            <p:cNvSpPr/>
            <p:nvPr/>
          </p:nvSpPr>
          <p:spPr>
            <a:xfrm>
              <a:off x="5159833" y="5899464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גרונד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-זירו, בדגש על שאלת המוזיאון?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73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טובה מאוד – מדויקת ומאוזנת – לא מעמיסה ולא ממאיסה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הלקחים מסיור מ"ה הובנו והוטמעו בתכנית מ"ו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קבלת החלטות, נדרש לדייק ולדקדק את </a:t>
              </a:r>
              <a:r>
                <a:rPr lang="he-IL" sz="24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הלו"ז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והתכנים לרמת דקות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להזדרז ולסכם את המרצים לתכנית הטעינות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בהינתן תכנית טובה וכלקח ממחזור מ"ה, שני </a:t>
              </a:r>
              <a:r>
                <a:rPr lang="he-IL" sz="24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פיבוטים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מרכזיים </a:t>
              </a:r>
            </a:p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ותיאום ציפיות – יש להשקיע בשניהם 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שורות תחתונות</a:t>
            </a:r>
          </a:p>
        </p:txBody>
      </p:sp>
    </p:spTree>
    <p:extLst>
      <p:ext uri="{BB962C8B-B14F-4D97-AF65-F5344CB8AC3E}">
        <p14:creationId xmlns:p14="http://schemas.microsoft.com/office/powerpoint/2010/main" val="417064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18/2 – אישור מסמכי תיאום פרטניים למכון וושינגטון, </a:t>
              </a:r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AJC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</a:t>
              </a:r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כלכלה ותקשורת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21/2 – סיכום מרצים לשלב הטעינה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28/1 – סיכום מבנה חוברת המסע (לאחר שיח עם כל המרצים)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15/3 – נעילת תצורה סיור (לאחר קבלת תשובות מכלל הגורמים המארחים)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28/3 – אישור חוברת תכנים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משימות </a:t>
            </a:r>
            <a:r>
              <a:rPr lang="he-IL" sz="36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וגאנט</a:t>
            </a:r>
            <a:r>
              <a:rPr lang="he-IL" sz="3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פברואר-מרץ</a:t>
            </a:r>
          </a:p>
        </p:txBody>
      </p:sp>
    </p:spTree>
    <p:extLst>
      <p:ext uri="{BB962C8B-B14F-4D97-AF65-F5344CB8AC3E}">
        <p14:creationId xmlns:p14="http://schemas.microsoft.com/office/powerpoint/2010/main" val="152658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3420251" y="9654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כללי – סיור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75726" y="1092635"/>
            <a:ext cx="11590797" cy="5652001"/>
            <a:chOff x="275726" y="1092636"/>
            <a:chExt cx="11590797" cy="5218165"/>
          </a:xfr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b="5000"/>
            </a:stretch>
          </a:blipFill>
        </p:grpSpPr>
        <p:sp>
          <p:nvSpPr>
            <p:cNvPr id="3" name="מלבן מעוגל 2"/>
            <p:cNvSpPr/>
            <p:nvPr/>
          </p:nvSpPr>
          <p:spPr>
            <a:xfrm>
              <a:off x="5206523" y="1992269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מעבר מוושינגטון לניו-יורק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5726" y="3791535"/>
              <a:ext cx="11590797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המשתתפים והסגל יישארו באמריקה לטיול המשך  (יום ה' 27/6 או יום א'30/6)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206523" y="1092636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תחילת סיור בוושינגטון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275727" y="4691168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 מפגשי טעינה לפני הסיור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275727" y="5590801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בסוף הסיור תהיה עבודה </a:t>
              </a:r>
              <a:r>
                <a:rPr lang="he-IL" sz="24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צוותית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להגשה בתחילת יולי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5206523" y="2891902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סוף סיור בניו-יורק 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296660" y="1092636"/>
              <a:ext cx="4716003" cy="2561741"/>
              <a:chOff x="296660" y="1092636"/>
              <a:chExt cx="4716003" cy="2561741"/>
            </a:xfrm>
            <a:grpFill/>
            <a:effectLst>
              <a:outerShdw blurRad="50800" dist="50800" dir="5400000" algn="ctr" rotWithShape="0">
                <a:srgbClr val="000000">
                  <a:alpha val="28000"/>
                </a:srgbClr>
              </a:outerShdw>
              <a:reflection endPos="0" dist="50800" dir="5400000" sy="-100000" algn="bl" rotWithShape="0"/>
            </a:effectLst>
          </p:grpSpPr>
          <p:sp>
            <p:nvSpPr>
              <p:cNvPr id="17" name="מלבן מעוגל 16"/>
              <p:cNvSpPr/>
              <p:nvPr/>
            </p:nvSpPr>
            <p:spPr>
              <a:xfrm>
                <a:off x="296663" y="1092636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16 ביוני (ראשון)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296663" y="1992270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19 ביוני (רביעי)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9" name="מלבן מעוגל 18"/>
              <p:cNvSpPr/>
              <p:nvPr/>
            </p:nvSpPr>
            <p:spPr>
              <a:xfrm>
                <a:off x="296660" y="2934377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24 ביוני (שני)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60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הנחות עבודה כלליות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אקורד הסיום של השנה (לא נשתמש במונח </a:t>
              </a:r>
              <a:r>
                <a:rPr lang="he-IL" sz="28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אס"ק</a:t>
              </a:r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אינו חלק בתכנית הלימודים  האינדיבידואלית (פחות קשב)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השיחות יתקיימו באנגלית (קשב מאותגר יותר)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ג'ט-לג שיכול להימשך עד לסוף הסיור בוושינגטון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בשולי הלמידה גם תיירות (75%-25%)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לאמריקה יש הרבה מה להציע, לא נוכל לקבל את </a:t>
              </a:r>
              <a:r>
                <a:rPr lang="he-IL" sz="28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38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0" y="1136913"/>
            <a:chExt cx="9665420" cy="5214989"/>
          </a:xfrm>
          <a:blipFill dpi="0" rotWithShape="1">
            <a:blip r:embed="rId3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הזמנים ללמידה 08:00-17:00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חשיבות גם מונומנטלית לביקור במוסדות החשובים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שינוי מיקום – לפחות שתי תחנות ביום 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ערבים חופשיים למעט שלישי (ערב בייסבול) ושישי (בית הכנסת הרפורמי)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היגיון גיאוגרפי והתחשבות בעומסי התנועה בתכנון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לתכנון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853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83757"/>
              </p:ext>
            </p:extLst>
          </p:nvPr>
        </p:nvGraphicFramePr>
        <p:xfrm>
          <a:off x="307070" y="1081058"/>
          <a:ext cx="11518962" cy="36905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/5  (ד') </a:t>
                      </a:r>
                      <a:endParaRPr lang="he-IL" sz="20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12:00-08:30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(שעה)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בן-צבי (שעתיים)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(ג')</a:t>
                      </a:r>
                      <a:endParaRPr lang="en-US" sz="200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ודיפלומטיה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/ סגן שגריר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baseline="0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בבדיקה של רפי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14:15-08:30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1230-1400 מבט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58847"/>
              </p:ext>
            </p:extLst>
          </p:nvPr>
        </p:nvGraphicFramePr>
        <p:xfrm>
          <a:off x="306032" y="550526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31830"/>
              </p:ext>
            </p:extLst>
          </p:nvPr>
        </p:nvGraphicFramePr>
        <p:xfrm>
          <a:off x="461905" y="872050"/>
          <a:ext cx="11520000" cy="4940738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 וכלכלה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58352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r>
                        <a:rPr lang="he-IL" sz="2000" b="1" baseline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ותקשורת 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ישראל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(שני משכים)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שמואל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רוזנר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08:00-08:30</a:t>
                      </a: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ותקשורת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60789"/>
                  </a:ext>
                </a:extLst>
              </a:tr>
              <a:tr h="39254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הס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3925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  <a:tr h="122266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אורן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8368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מפק"צים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735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92324"/>
              </p:ext>
            </p:extLst>
          </p:nvPr>
        </p:nvGraphicFramePr>
        <p:xfrm>
          <a:off x="461905" y="619507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לוושינגטון עם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קונקשיין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והגעה לקראת הצהריים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13:30-14:00 ארוחת צהריים במלון ע"ב קייטרינג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14:00-17:00 סיור במול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פגישות במכון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ודיוויד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מוקבסקי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הבאה מבחוץ אהרון דיוויד מילר ו/או אליוט כהן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ניתן לעשות במכון וושינגטון פאנל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השגריר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פרידמן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ויקטוריה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קוטס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המרצים ומתכונת השיחות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14771</TotalTime>
  <Words>1670</Words>
  <Application>Microsoft Office PowerPoint</Application>
  <PresentationFormat>מסך רחב</PresentationFormat>
  <Paragraphs>431</Paragraphs>
  <Slides>23</Slides>
  <Notes>23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23</vt:i4>
      </vt:variant>
    </vt:vector>
  </HeadingPairs>
  <TitlesOfParts>
    <vt:vector size="35" baseType="lpstr">
      <vt:lpstr>Arial</vt:lpstr>
      <vt:lpstr>Calibri</vt:lpstr>
      <vt:lpstr>Century Gothic</vt:lpstr>
      <vt:lpstr>David</vt:lpstr>
      <vt:lpstr>Garamond</vt:lpstr>
      <vt:lpstr>Gisha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u23920</cp:lastModifiedBy>
  <cp:revision>360</cp:revision>
  <cp:lastPrinted>2019-01-02T06:26:42Z</cp:lastPrinted>
  <dcterms:created xsi:type="dcterms:W3CDTF">2018-10-28T14:22:41Z</dcterms:created>
  <dcterms:modified xsi:type="dcterms:W3CDTF">2019-05-07T16:05:34Z</dcterms:modified>
</cp:coreProperties>
</file>