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27" r:id="rId2"/>
    <p:sldId id="329" r:id="rId3"/>
    <p:sldId id="364" r:id="rId4"/>
    <p:sldId id="366" r:id="rId5"/>
    <p:sldId id="363" r:id="rId6"/>
    <p:sldId id="365" r:id="rId7"/>
  </p:sldIdLst>
  <p:sldSz cx="12192000" cy="6858000"/>
  <p:notesSz cx="6797675" cy="987425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משתמש" initials="U" lastIdx="9" clrIdx="0">
    <p:extLst>
      <p:ext uri="{19B8F6BF-5375-455C-9EA6-DF929625EA0E}">
        <p15:presenceInfo xmlns:p15="http://schemas.microsoft.com/office/powerpoint/2012/main" userId="משתמש" providerId="None"/>
      </p:ext>
    </p:extLst>
  </p:cmAuthor>
  <p:cmAuthor id="2" name="יוסי בן-ארצי" initials="יב" lastIdx="14" clrIdx="1">
    <p:extLst>
      <p:ext uri="{19B8F6BF-5375-455C-9EA6-DF929625EA0E}">
        <p15:presenceInfo xmlns:p15="http://schemas.microsoft.com/office/powerpoint/2012/main" userId="S-1-5-21-2133270477-578167888-926709054-177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870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כ'/אלול/תש"ף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כ'/אלול/תש"ף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5075"/>
            <a:ext cx="5924550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74" tIns="45537" rIns="91074" bIns="45537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0401" y="4752220"/>
            <a:ext cx="5436874" cy="3887749"/>
          </a:xfrm>
          <a:prstGeom prst="rect">
            <a:avLst/>
          </a:prstGeom>
        </p:spPr>
        <p:txBody>
          <a:bodyPr vert="horz" lIns="91074" tIns="45537" rIns="91074" bIns="45537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09 ספטמבר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09 ספטמבר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09 ספטמבר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09 ספטמבר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09 ספטמבר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09 ספטמבר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09 ספטמבר 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09 ספטמבר 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09 ספטמבר 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09 ספטמבר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09 ספטמבר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09 ספטמבר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36534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לאומי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2096857" y="2205186"/>
            <a:ext cx="8020190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e-IL" sz="5500" b="1" cap="none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פרויקט הגמר המחקרי</a:t>
            </a: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8610600" y="5397196"/>
            <a:ext cx="261337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>
                <a:latin typeface="Levenim MT" panose="02010502060101010101" pitchFamily="2" charset="-79"/>
                <a:cs typeface="Levenim MT" panose="02010502060101010101" pitchFamily="2" charset="-79"/>
              </a:rPr>
              <a:t>ספטמבר 2020</a:t>
            </a:r>
          </a:p>
        </p:txBody>
      </p:sp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97345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מטרת פרויקט הגמר המחקרי</a:t>
            </a:r>
            <a:endParaRPr lang="en-US" altLang="he-IL" sz="2400" b="1" kern="1200" dirty="0">
              <a:ln w="9525">
                <a:solidFill>
                  <a:schemeClr val="bg1"/>
                </a:solidFill>
                <a:prstDash val="solid"/>
              </a:ln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742" y="5170582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2566" y="2148198"/>
            <a:ext cx="9745978" cy="4570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700" dirty="0"/>
              <a:t>להכשיר את המשתתפים לכתוב עבודת מחקר מקורית</a:t>
            </a:r>
            <a:r>
              <a:rPr lang="ar-SA" sz="2700" dirty="0"/>
              <a:t>, </a:t>
            </a:r>
            <a:r>
              <a:rPr lang="he-IL" sz="2700" dirty="0"/>
              <a:t>על פי כללי המחקר האקדמיים</a:t>
            </a:r>
            <a:r>
              <a:rPr lang="ar-SA" sz="2700" dirty="0"/>
              <a:t>, </a:t>
            </a:r>
            <a:r>
              <a:rPr lang="he-IL" sz="2700" dirty="0"/>
              <a:t>המותאמת לתחומי הביטחון הלאומי ולתחומי עיסוקם של המשתתפים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700" dirty="0"/>
              <a:t>הפרויקט ייכתב על נושא המהווה אתגר עדכני בתחום הביטחון הלאומי, אשר יאפשר למשתתפים לחבר בין ניסיונם המעשי לבין תכני הלימודים</a:t>
            </a:r>
            <a:endParaRPr lang="en-US" sz="2700" dirty="0"/>
          </a:p>
          <a:p>
            <a:pPr marL="457200" indent="-457200" algn="just" rtl="1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7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indent="-457200" algn="r" rtl="1" eaLnBrk="1" hangingPunct="1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31410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829918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השיטה</a:t>
            </a:r>
            <a:endParaRPr lang="en-US" altLang="he-IL" sz="2400" b="1" kern="1200" dirty="0">
              <a:ln w="9525">
                <a:solidFill>
                  <a:schemeClr val="bg1"/>
                </a:solidFill>
                <a:prstDash val="solid"/>
              </a:ln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742" y="5170582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9896" y="1619734"/>
            <a:ext cx="9745978" cy="5539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/>
              <a:t>עבודה קבוצתית (שלשות):</a:t>
            </a:r>
          </a:p>
          <a:p>
            <a:pPr marL="1200150" lvl="1" indent="-457200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he-IL" sz="2200" dirty="0"/>
              <a:t>צוות רב תחומי</a:t>
            </a:r>
          </a:p>
          <a:p>
            <a:pPr marL="1200150" lvl="1" indent="-457200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he-IL" sz="2200" dirty="0"/>
              <a:t>חשיבות האינטגרציה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/>
              <a:t>בחירת הנושא:</a:t>
            </a:r>
          </a:p>
          <a:p>
            <a:pPr marL="1085850" lvl="1" indent="-342900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he-IL" sz="2200" dirty="0"/>
              <a:t>מתוך רשימה מוצעת/עצמאית</a:t>
            </a:r>
          </a:p>
          <a:p>
            <a:pPr marL="1085850" lvl="1" indent="-342900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he-IL" sz="2200" dirty="0"/>
              <a:t>לא מסווג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/>
              <a:t>הצעת מחקר ושאלת מחקר</a:t>
            </a:r>
          </a:p>
          <a:p>
            <a:pPr lvl="1" indent="0" algn="just">
              <a:lnSpc>
                <a:spcPct val="150000"/>
              </a:lnSpc>
            </a:pPr>
            <a:endParaRPr lang="en-US" sz="2400" dirty="0"/>
          </a:p>
          <a:p>
            <a:pPr marL="457200" indent="-457200" algn="just" rtl="1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6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indent="-457200" algn="r" rtl="1" eaLnBrk="1" hangingPunct="1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</a:pPr>
            <a:endParaRPr lang="he-IL" altLang="he-IL" sz="26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28553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829918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דגשים</a:t>
            </a:r>
            <a:endParaRPr lang="en-US" altLang="he-IL" sz="2400" b="1" kern="1200" dirty="0">
              <a:ln w="9525">
                <a:solidFill>
                  <a:schemeClr val="bg1"/>
                </a:solidFill>
                <a:prstDash val="solid"/>
              </a:ln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742" y="5170582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9896" y="1993219"/>
            <a:ext cx="9745978" cy="42934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600" dirty="0"/>
              <a:t>משקל העבודה יהיה 20% מהציון הסופי של לימודי התואר השני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600" dirty="0"/>
              <a:t>ציון מינימלי המזכה בהכרה אקדמית </a:t>
            </a:r>
            <a:r>
              <a:rPr lang="he-IL" sz="2600" dirty="0" err="1"/>
              <a:t>ומב"לית</a:t>
            </a:r>
            <a:r>
              <a:rPr lang="he-IL" sz="2600" dirty="0"/>
              <a:t> הינו 70 לפחות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600" dirty="0"/>
              <a:t>היקף הפג"מ: 50-80 עמודים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600" dirty="0"/>
          </a:p>
          <a:p>
            <a:pPr lvl="1" indent="0" algn="just">
              <a:lnSpc>
                <a:spcPct val="150000"/>
              </a:lnSpc>
            </a:pPr>
            <a:endParaRPr lang="en-US" sz="2400" dirty="0"/>
          </a:p>
          <a:p>
            <a:pPr marL="457200" indent="-457200" algn="just" rtl="1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6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indent="-457200" algn="r" rtl="1" eaLnBrk="1" hangingPunct="1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</a:pPr>
            <a:endParaRPr lang="he-IL" altLang="he-IL" sz="26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5608184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97345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בעלי תפקידים רלבנטיים </a:t>
            </a:r>
            <a:r>
              <a:rPr lang="he-IL" altLang="he-IL" b="1" kern="1200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לפג"מ</a:t>
            </a:r>
            <a:endParaRPr lang="en-US" altLang="he-IL" sz="2400" b="1" kern="1200" dirty="0">
              <a:ln w="9525">
                <a:solidFill>
                  <a:schemeClr val="bg1"/>
                </a:solidFill>
                <a:prstDash val="solid"/>
              </a:ln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742" y="5170582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2566" y="2148198"/>
            <a:ext cx="9745978" cy="4570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700" dirty="0"/>
              <a:t>ועדת הפג"מ (נושא, שאלת מחקר, הצעת מחקר, ציון סופי, משוב)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700" dirty="0"/>
              <a:t>מנחה אקדמי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700" dirty="0"/>
              <a:t>מדריך מלווה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700" dirty="0"/>
              <a:t>אוריינות – ד"ר אורנה </a:t>
            </a:r>
            <a:r>
              <a:rPr lang="he-IL" sz="2700" dirty="0" err="1"/>
              <a:t>קזמירסקי</a:t>
            </a:r>
            <a:endParaRPr lang="he-IL" sz="2700" dirty="0"/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700" dirty="0"/>
              <a:t>מרכז הלמידה לבכירים – ד"ר ענת חן</a:t>
            </a:r>
            <a:endParaRPr lang="en-US" sz="2700" dirty="0"/>
          </a:p>
          <a:p>
            <a:pPr marL="457200" indent="-457200" algn="just" rtl="1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7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indent="-457200" algn="r" rtl="1" eaLnBrk="1" hangingPunct="1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0229916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97345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לו"ז</a:t>
            </a:r>
            <a:endParaRPr lang="en-US" altLang="he-IL" sz="2400" b="1" kern="1200" dirty="0">
              <a:ln w="9525">
                <a:solidFill>
                  <a:schemeClr val="bg1"/>
                </a:solidFill>
                <a:prstDash val="solid"/>
              </a:ln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6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742" y="5170582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2566" y="2148198"/>
            <a:ext cx="9745978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algn="r" rtl="1" eaLnBrk="1" hangingPunct="1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3780866"/>
              </p:ext>
            </p:extLst>
          </p:nvPr>
        </p:nvGraphicFramePr>
        <p:xfrm>
          <a:off x="2328214" y="2144345"/>
          <a:ext cx="8128000" cy="18542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3468035862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7024864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נושא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מועד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34142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/>
                        <a:t>אישור צוותים, נושאים ושאלות מחקר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77165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הצגת הפג''מ במליאה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14549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....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0209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....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50135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7503510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11032</TotalTime>
  <Words>164</Words>
  <Application>Microsoft Office PowerPoint</Application>
  <PresentationFormat>מסך רחב</PresentationFormat>
  <Paragraphs>40</Paragraphs>
  <Slides>6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6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Courier New</vt:lpstr>
      <vt:lpstr>David</vt:lpstr>
      <vt:lpstr>Levenim MT</vt:lpstr>
      <vt:lpstr>ערכת נושא Office</vt:lpstr>
      <vt:lpstr>המכללה לביטחון לאומי</vt:lpstr>
      <vt:lpstr>מטרת פרויקט הגמר המחקרי</vt:lpstr>
      <vt:lpstr>השיטה</vt:lpstr>
      <vt:lpstr>דגשים</vt:lpstr>
      <vt:lpstr>בעלי תפקידים רלבנטיים לפג"מ</vt:lpstr>
      <vt:lpstr>לו"ז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משתמש</cp:lastModifiedBy>
  <cp:revision>445</cp:revision>
  <cp:lastPrinted>2019-08-30T14:02:34Z</cp:lastPrinted>
  <dcterms:created xsi:type="dcterms:W3CDTF">2017-08-17T05:53:13Z</dcterms:created>
  <dcterms:modified xsi:type="dcterms:W3CDTF">2020-09-09T19:45:17Z</dcterms:modified>
</cp:coreProperties>
</file>