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27" r:id="rId2"/>
    <p:sldId id="329" r:id="rId3"/>
    <p:sldId id="364" r:id="rId4"/>
    <p:sldId id="366" r:id="rId5"/>
    <p:sldId id="363" r:id="rId6"/>
    <p:sldId id="365" r:id="rId7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משתמש" initials="U" lastIdx="9" clrIdx="0">
    <p:extLst>
      <p:ext uri="{19B8F6BF-5375-455C-9EA6-DF929625EA0E}">
        <p15:presenceInfo xmlns:p15="http://schemas.microsoft.com/office/powerpoint/2012/main" userId="משתמש" providerId="None"/>
      </p:ext>
    </p:extLst>
  </p:cmAuthor>
  <p:cmAuthor id="2" name="יוסי בן-ארצי" initials="יב" lastIdx="14" clrIdx="1">
    <p:extLst>
      <p:ext uri="{19B8F6BF-5375-455C-9EA6-DF929625EA0E}">
        <p15:presenceInfo xmlns:p15="http://schemas.microsoft.com/office/powerpoint/2012/main" userId="S-1-5-21-2133270477-578167888-926709054-17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כ"ד/אלול/תש"פ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כ"ד/אלול/תש"פ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6534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National Defense College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6042" y="5000793"/>
            <a:ext cx="668172" cy="745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96857" y="2205186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/>
            <a:r>
              <a:rPr lang="en-US" sz="54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Final Research Project</a:t>
            </a:r>
            <a:endParaRPr lang="he-IL" sz="54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1117335" y="5337951"/>
            <a:ext cx="30858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September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AE3577-26CA-483D-B3C2-641E3E58A0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0625" y="4822720"/>
            <a:ext cx="679005" cy="103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Final Research Project Objective</a:t>
            </a:r>
            <a:endParaRPr lang="en-US" altLang="he-IL" sz="20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148198"/>
            <a:ext cx="9745978" cy="456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To train the participants to write an original research paper, according to the academic research rules, adapted to the </a:t>
            </a:r>
            <a:r>
              <a:rPr lang="en-US" sz="2400" dirty="0" smtClean="0"/>
              <a:t>fields related to national security, and </a:t>
            </a:r>
            <a:r>
              <a:rPr lang="en-US" sz="2400" dirty="0"/>
              <a:t>the </a:t>
            </a:r>
            <a:r>
              <a:rPr lang="en-US" sz="2400" dirty="0" smtClean="0"/>
              <a:t>participants’ fields </a:t>
            </a:r>
            <a:r>
              <a:rPr lang="en-US" sz="2400" dirty="0"/>
              <a:t>of </a:t>
            </a:r>
            <a:r>
              <a:rPr lang="en-US" sz="2400" dirty="0" smtClean="0"/>
              <a:t>activity</a:t>
            </a:r>
            <a:endParaRPr lang="en-US" sz="2400" dirty="0"/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The project will be written on </a:t>
            </a:r>
            <a:r>
              <a:rPr lang="en-US" sz="2400" dirty="0" smtClean="0"/>
              <a:t>a current national security challenge, </a:t>
            </a:r>
            <a:r>
              <a:rPr lang="en-US" sz="2400" dirty="0"/>
              <a:t>which will enable participants to </a:t>
            </a:r>
            <a:r>
              <a:rPr lang="en-US" sz="2400" dirty="0" smtClean="0"/>
              <a:t>combine </a:t>
            </a:r>
            <a:r>
              <a:rPr lang="en-US" sz="2400" dirty="0"/>
              <a:t>their practical experience with the </a:t>
            </a:r>
            <a:r>
              <a:rPr lang="en-US" sz="2400" dirty="0" smtClean="0"/>
              <a:t>course curriculum</a:t>
            </a:r>
            <a:endParaRPr lang="en-US" sz="2400" dirty="0"/>
          </a:p>
          <a:p>
            <a:pPr marL="457200" indent="-457200" algn="just" rtl="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l" rtl="0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EA17CDC-1FC6-40B1-A760-21B24B22A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0625" y="4822720"/>
            <a:ext cx="679005" cy="103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140" y="717354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Method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512" y="1658343"/>
            <a:ext cx="9745978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 smtClean="0"/>
              <a:t>Group work (three participants per group):</a:t>
            </a:r>
            <a:endParaRPr lang="he-IL" sz="2600" dirty="0"/>
          </a:p>
          <a:p>
            <a:pPr marL="1200150" lvl="1" indent="-457200" algn="just" rtl="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Multidisciplinary </a:t>
            </a:r>
            <a:r>
              <a:rPr lang="en-US" sz="2400" dirty="0" smtClean="0"/>
              <a:t>group</a:t>
            </a:r>
            <a:endParaRPr lang="he-IL" sz="2400" dirty="0"/>
          </a:p>
          <a:p>
            <a:pPr marL="1200150" lvl="1" indent="-457200" algn="just" rtl="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Importance of </a:t>
            </a:r>
            <a:r>
              <a:rPr lang="en-US" sz="2400" dirty="0" smtClean="0"/>
              <a:t>integration</a:t>
            </a:r>
            <a:endParaRPr lang="he-IL" sz="2400" dirty="0"/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Choosing the </a:t>
            </a:r>
            <a:r>
              <a:rPr lang="en-US" sz="2600" dirty="0" smtClean="0"/>
              <a:t>topic:</a:t>
            </a:r>
            <a:endParaRPr lang="he-IL" sz="2600" dirty="0"/>
          </a:p>
          <a:p>
            <a:pPr marL="1085850" lvl="1" indent="-342900" algn="just" rtl="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From a </a:t>
            </a:r>
            <a:r>
              <a:rPr lang="en-US" sz="2400" dirty="0" smtClean="0"/>
              <a:t>suggested list </a:t>
            </a:r>
            <a:r>
              <a:rPr lang="en-US" sz="2400" dirty="0"/>
              <a:t>/ </a:t>
            </a:r>
            <a:r>
              <a:rPr lang="en-US" sz="2400" dirty="0" smtClean="0"/>
              <a:t>independently selected topic</a:t>
            </a:r>
            <a:endParaRPr lang="he-IL" sz="2400" dirty="0"/>
          </a:p>
          <a:p>
            <a:pPr marL="1085850" lvl="1" indent="-342900" algn="just" rtl="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Unclassified</a:t>
            </a:r>
            <a:endParaRPr lang="he-IL" sz="2400" dirty="0"/>
          </a:p>
          <a:p>
            <a:pPr marL="342900" indent="-34290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Research </a:t>
            </a:r>
            <a:r>
              <a:rPr lang="en-US" sz="2600" dirty="0" smtClean="0"/>
              <a:t>proposal </a:t>
            </a:r>
            <a:r>
              <a:rPr lang="en-US" sz="2600" dirty="0"/>
              <a:t>and </a:t>
            </a:r>
            <a:r>
              <a:rPr lang="en-US" sz="2600" dirty="0" smtClean="0"/>
              <a:t>question</a:t>
            </a:r>
            <a:endParaRPr lang="en-US" sz="2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3E7929-56C0-41A8-A113-86DC1F33BB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0625" y="4822720"/>
            <a:ext cx="679005" cy="103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5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896" y="76131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Emphasis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1688" y="1819047"/>
            <a:ext cx="9745978" cy="4847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The </a:t>
            </a:r>
            <a:r>
              <a:rPr lang="en-US" sz="2600" dirty="0" smtClean="0"/>
              <a:t>final paper </a:t>
            </a:r>
            <a:r>
              <a:rPr lang="en-US" sz="2600" dirty="0" err="1" smtClean="0"/>
              <a:t>constitues</a:t>
            </a:r>
            <a:r>
              <a:rPr lang="en-US" sz="2600" dirty="0" smtClean="0"/>
              <a:t> </a:t>
            </a:r>
            <a:r>
              <a:rPr lang="en-US" sz="2600" dirty="0"/>
              <a:t>20% of the final grade of the </a:t>
            </a:r>
            <a:r>
              <a:rPr lang="en-US" sz="2600" dirty="0" smtClean="0"/>
              <a:t>Master's </a:t>
            </a:r>
            <a:r>
              <a:rPr lang="en-US" sz="2600" dirty="0"/>
              <a:t>degree</a:t>
            </a:r>
            <a:endParaRPr lang="he-IL" sz="2600" dirty="0"/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The minimum score that qualifies for academic and INDC recognition is at least 70</a:t>
            </a:r>
            <a:endParaRPr lang="he-IL" sz="2600" dirty="0"/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Scope of the Final Research Project: 50-80 pages</a:t>
            </a:r>
          </a:p>
          <a:p>
            <a:pPr lvl="1" indent="0" algn="just">
              <a:lnSpc>
                <a:spcPct val="150000"/>
              </a:lnSpc>
            </a:pPr>
            <a:endParaRPr lang="en-US" sz="24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20D4DF-E01B-4BBD-9D65-D6C0FD48C6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0625" y="4822720"/>
            <a:ext cx="679005" cy="103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81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485" y="684497"/>
            <a:ext cx="10599135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sz="3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Relevant Officials for the Final Research Project</a:t>
            </a:r>
            <a:endParaRPr lang="en-US" altLang="he-IL" sz="3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064" y="1778258"/>
            <a:ext cx="9745978" cy="5055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The Final Research Project Committee (topic, research question, research proposal, final grade, feedback)</a:t>
            </a:r>
            <a:endParaRPr lang="he-IL" sz="2600" dirty="0"/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Academic </a:t>
            </a:r>
            <a:r>
              <a:rPr lang="en-US" sz="2600" dirty="0" smtClean="0"/>
              <a:t>advisor</a:t>
            </a:r>
            <a:endParaRPr lang="en-US" sz="2600" dirty="0"/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An </a:t>
            </a:r>
            <a:r>
              <a:rPr lang="en-US" sz="2600" dirty="0" smtClean="0"/>
              <a:t>accompanying </a:t>
            </a:r>
            <a:r>
              <a:rPr lang="en-US" sz="2600" dirty="0"/>
              <a:t>i</a:t>
            </a:r>
            <a:r>
              <a:rPr lang="en-US" sz="2600" dirty="0" smtClean="0"/>
              <a:t>nstructor </a:t>
            </a:r>
            <a:endParaRPr lang="en-US" sz="2600" dirty="0"/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 smtClean="0"/>
              <a:t>Literacy </a:t>
            </a:r>
            <a:r>
              <a:rPr lang="en-US" sz="2600" dirty="0"/>
              <a:t>– Dr. </a:t>
            </a:r>
            <a:r>
              <a:rPr lang="en-US" sz="2600" dirty="0" err="1"/>
              <a:t>Orna</a:t>
            </a:r>
            <a:r>
              <a:rPr lang="en-US" sz="2600" dirty="0"/>
              <a:t> </a:t>
            </a:r>
            <a:r>
              <a:rPr lang="en-US" sz="2600" dirty="0" err="1"/>
              <a:t>Kazemirsky</a:t>
            </a:r>
            <a:endParaRPr lang="en-US" sz="2600" dirty="0"/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Senior Learning Center – Dr. Anat Chen</a:t>
            </a:r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92B31F3-3B2F-4354-AD70-C2C8B3394D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0625" y="4822720"/>
            <a:ext cx="679005" cy="103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99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672815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Schedules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148198"/>
            <a:ext cx="974597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199254"/>
              </p:ext>
            </p:extLst>
          </p:nvPr>
        </p:nvGraphicFramePr>
        <p:xfrm>
          <a:off x="1835110" y="1622641"/>
          <a:ext cx="8516739" cy="4030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0383">
                  <a:extLst>
                    <a:ext uri="{9D8B030D-6E8A-4147-A177-3AD203B41FA5}">
                      <a16:colId xmlns:a16="http://schemas.microsoft.com/office/drawing/2014/main" val="3468035862"/>
                    </a:ext>
                  </a:extLst>
                </a:gridCol>
                <a:gridCol w="2646356">
                  <a:extLst>
                    <a:ext uri="{9D8B030D-6E8A-4147-A177-3AD203B41FA5}">
                      <a16:colId xmlns:a16="http://schemas.microsoft.com/office/drawing/2014/main" val="2702486499"/>
                    </a:ext>
                  </a:extLst>
                </a:gridCol>
              </a:tblGrid>
              <a:tr h="33089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Subject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Date</a:t>
                      </a:r>
                      <a:endParaRPr lang="he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414284"/>
                  </a:ext>
                </a:extLst>
              </a:tr>
              <a:tr h="3308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Choosing of Teams</a:t>
                      </a:r>
                      <a:endParaRPr lang="he-I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/>
                        <a:t>15.10</a:t>
                      </a:r>
                      <a:endParaRPr lang="he-IL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1383726"/>
                  </a:ext>
                </a:extLst>
              </a:tr>
              <a:tr h="5790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Presentation and approval of research topics and questions to the </a:t>
                      </a:r>
                      <a:r>
                        <a:rPr lang="en-US" sz="1600" dirty="0" smtClean="0"/>
                        <a:t>Final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/>
                        <a:t>Research Project</a:t>
                      </a:r>
                      <a:r>
                        <a:rPr lang="en-US" sz="1600" dirty="0"/>
                        <a:t> Committee</a:t>
                      </a:r>
                      <a:endParaRPr lang="he-I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/>
                        <a:t>25-29.10</a:t>
                      </a:r>
                      <a:endParaRPr lang="he-IL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7716524"/>
                  </a:ext>
                </a:extLst>
              </a:tr>
              <a:tr h="33089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Start-up meeting with the academic advisor</a:t>
                      </a:r>
                      <a:endParaRPr lang="he-I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/>
                        <a:t>29.11</a:t>
                      </a:r>
                      <a:endParaRPr lang="he-IL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1454960"/>
                  </a:ext>
                </a:extLst>
              </a:tr>
              <a:tr h="33089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Writing the research proposal</a:t>
                      </a:r>
                      <a:endParaRPr lang="he-I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/>
                        <a:t>27-31.12</a:t>
                      </a:r>
                      <a:endParaRPr lang="he-IL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0209484"/>
                  </a:ext>
                </a:extLst>
              </a:tr>
              <a:tr h="579057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Submission of the research proposal to the Final</a:t>
                      </a:r>
                      <a:r>
                        <a:rPr lang="en-US" sz="1600" baseline="0" dirty="0"/>
                        <a:t> Research Project </a:t>
                      </a:r>
                      <a:r>
                        <a:rPr lang="en-US" sz="1600" dirty="0"/>
                        <a:t>Committee</a:t>
                      </a:r>
                      <a:endParaRPr lang="he-I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/>
                        <a:t>05.01</a:t>
                      </a:r>
                      <a:endParaRPr lang="he-IL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5013530"/>
                  </a:ext>
                </a:extLst>
              </a:tr>
              <a:tr h="33089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Approval of research proposals</a:t>
                      </a:r>
                      <a:endParaRPr lang="he-I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/>
                        <a:t>19.01</a:t>
                      </a:r>
                      <a:endParaRPr lang="he-IL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794404"/>
                  </a:ext>
                </a:extLst>
              </a:tr>
              <a:tr h="330890">
                <a:tc>
                  <a:txBody>
                    <a:bodyPr/>
                    <a:lstStyle/>
                    <a:p>
                      <a:pPr algn="ctr" rtl="0"/>
                      <a:r>
                        <a:rPr lang="en-US" sz="1600"/>
                        <a:t>First</a:t>
                      </a:r>
                      <a:r>
                        <a:rPr lang="en-US" sz="1600" baseline="0"/>
                        <a:t> </a:t>
                      </a:r>
                      <a:r>
                        <a:rPr lang="en-US" sz="1600" baseline="0" smtClean="0"/>
                        <a:t>draft</a:t>
                      </a:r>
                      <a:endParaRPr lang="he-I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/>
                        <a:t>24.03</a:t>
                      </a:r>
                      <a:endParaRPr lang="he-IL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0756391"/>
                  </a:ext>
                </a:extLst>
              </a:tr>
              <a:tr h="52523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Presentation</a:t>
                      </a:r>
                      <a:r>
                        <a:rPr lang="en-US" sz="1600" baseline="0" dirty="0"/>
                        <a:t> of the Final Research Project in the Plenum</a:t>
                      </a:r>
                      <a:endParaRPr lang="he-I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/>
                        <a:t>28.04;</a:t>
                      </a:r>
                      <a:r>
                        <a:rPr lang="en-US" sz="1600" baseline="0" dirty="0" smtClean="0"/>
                        <a:t> 03.05; 06.05; </a:t>
                      </a:r>
                      <a:r>
                        <a:rPr lang="en-US" sz="1600" baseline="0" dirty="0" smtClean="0"/>
                        <a:t>18.05</a:t>
                      </a:r>
                      <a:endParaRPr lang="he-IL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8974598"/>
                  </a:ext>
                </a:extLst>
              </a:tr>
              <a:tr h="33089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Submission</a:t>
                      </a:r>
                      <a:r>
                        <a:rPr lang="en-US" sz="1600" baseline="0" dirty="0"/>
                        <a:t> of the Final Research Project</a:t>
                      </a:r>
                      <a:endParaRPr lang="he-I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/>
                        <a:t>01.06</a:t>
                      </a:r>
                      <a:endParaRPr lang="he-IL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612405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72B3DCFE-BC96-4100-AC2A-40B5F55129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0625" y="4822720"/>
            <a:ext cx="679005" cy="103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50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11139</TotalTime>
  <Words>270</Words>
  <Application>Microsoft Office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David</vt:lpstr>
      <vt:lpstr>Levenim MT</vt:lpstr>
      <vt:lpstr>Times New Roman</vt:lpstr>
      <vt:lpstr>ערכת נושא Office</vt:lpstr>
      <vt:lpstr>National Defense College</vt:lpstr>
      <vt:lpstr>The Final Research Project Objective</vt:lpstr>
      <vt:lpstr>The Method</vt:lpstr>
      <vt:lpstr>Emphasis</vt:lpstr>
      <vt:lpstr>Relevant Officials for the Final Research Project</vt:lpstr>
      <vt:lpstr>Schedules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478</cp:revision>
  <cp:lastPrinted>2019-08-30T14:02:34Z</cp:lastPrinted>
  <dcterms:created xsi:type="dcterms:W3CDTF">2017-08-17T05:53:13Z</dcterms:created>
  <dcterms:modified xsi:type="dcterms:W3CDTF">2020-09-13T11:48:38Z</dcterms:modified>
</cp:coreProperties>
</file>