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27" r:id="rId2"/>
    <p:sldId id="329" r:id="rId3"/>
    <p:sldId id="364" r:id="rId4"/>
    <p:sldId id="366" r:id="rId5"/>
    <p:sldId id="363" r:id="rId6"/>
    <p:sldId id="365" r:id="rId7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משתמש" initials="U" lastIdx="9" clrIdx="0">
    <p:extLst>
      <p:ext uri="{19B8F6BF-5375-455C-9EA6-DF929625EA0E}">
        <p15:presenceInfo xmlns:p15="http://schemas.microsoft.com/office/powerpoint/2012/main" userId="משתמש" providerId="None"/>
      </p:ext>
    </p:extLst>
  </p:cmAuthor>
  <p:cmAuthor id="2" name="יוסי בן-ארצי" initials="יב" lastIdx="14" clrIdx="1">
    <p:extLst>
      <p:ext uri="{19B8F6BF-5375-455C-9EA6-DF929625EA0E}">
        <p15:presenceInfo xmlns:p15="http://schemas.microsoft.com/office/powerpoint/2012/main" userId="S-1-5-21-2133270477-578167888-926709054-17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כ'/אלול/תש"פ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כ'/אלול/תש"פ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09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09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09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09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09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09 ספטמבר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09 ספטמבר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09 ספטמבר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09 ספטמבר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09 ספטמבר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09 ספטמבר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09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3653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96857" y="2205186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55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פרויקט </a:t>
            </a:r>
            <a:r>
              <a:rPr lang="he-IL" sz="55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הגמר המחקרי</a:t>
            </a:r>
            <a:endParaRPr lang="he-IL" sz="55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ספטמבר </a:t>
            </a:r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734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מטרת פרויקט הגמר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המחקרי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42" y="517058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566" y="2148198"/>
            <a:ext cx="9745978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/>
              <a:t>להכשיר את </a:t>
            </a:r>
            <a:r>
              <a:rPr lang="he-IL" sz="2700" dirty="0" smtClean="0"/>
              <a:t>המשתתפים </a:t>
            </a:r>
            <a:r>
              <a:rPr lang="he-IL" sz="2700" dirty="0"/>
              <a:t>לכתוב </a:t>
            </a:r>
            <a:r>
              <a:rPr lang="he-IL" sz="2700" dirty="0" smtClean="0"/>
              <a:t>עבודת מחקר </a:t>
            </a:r>
            <a:r>
              <a:rPr lang="he-IL" sz="2700" dirty="0"/>
              <a:t>מקורית</a:t>
            </a:r>
            <a:r>
              <a:rPr lang="ar-SA" sz="2700" dirty="0"/>
              <a:t>, </a:t>
            </a:r>
            <a:r>
              <a:rPr lang="he-IL" sz="2700" dirty="0"/>
              <a:t>על פי כללי המחקר האקדמיים</a:t>
            </a:r>
            <a:r>
              <a:rPr lang="ar-SA" sz="2700" dirty="0"/>
              <a:t>, </a:t>
            </a:r>
            <a:r>
              <a:rPr lang="he-IL" sz="2700" dirty="0"/>
              <a:t>המותאמת לתחומי הביטחון הלאומי </a:t>
            </a:r>
            <a:r>
              <a:rPr lang="he-IL" sz="2700" dirty="0" smtClean="0"/>
              <a:t>ולתחומי </a:t>
            </a:r>
            <a:r>
              <a:rPr lang="he-IL" sz="2700" dirty="0"/>
              <a:t>עיסוקם של המשתתפים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/>
              <a:t>הפרויקט ייכתב על נושא </a:t>
            </a:r>
            <a:r>
              <a:rPr lang="he-IL" sz="2700" dirty="0" smtClean="0"/>
              <a:t>המהווה </a:t>
            </a:r>
            <a:r>
              <a:rPr lang="he-IL" sz="2700" dirty="0"/>
              <a:t>אתגר </a:t>
            </a:r>
            <a:r>
              <a:rPr lang="he-IL" sz="2700" dirty="0" smtClean="0"/>
              <a:t>עדכני בתחום </a:t>
            </a:r>
            <a:r>
              <a:rPr lang="he-IL" sz="2700" dirty="0"/>
              <a:t>הביטחון הלאומי, אשר יאפשר למשתתפים לחבר בין ניסיונם המעשי לבין תכני הלימודים</a:t>
            </a:r>
            <a:endParaRPr lang="en-US" sz="2700" dirty="0"/>
          </a:p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29918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42" y="517058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9896" y="1619734"/>
            <a:ext cx="9745978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/>
              <a:t>עבודה קבוצתית (שלשות):</a:t>
            </a:r>
          </a:p>
          <a:p>
            <a:pPr marL="1200150" lvl="1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sz="2200" dirty="0"/>
              <a:t>צוות רב תחומי</a:t>
            </a:r>
          </a:p>
          <a:p>
            <a:pPr marL="1200150" lvl="1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sz="2200" dirty="0" smtClean="0"/>
              <a:t>חשיבות האינטגרציה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/>
              <a:t>בחירת הנושא:</a:t>
            </a:r>
          </a:p>
          <a:p>
            <a:pPr marL="1085850" lvl="1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sz="2200" dirty="0" smtClean="0"/>
              <a:t>מתוך רשימה מוצעת/</a:t>
            </a:r>
            <a:r>
              <a:rPr lang="he-IL" sz="2200" dirty="0" smtClean="0"/>
              <a:t>עצמאית</a:t>
            </a:r>
          </a:p>
          <a:p>
            <a:pPr marL="1085850" lvl="1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sz="2200" dirty="0" smtClean="0"/>
              <a:t>לא מסווג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/>
              <a:t>שאלת מחקר והצעת מחקר</a:t>
            </a:r>
          </a:p>
          <a:p>
            <a:pPr lvl="1" indent="0" algn="just">
              <a:lnSpc>
                <a:spcPct val="150000"/>
              </a:lnSpc>
            </a:pPr>
            <a:endParaRPr lang="en-US" sz="2400" dirty="0"/>
          </a:p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2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855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29918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דגשים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42" y="517058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9896" y="1993219"/>
            <a:ext cx="9745978" cy="4293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 smtClean="0"/>
              <a:t>משקל </a:t>
            </a:r>
            <a:r>
              <a:rPr lang="he-IL" sz="2600" dirty="0"/>
              <a:t>העבודה יהיה 20% מהציון הסופי של לימודי התואר </a:t>
            </a:r>
            <a:r>
              <a:rPr lang="he-IL" sz="2600" dirty="0" smtClean="0"/>
              <a:t>השני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 smtClean="0"/>
              <a:t>ציון </a:t>
            </a:r>
            <a:r>
              <a:rPr lang="he-IL" sz="2600" dirty="0"/>
              <a:t>מינימלי המזכה בהכרה אקדמית </a:t>
            </a:r>
            <a:r>
              <a:rPr lang="he-IL" sz="2600" dirty="0" err="1"/>
              <a:t>ומב"לית</a:t>
            </a:r>
            <a:r>
              <a:rPr lang="he-IL" sz="2600" dirty="0"/>
              <a:t> הינו 70 </a:t>
            </a:r>
            <a:r>
              <a:rPr lang="he-IL" sz="2600" dirty="0" smtClean="0"/>
              <a:t>לפחות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 smtClean="0"/>
              <a:t>היקף </a:t>
            </a:r>
            <a:r>
              <a:rPr lang="he-IL" sz="2600" dirty="0" err="1" smtClean="0"/>
              <a:t>הפג"מ</a:t>
            </a:r>
            <a:r>
              <a:rPr lang="he-IL" sz="2600" dirty="0" smtClean="0"/>
              <a:t>: </a:t>
            </a:r>
            <a:r>
              <a:rPr lang="he-IL" sz="2600" dirty="0"/>
              <a:t>50-80 עמודים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600" dirty="0"/>
          </a:p>
          <a:p>
            <a:pPr lvl="1" indent="0" algn="just">
              <a:lnSpc>
                <a:spcPct val="150000"/>
              </a:lnSpc>
            </a:pPr>
            <a:endParaRPr lang="en-US" sz="2400" dirty="0"/>
          </a:p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2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6081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734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בעלי תפקידים </a:t>
            </a:r>
            <a:r>
              <a:rPr lang="he-IL" altLang="he-IL" b="1" kern="120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רלבנטים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b="1" kern="120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לפג"מ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42" y="517058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566" y="2148198"/>
            <a:ext cx="9745978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 smtClean="0"/>
              <a:t>וועדת </a:t>
            </a:r>
            <a:r>
              <a:rPr lang="he-IL" sz="2700" dirty="0" err="1" smtClean="0"/>
              <a:t>הפג"מ</a:t>
            </a:r>
            <a:r>
              <a:rPr lang="he-IL" sz="2700" dirty="0"/>
              <a:t> </a:t>
            </a:r>
            <a:r>
              <a:rPr lang="he-IL" sz="2700" dirty="0" smtClean="0"/>
              <a:t>(נושא, שאלת מחקר, הצעת מחקר, ציון סופי, משוב)</a:t>
            </a:r>
            <a:endParaRPr lang="he-IL" sz="2700" dirty="0" smtClean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 smtClean="0"/>
              <a:t>מנחה אקדמי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 smtClean="0"/>
              <a:t>מדריך מלווה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 smtClean="0"/>
              <a:t>אוריינות – ד"ר אורנה </a:t>
            </a:r>
            <a:r>
              <a:rPr lang="he-IL" sz="2700" dirty="0" err="1" smtClean="0"/>
              <a:t>קזמירסקי</a:t>
            </a:r>
            <a:endParaRPr lang="he-IL" sz="2700" dirty="0" smtClean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 smtClean="0"/>
              <a:t>מרכז הלמידה לבכירים – ד"ר ענת חן</a:t>
            </a:r>
            <a:endParaRPr lang="en-US" sz="2700" dirty="0"/>
          </a:p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2299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734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לו"ז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42" y="517058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566" y="2148198"/>
            <a:ext cx="974597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382304"/>
              </p:ext>
            </p:extLst>
          </p:nvPr>
        </p:nvGraphicFramePr>
        <p:xfrm>
          <a:off x="2328214" y="2144345"/>
          <a:ext cx="8128000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46803586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7024864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מועד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414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אישור צוותים, נושאים ושאלות מחקר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716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הצגת </a:t>
                      </a:r>
                      <a:r>
                        <a:rPr lang="he-IL" dirty="0" err="1" smtClean="0"/>
                        <a:t>הפגמ</a:t>
                      </a:r>
                      <a:r>
                        <a:rPr lang="he-IL" dirty="0" smtClean="0"/>
                        <a:t> במליאה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454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....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209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....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013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750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11031</TotalTime>
  <Words>160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David</vt:lpstr>
      <vt:lpstr>Levenim MT</vt:lpstr>
      <vt:lpstr>Times New Roman</vt:lpstr>
      <vt:lpstr>ערכת נושא Office</vt:lpstr>
      <vt:lpstr>המכללה לביטחון לאומי</vt:lpstr>
      <vt:lpstr>מטרת פרויקט הגמר המחקרי</vt:lpstr>
      <vt:lpstr>השיטה</vt:lpstr>
      <vt:lpstr>דגשים</vt:lpstr>
      <vt:lpstr>בעלי תפקידים רלבנטים לפג"מ</vt:lpstr>
      <vt:lpstr>לו"ז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443</cp:revision>
  <cp:lastPrinted>2019-08-30T14:02:34Z</cp:lastPrinted>
  <dcterms:created xsi:type="dcterms:W3CDTF">2017-08-17T05:53:13Z</dcterms:created>
  <dcterms:modified xsi:type="dcterms:W3CDTF">2020-09-09T14:37:22Z</dcterms:modified>
</cp:coreProperties>
</file>