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2"/>
  </p:notesMasterIdLst>
  <p:handoutMasterIdLst>
    <p:handoutMasterId r:id="rId13"/>
  </p:handoutMasterIdLst>
  <p:sldIdLst>
    <p:sldId id="433" r:id="rId2"/>
    <p:sldId id="301" r:id="rId3"/>
    <p:sldId id="445" r:id="rId4"/>
    <p:sldId id="436" r:id="rId5"/>
    <p:sldId id="439" r:id="rId6"/>
    <p:sldId id="441" r:id="rId7"/>
    <p:sldId id="443" r:id="rId8"/>
    <p:sldId id="447" r:id="rId9"/>
    <p:sldId id="444" r:id="rId10"/>
    <p:sldId id="409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>
    <p:restoredLeft sz="90348" autoAdjust="0"/>
    <p:restoredTop sz="86510" autoAdjust="0"/>
  </p:normalViewPr>
  <p:slideViewPr>
    <p:cSldViewPr>
      <p:cViewPr varScale="1">
        <p:scale>
          <a:sx n="63" d="100"/>
          <a:sy n="63" d="100"/>
        </p:scale>
        <p:origin x="-22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70FF2-89B2-4C3E-8487-703BB1F0571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1E93390-B3EA-46F8-8262-1F9D9D1EA9B8}">
      <dgm:prSet phldrT="[טקסט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>
            <a:lnSpc>
              <a:spcPct val="150000"/>
            </a:lnSpc>
          </a:pPr>
          <a:r>
            <a:rPr lang="en-US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Foreign policy and diplomacy course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Theoretical foundation in international relations and diplomacy</a:t>
          </a:r>
          <a:endParaRPr lang="he-IL" sz="1200" b="1" dirty="0" smtClean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942FCA-4887-4DD1-82DE-47F478CF9192}" type="par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C443A215-19BF-4F1F-9358-CDCC12BF9B86}" type="sib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720A941A-2F95-4F05-907F-5B23FD6D7ACC}">
      <dgm:prSet phldrT="[טקסט]"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USA Tour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Learning about a superpower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Israel’s main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Ally</a:t>
          </a:r>
          <a:endParaRPr lang="en-US" sz="1200" b="1" dirty="0" smtClean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B5F336E-4BAF-41A8-B9EE-3F890AE67C45}" type="par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1C8AA05C-348D-4847-8CD6-22279EE39F8A}" type="sib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00D133F6-D5FE-44FE-8CED-11F0B03BA196}">
      <dgm:prSet phldrT="[טקסט]"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“East” Tour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Major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powers in the east  and different strategic thinking 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4FA4094-3B5D-4377-80FA-8D2FB8137BCB}" type="par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16CF5B4E-F001-458D-BFCB-51F97A4C9673}" type="sib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F7A5E3A7-30D8-43A7-A3C6-DFEA5980E87D}">
      <dgm:prSet phldrT="[טקסט]"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NATO and EU Tour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Learning about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major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international organizations and “Western “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 strategic thinking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E07703C-A00F-4707-A654-5F53CCE67463}" type="par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98529E1C-B33D-41E5-986C-A6FD8F0CBF90}" type="sib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4AEC451D-5A77-4344-8A07-B3FB569EA315}">
      <dgm:prSet phldrT="[טקסט]" custT="1"/>
      <dgm:spPr/>
      <dgm:t>
        <a:bodyPr/>
        <a:lstStyle/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Political-military Simulation</a:t>
          </a:r>
        </a:p>
        <a:p>
          <a:pPr rtl="0">
            <a:lnSpc>
              <a:spcPct val="150000"/>
            </a:lnSpc>
          </a:pP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researching complex systems and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designing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strategy </a:t>
          </a:r>
          <a:r>
            <a: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and campaign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E542639-0BCE-47A2-BFA5-4897D179B470}" type="par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018179E9-121D-48EE-B675-3F0F6E3525BE}" type="sib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942F1BFD-B213-429A-A95C-F2928DB5990B}" type="pres">
      <dgm:prSet presAssocID="{1AF70FF2-89B2-4C3E-8487-703BB1F057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20ADD9-2034-4577-873A-35EAC52CBA89}" type="pres">
      <dgm:prSet presAssocID="{E1E93390-B3EA-46F8-8262-1F9D9D1EA9B8}" presName="node" presStyleLbl="node1" presStyleIdx="0" presStyleCnt="5" custScaleX="12410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A1AF0-B4BE-4200-B994-A7E4B964A061}" type="pres">
      <dgm:prSet presAssocID="{E1E93390-B3EA-46F8-8262-1F9D9D1EA9B8}" presName="spNode" presStyleCnt="0"/>
      <dgm:spPr/>
    </dgm:pt>
    <dgm:pt modelId="{1F431709-1B08-4F72-8B2E-AA98871EBC40}" type="pres">
      <dgm:prSet presAssocID="{C443A215-19BF-4F1F-9358-CDCC12BF9B8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AD13C37B-7D0E-489B-B660-01315AD5F9FE}" type="pres">
      <dgm:prSet presAssocID="{720A941A-2F95-4F05-907F-5B23FD6D7ACC}" presName="node" presStyleLbl="node1" presStyleIdx="1" presStyleCnt="5" custScaleX="130248" custScaleY="13772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EAD35C-763E-4FDD-99F8-47EB870672CC}" type="pres">
      <dgm:prSet presAssocID="{720A941A-2F95-4F05-907F-5B23FD6D7ACC}" presName="spNode" presStyleCnt="0"/>
      <dgm:spPr/>
    </dgm:pt>
    <dgm:pt modelId="{0E811529-0C26-4413-AF54-F0D0EEEEF340}" type="pres">
      <dgm:prSet presAssocID="{1C8AA05C-348D-4847-8CD6-22279EE39F8A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31B56018-2E0B-49FB-B385-A3124517EFA9}" type="pres">
      <dgm:prSet presAssocID="{00D133F6-D5FE-44FE-8CED-11F0B03BA1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9BF699-E360-4234-80D6-56E1C4383BA3}" type="pres">
      <dgm:prSet presAssocID="{00D133F6-D5FE-44FE-8CED-11F0B03BA196}" presName="spNode" presStyleCnt="0"/>
      <dgm:spPr/>
    </dgm:pt>
    <dgm:pt modelId="{6CDFCADE-95CE-4AD6-A0BB-AD59BA5038A4}" type="pres">
      <dgm:prSet presAssocID="{16CF5B4E-F001-458D-BFCB-51F97A4C9673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895772FB-7574-4C24-8D4A-F9A864C99339}" type="pres">
      <dgm:prSet presAssocID="{F7A5E3A7-30D8-43A7-A3C6-DFEA5980E87D}" presName="node" presStyleLbl="node1" presStyleIdx="3" presStyleCnt="5" custScaleX="140785" custScaleY="1145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094BC1-D80B-4DFC-86F0-6A8256A16818}" type="pres">
      <dgm:prSet presAssocID="{F7A5E3A7-30D8-43A7-A3C6-DFEA5980E87D}" presName="spNode" presStyleCnt="0"/>
      <dgm:spPr/>
    </dgm:pt>
    <dgm:pt modelId="{E36F72B7-56C4-4DDD-BA28-3F4E8F01553C}" type="pres">
      <dgm:prSet presAssocID="{98529E1C-B33D-41E5-986C-A6FD8F0CBF90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74773FB5-1D87-486D-A3E5-27A5B6CAFC6F}" type="pres">
      <dgm:prSet presAssocID="{4AEC451D-5A77-4344-8A07-B3FB569EA315}" presName="node" presStyleLbl="node1" presStyleIdx="4" presStyleCnt="5" custScaleX="121711" custScaleY="15045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25670A-9EB2-4257-98F4-CE6C140722A9}" type="pres">
      <dgm:prSet presAssocID="{4AEC451D-5A77-4344-8A07-B3FB569EA315}" presName="spNode" presStyleCnt="0"/>
      <dgm:spPr/>
    </dgm:pt>
    <dgm:pt modelId="{7B23FDA9-5800-497B-BD86-44CDC3D0A01C}" type="pres">
      <dgm:prSet presAssocID="{018179E9-121D-48EE-B675-3F0F6E3525BE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D920FE36-41FA-416E-9E9A-8E9E13CB17A4}" srcId="{1AF70FF2-89B2-4C3E-8487-703BB1F0571E}" destId="{E1E93390-B3EA-46F8-8262-1F9D9D1EA9B8}" srcOrd="0" destOrd="0" parTransId="{64942FCA-4887-4DD1-82DE-47F478CF9192}" sibTransId="{C443A215-19BF-4F1F-9358-CDCC12BF9B86}"/>
    <dgm:cxn modelId="{98E07D4D-6F64-4EC0-95AC-5321F9340BE5}" type="presOf" srcId="{F7A5E3A7-30D8-43A7-A3C6-DFEA5980E87D}" destId="{895772FB-7574-4C24-8D4A-F9A864C99339}" srcOrd="0" destOrd="0" presId="urn:microsoft.com/office/officeart/2005/8/layout/cycle6"/>
    <dgm:cxn modelId="{4EFEEECF-C991-4198-897D-C0B639C9985A}" type="presOf" srcId="{1AF70FF2-89B2-4C3E-8487-703BB1F0571E}" destId="{942F1BFD-B213-429A-A95C-F2928DB5990B}" srcOrd="0" destOrd="0" presId="urn:microsoft.com/office/officeart/2005/8/layout/cycle6"/>
    <dgm:cxn modelId="{0E2E27C9-F178-4047-BBD1-3D48B1B46569}" type="presOf" srcId="{C443A215-19BF-4F1F-9358-CDCC12BF9B86}" destId="{1F431709-1B08-4F72-8B2E-AA98871EBC40}" srcOrd="0" destOrd="0" presId="urn:microsoft.com/office/officeart/2005/8/layout/cycle6"/>
    <dgm:cxn modelId="{9D0310BE-B957-46A2-9B7A-C5EDD99040D6}" srcId="{1AF70FF2-89B2-4C3E-8487-703BB1F0571E}" destId="{F7A5E3A7-30D8-43A7-A3C6-DFEA5980E87D}" srcOrd="3" destOrd="0" parTransId="{FE07703C-A00F-4707-A654-5F53CCE67463}" sibTransId="{98529E1C-B33D-41E5-986C-A6FD8F0CBF90}"/>
    <dgm:cxn modelId="{2BA16FEA-5157-41E6-8FC3-D35A5AF591AD}" type="presOf" srcId="{E1E93390-B3EA-46F8-8262-1F9D9D1EA9B8}" destId="{2320ADD9-2034-4577-873A-35EAC52CBA89}" srcOrd="0" destOrd="0" presId="urn:microsoft.com/office/officeart/2005/8/layout/cycle6"/>
    <dgm:cxn modelId="{3DA33B3D-5304-4ABB-A3B7-048162AD6CA2}" type="presOf" srcId="{16CF5B4E-F001-458D-BFCB-51F97A4C9673}" destId="{6CDFCADE-95CE-4AD6-A0BB-AD59BA5038A4}" srcOrd="0" destOrd="0" presId="urn:microsoft.com/office/officeart/2005/8/layout/cycle6"/>
    <dgm:cxn modelId="{20CC3229-8B1D-4FD6-8E89-BABCB0F5E933}" type="presOf" srcId="{98529E1C-B33D-41E5-986C-A6FD8F0CBF90}" destId="{E36F72B7-56C4-4DDD-BA28-3F4E8F01553C}" srcOrd="0" destOrd="0" presId="urn:microsoft.com/office/officeart/2005/8/layout/cycle6"/>
    <dgm:cxn modelId="{C1AA2EFD-9BCA-440F-BB80-FC215F215047}" type="presOf" srcId="{018179E9-121D-48EE-B675-3F0F6E3525BE}" destId="{7B23FDA9-5800-497B-BD86-44CDC3D0A01C}" srcOrd="0" destOrd="0" presId="urn:microsoft.com/office/officeart/2005/8/layout/cycle6"/>
    <dgm:cxn modelId="{30BE964B-AEA5-40E6-9428-0A779B62950A}" type="presOf" srcId="{720A941A-2F95-4F05-907F-5B23FD6D7ACC}" destId="{AD13C37B-7D0E-489B-B660-01315AD5F9FE}" srcOrd="0" destOrd="0" presId="urn:microsoft.com/office/officeart/2005/8/layout/cycle6"/>
    <dgm:cxn modelId="{EF94E870-71B0-47A6-AA6F-FECA8C0CF56C}" srcId="{1AF70FF2-89B2-4C3E-8487-703BB1F0571E}" destId="{00D133F6-D5FE-44FE-8CED-11F0B03BA196}" srcOrd="2" destOrd="0" parTransId="{04FA4094-3B5D-4377-80FA-8D2FB8137BCB}" sibTransId="{16CF5B4E-F001-458D-BFCB-51F97A4C9673}"/>
    <dgm:cxn modelId="{3958FECA-F7D9-486F-93D9-D714D2B5E397}" srcId="{1AF70FF2-89B2-4C3E-8487-703BB1F0571E}" destId="{720A941A-2F95-4F05-907F-5B23FD6D7ACC}" srcOrd="1" destOrd="0" parTransId="{6B5F336E-4BAF-41A8-B9EE-3F890AE67C45}" sibTransId="{1C8AA05C-348D-4847-8CD6-22279EE39F8A}"/>
    <dgm:cxn modelId="{FC2069C6-25B3-465F-B377-DDE2C23DB8E2}" type="presOf" srcId="{00D133F6-D5FE-44FE-8CED-11F0B03BA196}" destId="{31B56018-2E0B-49FB-B385-A3124517EFA9}" srcOrd="0" destOrd="0" presId="urn:microsoft.com/office/officeart/2005/8/layout/cycle6"/>
    <dgm:cxn modelId="{6F783AC2-37FB-479E-AC23-6590B1F3F488}" type="presOf" srcId="{1C8AA05C-348D-4847-8CD6-22279EE39F8A}" destId="{0E811529-0C26-4413-AF54-F0D0EEEEF340}" srcOrd="0" destOrd="0" presId="urn:microsoft.com/office/officeart/2005/8/layout/cycle6"/>
    <dgm:cxn modelId="{CC2220BD-AF97-4228-BC4C-754C39018695}" srcId="{1AF70FF2-89B2-4C3E-8487-703BB1F0571E}" destId="{4AEC451D-5A77-4344-8A07-B3FB569EA315}" srcOrd="4" destOrd="0" parTransId="{DE542639-0BCE-47A2-BFA5-4897D179B470}" sibTransId="{018179E9-121D-48EE-B675-3F0F6E3525BE}"/>
    <dgm:cxn modelId="{672A3C98-AB53-4F4C-896E-137395CC8242}" type="presOf" srcId="{4AEC451D-5A77-4344-8A07-B3FB569EA315}" destId="{74773FB5-1D87-486D-A3E5-27A5B6CAFC6F}" srcOrd="0" destOrd="0" presId="urn:microsoft.com/office/officeart/2005/8/layout/cycle6"/>
    <dgm:cxn modelId="{ABB4133C-EB9F-4CAE-9DC9-40C793D1BC28}" type="presParOf" srcId="{942F1BFD-B213-429A-A95C-F2928DB5990B}" destId="{2320ADD9-2034-4577-873A-35EAC52CBA89}" srcOrd="0" destOrd="0" presId="urn:microsoft.com/office/officeart/2005/8/layout/cycle6"/>
    <dgm:cxn modelId="{397CB7AC-7DE8-4572-BB1A-CC913167DD86}" type="presParOf" srcId="{942F1BFD-B213-429A-A95C-F2928DB5990B}" destId="{52AA1AF0-B4BE-4200-B994-A7E4B964A061}" srcOrd="1" destOrd="0" presId="urn:microsoft.com/office/officeart/2005/8/layout/cycle6"/>
    <dgm:cxn modelId="{64B2513E-35BF-4580-8832-1B3F00CD4D4E}" type="presParOf" srcId="{942F1BFD-B213-429A-A95C-F2928DB5990B}" destId="{1F431709-1B08-4F72-8B2E-AA98871EBC40}" srcOrd="2" destOrd="0" presId="urn:microsoft.com/office/officeart/2005/8/layout/cycle6"/>
    <dgm:cxn modelId="{495B33F2-D109-4329-A6A8-569FFE6B5650}" type="presParOf" srcId="{942F1BFD-B213-429A-A95C-F2928DB5990B}" destId="{AD13C37B-7D0E-489B-B660-01315AD5F9FE}" srcOrd="3" destOrd="0" presId="urn:microsoft.com/office/officeart/2005/8/layout/cycle6"/>
    <dgm:cxn modelId="{86AA058B-158B-4DCC-A805-A8E150C5FB36}" type="presParOf" srcId="{942F1BFD-B213-429A-A95C-F2928DB5990B}" destId="{F0EAD35C-763E-4FDD-99F8-47EB870672CC}" srcOrd="4" destOrd="0" presId="urn:microsoft.com/office/officeart/2005/8/layout/cycle6"/>
    <dgm:cxn modelId="{6DB046EC-D2EE-41E5-BF74-FAFCFE0FFCA1}" type="presParOf" srcId="{942F1BFD-B213-429A-A95C-F2928DB5990B}" destId="{0E811529-0C26-4413-AF54-F0D0EEEEF340}" srcOrd="5" destOrd="0" presId="urn:microsoft.com/office/officeart/2005/8/layout/cycle6"/>
    <dgm:cxn modelId="{0DB0FE68-F200-450E-B315-2E49B371E52A}" type="presParOf" srcId="{942F1BFD-B213-429A-A95C-F2928DB5990B}" destId="{31B56018-2E0B-49FB-B385-A3124517EFA9}" srcOrd="6" destOrd="0" presId="urn:microsoft.com/office/officeart/2005/8/layout/cycle6"/>
    <dgm:cxn modelId="{6998DF13-E404-4830-A3E1-C8E9936666D8}" type="presParOf" srcId="{942F1BFD-B213-429A-A95C-F2928DB5990B}" destId="{239BF699-E360-4234-80D6-56E1C4383BA3}" srcOrd="7" destOrd="0" presId="urn:microsoft.com/office/officeart/2005/8/layout/cycle6"/>
    <dgm:cxn modelId="{29980C11-C784-4DA4-A49D-88E6B3063354}" type="presParOf" srcId="{942F1BFD-B213-429A-A95C-F2928DB5990B}" destId="{6CDFCADE-95CE-4AD6-A0BB-AD59BA5038A4}" srcOrd="8" destOrd="0" presId="urn:microsoft.com/office/officeart/2005/8/layout/cycle6"/>
    <dgm:cxn modelId="{A5089C3A-6C02-446D-87E4-A39C4621F771}" type="presParOf" srcId="{942F1BFD-B213-429A-A95C-F2928DB5990B}" destId="{895772FB-7574-4C24-8D4A-F9A864C99339}" srcOrd="9" destOrd="0" presId="urn:microsoft.com/office/officeart/2005/8/layout/cycle6"/>
    <dgm:cxn modelId="{541C24A6-D840-41E6-81EC-F5B5988C0136}" type="presParOf" srcId="{942F1BFD-B213-429A-A95C-F2928DB5990B}" destId="{EE094BC1-D80B-4DFC-86F0-6A8256A16818}" srcOrd="10" destOrd="0" presId="urn:microsoft.com/office/officeart/2005/8/layout/cycle6"/>
    <dgm:cxn modelId="{228A492F-C4A2-4AA4-B4D9-268DC271C88C}" type="presParOf" srcId="{942F1BFD-B213-429A-A95C-F2928DB5990B}" destId="{E36F72B7-56C4-4DDD-BA28-3F4E8F01553C}" srcOrd="11" destOrd="0" presId="urn:microsoft.com/office/officeart/2005/8/layout/cycle6"/>
    <dgm:cxn modelId="{AB3DEB25-40AB-4A95-ACE4-8AF195861491}" type="presParOf" srcId="{942F1BFD-B213-429A-A95C-F2928DB5990B}" destId="{74773FB5-1D87-486D-A3E5-27A5B6CAFC6F}" srcOrd="12" destOrd="0" presId="urn:microsoft.com/office/officeart/2005/8/layout/cycle6"/>
    <dgm:cxn modelId="{E46192BB-EA69-4293-864C-F72702B82B90}" type="presParOf" srcId="{942F1BFD-B213-429A-A95C-F2928DB5990B}" destId="{6325670A-9EB2-4257-98F4-CE6C140722A9}" srcOrd="13" destOrd="0" presId="urn:microsoft.com/office/officeart/2005/8/layout/cycle6"/>
    <dgm:cxn modelId="{2D84B2E6-C424-403B-AAA1-42488691BD86}" type="presParOf" srcId="{942F1BFD-B213-429A-A95C-F2928DB5990B}" destId="{7B23FDA9-5800-497B-BD86-44CDC3D0A01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20ADD9-2034-4577-873A-35EAC52CBA89}">
      <dsp:nvSpPr>
        <dsp:cNvPr id="0" name=""/>
        <dsp:cNvSpPr/>
      </dsp:nvSpPr>
      <dsp:spPr>
        <a:xfrm>
          <a:off x="2826076" y="-2590"/>
          <a:ext cx="2160247" cy="113140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Foreign policy and diplomacy course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Theoretical foundation in international relations and diplomacy</a:t>
          </a:r>
          <a:endParaRPr lang="he-IL" sz="1200" b="1" kern="1200" dirty="0" smtClean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826076" y="-2590"/>
        <a:ext cx="2160247" cy="1131402"/>
      </dsp:txXfrm>
    </dsp:sp>
    <dsp:sp modelId="{1F431709-1B08-4F72-8B2E-AA98871EBC40}">
      <dsp:nvSpPr>
        <dsp:cNvPr id="0" name=""/>
        <dsp:cNvSpPr/>
      </dsp:nvSpPr>
      <dsp:spPr>
        <a:xfrm>
          <a:off x="1643690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349766" y="278366"/>
              </a:moveTo>
              <a:arcTo wR="2262510" hR="2262510" stAng="17923292" swAng="12165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3C37B-7D0E-489B-B660-01315AD5F9FE}">
      <dsp:nvSpPr>
        <dsp:cNvPr id="0" name=""/>
        <dsp:cNvSpPr/>
      </dsp:nvSpPr>
      <dsp:spPr>
        <a:xfrm>
          <a:off x="4924415" y="1347366"/>
          <a:ext cx="2267121" cy="1558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USA Tour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Learning about a superpower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Israel’s main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Ally</a:t>
          </a:r>
          <a:endParaRPr lang="en-US" sz="1200" b="1" kern="1200" dirty="0" smtClean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24415" y="1347366"/>
        <a:ext cx="2267121" cy="1558201"/>
      </dsp:txXfrm>
    </dsp:sp>
    <dsp:sp modelId="{0E811529-0C26-4413-AF54-F0D0EEEEF340}">
      <dsp:nvSpPr>
        <dsp:cNvPr id="0" name=""/>
        <dsp:cNvSpPr/>
      </dsp:nvSpPr>
      <dsp:spPr>
        <a:xfrm>
          <a:off x="1643690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4523133" y="2354905"/>
              </a:moveTo>
              <a:arcTo wR="2262510" hR="2262510" stAng="140428" swAng="187977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56018-2E0B-49FB-B385-A3124517EFA9}">
      <dsp:nvSpPr>
        <dsp:cNvPr id="0" name=""/>
        <dsp:cNvSpPr/>
      </dsp:nvSpPr>
      <dsp:spPr>
        <a:xfrm>
          <a:off x="4365761" y="4090329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“East” Tour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Major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powers in the east  and different strategic thinking 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365761" y="4090329"/>
        <a:ext cx="1740619" cy="1131402"/>
      </dsp:txXfrm>
    </dsp:sp>
    <dsp:sp modelId="{6CDFCADE-95CE-4AD6-A0BB-AD59BA5038A4}">
      <dsp:nvSpPr>
        <dsp:cNvPr id="0" name=""/>
        <dsp:cNvSpPr/>
      </dsp:nvSpPr>
      <dsp:spPr>
        <a:xfrm>
          <a:off x="1643690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2716528" y="4478998"/>
              </a:moveTo>
              <a:arcTo wR="2262510" hR="2262510" stAng="4705432" swAng="8449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772FB-7574-4C24-8D4A-F9A864C99339}">
      <dsp:nvSpPr>
        <dsp:cNvPr id="0" name=""/>
        <dsp:cNvSpPr/>
      </dsp:nvSpPr>
      <dsp:spPr>
        <a:xfrm>
          <a:off x="1351065" y="4008263"/>
          <a:ext cx="2450530" cy="1295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NATO and EU Tour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Learning about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major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international organizations and “Western “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 strategic thinking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351065" y="4008263"/>
        <a:ext cx="2450530" cy="1295535"/>
      </dsp:txXfrm>
    </dsp:sp>
    <dsp:sp modelId="{E36F72B7-56C4-4DDD-BA28-3F4E8F01553C}">
      <dsp:nvSpPr>
        <dsp:cNvPr id="0" name=""/>
        <dsp:cNvSpPr/>
      </dsp:nvSpPr>
      <dsp:spPr>
        <a:xfrm>
          <a:off x="1643690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28066" y="3435916"/>
              </a:moveTo>
              <a:arcTo wR="2262510" hR="2262510" stAng="8925576" swAng="16269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73FB5-1D87-486D-A3E5-27A5B6CAFC6F}">
      <dsp:nvSpPr>
        <dsp:cNvPr id="0" name=""/>
        <dsp:cNvSpPr/>
      </dsp:nvSpPr>
      <dsp:spPr>
        <a:xfrm>
          <a:off x="695162" y="1275352"/>
          <a:ext cx="2118525" cy="17022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Political-military Simulation</a:t>
          </a:r>
        </a:p>
        <a:p>
          <a:pPr lvl="0" algn="ctr" defTabSz="533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researching complex systems and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designing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strategy </a:t>
          </a:r>
          <a:r>
            <a:rPr lang="en-US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and campaign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95162" y="1275352"/>
        <a:ext cx="2118525" cy="1702229"/>
      </dsp:txXfrm>
    </dsp:sp>
    <dsp:sp modelId="{7B23FDA9-5800-497B-BD86-44CDC3D0A01C}">
      <dsp:nvSpPr>
        <dsp:cNvPr id="0" name=""/>
        <dsp:cNvSpPr/>
      </dsp:nvSpPr>
      <dsp:spPr>
        <a:xfrm>
          <a:off x="1643690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619517" y="707027"/>
              </a:moveTo>
              <a:arcTo wR="2262510" hR="2262510" stAng="13405967" swAng="10721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י"א/אלול/תשע"ז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80528" y="908720"/>
            <a:ext cx="5904656" cy="2808312"/>
          </a:xfrm>
        </p:spPr>
        <p:txBody>
          <a:bodyPr>
            <a:normAutofit fontScale="90000"/>
          </a:bodyPr>
          <a:lstStyle/>
          <a:p>
            <a:pPr algn="ctr" rtl="0"/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Political Axis</a:t>
            </a:r>
            <a:r>
              <a:rPr lang="en-US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4000" dirty="0" smtClean="0">
                <a:latin typeface="David" panose="020E0502060401010101" pitchFamily="34" charset="-79"/>
                <a:cs typeface="David" panose="020E0502060401010101" pitchFamily="34" charset="-79"/>
              </a:rPr>
              <a:t>Presentation </a:t>
            </a:r>
            <a:r>
              <a:rPr lang="en-US" sz="4000" dirty="0" smtClean="0">
                <a:latin typeface="David" panose="020E0502060401010101" pitchFamily="34" charset="-79"/>
                <a:cs typeface="David" panose="020E0502060401010101" pitchFamily="34" charset="-79"/>
              </a:rPr>
              <a:t>to the 45</a:t>
            </a:r>
            <a:r>
              <a:rPr lang="en-US" sz="4000" baseline="30000" dirty="0" smtClean="0">
                <a:latin typeface="David" panose="020E0502060401010101" pitchFamily="34" charset="-79"/>
                <a:cs typeface="David" panose="020E0502060401010101" pitchFamily="34" charset="-79"/>
              </a:rPr>
              <a:t>th</a:t>
            </a:r>
            <a:r>
              <a:rPr lang="en-US" sz="4000" dirty="0" smtClean="0">
                <a:latin typeface="David" panose="020E0502060401010101" pitchFamily="34" charset="-79"/>
                <a:cs typeface="David" panose="020E0502060401010101" pitchFamily="34" charset="-79"/>
              </a:rPr>
              <a:t> Class</a:t>
            </a:r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540568" y="4509120"/>
            <a:ext cx="6048672" cy="1008112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4.9.2017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End</a:t>
            </a:r>
            <a:endParaRPr lang="he-IL" sz="4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1977"/>
            <a:ext cx="9144000" cy="739551"/>
          </a:xfrm>
        </p:spPr>
        <p:txBody>
          <a:bodyPr>
            <a:normAutofit/>
          </a:bodyPr>
          <a:lstStyle/>
          <a:p>
            <a:pPr algn="ctr" rtl="0"/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Goals </a:t>
            </a:r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of the Political </a:t>
            </a:r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Axis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Acquiring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basic terminology and identifying trends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in the development of the international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system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and contemporary diplomatic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practice.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Learning the sources and characteristics of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Israeli foreign policy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and identifying the main challenges it faces.</a:t>
            </a:r>
          </a:p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Deepening the understanding of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policy design mechanisms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in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Israel,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concerning today’s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main political 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issues.</a:t>
            </a:r>
          </a:p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Becoming familiar with the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diplomatic work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and challenges of the Ministry of Foreign Affairs.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51520" y="666654"/>
            <a:ext cx="864096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Developing broad-based political thinking and awareness of the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political instruments 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that are a part of Israel’s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national security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3255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Learning Development in the Political </a:t>
            </a:r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axis</a:t>
            </a:r>
            <a:endParaRPr lang="he-IL" sz="3600" b="1" dirty="0" smtClean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1528633"/>
              </p:ext>
            </p:extLst>
          </p:nvPr>
        </p:nvGraphicFramePr>
        <p:xfrm>
          <a:off x="844674" y="1001517"/>
          <a:ext cx="78867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912" y="3002932"/>
            <a:ext cx="1872208" cy="12983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Developing political Thinking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11669"/>
            <a:ext cx="16196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Supporting  content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2280" y="5934670"/>
            <a:ext cx="2051720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lvl="0" algn="just"/>
            <a:r>
              <a:rPr lang="en-US" dirty="0" smtClean="0"/>
              <a:t>Getting to know ourselves through the eyes of others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4920"/>
            <a:ext cx="9143999" cy="1008112"/>
          </a:xfrm>
        </p:spPr>
        <p:txBody>
          <a:bodyPr>
            <a:noAutofit/>
          </a:bodyPr>
          <a:lstStyle/>
          <a:p>
            <a:pPr algn="ctr" rtl="0"/>
            <a:r>
              <a:rPr lang="en-US" sz="28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The Academic Course – Foreign Policy and Diplomacy</a:t>
            </a:r>
            <a:endParaRPr lang="he-IL" sz="28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1005856"/>
            <a:ext cx="9144002" cy="5735511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Led by </a:t>
            </a:r>
            <a:r>
              <a:rPr lang="en-US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Dr. </a:t>
            </a:r>
            <a:r>
              <a:rPr lang="en-US" sz="2800" b="1" dirty="0" err="1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Eran</a:t>
            </a:r>
            <a:r>
              <a:rPr lang="en-US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Lerman</a:t>
            </a:r>
            <a:r>
              <a:rPr lang="en-US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with guest lecturers:</a:t>
            </a:r>
          </a:p>
          <a:p>
            <a:pPr lvl="1" algn="l" rtl="0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Introductions</a:t>
            </a:r>
            <a:r>
              <a:rPr lang="en-US" sz="25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the development of the international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system,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traditional and modern diplomacy, introduction to Zionist diplomacy.</a:t>
            </a:r>
          </a:p>
          <a:p>
            <a:pPr lvl="1" algn="l" rtl="0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Practical </a:t>
            </a:r>
            <a:r>
              <a:rPr lang="en-US" sz="2500" b="1" dirty="0" err="1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statescraft</a:t>
            </a:r>
            <a:r>
              <a:rPr lang="en-US" sz="2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diplomacy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political negotiations, diplomacy during a campaign, public diplomacy, economic diplomacy, multilateral diplomacy, visit to the Ministry of Foreign Affairs.</a:t>
            </a:r>
          </a:p>
          <a:p>
            <a:pPr lvl="1" algn="l" rtl="0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Decision making mechanisms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policy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design </a:t>
            </a:r>
            <a:r>
              <a:rPr lang="en-US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and decision making mechanisms.</a:t>
            </a:r>
          </a:p>
          <a:p>
            <a:pPr marL="171450" lvl="1" algn="l" rtl="0">
              <a:lnSpc>
                <a:spcPct val="150000"/>
              </a:lnSpc>
              <a:spcBef>
                <a:spcPts val="750"/>
              </a:spcBef>
            </a:pPr>
            <a:r>
              <a:rPr lang="en-US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Final assignment 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– policy </a:t>
            </a: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paper </a:t>
            </a:r>
            <a:r>
              <a:rPr lang="en-US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submittes</a:t>
            </a: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to a decision maker on a political issue.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2160"/>
          </a:xfrm>
        </p:spPr>
        <p:txBody>
          <a:bodyPr>
            <a:normAutofit/>
          </a:bodyPr>
          <a:lstStyle/>
          <a:p>
            <a:pPr algn="ctr" rtl="0"/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Political-Military </a:t>
            </a:r>
            <a:r>
              <a:rPr lang="en-US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Simulation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052042"/>
            <a:ext cx="8960024" cy="5805958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</a:t>
            </a:r>
            <a:r>
              <a:rPr lang="en-US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major learning experience  </a:t>
            </a:r>
            <a:r>
              <a:rPr lang="en-US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that will deal </a:t>
            </a:r>
            <a:r>
              <a:rPr lang="en-US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with a political-military </a:t>
            </a:r>
            <a:r>
              <a:rPr lang="en-US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campaign.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Will be held in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February-March.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students will be divided into groups and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assigned roles.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extensive preparatory work will include analyzing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actor and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system, clarifying interests and tensions, shaping strategy,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planning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a campaign.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During the simulation – implementing strategy, monitoring and changing in light of scenarios and events.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9310"/>
            <a:ext cx="9144000" cy="1072160"/>
          </a:xfrm>
        </p:spPr>
        <p:txBody>
          <a:bodyPr>
            <a:normAutofit/>
          </a:bodyPr>
          <a:lstStyle/>
          <a:p>
            <a:pPr algn="ctr" rtl="0"/>
            <a:r>
              <a:rPr lang="en-US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NATO and EU Tour</a:t>
            </a:r>
            <a:endParaRPr lang="he-IL" altLang="he-IL" sz="3600" b="1" dirty="0" smtClean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22162" y="1196752"/>
            <a:ext cx="9144000" cy="5301208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NATO and the European Union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as central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actors 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 the international </a:t>
            </a:r>
            <a:r>
              <a:rPr lang="en-US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system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that have major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influence on 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issues important to Israel’s security. This will include:</a:t>
            </a: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how these organizations operate – organizational structure, the main institutions, decision making patterns and the main challenges they face.</a:t>
            </a: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the relationship between these organizations Middle Eastern countries.</a:t>
            </a: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the relationship between these organizations and the State of Israel.</a:t>
            </a: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Familiarization with the activities of the embassy and the defense attaché.</a:t>
            </a:r>
          </a:p>
          <a:p>
            <a:pPr marL="171450" lvl="1" algn="l" rtl="0">
              <a:lnSpc>
                <a:spcPct val="150000"/>
              </a:lnSpc>
              <a:spcBef>
                <a:spcPts val="750"/>
              </a:spcBef>
            </a:pPr>
            <a:r>
              <a:rPr lang="en-US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This year we will add a visit to another important Western European country.</a:t>
            </a:r>
          </a:p>
          <a:p>
            <a:pPr lvl="1" algn="l" rtl="0">
              <a:lnSpc>
                <a:spcPct val="150000"/>
              </a:lnSpc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55000" lnSpcReduction="20000"/>
          </a:bodyPr>
          <a:lstStyle/>
          <a:p>
            <a:pPr algn="ctr" rtl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he-IL" sz="5800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Tour to the “East”</a:t>
            </a:r>
            <a:endParaRPr lang="he-IL" altLang="he-IL" sz="5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/>
            <a:endParaRPr lang="he-IL" altLang="he-IL" sz="3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lnSpc>
                <a:spcPct val="160000"/>
              </a:lnSpc>
            </a:pP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Four groups will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visit China, India, Russia and South Korea.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Prior to the tour will be </a:t>
            </a:r>
            <a:r>
              <a:rPr lang="en-US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comprehensive preparatory learning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in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groups and  there will be </a:t>
            </a:r>
            <a:r>
              <a:rPr lang="en-US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information </a:t>
            </a:r>
            <a:r>
              <a:rPr lang="en-US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sharing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afterwards.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goal: becoming familiar with the main actors in the international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system 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that are characterized by </a:t>
            </a:r>
            <a:r>
              <a:rPr lang="en-US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“different” strategic thinking</a:t>
            </a:r>
            <a:r>
              <a:rPr lang="en-US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algn="l" rtl="0">
              <a:lnSpc>
                <a:spcPct val="160000"/>
              </a:lnSpc>
            </a:pP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the national security concepts and strategic culture.</a:t>
            </a:r>
          </a:p>
          <a:p>
            <a:pPr lvl="1" algn="l" rtl="0">
              <a:lnSpc>
                <a:spcPct val="160000"/>
              </a:lnSpc>
            </a:pP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the culture, </a:t>
            </a: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heritage </a:t>
            </a: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and roots – the </a:t>
            </a: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“DNA”.</a:t>
            </a:r>
            <a:endParaRPr lang="en-US" altLang="he-IL" sz="33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l" rtl="0">
              <a:lnSpc>
                <a:spcPct val="160000"/>
              </a:lnSpc>
            </a:pP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Understanding </a:t>
            </a: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their concept of </a:t>
            </a: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international relations and interests toward the Middle East.</a:t>
            </a:r>
          </a:p>
          <a:p>
            <a:pPr lvl="1" algn="l" rtl="0">
              <a:lnSpc>
                <a:spcPct val="160000"/>
              </a:lnSpc>
            </a:pPr>
            <a:r>
              <a:rPr lang="en-US" altLang="he-IL" sz="33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bilateral relations with Israel.</a:t>
            </a:r>
          </a:p>
          <a:p>
            <a:pPr marL="171450" lvl="1" algn="l" rtl="0">
              <a:lnSpc>
                <a:spcPct val="160000"/>
              </a:lnSpc>
              <a:spcBef>
                <a:spcPts val="750"/>
              </a:spcBef>
            </a:pPr>
            <a:r>
              <a:rPr lang="en-US" altLang="he-IL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This is an academic course that awards 3 credits. Academic instructor: Dr. </a:t>
            </a:r>
            <a:r>
              <a:rPr lang="en-US" altLang="he-IL" sz="3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Eran</a:t>
            </a:r>
            <a:r>
              <a:rPr lang="en-US" altLang="he-IL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3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Lerman</a:t>
            </a:r>
            <a:r>
              <a:rPr lang="en-US" altLang="he-IL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en-US" altLang="he-IL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Group assignment</a:t>
            </a:r>
            <a:r>
              <a:rPr lang="en-US" alt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182880" lvl="1" algn="l" rtl="0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>
            <a:normAutofit/>
          </a:bodyPr>
          <a:lstStyle/>
          <a:p>
            <a:pPr algn="ctr" rtl="0"/>
            <a:r>
              <a:rPr lang="en-US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USA Tour</a:t>
            </a:r>
            <a:endParaRPr lang="he-IL" altLang="he-IL" sz="3600" b="1" dirty="0" smtClean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508343" y="908720"/>
            <a:ext cx="8641084" cy="5661025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main tour of the year and highpoint of the tours abroad.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the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American national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security establishment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the political system and the bodies involved in shaping and implementing national security strategy.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American foreign policy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issues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, with an emphasis on American policy in the Middle-East.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the main issues of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American-Israel relations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American Jewry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its main issues and its relationship with Israel.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Studying the main components of American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heritage and culture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about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social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economic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trends in the USA.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how America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is a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global </a:t>
            </a:r>
            <a:r>
              <a:rPr lang="en-US" altLang="he-IL" sz="29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center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(with an emphasis on the UN).</a:t>
            </a:r>
          </a:p>
          <a:p>
            <a:pPr marL="171450" lvl="1" algn="l" rtl="0">
              <a:lnSpc>
                <a:spcPct val="160000"/>
              </a:lnSpc>
              <a:spcBef>
                <a:spcPts val="750"/>
              </a:spcBef>
            </a:pPr>
            <a:r>
              <a:rPr lang="en-US" altLang="he-IL" sz="2900" dirty="0">
                <a:latin typeface="David" panose="020E0502060401010101" pitchFamily="34" charset="-79"/>
                <a:cs typeface="David" panose="020E0502060401010101" pitchFamily="34" charset="-79"/>
              </a:rPr>
              <a:t>This is an academic course that awards 3 credits. Academic instructor: 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Prof. </a:t>
            </a:r>
            <a:r>
              <a:rPr lang="en-US" altLang="he-IL" sz="29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Avi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 Ben-</a:t>
            </a:r>
            <a:r>
              <a:rPr lang="en-US" altLang="he-IL" sz="29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zvi</a:t>
            </a:r>
            <a:r>
              <a:rPr lang="en-US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en-US" altLang="he-IL" sz="2900" dirty="0">
                <a:latin typeface="David" panose="020E0502060401010101" pitchFamily="34" charset="-79"/>
                <a:cs typeface="David" panose="020E0502060401010101" pitchFamily="34" charset="-79"/>
              </a:rPr>
              <a:t>Final team assignment.</a:t>
            </a:r>
          </a:p>
          <a:p>
            <a:pPr algn="l" rtl="0">
              <a:lnSpc>
                <a:spcPct val="160000"/>
              </a:lnSpc>
            </a:pPr>
            <a:endParaRPr lang="he-IL" alt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325562"/>
          </a:xfrm>
        </p:spPr>
        <p:txBody>
          <a:bodyPr>
            <a:normAutofit/>
          </a:bodyPr>
          <a:lstStyle/>
          <a:p>
            <a:pPr algn="ctr" rtl="0"/>
            <a:r>
              <a:rPr lang="en-US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Additional and Complimentary Content</a:t>
            </a:r>
            <a:endParaRPr lang="he-IL" altLang="he-IL" sz="3600" b="1" dirty="0" smtClean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556792"/>
            <a:ext cx="8534772" cy="4351337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Political content during national security tours in Israel.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Middle East course.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Expanding on the Palestinian issue as part of the simulation.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Visiting intelligence organizations.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Lectures by foreign  ambassadors.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69520</TotalTime>
  <Words>750</Words>
  <Application>Microsoft Office PowerPoint</Application>
  <PresentationFormat>‫הצגה על המסך (4:3)</PresentationFormat>
  <Paragraphs>74</Paragraphs>
  <Slides>10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HDOfficeLightV0</vt:lpstr>
      <vt:lpstr>          Political Axis Presentation to the 45th Class</vt:lpstr>
      <vt:lpstr>Goals of the Political Axis</vt:lpstr>
      <vt:lpstr>Learning Development in the Political axis</vt:lpstr>
      <vt:lpstr>The Academic Course – Foreign Policy and Diplomacy</vt:lpstr>
      <vt:lpstr>Political-Military Simulation</vt:lpstr>
      <vt:lpstr>NATO and EU Tour</vt:lpstr>
      <vt:lpstr>שקופית 7</vt:lpstr>
      <vt:lpstr>USA Tour</vt:lpstr>
      <vt:lpstr>Additional and Complimentary Content</vt:lpstr>
      <vt:lpstr>שקופית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202</cp:revision>
  <cp:lastPrinted>2017-07-18T08:51:14Z</cp:lastPrinted>
  <dcterms:created xsi:type="dcterms:W3CDTF">2015-06-19T12:00:16Z</dcterms:created>
  <dcterms:modified xsi:type="dcterms:W3CDTF">2017-09-02T04:06:09Z</dcterms:modified>
</cp:coreProperties>
</file>