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38" r:id="rId1"/>
  </p:sldMasterIdLst>
  <p:notesMasterIdLst>
    <p:notesMasterId r:id="rId12"/>
  </p:notesMasterIdLst>
  <p:handoutMasterIdLst>
    <p:handoutMasterId r:id="rId13"/>
  </p:handoutMasterIdLst>
  <p:sldIdLst>
    <p:sldId id="433" r:id="rId2"/>
    <p:sldId id="301" r:id="rId3"/>
    <p:sldId id="445" r:id="rId4"/>
    <p:sldId id="436" r:id="rId5"/>
    <p:sldId id="439" r:id="rId6"/>
    <p:sldId id="441" r:id="rId7"/>
    <p:sldId id="443" r:id="rId8"/>
    <p:sldId id="447" r:id="rId9"/>
    <p:sldId id="444" r:id="rId10"/>
    <p:sldId id="409" r:id="rId11"/>
  </p:sldIdLst>
  <p:sldSz cx="9144000" cy="6858000" type="screen4x3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סגנון ביניים 1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>
    <p:restoredLeft sz="90348" autoAdjust="0"/>
    <p:restoredTop sz="86510" autoAdjust="0"/>
  </p:normalViewPr>
  <p:slideViewPr>
    <p:cSldViewPr>
      <p:cViewPr varScale="1">
        <p:scale>
          <a:sx n="63" d="100"/>
          <a:sy n="63" d="100"/>
        </p:scale>
        <p:origin x="-22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F70FF2-89B2-4C3E-8487-703BB1F0571E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E1E93390-B3EA-46F8-8262-1F9D9D1EA9B8}">
      <dgm:prSet phldrT="[טקסט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>
            <a:lnSpc>
              <a:spcPct val="150000"/>
            </a:lnSpc>
          </a:pPr>
          <a:r>
            <a:rPr lang="en-US" sz="1200" b="1" dirty="0" smtClean="0">
              <a:latin typeface="David" panose="020E0502060401010101" pitchFamily="34" charset="-79"/>
              <a:cs typeface="David" panose="020E0502060401010101" pitchFamily="34" charset="-79"/>
            </a:rPr>
            <a:t>Foreign policy and diplomacy course</a:t>
          </a:r>
        </a:p>
        <a:p>
          <a:pPr rtl="0">
            <a:lnSpc>
              <a:spcPct val="150000"/>
            </a:lnSpc>
          </a:pPr>
          <a:r>
            <a:rPr lang="en-US" sz="1200" b="1" dirty="0" smtClean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rPr>
            <a:t>Theoretical foundation in international relations and diplomacy</a:t>
          </a:r>
          <a:endParaRPr lang="he-IL" sz="1200" b="1" dirty="0" smtClean="0">
            <a:solidFill>
              <a:srgbClr val="FF000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64942FCA-4887-4DD1-82DE-47F478CF9192}" type="parTrans" cxnId="{D920FE36-41FA-416E-9E9A-8E9E13CB17A4}">
      <dgm:prSet/>
      <dgm:spPr/>
      <dgm:t>
        <a:bodyPr/>
        <a:lstStyle/>
        <a:p>
          <a:pPr rtl="1"/>
          <a:endParaRPr lang="he-IL"/>
        </a:p>
      </dgm:t>
    </dgm:pt>
    <dgm:pt modelId="{C443A215-19BF-4F1F-9358-CDCC12BF9B86}" type="sibTrans" cxnId="{D920FE36-41FA-416E-9E9A-8E9E13CB17A4}">
      <dgm:prSet/>
      <dgm:spPr/>
      <dgm:t>
        <a:bodyPr/>
        <a:lstStyle/>
        <a:p>
          <a:pPr rtl="1"/>
          <a:endParaRPr lang="he-IL"/>
        </a:p>
      </dgm:t>
    </dgm:pt>
    <dgm:pt modelId="{720A941A-2F95-4F05-907F-5B23FD6D7ACC}">
      <dgm:prSet phldrT="[טקסט]"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200" b="1" dirty="0" smtClean="0">
              <a:latin typeface="David" panose="020E0502060401010101" pitchFamily="34" charset="-79"/>
              <a:cs typeface="David" panose="020E0502060401010101" pitchFamily="34" charset="-79"/>
            </a:rPr>
            <a:t>USA Tour</a:t>
          </a:r>
        </a:p>
        <a:p>
          <a:pPr rtl="0">
            <a:lnSpc>
              <a:spcPct val="150000"/>
            </a:lnSpc>
          </a:pPr>
          <a:r>
            <a:rPr lang="en-US" sz="1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Learning about a superpower</a:t>
          </a:r>
        </a:p>
        <a:p>
          <a:pPr rtl="0">
            <a:lnSpc>
              <a:spcPct val="150000"/>
            </a:lnSpc>
          </a:pPr>
          <a:r>
            <a:rPr lang="en-US" sz="1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Israel’s main </a:t>
          </a:r>
          <a:r>
            <a:rPr lang="en-US" sz="1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Ally</a:t>
          </a:r>
          <a:endParaRPr lang="en-US" sz="1200" b="1" dirty="0" smtClean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6B5F336E-4BAF-41A8-B9EE-3F890AE67C45}" type="parTrans" cxnId="{3958FECA-F7D9-486F-93D9-D714D2B5E397}">
      <dgm:prSet/>
      <dgm:spPr/>
      <dgm:t>
        <a:bodyPr/>
        <a:lstStyle/>
        <a:p>
          <a:pPr rtl="1"/>
          <a:endParaRPr lang="he-IL"/>
        </a:p>
      </dgm:t>
    </dgm:pt>
    <dgm:pt modelId="{1C8AA05C-348D-4847-8CD6-22279EE39F8A}" type="sibTrans" cxnId="{3958FECA-F7D9-486F-93D9-D714D2B5E397}">
      <dgm:prSet/>
      <dgm:spPr/>
      <dgm:t>
        <a:bodyPr/>
        <a:lstStyle/>
        <a:p>
          <a:pPr rtl="1"/>
          <a:endParaRPr lang="he-IL"/>
        </a:p>
      </dgm:t>
    </dgm:pt>
    <dgm:pt modelId="{00D133F6-D5FE-44FE-8CED-11F0B03BA196}">
      <dgm:prSet phldrT="[טקסט]"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200" b="1" dirty="0" smtClean="0">
              <a:latin typeface="David" panose="020E0502060401010101" pitchFamily="34" charset="-79"/>
              <a:cs typeface="David" panose="020E0502060401010101" pitchFamily="34" charset="-79"/>
            </a:rPr>
            <a:t>“East” Tour</a:t>
          </a:r>
        </a:p>
        <a:p>
          <a:pPr rtl="0">
            <a:lnSpc>
              <a:spcPct val="150000"/>
            </a:lnSpc>
          </a:pPr>
          <a:r>
            <a:rPr lang="en-US" sz="1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Major </a:t>
          </a:r>
          <a:r>
            <a:rPr lang="en-US" sz="1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powers in the east  and different strategic thinking </a:t>
          </a:r>
          <a:endParaRPr lang="he-IL" sz="12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04FA4094-3B5D-4377-80FA-8D2FB8137BCB}" type="parTrans" cxnId="{EF94E870-71B0-47A6-AA6F-FECA8C0CF56C}">
      <dgm:prSet/>
      <dgm:spPr/>
      <dgm:t>
        <a:bodyPr/>
        <a:lstStyle/>
        <a:p>
          <a:pPr rtl="1"/>
          <a:endParaRPr lang="he-IL"/>
        </a:p>
      </dgm:t>
    </dgm:pt>
    <dgm:pt modelId="{16CF5B4E-F001-458D-BFCB-51F97A4C9673}" type="sibTrans" cxnId="{EF94E870-71B0-47A6-AA6F-FECA8C0CF56C}">
      <dgm:prSet/>
      <dgm:spPr/>
      <dgm:t>
        <a:bodyPr/>
        <a:lstStyle/>
        <a:p>
          <a:pPr rtl="1"/>
          <a:endParaRPr lang="he-IL"/>
        </a:p>
      </dgm:t>
    </dgm:pt>
    <dgm:pt modelId="{F7A5E3A7-30D8-43A7-A3C6-DFEA5980E87D}">
      <dgm:prSet phldrT="[טקסט]"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200" b="1" dirty="0" smtClean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rPr>
            <a:t>NATO and EU Tour</a:t>
          </a:r>
        </a:p>
        <a:p>
          <a:pPr rtl="0">
            <a:lnSpc>
              <a:spcPct val="150000"/>
            </a:lnSpc>
          </a:pPr>
          <a:r>
            <a:rPr lang="en-US" sz="1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Learning about </a:t>
          </a:r>
          <a:r>
            <a:rPr lang="en-US" sz="1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major </a:t>
          </a:r>
          <a:r>
            <a:rPr lang="en-US" sz="1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international organizations and “Western “ </a:t>
          </a:r>
          <a:r>
            <a:rPr lang="en-US" sz="1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 strategic thinking</a:t>
          </a:r>
          <a:endParaRPr lang="he-IL" sz="12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FE07703C-A00F-4707-A654-5F53CCE67463}" type="parTrans" cxnId="{9D0310BE-B957-46A2-9B7A-C5EDD99040D6}">
      <dgm:prSet/>
      <dgm:spPr/>
      <dgm:t>
        <a:bodyPr/>
        <a:lstStyle/>
        <a:p>
          <a:pPr rtl="1"/>
          <a:endParaRPr lang="he-IL"/>
        </a:p>
      </dgm:t>
    </dgm:pt>
    <dgm:pt modelId="{98529E1C-B33D-41E5-986C-A6FD8F0CBF90}" type="sibTrans" cxnId="{9D0310BE-B957-46A2-9B7A-C5EDD99040D6}">
      <dgm:prSet/>
      <dgm:spPr/>
      <dgm:t>
        <a:bodyPr/>
        <a:lstStyle/>
        <a:p>
          <a:pPr rtl="1"/>
          <a:endParaRPr lang="he-IL"/>
        </a:p>
      </dgm:t>
    </dgm:pt>
    <dgm:pt modelId="{4AEC451D-5A77-4344-8A07-B3FB569EA315}">
      <dgm:prSet phldrT="[טקסט]"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200" b="1" dirty="0" smtClean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rPr>
            <a:t>Political-military Simulation</a:t>
          </a:r>
        </a:p>
        <a:p>
          <a:pPr rtl="0">
            <a:lnSpc>
              <a:spcPct val="150000"/>
            </a:lnSpc>
          </a:pPr>
          <a:r>
            <a:rPr lang="en-US" sz="1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 </a:t>
          </a:r>
          <a:r>
            <a:rPr lang="en-US" sz="1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researching complex systems and </a:t>
          </a:r>
          <a:r>
            <a:rPr lang="en-US" sz="1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designing </a:t>
          </a:r>
          <a:r>
            <a:rPr lang="en-US" sz="1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strategy </a:t>
          </a:r>
          <a:r>
            <a:rPr lang="en-US" sz="1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and campaign</a:t>
          </a:r>
          <a:endParaRPr lang="he-IL" sz="12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DE542639-0BCE-47A2-BFA5-4897D179B470}" type="parTrans" cxnId="{CC2220BD-AF97-4228-BC4C-754C39018695}">
      <dgm:prSet/>
      <dgm:spPr/>
      <dgm:t>
        <a:bodyPr/>
        <a:lstStyle/>
        <a:p>
          <a:pPr rtl="1"/>
          <a:endParaRPr lang="he-IL"/>
        </a:p>
      </dgm:t>
    </dgm:pt>
    <dgm:pt modelId="{018179E9-121D-48EE-B675-3F0F6E3525BE}" type="sibTrans" cxnId="{CC2220BD-AF97-4228-BC4C-754C39018695}">
      <dgm:prSet/>
      <dgm:spPr/>
      <dgm:t>
        <a:bodyPr/>
        <a:lstStyle/>
        <a:p>
          <a:pPr rtl="1"/>
          <a:endParaRPr lang="he-IL"/>
        </a:p>
      </dgm:t>
    </dgm:pt>
    <dgm:pt modelId="{942F1BFD-B213-429A-A95C-F2928DB5990B}" type="pres">
      <dgm:prSet presAssocID="{1AF70FF2-89B2-4C3E-8487-703BB1F0571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2320ADD9-2034-4577-873A-35EAC52CBA89}" type="pres">
      <dgm:prSet presAssocID="{E1E93390-B3EA-46F8-8262-1F9D9D1EA9B8}" presName="node" presStyleLbl="node1" presStyleIdx="0" presStyleCnt="5" custScaleX="12410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2AA1AF0-B4BE-4200-B994-A7E4B964A061}" type="pres">
      <dgm:prSet presAssocID="{E1E93390-B3EA-46F8-8262-1F9D9D1EA9B8}" presName="spNode" presStyleCnt="0"/>
      <dgm:spPr/>
    </dgm:pt>
    <dgm:pt modelId="{1F431709-1B08-4F72-8B2E-AA98871EBC40}" type="pres">
      <dgm:prSet presAssocID="{C443A215-19BF-4F1F-9358-CDCC12BF9B86}" presName="sibTrans" presStyleLbl="sibTrans1D1" presStyleIdx="0" presStyleCnt="5"/>
      <dgm:spPr/>
      <dgm:t>
        <a:bodyPr/>
        <a:lstStyle/>
        <a:p>
          <a:pPr rtl="1"/>
          <a:endParaRPr lang="he-IL"/>
        </a:p>
      </dgm:t>
    </dgm:pt>
    <dgm:pt modelId="{AD13C37B-7D0E-489B-B660-01315AD5F9FE}" type="pres">
      <dgm:prSet presAssocID="{720A941A-2F95-4F05-907F-5B23FD6D7ACC}" presName="node" presStyleLbl="node1" presStyleIdx="1" presStyleCnt="5" custScaleX="130248" custScaleY="13772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0EAD35C-763E-4FDD-99F8-47EB870672CC}" type="pres">
      <dgm:prSet presAssocID="{720A941A-2F95-4F05-907F-5B23FD6D7ACC}" presName="spNode" presStyleCnt="0"/>
      <dgm:spPr/>
    </dgm:pt>
    <dgm:pt modelId="{0E811529-0C26-4413-AF54-F0D0EEEEF340}" type="pres">
      <dgm:prSet presAssocID="{1C8AA05C-348D-4847-8CD6-22279EE39F8A}" presName="sibTrans" presStyleLbl="sibTrans1D1" presStyleIdx="1" presStyleCnt="5"/>
      <dgm:spPr/>
      <dgm:t>
        <a:bodyPr/>
        <a:lstStyle/>
        <a:p>
          <a:pPr rtl="1"/>
          <a:endParaRPr lang="he-IL"/>
        </a:p>
      </dgm:t>
    </dgm:pt>
    <dgm:pt modelId="{31B56018-2E0B-49FB-B385-A3124517EFA9}" type="pres">
      <dgm:prSet presAssocID="{00D133F6-D5FE-44FE-8CED-11F0B03BA19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39BF699-E360-4234-80D6-56E1C4383BA3}" type="pres">
      <dgm:prSet presAssocID="{00D133F6-D5FE-44FE-8CED-11F0B03BA196}" presName="spNode" presStyleCnt="0"/>
      <dgm:spPr/>
    </dgm:pt>
    <dgm:pt modelId="{6CDFCADE-95CE-4AD6-A0BB-AD59BA5038A4}" type="pres">
      <dgm:prSet presAssocID="{16CF5B4E-F001-458D-BFCB-51F97A4C9673}" presName="sibTrans" presStyleLbl="sibTrans1D1" presStyleIdx="2" presStyleCnt="5"/>
      <dgm:spPr/>
      <dgm:t>
        <a:bodyPr/>
        <a:lstStyle/>
        <a:p>
          <a:pPr rtl="1"/>
          <a:endParaRPr lang="he-IL"/>
        </a:p>
      </dgm:t>
    </dgm:pt>
    <dgm:pt modelId="{895772FB-7574-4C24-8D4A-F9A864C99339}" type="pres">
      <dgm:prSet presAssocID="{F7A5E3A7-30D8-43A7-A3C6-DFEA5980E87D}" presName="node" presStyleLbl="node1" presStyleIdx="3" presStyleCnt="5" custScaleX="140785" custScaleY="11450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E094BC1-D80B-4DFC-86F0-6A8256A16818}" type="pres">
      <dgm:prSet presAssocID="{F7A5E3A7-30D8-43A7-A3C6-DFEA5980E87D}" presName="spNode" presStyleCnt="0"/>
      <dgm:spPr/>
    </dgm:pt>
    <dgm:pt modelId="{E36F72B7-56C4-4DDD-BA28-3F4E8F01553C}" type="pres">
      <dgm:prSet presAssocID="{98529E1C-B33D-41E5-986C-A6FD8F0CBF90}" presName="sibTrans" presStyleLbl="sibTrans1D1" presStyleIdx="3" presStyleCnt="5"/>
      <dgm:spPr/>
      <dgm:t>
        <a:bodyPr/>
        <a:lstStyle/>
        <a:p>
          <a:pPr rtl="1"/>
          <a:endParaRPr lang="he-IL"/>
        </a:p>
      </dgm:t>
    </dgm:pt>
    <dgm:pt modelId="{74773FB5-1D87-486D-A3E5-27A5B6CAFC6F}" type="pres">
      <dgm:prSet presAssocID="{4AEC451D-5A77-4344-8A07-B3FB569EA315}" presName="node" presStyleLbl="node1" presStyleIdx="4" presStyleCnt="5" custScaleX="121711" custScaleY="15045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325670A-9EB2-4257-98F4-CE6C140722A9}" type="pres">
      <dgm:prSet presAssocID="{4AEC451D-5A77-4344-8A07-B3FB569EA315}" presName="spNode" presStyleCnt="0"/>
      <dgm:spPr/>
    </dgm:pt>
    <dgm:pt modelId="{7B23FDA9-5800-497B-BD86-44CDC3D0A01C}" type="pres">
      <dgm:prSet presAssocID="{018179E9-121D-48EE-B675-3F0F6E3525BE}" presName="sibTrans" presStyleLbl="sibTrans1D1" presStyleIdx="4" presStyleCnt="5"/>
      <dgm:spPr/>
      <dgm:t>
        <a:bodyPr/>
        <a:lstStyle/>
        <a:p>
          <a:pPr rtl="1"/>
          <a:endParaRPr lang="he-IL"/>
        </a:p>
      </dgm:t>
    </dgm:pt>
  </dgm:ptLst>
  <dgm:cxnLst>
    <dgm:cxn modelId="{D920FE36-41FA-416E-9E9A-8E9E13CB17A4}" srcId="{1AF70FF2-89B2-4C3E-8487-703BB1F0571E}" destId="{E1E93390-B3EA-46F8-8262-1F9D9D1EA9B8}" srcOrd="0" destOrd="0" parTransId="{64942FCA-4887-4DD1-82DE-47F478CF9192}" sibTransId="{C443A215-19BF-4F1F-9358-CDCC12BF9B86}"/>
    <dgm:cxn modelId="{98E07D4D-6F64-4EC0-95AC-5321F9340BE5}" type="presOf" srcId="{F7A5E3A7-30D8-43A7-A3C6-DFEA5980E87D}" destId="{895772FB-7574-4C24-8D4A-F9A864C99339}" srcOrd="0" destOrd="0" presId="urn:microsoft.com/office/officeart/2005/8/layout/cycle6"/>
    <dgm:cxn modelId="{4EFEEECF-C991-4198-897D-C0B639C9985A}" type="presOf" srcId="{1AF70FF2-89B2-4C3E-8487-703BB1F0571E}" destId="{942F1BFD-B213-429A-A95C-F2928DB5990B}" srcOrd="0" destOrd="0" presId="urn:microsoft.com/office/officeart/2005/8/layout/cycle6"/>
    <dgm:cxn modelId="{0E2E27C9-F178-4047-BBD1-3D48B1B46569}" type="presOf" srcId="{C443A215-19BF-4F1F-9358-CDCC12BF9B86}" destId="{1F431709-1B08-4F72-8B2E-AA98871EBC40}" srcOrd="0" destOrd="0" presId="urn:microsoft.com/office/officeart/2005/8/layout/cycle6"/>
    <dgm:cxn modelId="{9D0310BE-B957-46A2-9B7A-C5EDD99040D6}" srcId="{1AF70FF2-89B2-4C3E-8487-703BB1F0571E}" destId="{F7A5E3A7-30D8-43A7-A3C6-DFEA5980E87D}" srcOrd="3" destOrd="0" parTransId="{FE07703C-A00F-4707-A654-5F53CCE67463}" sibTransId="{98529E1C-B33D-41E5-986C-A6FD8F0CBF90}"/>
    <dgm:cxn modelId="{2BA16FEA-5157-41E6-8FC3-D35A5AF591AD}" type="presOf" srcId="{E1E93390-B3EA-46F8-8262-1F9D9D1EA9B8}" destId="{2320ADD9-2034-4577-873A-35EAC52CBA89}" srcOrd="0" destOrd="0" presId="urn:microsoft.com/office/officeart/2005/8/layout/cycle6"/>
    <dgm:cxn modelId="{3DA33B3D-5304-4ABB-A3B7-048162AD6CA2}" type="presOf" srcId="{16CF5B4E-F001-458D-BFCB-51F97A4C9673}" destId="{6CDFCADE-95CE-4AD6-A0BB-AD59BA5038A4}" srcOrd="0" destOrd="0" presId="urn:microsoft.com/office/officeart/2005/8/layout/cycle6"/>
    <dgm:cxn modelId="{20CC3229-8B1D-4FD6-8E89-BABCB0F5E933}" type="presOf" srcId="{98529E1C-B33D-41E5-986C-A6FD8F0CBF90}" destId="{E36F72B7-56C4-4DDD-BA28-3F4E8F01553C}" srcOrd="0" destOrd="0" presId="urn:microsoft.com/office/officeart/2005/8/layout/cycle6"/>
    <dgm:cxn modelId="{C1AA2EFD-9BCA-440F-BB80-FC215F215047}" type="presOf" srcId="{018179E9-121D-48EE-B675-3F0F6E3525BE}" destId="{7B23FDA9-5800-497B-BD86-44CDC3D0A01C}" srcOrd="0" destOrd="0" presId="urn:microsoft.com/office/officeart/2005/8/layout/cycle6"/>
    <dgm:cxn modelId="{30BE964B-AEA5-40E6-9428-0A779B62950A}" type="presOf" srcId="{720A941A-2F95-4F05-907F-5B23FD6D7ACC}" destId="{AD13C37B-7D0E-489B-B660-01315AD5F9FE}" srcOrd="0" destOrd="0" presId="urn:microsoft.com/office/officeart/2005/8/layout/cycle6"/>
    <dgm:cxn modelId="{EF94E870-71B0-47A6-AA6F-FECA8C0CF56C}" srcId="{1AF70FF2-89B2-4C3E-8487-703BB1F0571E}" destId="{00D133F6-D5FE-44FE-8CED-11F0B03BA196}" srcOrd="2" destOrd="0" parTransId="{04FA4094-3B5D-4377-80FA-8D2FB8137BCB}" sibTransId="{16CF5B4E-F001-458D-BFCB-51F97A4C9673}"/>
    <dgm:cxn modelId="{3958FECA-F7D9-486F-93D9-D714D2B5E397}" srcId="{1AF70FF2-89B2-4C3E-8487-703BB1F0571E}" destId="{720A941A-2F95-4F05-907F-5B23FD6D7ACC}" srcOrd="1" destOrd="0" parTransId="{6B5F336E-4BAF-41A8-B9EE-3F890AE67C45}" sibTransId="{1C8AA05C-348D-4847-8CD6-22279EE39F8A}"/>
    <dgm:cxn modelId="{FC2069C6-25B3-465F-B377-DDE2C23DB8E2}" type="presOf" srcId="{00D133F6-D5FE-44FE-8CED-11F0B03BA196}" destId="{31B56018-2E0B-49FB-B385-A3124517EFA9}" srcOrd="0" destOrd="0" presId="urn:microsoft.com/office/officeart/2005/8/layout/cycle6"/>
    <dgm:cxn modelId="{6F783AC2-37FB-479E-AC23-6590B1F3F488}" type="presOf" srcId="{1C8AA05C-348D-4847-8CD6-22279EE39F8A}" destId="{0E811529-0C26-4413-AF54-F0D0EEEEF340}" srcOrd="0" destOrd="0" presId="urn:microsoft.com/office/officeart/2005/8/layout/cycle6"/>
    <dgm:cxn modelId="{CC2220BD-AF97-4228-BC4C-754C39018695}" srcId="{1AF70FF2-89B2-4C3E-8487-703BB1F0571E}" destId="{4AEC451D-5A77-4344-8A07-B3FB569EA315}" srcOrd="4" destOrd="0" parTransId="{DE542639-0BCE-47A2-BFA5-4897D179B470}" sibTransId="{018179E9-121D-48EE-B675-3F0F6E3525BE}"/>
    <dgm:cxn modelId="{672A3C98-AB53-4F4C-896E-137395CC8242}" type="presOf" srcId="{4AEC451D-5A77-4344-8A07-B3FB569EA315}" destId="{74773FB5-1D87-486D-A3E5-27A5B6CAFC6F}" srcOrd="0" destOrd="0" presId="urn:microsoft.com/office/officeart/2005/8/layout/cycle6"/>
    <dgm:cxn modelId="{ABB4133C-EB9F-4CAE-9DC9-40C793D1BC28}" type="presParOf" srcId="{942F1BFD-B213-429A-A95C-F2928DB5990B}" destId="{2320ADD9-2034-4577-873A-35EAC52CBA89}" srcOrd="0" destOrd="0" presId="urn:microsoft.com/office/officeart/2005/8/layout/cycle6"/>
    <dgm:cxn modelId="{397CB7AC-7DE8-4572-BB1A-CC913167DD86}" type="presParOf" srcId="{942F1BFD-B213-429A-A95C-F2928DB5990B}" destId="{52AA1AF0-B4BE-4200-B994-A7E4B964A061}" srcOrd="1" destOrd="0" presId="urn:microsoft.com/office/officeart/2005/8/layout/cycle6"/>
    <dgm:cxn modelId="{64B2513E-35BF-4580-8832-1B3F00CD4D4E}" type="presParOf" srcId="{942F1BFD-B213-429A-A95C-F2928DB5990B}" destId="{1F431709-1B08-4F72-8B2E-AA98871EBC40}" srcOrd="2" destOrd="0" presId="urn:microsoft.com/office/officeart/2005/8/layout/cycle6"/>
    <dgm:cxn modelId="{495B33F2-D109-4329-A6A8-569FFE6B5650}" type="presParOf" srcId="{942F1BFD-B213-429A-A95C-F2928DB5990B}" destId="{AD13C37B-7D0E-489B-B660-01315AD5F9FE}" srcOrd="3" destOrd="0" presId="urn:microsoft.com/office/officeart/2005/8/layout/cycle6"/>
    <dgm:cxn modelId="{86AA058B-158B-4DCC-A805-A8E150C5FB36}" type="presParOf" srcId="{942F1BFD-B213-429A-A95C-F2928DB5990B}" destId="{F0EAD35C-763E-4FDD-99F8-47EB870672CC}" srcOrd="4" destOrd="0" presId="urn:microsoft.com/office/officeart/2005/8/layout/cycle6"/>
    <dgm:cxn modelId="{6DB046EC-D2EE-41E5-BF74-FAFCFE0FFCA1}" type="presParOf" srcId="{942F1BFD-B213-429A-A95C-F2928DB5990B}" destId="{0E811529-0C26-4413-AF54-F0D0EEEEF340}" srcOrd="5" destOrd="0" presId="urn:microsoft.com/office/officeart/2005/8/layout/cycle6"/>
    <dgm:cxn modelId="{0DB0FE68-F200-450E-B315-2E49B371E52A}" type="presParOf" srcId="{942F1BFD-B213-429A-A95C-F2928DB5990B}" destId="{31B56018-2E0B-49FB-B385-A3124517EFA9}" srcOrd="6" destOrd="0" presId="urn:microsoft.com/office/officeart/2005/8/layout/cycle6"/>
    <dgm:cxn modelId="{6998DF13-E404-4830-A3E1-C8E9936666D8}" type="presParOf" srcId="{942F1BFD-B213-429A-A95C-F2928DB5990B}" destId="{239BF699-E360-4234-80D6-56E1C4383BA3}" srcOrd="7" destOrd="0" presId="urn:microsoft.com/office/officeart/2005/8/layout/cycle6"/>
    <dgm:cxn modelId="{29980C11-C784-4DA4-A49D-88E6B3063354}" type="presParOf" srcId="{942F1BFD-B213-429A-A95C-F2928DB5990B}" destId="{6CDFCADE-95CE-4AD6-A0BB-AD59BA5038A4}" srcOrd="8" destOrd="0" presId="urn:microsoft.com/office/officeart/2005/8/layout/cycle6"/>
    <dgm:cxn modelId="{A5089C3A-6C02-446D-87E4-A39C4621F771}" type="presParOf" srcId="{942F1BFD-B213-429A-A95C-F2928DB5990B}" destId="{895772FB-7574-4C24-8D4A-F9A864C99339}" srcOrd="9" destOrd="0" presId="urn:microsoft.com/office/officeart/2005/8/layout/cycle6"/>
    <dgm:cxn modelId="{541C24A6-D840-41E6-81EC-F5B5988C0136}" type="presParOf" srcId="{942F1BFD-B213-429A-A95C-F2928DB5990B}" destId="{EE094BC1-D80B-4DFC-86F0-6A8256A16818}" srcOrd="10" destOrd="0" presId="urn:microsoft.com/office/officeart/2005/8/layout/cycle6"/>
    <dgm:cxn modelId="{228A492F-C4A2-4AA4-B4D9-268DC271C88C}" type="presParOf" srcId="{942F1BFD-B213-429A-A95C-F2928DB5990B}" destId="{E36F72B7-56C4-4DDD-BA28-3F4E8F01553C}" srcOrd="11" destOrd="0" presId="urn:microsoft.com/office/officeart/2005/8/layout/cycle6"/>
    <dgm:cxn modelId="{AB3DEB25-40AB-4A95-ACE4-8AF195861491}" type="presParOf" srcId="{942F1BFD-B213-429A-A95C-F2928DB5990B}" destId="{74773FB5-1D87-486D-A3E5-27A5B6CAFC6F}" srcOrd="12" destOrd="0" presId="urn:microsoft.com/office/officeart/2005/8/layout/cycle6"/>
    <dgm:cxn modelId="{E46192BB-EA69-4293-864C-F72702B82B90}" type="presParOf" srcId="{942F1BFD-B213-429A-A95C-F2928DB5990B}" destId="{6325670A-9EB2-4257-98F4-CE6C140722A9}" srcOrd="13" destOrd="0" presId="urn:microsoft.com/office/officeart/2005/8/layout/cycle6"/>
    <dgm:cxn modelId="{2D84B2E6-C424-403B-AAA1-42488691BD86}" type="presParOf" srcId="{942F1BFD-B213-429A-A95C-F2928DB5990B}" destId="{7B23FDA9-5800-497B-BD86-44CDC3D0A01C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20ADD9-2034-4577-873A-35EAC52CBA89}">
      <dsp:nvSpPr>
        <dsp:cNvPr id="0" name=""/>
        <dsp:cNvSpPr/>
      </dsp:nvSpPr>
      <dsp:spPr>
        <a:xfrm>
          <a:off x="2826076" y="-2590"/>
          <a:ext cx="2160247" cy="1131402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David" panose="020E0502060401010101" pitchFamily="34" charset="-79"/>
              <a:cs typeface="David" panose="020E0502060401010101" pitchFamily="34" charset="-79"/>
            </a:rPr>
            <a:t>Foreign policy and diplomacy course</a:t>
          </a:r>
        </a:p>
        <a:p>
          <a:pPr lvl="0" algn="ctr" defTabSz="533400" rtl="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rPr>
            <a:t>Theoretical foundation in international relations and diplomacy</a:t>
          </a:r>
          <a:endParaRPr lang="he-IL" sz="1200" b="1" kern="1200" dirty="0" smtClean="0">
            <a:solidFill>
              <a:srgbClr val="FF000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826076" y="-2590"/>
        <a:ext cx="2160247" cy="1131402"/>
      </dsp:txXfrm>
    </dsp:sp>
    <dsp:sp modelId="{1F431709-1B08-4F72-8B2E-AA98871EBC40}">
      <dsp:nvSpPr>
        <dsp:cNvPr id="0" name=""/>
        <dsp:cNvSpPr/>
      </dsp:nvSpPr>
      <dsp:spPr>
        <a:xfrm>
          <a:off x="1643690" y="563110"/>
          <a:ext cx="4525020" cy="4525020"/>
        </a:xfrm>
        <a:custGeom>
          <a:avLst/>
          <a:gdLst/>
          <a:ahLst/>
          <a:cxnLst/>
          <a:rect l="0" t="0" r="0" b="0"/>
          <a:pathLst>
            <a:path>
              <a:moveTo>
                <a:pt x="3349766" y="278366"/>
              </a:moveTo>
              <a:arcTo wR="2262510" hR="2262510" stAng="17923292" swAng="121659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13C37B-7D0E-489B-B660-01315AD5F9FE}">
      <dsp:nvSpPr>
        <dsp:cNvPr id="0" name=""/>
        <dsp:cNvSpPr/>
      </dsp:nvSpPr>
      <dsp:spPr>
        <a:xfrm>
          <a:off x="4924415" y="1347366"/>
          <a:ext cx="2267121" cy="15582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David" panose="020E0502060401010101" pitchFamily="34" charset="-79"/>
              <a:cs typeface="David" panose="020E0502060401010101" pitchFamily="34" charset="-79"/>
            </a:rPr>
            <a:t>USA Tour</a:t>
          </a:r>
        </a:p>
        <a:p>
          <a:pPr lvl="0" algn="ctr" defTabSz="533400" rtl="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Learning about a superpower</a:t>
          </a:r>
        </a:p>
        <a:p>
          <a:pPr lvl="0" algn="ctr" defTabSz="533400" rtl="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Israel’s main </a:t>
          </a:r>
          <a:r>
            <a:rPr lang="en-US" sz="12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Ally</a:t>
          </a:r>
          <a:endParaRPr lang="en-US" sz="1200" b="1" kern="1200" dirty="0" smtClean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924415" y="1347366"/>
        <a:ext cx="2267121" cy="1558201"/>
      </dsp:txXfrm>
    </dsp:sp>
    <dsp:sp modelId="{0E811529-0C26-4413-AF54-F0D0EEEEF340}">
      <dsp:nvSpPr>
        <dsp:cNvPr id="0" name=""/>
        <dsp:cNvSpPr/>
      </dsp:nvSpPr>
      <dsp:spPr>
        <a:xfrm>
          <a:off x="1643690" y="563110"/>
          <a:ext cx="4525020" cy="4525020"/>
        </a:xfrm>
        <a:custGeom>
          <a:avLst/>
          <a:gdLst/>
          <a:ahLst/>
          <a:cxnLst/>
          <a:rect l="0" t="0" r="0" b="0"/>
          <a:pathLst>
            <a:path>
              <a:moveTo>
                <a:pt x="4523133" y="2354905"/>
              </a:moveTo>
              <a:arcTo wR="2262510" hR="2262510" stAng="140428" swAng="187977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B56018-2E0B-49FB-B385-A3124517EFA9}">
      <dsp:nvSpPr>
        <dsp:cNvPr id="0" name=""/>
        <dsp:cNvSpPr/>
      </dsp:nvSpPr>
      <dsp:spPr>
        <a:xfrm>
          <a:off x="4365761" y="4090329"/>
          <a:ext cx="1740619" cy="1131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David" panose="020E0502060401010101" pitchFamily="34" charset="-79"/>
              <a:cs typeface="David" panose="020E0502060401010101" pitchFamily="34" charset="-79"/>
            </a:rPr>
            <a:t>“East” Tour</a:t>
          </a:r>
        </a:p>
        <a:p>
          <a:pPr lvl="0" algn="ctr" defTabSz="533400" rtl="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Major </a:t>
          </a:r>
          <a:r>
            <a:rPr lang="en-US" sz="12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powers in the east  and different strategic thinking </a:t>
          </a:r>
          <a:endParaRPr lang="he-IL" sz="12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365761" y="4090329"/>
        <a:ext cx="1740619" cy="1131402"/>
      </dsp:txXfrm>
    </dsp:sp>
    <dsp:sp modelId="{6CDFCADE-95CE-4AD6-A0BB-AD59BA5038A4}">
      <dsp:nvSpPr>
        <dsp:cNvPr id="0" name=""/>
        <dsp:cNvSpPr/>
      </dsp:nvSpPr>
      <dsp:spPr>
        <a:xfrm>
          <a:off x="1643690" y="563110"/>
          <a:ext cx="4525020" cy="4525020"/>
        </a:xfrm>
        <a:custGeom>
          <a:avLst/>
          <a:gdLst/>
          <a:ahLst/>
          <a:cxnLst/>
          <a:rect l="0" t="0" r="0" b="0"/>
          <a:pathLst>
            <a:path>
              <a:moveTo>
                <a:pt x="2716528" y="4478998"/>
              </a:moveTo>
              <a:arcTo wR="2262510" hR="2262510" stAng="4705432" swAng="84496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772FB-7574-4C24-8D4A-F9A864C99339}">
      <dsp:nvSpPr>
        <dsp:cNvPr id="0" name=""/>
        <dsp:cNvSpPr/>
      </dsp:nvSpPr>
      <dsp:spPr>
        <a:xfrm>
          <a:off x="1351065" y="4008263"/>
          <a:ext cx="2450530" cy="1295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rPr>
            <a:t>NATO and EU Tour</a:t>
          </a:r>
        </a:p>
        <a:p>
          <a:pPr lvl="0" algn="ctr" defTabSz="533400" rtl="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Learning about </a:t>
          </a:r>
          <a:r>
            <a:rPr lang="en-US" sz="12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major </a:t>
          </a:r>
          <a:r>
            <a:rPr lang="en-US" sz="12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international organizations and “Western “ </a:t>
          </a:r>
          <a:r>
            <a:rPr lang="en-US" sz="12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 strategic thinking</a:t>
          </a:r>
          <a:endParaRPr lang="he-IL" sz="12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1351065" y="4008263"/>
        <a:ext cx="2450530" cy="1295535"/>
      </dsp:txXfrm>
    </dsp:sp>
    <dsp:sp modelId="{E36F72B7-56C4-4DDD-BA28-3F4E8F01553C}">
      <dsp:nvSpPr>
        <dsp:cNvPr id="0" name=""/>
        <dsp:cNvSpPr/>
      </dsp:nvSpPr>
      <dsp:spPr>
        <a:xfrm>
          <a:off x="1643690" y="563110"/>
          <a:ext cx="4525020" cy="4525020"/>
        </a:xfrm>
        <a:custGeom>
          <a:avLst/>
          <a:gdLst/>
          <a:ahLst/>
          <a:cxnLst/>
          <a:rect l="0" t="0" r="0" b="0"/>
          <a:pathLst>
            <a:path>
              <a:moveTo>
                <a:pt x="328066" y="3435916"/>
              </a:moveTo>
              <a:arcTo wR="2262510" hR="2262510" stAng="8925576" swAng="162691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773FB5-1D87-486D-A3E5-27A5B6CAFC6F}">
      <dsp:nvSpPr>
        <dsp:cNvPr id="0" name=""/>
        <dsp:cNvSpPr/>
      </dsp:nvSpPr>
      <dsp:spPr>
        <a:xfrm>
          <a:off x="695162" y="1275352"/>
          <a:ext cx="2118525" cy="17022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rPr>
            <a:t>Political-military Simulation</a:t>
          </a:r>
        </a:p>
        <a:p>
          <a:pPr lvl="0" algn="ctr" defTabSz="533400" rtl="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 </a:t>
          </a:r>
          <a:r>
            <a:rPr lang="en-US" sz="12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researching complex systems and </a:t>
          </a:r>
          <a:r>
            <a:rPr lang="en-US" sz="12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designing </a:t>
          </a:r>
          <a:r>
            <a:rPr lang="en-US" sz="12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strategy </a:t>
          </a:r>
          <a:r>
            <a:rPr lang="en-US" sz="12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and campaign</a:t>
          </a:r>
          <a:endParaRPr lang="he-IL" sz="12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695162" y="1275352"/>
        <a:ext cx="2118525" cy="1702229"/>
      </dsp:txXfrm>
    </dsp:sp>
    <dsp:sp modelId="{7B23FDA9-5800-497B-BD86-44CDC3D0A01C}">
      <dsp:nvSpPr>
        <dsp:cNvPr id="0" name=""/>
        <dsp:cNvSpPr/>
      </dsp:nvSpPr>
      <dsp:spPr>
        <a:xfrm>
          <a:off x="1643690" y="563110"/>
          <a:ext cx="4525020" cy="4525020"/>
        </a:xfrm>
        <a:custGeom>
          <a:avLst/>
          <a:gdLst/>
          <a:ahLst/>
          <a:cxnLst/>
          <a:rect l="0" t="0" r="0" b="0"/>
          <a:pathLst>
            <a:path>
              <a:moveTo>
                <a:pt x="619517" y="707027"/>
              </a:moveTo>
              <a:arcTo wR="2262510" hR="2262510" stAng="13405967" swAng="107219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9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6B7112-0E51-4223-8D56-33C8BC2EF607}" type="datetimeFigureOut">
              <a:rPr lang="he-IL" smtClean="0"/>
              <a:pPr/>
              <a:t>י"א/אלול/תשע"ז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461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9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0B8FB6-4605-407B-9F19-FA7745DCD1F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245532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9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287E305-197B-4918-AE76-C25AA0CC2372}" type="datetimeFigureOut">
              <a:rPr lang="he-IL" smtClean="0"/>
              <a:pPr/>
              <a:t>י"א/אלול/תשע"ז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9838"/>
            <a:ext cx="44640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461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9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0DC84A8-D166-427A-8318-C24CFBD3082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08002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250160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509143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י"א/אלול/תשע"ז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8693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י"א/אלול/תשע"ז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51162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י"א/אלול/תשע"ז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79397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י"א/אלול/תשע"ז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49626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י"א/אלול/תשע"ז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40155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י"א/אלול/תשע"ז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17834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י"א/אלול/תשע"ז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808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י"א/אלול/תשע"ז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93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י"א/אלול/תשע"ז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34717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י"א/אלול/תשע"ז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66355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י"א/אלול/תשע"ז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64117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B90F7C2-6811-4F4F-A9ED-20794B27940F}" type="datetimeFigureOut">
              <a:rPr lang="he-IL" smtClean="0"/>
              <a:pPr/>
              <a:t>י"א/אלול/תשע"ז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80627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-180528" y="908720"/>
            <a:ext cx="5904656" cy="2808312"/>
          </a:xfrm>
        </p:spPr>
        <p:txBody>
          <a:bodyPr>
            <a:normAutofit fontScale="90000"/>
          </a:bodyPr>
          <a:lstStyle/>
          <a:p>
            <a:pPr algn="ctr" rtl="0"/>
            <a: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en-US" sz="53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n-US" sz="53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en-US" sz="53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Political Axis</a:t>
            </a:r>
            <a:r>
              <a:rPr lang="en-US" sz="53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n-US" sz="5300" b="1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en-US" sz="4000" dirty="0" smtClean="0">
                <a:latin typeface="David" panose="020E0502060401010101" pitchFamily="34" charset="-79"/>
                <a:cs typeface="David" panose="020E0502060401010101" pitchFamily="34" charset="-79"/>
              </a:rPr>
              <a:t>Presentation </a:t>
            </a:r>
            <a:r>
              <a:rPr lang="en-US" sz="4000" dirty="0" smtClean="0">
                <a:latin typeface="David" panose="020E0502060401010101" pitchFamily="34" charset="-79"/>
                <a:cs typeface="David" panose="020E0502060401010101" pitchFamily="34" charset="-79"/>
              </a:rPr>
              <a:t>to the 45</a:t>
            </a:r>
            <a:r>
              <a:rPr lang="en-US" sz="4000" baseline="30000" dirty="0" smtClean="0">
                <a:latin typeface="David" panose="020E0502060401010101" pitchFamily="34" charset="-79"/>
                <a:cs typeface="David" panose="020E0502060401010101" pitchFamily="34" charset="-79"/>
              </a:rPr>
              <a:t>th</a:t>
            </a:r>
            <a:r>
              <a:rPr lang="en-US" sz="4000" dirty="0" smtClean="0">
                <a:latin typeface="David" panose="020E0502060401010101" pitchFamily="34" charset="-79"/>
                <a:cs typeface="David" panose="020E0502060401010101" pitchFamily="34" charset="-79"/>
              </a:rPr>
              <a:t> Class</a:t>
            </a:r>
            <a:endParaRPr 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-540568" y="4509120"/>
            <a:ext cx="6048672" cy="1008112"/>
          </a:xfrm>
        </p:spPr>
        <p:txBody>
          <a:bodyPr>
            <a:normAutofit/>
          </a:bodyPr>
          <a:lstStyle/>
          <a:p>
            <a:pPr algn="ctr"/>
            <a:r>
              <a:rPr lang="he-IL" sz="4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4.9.2017</a:t>
            </a: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תמונה 3" descr="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340768"/>
            <a:ext cx="2960092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e-IL" sz="4800" b="1" dirty="0" smtClean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>
              <a:buNone/>
            </a:pPr>
            <a:r>
              <a:rPr lang="en-US" sz="48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The End</a:t>
            </a:r>
            <a:endParaRPr lang="he-IL" sz="48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0" y="11977"/>
            <a:ext cx="9144000" cy="739551"/>
          </a:xfrm>
        </p:spPr>
        <p:txBody>
          <a:bodyPr>
            <a:normAutofit/>
          </a:bodyPr>
          <a:lstStyle/>
          <a:p>
            <a:pPr algn="ctr" rtl="0"/>
            <a:r>
              <a:rPr lang="en-US" sz="3600" b="1" dirty="0" smtClean="0">
                <a:solidFill>
                  <a:schemeClr val="accent5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Goals </a:t>
            </a:r>
            <a:r>
              <a:rPr lang="en-US" sz="3600" b="1" dirty="0" smtClean="0">
                <a:solidFill>
                  <a:schemeClr val="accent5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of the Political </a:t>
            </a:r>
            <a:r>
              <a:rPr lang="en-US" sz="3600" b="1" dirty="0" smtClean="0">
                <a:solidFill>
                  <a:schemeClr val="accent5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Axis</a:t>
            </a:r>
            <a:endParaRPr lang="he-IL" sz="3600" b="1" dirty="0">
              <a:solidFill>
                <a:schemeClr val="accent5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Autofit/>
          </a:bodyPr>
          <a:lstStyle/>
          <a:p>
            <a:pPr lvl="0" algn="l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Acquiring </a:t>
            </a:r>
            <a:r>
              <a:rPr lang="en-US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basic terminology and identifying trends </a:t>
            </a:r>
            <a: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in the development of the international </a:t>
            </a:r>
            <a: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system </a:t>
            </a:r>
            <a: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and contemporary diplomatic </a:t>
            </a:r>
            <a: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practice.</a:t>
            </a:r>
            <a:endParaRPr lang="en-US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 algn="l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Learning the sources and characteristics of </a:t>
            </a:r>
            <a:r>
              <a:rPr lang="en-US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Israeli foreign policy</a:t>
            </a:r>
            <a: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and identifying the main challenges it faces.</a:t>
            </a:r>
          </a:p>
          <a:p>
            <a:pPr lvl="0" algn="l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Deepening the understanding of </a:t>
            </a:r>
            <a:r>
              <a:rPr lang="en-US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policy design mechanisms </a:t>
            </a:r>
            <a: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in </a:t>
            </a:r>
            <a: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Israel, </a:t>
            </a:r>
            <a: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concerning today’s </a:t>
            </a:r>
            <a: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main political  </a:t>
            </a:r>
            <a: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issues.</a:t>
            </a:r>
          </a:p>
          <a:p>
            <a:pPr lvl="0" algn="l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Becoming familiar with the </a:t>
            </a:r>
            <a:r>
              <a:rPr lang="en-US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diplomatic work</a:t>
            </a:r>
            <a: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and challenges of the Ministry of Foreign Affairs.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251520" y="666654"/>
            <a:ext cx="864096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0"/>
            <a:r>
              <a:rPr lang="en-US" sz="24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Developing broad-based political thinking and awareness of the </a:t>
            </a:r>
            <a:r>
              <a:rPr lang="en-US" sz="24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political instruments  </a:t>
            </a:r>
            <a:r>
              <a:rPr lang="en-US" sz="24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that are a part of Israel’s </a:t>
            </a:r>
            <a:r>
              <a:rPr lang="en-US" sz="24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national security</a:t>
            </a:r>
            <a:r>
              <a:rPr lang="en-US" sz="24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-171400"/>
            <a:ext cx="9144000" cy="13255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5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Learning Development in the Political </a:t>
            </a:r>
            <a:r>
              <a:rPr lang="en-US" sz="3600" b="1" dirty="0" smtClean="0">
                <a:solidFill>
                  <a:schemeClr val="accent5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axis</a:t>
            </a:r>
            <a:endParaRPr lang="he-IL" sz="3600" b="1" dirty="0" smtClean="0">
              <a:solidFill>
                <a:schemeClr val="accent5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21528633"/>
              </p:ext>
            </p:extLst>
          </p:nvPr>
        </p:nvGraphicFramePr>
        <p:xfrm>
          <a:off x="844674" y="1001517"/>
          <a:ext cx="7886700" cy="530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79912" y="3002932"/>
            <a:ext cx="1872208" cy="129837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0"/>
            <a:r>
              <a:rPr lang="en-US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Developing political Thinking</a:t>
            </a:r>
            <a:endParaRPr lang="he-IL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211669"/>
            <a:ext cx="1619672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latin typeface="David" panose="020E0502060401010101" pitchFamily="34" charset="-79"/>
                <a:cs typeface="David" panose="020E0502060401010101" pitchFamily="34" charset="-79"/>
              </a:rPr>
              <a:t>Supporting  content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92280" y="5934670"/>
            <a:ext cx="2051720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1">
            <a:spAutoFit/>
          </a:bodyPr>
          <a:lstStyle/>
          <a:p>
            <a:pPr lvl="0" algn="just"/>
            <a:r>
              <a:rPr lang="en-US" dirty="0" smtClean="0"/>
              <a:t>Getting to know ourselves through the eyes of others 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0" y="14920"/>
            <a:ext cx="9143999" cy="1008112"/>
          </a:xfrm>
        </p:spPr>
        <p:txBody>
          <a:bodyPr>
            <a:noAutofit/>
          </a:bodyPr>
          <a:lstStyle/>
          <a:p>
            <a:pPr algn="ctr" rtl="0"/>
            <a:r>
              <a:rPr lang="en-US" sz="2800" b="1" dirty="0" smtClean="0">
                <a:solidFill>
                  <a:schemeClr val="accent5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The Academic Course – Foreign Policy and Diplomacy</a:t>
            </a:r>
            <a:endParaRPr lang="he-IL" sz="2800" b="1" dirty="0">
              <a:solidFill>
                <a:schemeClr val="accent5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-1" y="1005856"/>
            <a:ext cx="9144002" cy="5735511"/>
          </a:xfrm>
        </p:spPr>
        <p:txBody>
          <a:bodyPr>
            <a:normAutofit fontScale="92500"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Led by </a:t>
            </a:r>
            <a:r>
              <a:rPr lang="en-US" sz="28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Dr. </a:t>
            </a:r>
            <a:r>
              <a:rPr lang="en-US" sz="2800" b="1" dirty="0" err="1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Eran</a:t>
            </a:r>
            <a:r>
              <a:rPr lang="en-US" sz="28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Lerman</a:t>
            </a:r>
            <a:r>
              <a:rPr lang="en-US" sz="28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with guest lecturers:</a:t>
            </a:r>
          </a:p>
          <a:p>
            <a:pPr lvl="1" algn="l" rtl="0">
              <a:lnSpc>
                <a:spcPct val="150000"/>
              </a:lnSpc>
            </a:pPr>
            <a:r>
              <a:rPr lang="en-US" sz="25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Introductions</a:t>
            </a:r>
            <a:r>
              <a:rPr lang="en-US" sz="2500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2500" dirty="0" smtClean="0">
                <a:latin typeface="David" panose="020E0502060401010101" pitchFamily="34" charset="-79"/>
                <a:cs typeface="David" panose="020E0502060401010101" pitchFamily="34" charset="-79"/>
              </a:rPr>
              <a:t>– the development of the international </a:t>
            </a:r>
            <a:r>
              <a:rPr lang="en-US" sz="2500" dirty="0" smtClean="0">
                <a:latin typeface="David" panose="020E0502060401010101" pitchFamily="34" charset="-79"/>
                <a:cs typeface="David" panose="020E0502060401010101" pitchFamily="34" charset="-79"/>
              </a:rPr>
              <a:t>system, </a:t>
            </a:r>
            <a:r>
              <a:rPr lang="en-US" sz="2500" dirty="0" smtClean="0">
                <a:latin typeface="David" panose="020E0502060401010101" pitchFamily="34" charset="-79"/>
                <a:cs typeface="David" panose="020E0502060401010101" pitchFamily="34" charset="-79"/>
              </a:rPr>
              <a:t>traditional and modern diplomacy, introduction to Zionist diplomacy.</a:t>
            </a:r>
          </a:p>
          <a:p>
            <a:pPr lvl="1" algn="l" rtl="0">
              <a:lnSpc>
                <a:spcPct val="150000"/>
              </a:lnSpc>
            </a:pPr>
            <a:r>
              <a:rPr lang="en-US" sz="25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Practical </a:t>
            </a:r>
            <a:r>
              <a:rPr lang="en-US" sz="2500" b="1" dirty="0" err="1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statescraft</a:t>
            </a:r>
            <a:r>
              <a:rPr lang="en-US" sz="25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25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and diplomacy </a:t>
            </a:r>
            <a:r>
              <a:rPr lang="en-US" sz="2500" dirty="0" smtClean="0">
                <a:latin typeface="David" panose="020E0502060401010101" pitchFamily="34" charset="-79"/>
                <a:cs typeface="David" panose="020E0502060401010101" pitchFamily="34" charset="-79"/>
              </a:rPr>
              <a:t>– political negotiations, diplomacy during a campaign, public diplomacy, economic diplomacy, multilateral diplomacy, visit to the Ministry of Foreign Affairs.</a:t>
            </a:r>
          </a:p>
          <a:p>
            <a:pPr lvl="1" algn="l" rtl="0">
              <a:lnSpc>
                <a:spcPct val="150000"/>
              </a:lnSpc>
            </a:pPr>
            <a:r>
              <a:rPr lang="en-US" sz="25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Decision making mechanisms </a:t>
            </a:r>
            <a:r>
              <a:rPr lang="en-US" sz="2500" dirty="0" smtClean="0">
                <a:latin typeface="David" panose="020E0502060401010101" pitchFamily="34" charset="-79"/>
                <a:cs typeface="David" panose="020E0502060401010101" pitchFamily="34" charset="-79"/>
              </a:rPr>
              <a:t>– policy </a:t>
            </a:r>
            <a:r>
              <a:rPr lang="en-US" sz="2500" dirty="0" smtClean="0">
                <a:latin typeface="David" panose="020E0502060401010101" pitchFamily="34" charset="-79"/>
                <a:cs typeface="David" panose="020E0502060401010101" pitchFamily="34" charset="-79"/>
              </a:rPr>
              <a:t>design </a:t>
            </a:r>
            <a:r>
              <a:rPr lang="en-US" sz="2500" dirty="0" smtClean="0">
                <a:latin typeface="David" panose="020E0502060401010101" pitchFamily="34" charset="-79"/>
                <a:cs typeface="David" panose="020E0502060401010101" pitchFamily="34" charset="-79"/>
              </a:rPr>
              <a:t>and decision making mechanisms.</a:t>
            </a:r>
          </a:p>
          <a:p>
            <a:pPr marL="171450" lvl="1" algn="l" rtl="0">
              <a:lnSpc>
                <a:spcPct val="150000"/>
              </a:lnSpc>
              <a:spcBef>
                <a:spcPts val="750"/>
              </a:spcBef>
            </a:pPr>
            <a:r>
              <a:rPr lang="en-US" sz="28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Final assignment </a:t>
            </a:r>
            <a:r>
              <a:rPr lang="en-US" sz="2800" dirty="0">
                <a:latin typeface="David" panose="020E0502060401010101" pitchFamily="34" charset="-79"/>
                <a:cs typeface="David" panose="020E0502060401010101" pitchFamily="34" charset="-79"/>
              </a:rPr>
              <a:t>– policy </a:t>
            </a:r>
            <a:r>
              <a:rPr lang="en-US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paper </a:t>
            </a:r>
            <a:r>
              <a:rPr lang="en-US" sz="28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submittes</a:t>
            </a:r>
            <a:r>
              <a:rPr lang="en-US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r>
              <a:rPr lang="en-US" sz="2800" dirty="0">
                <a:latin typeface="David" panose="020E0502060401010101" pitchFamily="34" charset="-79"/>
                <a:cs typeface="David" panose="020E0502060401010101" pitchFamily="34" charset="-79"/>
              </a:rPr>
              <a:t>to a decision maker on a political issue.</a:t>
            </a:r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645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2160"/>
          </a:xfrm>
        </p:spPr>
        <p:txBody>
          <a:bodyPr>
            <a:normAutofit/>
          </a:bodyPr>
          <a:lstStyle/>
          <a:p>
            <a:pPr algn="ctr" rtl="0"/>
            <a:r>
              <a:rPr lang="en-US" sz="3600" b="1" dirty="0" smtClean="0">
                <a:solidFill>
                  <a:schemeClr val="accent5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Political-Military </a:t>
            </a:r>
            <a:r>
              <a:rPr lang="en-US" sz="3600" b="1" dirty="0" smtClean="0">
                <a:solidFill>
                  <a:schemeClr val="accent5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Simulation</a:t>
            </a:r>
            <a:endParaRPr lang="he-IL" sz="3600" b="1" dirty="0">
              <a:solidFill>
                <a:schemeClr val="accent5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052042"/>
            <a:ext cx="8960024" cy="5805958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 </a:t>
            </a:r>
            <a:r>
              <a:rPr lang="en-US" sz="2400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major learning experience  </a:t>
            </a:r>
            <a:r>
              <a:rPr lang="en-US" sz="2400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that will deal </a:t>
            </a:r>
            <a:r>
              <a:rPr lang="en-US" sz="2400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with a political-military </a:t>
            </a:r>
            <a:r>
              <a:rPr lang="en-US" sz="2400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campaign.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Will be held in </a:t>
            </a:r>
            <a: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February-March.</a:t>
            </a:r>
            <a:endParaRPr lang="en-US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 rtl="0">
              <a:lnSpc>
                <a:spcPct val="150000"/>
              </a:lnSpc>
            </a:pPr>
            <a:r>
              <a:rPr lang="en-US" sz="24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The students will be divided into groups and </a:t>
            </a:r>
            <a: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assigned roles.</a:t>
            </a:r>
            <a:endParaRPr lang="en-US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 rtl="0">
              <a:lnSpc>
                <a:spcPct val="150000"/>
              </a:lnSpc>
            </a:pPr>
            <a:r>
              <a:rPr lang="en-US" sz="24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The extensive preparatory work will include analyzing </a:t>
            </a:r>
            <a: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the actor and </a:t>
            </a:r>
            <a: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the system, clarifying interests and tensions, shaping strategy, </a:t>
            </a:r>
            <a: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planning </a:t>
            </a:r>
            <a: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a campaign.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During the simulation – implementing strategy, monitoring and changing in light of scenarios and events.</a:t>
            </a: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9310"/>
            <a:ext cx="9144000" cy="1072160"/>
          </a:xfrm>
        </p:spPr>
        <p:txBody>
          <a:bodyPr>
            <a:normAutofit/>
          </a:bodyPr>
          <a:lstStyle/>
          <a:p>
            <a:pPr algn="ctr" rtl="0"/>
            <a:r>
              <a:rPr lang="en-US" altLang="he-IL" sz="3600" b="1" dirty="0" smtClean="0">
                <a:solidFill>
                  <a:schemeClr val="accent5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NATO and EU Tour</a:t>
            </a:r>
            <a:endParaRPr lang="he-IL" altLang="he-IL" sz="3600" b="1" dirty="0" smtClean="0">
              <a:solidFill>
                <a:schemeClr val="accent5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-22162" y="1196752"/>
            <a:ext cx="9144000" cy="5301208"/>
          </a:xfrm>
        </p:spPr>
        <p:txBody>
          <a:bodyPr>
            <a:normAutofit fontScale="92500" lnSpcReduction="20000"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Learning about NATO and the European Union </a:t>
            </a:r>
            <a:r>
              <a:rPr lang="en-US" sz="24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as central </a:t>
            </a:r>
            <a:r>
              <a:rPr lang="en-US" sz="24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actors  </a:t>
            </a:r>
            <a:r>
              <a:rPr lang="en-US" sz="24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in the international </a:t>
            </a:r>
            <a:r>
              <a:rPr lang="en-US" sz="24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system</a:t>
            </a:r>
            <a: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that have major </a:t>
            </a:r>
            <a: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influence on  </a:t>
            </a:r>
            <a: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issues important to Israel’s security. This will include:</a:t>
            </a:r>
          </a:p>
          <a:p>
            <a:pPr lvl="1" algn="l" rtl="0">
              <a:lnSpc>
                <a:spcPct val="150000"/>
              </a:lnSpc>
            </a:pPr>
            <a:r>
              <a:rPr lang="en-US" sz="2200" dirty="0" smtClean="0">
                <a:latin typeface="David" panose="020E0502060401010101" pitchFamily="34" charset="-79"/>
                <a:cs typeface="David" panose="020E0502060401010101" pitchFamily="34" charset="-79"/>
              </a:rPr>
              <a:t>Learning how these organizations operate – organizational structure, the main institutions, decision making patterns and the main challenges they face.</a:t>
            </a:r>
          </a:p>
          <a:p>
            <a:pPr lvl="1" algn="l" rtl="0">
              <a:lnSpc>
                <a:spcPct val="150000"/>
              </a:lnSpc>
            </a:pPr>
            <a:r>
              <a:rPr lang="en-US" sz="2200" dirty="0" smtClean="0">
                <a:latin typeface="David" panose="020E0502060401010101" pitchFamily="34" charset="-79"/>
                <a:cs typeface="David" panose="020E0502060401010101" pitchFamily="34" charset="-79"/>
              </a:rPr>
              <a:t>Learning about the relationship between these organizations Middle Eastern countries.</a:t>
            </a:r>
          </a:p>
          <a:p>
            <a:pPr lvl="1" algn="l" rtl="0">
              <a:lnSpc>
                <a:spcPct val="150000"/>
              </a:lnSpc>
            </a:pPr>
            <a:r>
              <a:rPr lang="en-US" sz="2200" dirty="0" smtClean="0">
                <a:latin typeface="David" panose="020E0502060401010101" pitchFamily="34" charset="-79"/>
                <a:cs typeface="David" panose="020E0502060401010101" pitchFamily="34" charset="-79"/>
              </a:rPr>
              <a:t>Learning about the relationship between these organizations and the State of Israel.</a:t>
            </a:r>
          </a:p>
          <a:p>
            <a:pPr lvl="1" algn="l" rtl="0">
              <a:lnSpc>
                <a:spcPct val="150000"/>
              </a:lnSpc>
            </a:pPr>
            <a:r>
              <a:rPr lang="en-US" sz="2200" dirty="0" smtClean="0">
                <a:latin typeface="David" panose="020E0502060401010101" pitchFamily="34" charset="-79"/>
                <a:cs typeface="David" panose="020E0502060401010101" pitchFamily="34" charset="-79"/>
              </a:rPr>
              <a:t>Familiarization with the activities of the embassy and the defense attaché.</a:t>
            </a:r>
          </a:p>
          <a:p>
            <a:pPr marL="171450" lvl="1" algn="l" rtl="0">
              <a:lnSpc>
                <a:spcPct val="150000"/>
              </a:lnSpc>
              <a:spcBef>
                <a:spcPts val="750"/>
              </a:spcBef>
            </a:pPr>
            <a:r>
              <a:rPr lang="en-US" sz="24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This year we will add a visit to another important Western European country.</a:t>
            </a:r>
          </a:p>
          <a:p>
            <a:pPr lvl="1" algn="l" rtl="0">
              <a:lnSpc>
                <a:spcPct val="150000"/>
              </a:lnSpc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926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תוכן 2"/>
          <p:cNvSpPr>
            <a:spLocks noGrp="1"/>
          </p:cNvSpPr>
          <p:nvPr>
            <p:ph idx="1"/>
          </p:nvPr>
        </p:nvSpPr>
        <p:spPr>
          <a:xfrm>
            <a:off x="0" y="-242887"/>
            <a:ext cx="9144000" cy="7100887"/>
          </a:xfrm>
        </p:spPr>
        <p:txBody>
          <a:bodyPr>
            <a:normAutofit fontScale="55000" lnSpcReduction="20000"/>
          </a:bodyPr>
          <a:lstStyle/>
          <a:p>
            <a:pPr algn="ctr" rtl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alt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 rtl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he-IL" sz="5800" b="1" dirty="0" smtClean="0">
                <a:solidFill>
                  <a:schemeClr val="accent5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Tour to the “East”</a:t>
            </a:r>
            <a:endParaRPr lang="he-IL" altLang="he-IL" sz="5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 rtl="0"/>
            <a:endParaRPr lang="he-IL" altLang="he-IL" sz="3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 rtl="0">
              <a:lnSpc>
                <a:spcPct val="160000"/>
              </a:lnSpc>
            </a:pPr>
            <a:r>
              <a:rPr lang="en-US" alt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Four groups will </a:t>
            </a:r>
            <a:r>
              <a:rPr lang="en-US" alt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visit China, India, Russia and South Korea.</a:t>
            </a:r>
          </a:p>
          <a:p>
            <a:pPr algn="l" rtl="0">
              <a:lnSpc>
                <a:spcPct val="160000"/>
              </a:lnSpc>
            </a:pPr>
            <a:r>
              <a:rPr lang="en-US" alt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Prior to the tour will be </a:t>
            </a:r>
            <a:r>
              <a:rPr lang="en-US" altLang="he-IL" sz="36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comprehensive preparatory learning </a:t>
            </a:r>
            <a:r>
              <a:rPr lang="en-US" alt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in </a:t>
            </a:r>
            <a:r>
              <a:rPr lang="en-US" alt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groups and  there will be </a:t>
            </a:r>
            <a:r>
              <a:rPr lang="en-US" altLang="he-IL" sz="36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information </a:t>
            </a:r>
            <a:r>
              <a:rPr lang="en-US" altLang="he-IL" sz="36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sharing </a:t>
            </a:r>
            <a:r>
              <a:rPr lang="en-US" alt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afterwards.</a:t>
            </a:r>
          </a:p>
          <a:p>
            <a:pPr algn="l" rtl="0">
              <a:lnSpc>
                <a:spcPct val="160000"/>
              </a:lnSpc>
            </a:pPr>
            <a:r>
              <a:rPr lang="en-US" alt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The goal: becoming familiar with the main actors in the international </a:t>
            </a:r>
            <a:r>
              <a:rPr lang="en-US" alt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system </a:t>
            </a:r>
            <a:r>
              <a:rPr lang="en-US" alt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that are characterized by </a:t>
            </a:r>
            <a:r>
              <a:rPr lang="en-US" altLang="he-IL" sz="36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“different” strategic thinking</a:t>
            </a:r>
            <a:r>
              <a:rPr lang="en-US" alt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</a:p>
          <a:p>
            <a:pPr lvl="1" algn="l" rtl="0">
              <a:lnSpc>
                <a:spcPct val="160000"/>
              </a:lnSpc>
            </a:pPr>
            <a:r>
              <a:rPr lang="en-US" altLang="he-IL" sz="3300" dirty="0" smtClean="0">
                <a:latin typeface="David" panose="020E0502060401010101" pitchFamily="34" charset="-79"/>
                <a:cs typeface="David" panose="020E0502060401010101" pitchFamily="34" charset="-79"/>
              </a:rPr>
              <a:t>Learning the national security concepts and strategic culture.</a:t>
            </a:r>
          </a:p>
          <a:p>
            <a:pPr lvl="1" algn="l" rtl="0">
              <a:lnSpc>
                <a:spcPct val="160000"/>
              </a:lnSpc>
            </a:pPr>
            <a:r>
              <a:rPr lang="en-US" altLang="he-IL" sz="3300" dirty="0" smtClean="0">
                <a:latin typeface="David" panose="020E0502060401010101" pitchFamily="34" charset="-79"/>
                <a:cs typeface="David" panose="020E0502060401010101" pitchFamily="34" charset="-79"/>
              </a:rPr>
              <a:t>Learning about the culture, </a:t>
            </a:r>
            <a:r>
              <a:rPr lang="en-US" altLang="he-IL" sz="3300" dirty="0" smtClean="0">
                <a:latin typeface="David" panose="020E0502060401010101" pitchFamily="34" charset="-79"/>
                <a:cs typeface="David" panose="020E0502060401010101" pitchFamily="34" charset="-79"/>
              </a:rPr>
              <a:t>heritage </a:t>
            </a:r>
            <a:r>
              <a:rPr lang="en-US" altLang="he-IL" sz="3300" dirty="0" smtClean="0">
                <a:latin typeface="David" panose="020E0502060401010101" pitchFamily="34" charset="-79"/>
                <a:cs typeface="David" panose="020E0502060401010101" pitchFamily="34" charset="-79"/>
              </a:rPr>
              <a:t>and roots – the </a:t>
            </a:r>
            <a:r>
              <a:rPr lang="en-US" altLang="he-IL" sz="3300" dirty="0" smtClean="0">
                <a:latin typeface="David" panose="020E0502060401010101" pitchFamily="34" charset="-79"/>
                <a:cs typeface="David" panose="020E0502060401010101" pitchFamily="34" charset="-79"/>
              </a:rPr>
              <a:t>“DNA”.</a:t>
            </a:r>
            <a:endParaRPr lang="en-US" altLang="he-IL" sz="33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 algn="l" rtl="0">
              <a:lnSpc>
                <a:spcPct val="160000"/>
              </a:lnSpc>
            </a:pPr>
            <a:r>
              <a:rPr lang="en-US" altLang="he-IL" sz="3300" dirty="0" smtClean="0">
                <a:latin typeface="David" panose="020E0502060401010101" pitchFamily="34" charset="-79"/>
                <a:cs typeface="David" panose="020E0502060401010101" pitchFamily="34" charset="-79"/>
              </a:rPr>
              <a:t>Understanding </a:t>
            </a:r>
            <a:r>
              <a:rPr lang="en-US" altLang="he-IL" sz="3300" dirty="0" smtClean="0">
                <a:latin typeface="David" panose="020E0502060401010101" pitchFamily="34" charset="-79"/>
                <a:cs typeface="David" panose="020E0502060401010101" pitchFamily="34" charset="-79"/>
              </a:rPr>
              <a:t>their concept of </a:t>
            </a:r>
            <a:r>
              <a:rPr lang="en-US" altLang="he-IL" sz="3300" dirty="0" smtClean="0">
                <a:latin typeface="David" panose="020E0502060401010101" pitchFamily="34" charset="-79"/>
                <a:cs typeface="David" panose="020E0502060401010101" pitchFamily="34" charset="-79"/>
              </a:rPr>
              <a:t>international relations and interests toward the Middle East.</a:t>
            </a:r>
          </a:p>
          <a:p>
            <a:pPr lvl="1" algn="l" rtl="0">
              <a:lnSpc>
                <a:spcPct val="160000"/>
              </a:lnSpc>
            </a:pPr>
            <a:r>
              <a:rPr lang="en-US" altLang="he-IL" sz="3300" dirty="0" smtClean="0">
                <a:latin typeface="David" panose="020E0502060401010101" pitchFamily="34" charset="-79"/>
                <a:cs typeface="David" panose="020E0502060401010101" pitchFamily="34" charset="-79"/>
              </a:rPr>
              <a:t>Learning about bilateral relations with Israel.</a:t>
            </a:r>
          </a:p>
          <a:p>
            <a:pPr marL="171450" lvl="1" algn="l" rtl="0">
              <a:lnSpc>
                <a:spcPct val="160000"/>
              </a:lnSpc>
              <a:spcBef>
                <a:spcPts val="750"/>
              </a:spcBef>
            </a:pPr>
            <a:r>
              <a:rPr lang="en-US" altLang="he-IL" sz="3800" dirty="0" smtClean="0">
                <a:latin typeface="David" panose="020E0502060401010101" pitchFamily="34" charset="-79"/>
                <a:cs typeface="David" panose="020E0502060401010101" pitchFamily="34" charset="-79"/>
              </a:rPr>
              <a:t>This is an academic course that awards 3 credits. Academic instructor: Dr. </a:t>
            </a:r>
            <a:r>
              <a:rPr lang="en-US" altLang="he-IL" sz="38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Eran</a:t>
            </a:r>
            <a:r>
              <a:rPr lang="en-US" altLang="he-IL" sz="38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altLang="he-IL" sz="38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Lerman</a:t>
            </a:r>
            <a:r>
              <a:rPr lang="en-US" altLang="he-IL" sz="3800" dirty="0" smtClean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  <a:r>
              <a:rPr lang="en-US" altLang="he-IL" sz="3800" dirty="0" smtClean="0">
                <a:latin typeface="David" panose="020E0502060401010101" pitchFamily="34" charset="-79"/>
                <a:cs typeface="David" panose="020E0502060401010101" pitchFamily="34" charset="-79"/>
              </a:rPr>
              <a:t>Group assignment</a:t>
            </a:r>
            <a:r>
              <a:rPr lang="en-US" alt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marL="182880" lvl="1" algn="l" rtl="0">
              <a:spcBef>
                <a:spcPts val="1200"/>
              </a:spcBef>
            </a:pPr>
            <a:endParaRPr lang="en-US" altLang="he-IL" sz="3400" dirty="0" smtClean="0"/>
          </a:p>
        </p:txBody>
      </p:sp>
    </p:spTree>
    <p:extLst>
      <p:ext uri="{BB962C8B-B14F-4D97-AF65-F5344CB8AC3E}">
        <p14:creationId xmlns:p14="http://schemas.microsoft.com/office/powerpoint/2010/main" xmlns="" val="244486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כותרת 1"/>
          <p:cNvSpPr>
            <a:spLocks noGrp="1"/>
          </p:cNvSpPr>
          <p:nvPr>
            <p:ph type="title"/>
          </p:nvPr>
        </p:nvSpPr>
        <p:spPr>
          <a:xfrm>
            <a:off x="0" y="-17463"/>
            <a:ext cx="9144000" cy="1143001"/>
          </a:xfrm>
        </p:spPr>
        <p:txBody>
          <a:bodyPr>
            <a:normAutofit/>
          </a:bodyPr>
          <a:lstStyle/>
          <a:p>
            <a:pPr algn="ctr" rtl="0"/>
            <a:r>
              <a:rPr lang="en-US" altLang="he-IL" sz="3600" b="1" dirty="0" smtClean="0">
                <a:solidFill>
                  <a:schemeClr val="accent5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USA Tour</a:t>
            </a:r>
            <a:endParaRPr lang="he-IL" altLang="he-IL" sz="3600" b="1" dirty="0" smtClean="0">
              <a:solidFill>
                <a:schemeClr val="accent5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sp>
        <p:nvSpPr>
          <p:cNvPr id="3075" name="מציין מיקום תוכן 2"/>
          <p:cNvSpPr>
            <a:spLocks noGrp="1"/>
          </p:cNvSpPr>
          <p:nvPr>
            <p:ph idx="1"/>
          </p:nvPr>
        </p:nvSpPr>
        <p:spPr>
          <a:xfrm>
            <a:off x="508343" y="908720"/>
            <a:ext cx="8641084" cy="5661025"/>
          </a:xfrm>
        </p:spPr>
        <p:txBody>
          <a:bodyPr>
            <a:normAutofit fontScale="62500" lnSpcReduction="20000"/>
          </a:bodyPr>
          <a:lstStyle/>
          <a:p>
            <a:pPr algn="l" rtl="0">
              <a:lnSpc>
                <a:spcPct val="160000"/>
              </a:lnSpc>
            </a:pPr>
            <a:r>
              <a:rPr lang="en-US" altLang="he-IL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The main tour of the year and highpoint of the tours abroad.</a:t>
            </a:r>
          </a:p>
          <a:p>
            <a:pPr algn="l" rtl="0">
              <a:lnSpc>
                <a:spcPct val="160000"/>
              </a:lnSpc>
            </a:pPr>
            <a:r>
              <a:rPr lang="en-US" altLang="he-IL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Learning about the </a:t>
            </a:r>
            <a:r>
              <a:rPr lang="en-US" altLang="he-IL" sz="29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American national </a:t>
            </a:r>
            <a:r>
              <a:rPr lang="en-US" altLang="he-IL" sz="29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security establishment</a:t>
            </a:r>
            <a:r>
              <a:rPr lang="en-US" altLang="he-IL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en-US" altLang="he-IL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the political system and the bodies involved in shaping and implementing national security strategy.</a:t>
            </a:r>
          </a:p>
          <a:p>
            <a:pPr algn="l" rtl="0">
              <a:lnSpc>
                <a:spcPct val="160000"/>
              </a:lnSpc>
            </a:pPr>
            <a:r>
              <a:rPr lang="en-US" altLang="he-IL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Learning about  </a:t>
            </a:r>
            <a:r>
              <a:rPr lang="en-US" altLang="he-IL" sz="29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American foreign policy </a:t>
            </a:r>
            <a:r>
              <a:rPr lang="en-US" altLang="he-IL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issues</a:t>
            </a:r>
            <a:r>
              <a:rPr lang="en-US" altLang="he-IL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, with an emphasis on American policy in the Middle-East.</a:t>
            </a:r>
          </a:p>
          <a:p>
            <a:pPr algn="l" rtl="0">
              <a:lnSpc>
                <a:spcPct val="160000"/>
              </a:lnSpc>
            </a:pPr>
            <a:r>
              <a:rPr lang="en-US" altLang="he-IL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Learning the main issues of </a:t>
            </a:r>
            <a:r>
              <a:rPr lang="en-US" altLang="he-IL" sz="29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American-Israel relations</a:t>
            </a:r>
            <a:r>
              <a:rPr lang="en-US" altLang="he-IL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algn="l" rtl="0">
              <a:lnSpc>
                <a:spcPct val="160000"/>
              </a:lnSpc>
            </a:pPr>
            <a:r>
              <a:rPr lang="en-US" altLang="he-IL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Learning about </a:t>
            </a:r>
            <a:r>
              <a:rPr lang="en-US" altLang="he-IL" sz="29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American Jewry </a:t>
            </a:r>
            <a:r>
              <a:rPr lang="en-US" altLang="he-IL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– its main issues and its relationship with Israel.</a:t>
            </a:r>
          </a:p>
          <a:p>
            <a:pPr algn="l" rtl="0">
              <a:lnSpc>
                <a:spcPct val="160000"/>
              </a:lnSpc>
            </a:pPr>
            <a:r>
              <a:rPr lang="en-US" altLang="he-IL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Studying the main components of American </a:t>
            </a:r>
            <a:r>
              <a:rPr lang="en-US" altLang="he-IL" sz="29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heritage and culture</a:t>
            </a:r>
            <a:r>
              <a:rPr lang="en-US" altLang="he-IL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algn="l" rtl="0">
              <a:lnSpc>
                <a:spcPct val="160000"/>
              </a:lnSpc>
            </a:pPr>
            <a:r>
              <a:rPr lang="en-US" altLang="he-IL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Learning about </a:t>
            </a:r>
            <a:r>
              <a:rPr lang="en-US" altLang="he-IL" sz="29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social </a:t>
            </a:r>
            <a:r>
              <a:rPr lang="en-US" altLang="he-IL" sz="29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and economic </a:t>
            </a:r>
            <a:r>
              <a:rPr lang="en-US" altLang="he-IL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trends in the USA.</a:t>
            </a:r>
          </a:p>
          <a:p>
            <a:pPr algn="l" rtl="0">
              <a:lnSpc>
                <a:spcPct val="160000"/>
              </a:lnSpc>
            </a:pPr>
            <a:r>
              <a:rPr lang="en-US" altLang="he-IL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Learning how America </a:t>
            </a:r>
            <a:r>
              <a:rPr lang="en-US" altLang="he-IL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is a </a:t>
            </a:r>
            <a:r>
              <a:rPr lang="en-US" altLang="he-IL" sz="29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global </a:t>
            </a:r>
            <a:r>
              <a:rPr lang="en-US" altLang="he-IL" sz="29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center </a:t>
            </a:r>
            <a:r>
              <a:rPr lang="en-US" altLang="he-IL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(with an emphasis on the UN).</a:t>
            </a:r>
          </a:p>
          <a:p>
            <a:pPr marL="171450" lvl="1" algn="l" rtl="0">
              <a:lnSpc>
                <a:spcPct val="160000"/>
              </a:lnSpc>
              <a:spcBef>
                <a:spcPts val="750"/>
              </a:spcBef>
            </a:pPr>
            <a:r>
              <a:rPr lang="en-US" altLang="he-IL" sz="2900" dirty="0">
                <a:latin typeface="David" panose="020E0502060401010101" pitchFamily="34" charset="-79"/>
                <a:cs typeface="David" panose="020E0502060401010101" pitchFamily="34" charset="-79"/>
              </a:rPr>
              <a:t>This is an academic course that awards 3 credits. Academic instructor: </a:t>
            </a:r>
            <a:r>
              <a:rPr lang="en-US" altLang="he-IL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Prof. </a:t>
            </a:r>
            <a:r>
              <a:rPr lang="en-US" altLang="he-IL" sz="29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Avi</a:t>
            </a:r>
            <a:r>
              <a:rPr lang="en-US" altLang="he-IL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 Ben-</a:t>
            </a:r>
            <a:r>
              <a:rPr lang="en-US" altLang="he-IL" sz="29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zvi</a:t>
            </a:r>
            <a:r>
              <a:rPr lang="en-US" altLang="he-IL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  <a:r>
              <a:rPr lang="en-US" altLang="he-IL" sz="2900" dirty="0">
                <a:latin typeface="David" panose="020E0502060401010101" pitchFamily="34" charset="-79"/>
                <a:cs typeface="David" panose="020E0502060401010101" pitchFamily="34" charset="-79"/>
              </a:rPr>
              <a:t>Final team assignment.</a:t>
            </a:r>
          </a:p>
          <a:p>
            <a:pPr algn="l" rtl="0">
              <a:lnSpc>
                <a:spcPct val="160000"/>
              </a:lnSpc>
            </a:pPr>
            <a:endParaRPr lang="he-IL" altLang="he-IL" sz="1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325562"/>
          </a:xfrm>
        </p:spPr>
        <p:txBody>
          <a:bodyPr>
            <a:normAutofit/>
          </a:bodyPr>
          <a:lstStyle/>
          <a:p>
            <a:pPr algn="ctr" rtl="0"/>
            <a:r>
              <a:rPr lang="en-US" altLang="he-IL" sz="3600" b="1" dirty="0" smtClean="0">
                <a:solidFill>
                  <a:schemeClr val="accent5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Additional and Complimentary Content</a:t>
            </a:r>
            <a:endParaRPr lang="he-IL" altLang="he-IL" sz="3600" b="1" dirty="0" smtClean="0">
              <a:solidFill>
                <a:schemeClr val="accent5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95536" y="1556792"/>
            <a:ext cx="8534772" cy="4351337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Political content during national security tours in Israel.</a:t>
            </a:r>
          </a:p>
          <a:p>
            <a:pPr algn="l" rtl="0">
              <a:lnSpc>
                <a:spcPct val="150000"/>
              </a:lnSpc>
            </a:pPr>
            <a:r>
              <a:rPr lang="en-US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Middle East course.</a:t>
            </a:r>
          </a:p>
          <a:p>
            <a:pPr algn="l" rtl="0">
              <a:lnSpc>
                <a:spcPct val="150000"/>
              </a:lnSpc>
            </a:pPr>
            <a:r>
              <a:rPr lang="en-US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Expanding on the Palestinian issue as part of the simulation.</a:t>
            </a:r>
          </a:p>
          <a:p>
            <a:pPr algn="l" rtl="0">
              <a:lnSpc>
                <a:spcPct val="150000"/>
              </a:lnSpc>
            </a:pPr>
            <a:r>
              <a:rPr lang="en-US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Visiting intelligence organizations.</a:t>
            </a:r>
          </a:p>
          <a:p>
            <a:pPr algn="l" rtl="0">
              <a:lnSpc>
                <a:spcPct val="150000"/>
              </a:lnSpc>
            </a:pPr>
            <a:r>
              <a:rPr lang="en-US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Lectures by foreign  ambassadors.</a:t>
            </a:r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620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69520</TotalTime>
  <Words>750</Words>
  <Application>Microsoft Office PowerPoint</Application>
  <PresentationFormat>‫הצגה על המסך (4:3)</PresentationFormat>
  <Paragraphs>74</Paragraphs>
  <Slides>10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1" baseType="lpstr">
      <vt:lpstr>HDOfficeLightV0</vt:lpstr>
      <vt:lpstr>          Political Axis Presentation to the 45th Class</vt:lpstr>
      <vt:lpstr>Goals of the Political Axis</vt:lpstr>
      <vt:lpstr>Learning Development in the Political axis</vt:lpstr>
      <vt:lpstr>The Academic Course – Foreign Policy and Diplomacy</vt:lpstr>
      <vt:lpstr>Political-Military Simulation</vt:lpstr>
      <vt:lpstr>NATO and EU Tour</vt:lpstr>
      <vt:lpstr>שקופית 7</vt:lpstr>
      <vt:lpstr>USA Tour</vt:lpstr>
      <vt:lpstr>Additional and Complimentary Content</vt:lpstr>
      <vt:lpstr>שקופית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המדיני – מחזור מ"ג</dc:title>
  <dc:creator>haimwaxman</dc:creator>
  <cp:lastModifiedBy>haimwaxman</cp:lastModifiedBy>
  <cp:revision>202</cp:revision>
  <cp:lastPrinted>2017-07-18T08:51:14Z</cp:lastPrinted>
  <dcterms:created xsi:type="dcterms:W3CDTF">2015-06-19T12:00:16Z</dcterms:created>
  <dcterms:modified xsi:type="dcterms:W3CDTF">2017-09-02T04:06:09Z</dcterms:modified>
</cp:coreProperties>
</file>