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38" r:id="rId1"/>
  </p:sldMasterIdLst>
  <p:notesMasterIdLst>
    <p:notesMasterId r:id="rId33"/>
  </p:notesMasterIdLst>
  <p:handoutMasterIdLst>
    <p:handoutMasterId r:id="rId34"/>
  </p:handoutMasterIdLst>
  <p:sldIdLst>
    <p:sldId id="256" r:id="rId2"/>
    <p:sldId id="391" r:id="rId3"/>
    <p:sldId id="392" r:id="rId4"/>
    <p:sldId id="395" r:id="rId5"/>
    <p:sldId id="399" r:id="rId6"/>
    <p:sldId id="398" r:id="rId7"/>
    <p:sldId id="396" r:id="rId8"/>
    <p:sldId id="400" r:id="rId9"/>
    <p:sldId id="401" r:id="rId10"/>
    <p:sldId id="397" r:id="rId11"/>
    <p:sldId id="394" r:id="rId12"/>
    <p:sldId id="301" r:id="rId13"/>
    <p:sldId id="332" r:id="rId14"/>
    <p:sldId id="313" r:id="rId15"/>
    <p:sldId id="311" r:id="rId16"/>
    <p:sldId id="312" r:id="rId17"/>
    <p:sldId id="273" r:id="rId18"/>
    <p:sldId id="330" r:id="rId19"/>
    <p:sldId id="334" r:id="rId20"/>
    <p:sldId id="320" r:id="rId21"/>
    <p:sldId id="338" r:id="rId22"/>
    <p:sldId id="348" r:id="rId23"/>
    <p:sldId id="342" r:id="rId24"/>
    <p:sldId id="386" r:id="rId25"/>
    <p:sldId id="374" r:id="rId26"/>
    <p:sldId id="387" r:id="rId27"/>
    <p:sldId id="388" r:id="rId28"/>
    <p:sldId id="389" r:id="rId29"/>
    <p:sldId id="390" r:id="rId30"/>
    <p:sldId id="344" r:id="rId31"/>
    <p:sldId id="346" r:id="rId32"/>
  </p:sldIdLst>
  <p:sldSz cx="9144000" cy="6858000" type="screen4x3"/>
  <p:notesSz cx="6819900" cy="99187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681" autoAdjust="0"/>
    <p:restoredTop sz="86510" autoAdjust="0"/>
  </p:normalViewPr>
  <p:slideViewPr>
    <p:cSldViewPr>
      <p:cViewPr varScale="1">
        <p:scale>
          <a:sx n="63" d="100"/>
          <a:sy n="63" d="100"/>
        </p:scale>
        <p:origin x="-143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479B1EB-1DA2-42E4-BC88-68D8BF3633F2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he-IL"/>
        </a:p>
      </dgm:t>
    </dgm:pt>
    <dgm:pt modelId="{0454328C-4C33-48CF-96B0-AB61D9F63868}">
      <dgm:prSet phldrT="[טקסט]"/>
      <dgm:spPr/>
      <dgm:t>
        <a:bodyPr/>
        <a:lstStyle/>
        <a:p>
          <a:pPr rtl="1"/>
          <a:r>
            <a:rPr lang="he-IL" dirty="0" smtClean="0"/>
            <a:t>סיורים וביקורים בארגונים</a:t>
          </a:r>
          <a:endParaRPr lang="he-IL" dirty="0"/>
        </a:p>
      </dgm:t>
    </dgm:pt>
    <dgm:pt modelId="{7B4E5BB0-4A42-4A64-9B0F-A94830C42F84}" type="par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AE954401-F8BC-4197-B919-27405B99164B}" type="sibTrans" cxnId="{A48A044B-8D56-4DC1-9550-DB895E99C0F0}">
      <dgm:prSet/>
      <dgm:spPr/>
      <dgm:t>
        <a:bodyPr/>
        <a:lstStyle/>
        <a:p>
          <a:pPr rtl="1"/>
          <a:endParaRPr lang="he-IL"/>
        </a:p>
      </dgm:t>
    </dgm:pt>
    <dgm:pt modelId="{BA26E9B7-737F-45BE-9813-4F530956AE0C}">
      <dgm:prSet phldrT="[טקסט]"/>
      <dgm:spPr/>
      <dgm:t>
        <a:bodyPr/>
        <a:lstStyle/>
        <a:p>
          <a:pPr rtl="1"/>
          <a:r>
            <a:rPr lang="he-IL" dirty="0" smtClean="0"/>
            <a:t>סימולציה מדינית-ביטחונית</a:t>
          </a:r>
          <a:endParaRPr lang="he-IL" dirty="0"/>
        </a:p>
      </dgm:t>
    </dgm:pt>
    <dgm:pt modelId="{92CA2250-B03F-4874-98D4-401D5D2C1C3E}" type="par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5C48670-70BF-4236-8C19-BB62AD4E19B3}" type="sibTrans" cxnId="{F34DAADF-C999-4AF7-8232-1514C5C8DF7E}">
      <dgm:prSet/>
      <dgm:spPr/>
      <dgm:t>
        <a:bodyPr/>
        <a:lstStyle/>
        <a:p>
          <a:pPr rtl="1"/>
          <a:endParaRPr lang="he-IL"/>
        </a:p>
      </dgm:t>
    </dgm:pt>
    <dgm:pt modelId="{901F81E2-530C-413A-9F8A-AF3974DDF0A4}">
      <dgm:prSet phldrT="[טקסט]"/>
      <dgm:spPr/>
      <dgm:t>
        <a:bodyPr/>
        <a:lstStyle/>
        <a:p>
          <a:pPr rtl="1"/>
          <a:r>
            <a:rPr lang="he-IL" dirty="0" smtClean="0"/>
            <a:t>קורס אקדמי</a:t>
          </a:r>
          <a:endParaRPr lang="he-IL" dirty="0"/>
        </a:p>
      </dgm:t>
    </dgm:pt>
    <dgm:pt modelId="{62C27E5F-34C8-4E54-BBD3-C54E43C4EE5B}" type="par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AEB52988-B432-4253-8FB1-44CC1D1F5623}" type="sibTrans" cxnId="{B80CCF37-87A2-4119-975E-F3B5F816C4FC}">
      <dgm:prSet/>
      <dgm:spPr/>
      <dgm:t>
        <a:bodyPr/>
        <a:lstStyle/>
        <a:p>
          <a:pPr rtl="1"/>
          <a:endParaRPr lang="he-IL"/>
        </a:p>
      </dgm:t>
    </dgm:pt>
    <dgm:pt modelId="{145F4B28-0A8C-4C40-A95F-A40EA3F99FAC}">
      <dgm:prSet phldrT="[טקסט]"/>
      <dgm:spPr/>
      <dgm:t>
        <a:bodyPr/>
        <a:lstStyle/>
        <a:p>
          <a:pPr rtl="1"/>
          <a:r>
            <a:rPr lang="he-IL" dirty="0" smtClean="0"/>
            <a:t>סדנאות</a:t>
          </a:r>
          <a:endParaRPr lang="he-IL" dirty="0"/>
        </a:p>
      </dgm:t>
    </dgm:pt>
    <dgm:pt modelId="{E46B4858-3BA9-4D50-99E8-AC7C4B8FF4D4}" type="par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E80DB51D-6DAC-45FF-8C90-05D3DE399E96}" type="sibTrans" cxnId="{E61C77AF-8F67-40A0-B184-14210D12831C}">
      <dgm:prSet/>
      <dgm:spPr/>
      <dgm:t>
        <a:bodyPr/>
        <a:lstStyle/>
        <a:p>
          <a:pPr rtl="1"/>
          <a:endParaRPr lang="he-IL"/>
        </a:p>
      </dgm:t>
    </dgm:pt>
    <dgm:pt modelId="{4B1C8087-68BF-47AA-A293-679F77CE09EF}">
      <dgm:prSet/>
      <dgm:spPr/>
      <dgm:t>
        <a:bodyPr/>
        <a:lstStyle/>
        <a:p>
          <a:pPr rtl="1"/>
          <a:r>
            <a:rPr lang="he-IL" dirty="0" smtClean="0"/>
            <a:t>סיורי חו"ל</a:t>
          </a:r>
          <a:endParaRPr lang="he-IL" dirty="0"/>
        </a:p>
      </dgm:t>
    </dgm:pt>
    <dgm:pt modelId="{00E33D6E-692E-457A-9EA0-9BED461C95AD}" type="par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E4BBB8F6-974E-423F-B998-F5535A00B6E3}" type="sibTrans" cxnId="{0FB26F99-5C77-4B2C-A23C-490BF32DD2B8}">
      <dgm:prSet/>
      <dgm:spPr/>
      <dgm:t>
        <a:bodyPr/>
        <a:lstStyle/>
        <a:p>
          <a:pPr rtl="1"/>
          <a:endParaRPr lang="he-IL"/>
        </a:p>
      </dgm:t>
    </dgm:pt>
    <dgm:pt modelId="{4672DC12-8334-4536-82C7-03B43AC06ACA}">
      <dgm:prSet/>
      <dgm:spPr/>
      <dgm:t>
        <a:bodyPr/>
        <a:lstStyle/>
        <a:p>
          <a:pPr rtl="1"/>
          <a:r>
            <a:rPr lang="he-IL" dirty="0" smtClean="0"/>
            <a:t>ימי עיון </a:t>
          </a:r>
          <a:endParaRPr lang="he-IL" dirty="0"/>
        </a:p>
      </dgm:t>
    </dgm:pt>
    <dgm:pt modelId="{68A2E9AB-1793-4147-B602-502E83462C36}" type="par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96C1EB0D-A022-4D3A-B0F4-8888A2365400}" type="sibTrans" cxnId="{7EA94CB4-3713-4DAB-85A0-0DBC241B5EBA}">
      <dgm:prSet/>
      <dgm:spPr/>
      <dgm:t>
        <a:bodyPr/>
        <a:lstStyle/>
        <a:p>
          <a:pPr rtl="1"/>
          <a:endParaRPr lang="he-IL"/>
        </a:p>
      </dgm:t>
    </dgm:pt>
    <dgm:pt modelId="{14B1DE2E-1D68-491F-9A62-97B8A0CD6B8D}" type="pres">
      <dgm:prSet presAssocID="{5479B1EB-1DA2-42E4-BC88-68D8BF3633F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he-IL"/>
        </a:p>
      </dgm:t>
    </dgm:pt>
    <dgm:pt modelId="{573FF951-E949-4BD5-8090-B0F5AEC6AC0B}" type="pres">
      <dgm:prSet presAssocID="{0454328C-4C33-48CF-96B0-AB61D9F6386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F250CC5A-6670-4A66-890C-5FE628870574}" type="pres">
      <dgm:prSet presAssocID="{AE954401-F8BC-4197-B919-27405B99164B}" presName="sibTrans" presStyleCnt="0"/>
      <dgm:spPr/>
    </dgm:pt>
    <dgm:pt modelId="{988426A3-435A-4519-8E94-54A4F1375664}" type="pres">
      <dgm:prSet presAssocID="{BA26E9B7-737F-45BE-9813-4F530956AE0C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5EAACD85-4AC3-4B73-B0D6-EE820AC2D042}" type="pres">
      <dgm:prSet presAssocID="{95C48670-70BF-4236-8C19-BB62AD4E19B3}" presName="sibTrans" presStyleCnt="0"/>
      <dgm:spPr/>
    </dgm:pt>
    <dgm:pt modelId="{5000F3A7-447B-441D-9894-7C369D614F9F}" type="pres">
      <dgm:prSet presAssocID="{901F81E2-530C-413A-9F8A-AF3974DDF0A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4262F3A8-D8EE-45BA-A326-D46267537925}" type="pres">
      <dgm:prSet presAssocID="{AEB52988-B432-4253-8FB1-44CC1D1F5623}" presName="sibTrans" presStyleCnt="0"/>
      <dgm:spPr/>
    </dgm:pt>
    <dgm:pt modelId="{0F055129-6155-41C6-8FD8-53DF8648AEE1}" type="pres">
      <dgm:prSet presAssocID="{145F4B28-0A8C-4C40-A95F-A40EA3F99FAC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21638850-B095-4904-9489-EAC52A341598}" type="pres">
      <dgm:prSet presAssocID="{E80DB51D-6DAC-45FF-8C90-05D3DE399E96}" presName="sibTrans" presStyleCnt="0"/>
      <dgm:spPr/>
    </dgm:pt>
    <dgm:pt modelId="{521A1700-FD59-439D-9440-4B4FE76C0A29}" type="pres">
      <dgm:prSet presAssocID="{4672DC12-8334-4536-82C7-03B43AC06ACA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  <dgm:pt modelId="{E23AF2C5-1340-410F-8ED3-D21CFB02FE41}" type="pres">
      <dgm:prSet presAssocID="{96C1EB0D-A022-4D3A-B0F4-8888A2365400}" presName="sibTrans" presStyleCnt="0"/>
      <dgm:spPr/>
    </dgm:pt>
    <dgm:pt modelId="{EB2DB6C6-BD66-49F7-A533-06C75778119F}" type="pres">
      <dgm:prSet presAssocID="{4B1C8087-68BF-47AA-A293-679F77CE09EF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pPr rtl="1"/>
          <a:endParaRPr lang="he-IL"/>
        </a:p>
      </dgm:t>
    </dgm:pt>
  </dgm:ptLst>
  <dgm:cxnLst>
    <dgm:cxn modelId="{B80CCF37-87A2-4119-975E-F3B5F816C4FC}" srcId="{5479B1EB-1DA2-42E4-BC88-68D8BF3633F2}" destId="{901F81E2-530C-413A-9F8A-AF3974DDF0A4}" srcOrd="2" destOrd="0" parTransId="{62C27E5F-34C8-4E54-BBD3-C54E43C4EE5B}" sibTransId="{AEB52988-B432-4253-8FB1-44CC1D1F5623}"/>
    <dgm:cxn modelId="{E61C77AF-8F67-40A0-B184-14210D12831C}" srcId="{5479B1EB-1DA2-42E4-BC88-68D8BF3633F2}" destId="{145F4B28-0A8C-4C40-A95F-A40EA3F99FAC}" srcOrd="3" destOrd="0" parTransId="{E46B4858-3BA9-4D50-99E8-AC7C4B8FF4D4}" sibTransId="{E80DB51D-6DAC-45FF-8C90-05D3DE399E96}"/>
    <dgm:cxn modelId="{47A41BFF-758C-4140-AB72-F307E28E333A}" type="presOf" srcId="{5479B1EB-1DA2-42E4-BC88-68D8BF3633F2}" destId="{14B1DE2E-1D68-491F-9A62-97B8A0CD6B8D}" srcOrd="0" destOrd="0" presId="urn:microsoft.com/office/officeart/2005/8/layout/default#1"/>
    <dgm:cxn modelId="{5D49374B-5186-4B2E-B31E-A551D3FCABBE}" type="presOf" srcId="{BA26E9B7-737F-45BE-9813-4F530956AE0C}" destId="{988426A3-435A-4519-8E94-54A4F1375664}" srcOrd="0" destOrd="0" presId="urn:microsoft.com/office/officeart/2005/8/layout/default#1"/>
    <dgm:cxn modelId="{F34DAADF-C999-4AF7-8232-1514C5C8DF7E}" srcId="{5479B1EB-1DA2-42E4-BC88-68D8BF3633F2}" destId="{BA26E9B7-737F-45BE-9813-4F530956AE0C}" srcOrd="1" destOrd="0" parTransId="{92CA2250-B03F-4874-98D4-401D5D2C1C3E}" sibTransId="{95C48670-70BF-4236-8C19-BB62AD4E19B3}"/>
    <dgm:cxn modelId="{A48A044B-8D56-4DC1-9550-DB895E99C0F0}" srcId="{5479B1EB-1DA2-42E4-BC88-68D8BF3633F2}" destId="{0454328C-4C33-48CF-96B0-AB61D9F63868}" srcOrd="0" destOrd="0" parTransId="{7B4E5BB0-4A42-4A64-9B0F-A94830C42F84}" sibTransId="{AE954401-F8BC-4197-B919-27405B99164B}"/>
    <dgm:cxn modelId="{FD92A2FF-B905-4AC1-B264-AE55868BCEF8}" type="presOf" srcId="{0454328C-4C33-48CF-96B0-AB61D9F63868}" destId="{573FF951-E949-4BD5-8090-B0F5AEC6AC0B}" srcOrd="0" destOrd="0" presId="urn:microsoft.com/office/officeart/2005/8/layout/default#1"/>
    <dgm:cxn modelId="{0FB26F99-5C77-4B2C-A23C-490BF32DD2B8}" srcId="{5479B1EB-1DA2-42E4-BC88-68D8BF3633F2}" destId="{4B1C8087-68BF-47AA-A293-679F77CE09EF}" srcOrd="5" destOrd="0" parTransId="{00E33D6E-692E-457A-9EA0-9BED461C95AD}" sibTransId="{E4BBB8F6-974E-423F-B998-F5535A00B6E3}"/>
    <dgm:cxn modelId="{DAE019F9-25C5-47F2-9C11-BEF50561D43D}" type="presOf" srcId="{901F81E2-530C-413A-9F8A-AF3974DDF0A4}" destId="{5000F3A7-447B-441D-9894-7C369D614F9F}" srcOrd="0" destOrd="0" presId="urn:microsoft.com/office/officeart/2005/8/layout/default#1"/>
    <dgm:cxn modelId="{FB358966-412D-498C-A497-CB38D1983171}" type="presOf" srcId="{4672DC12-8334-4536-82C7-03B43AC06ACA}" destId="{521A1700-FD59-439D-9440-4B4FE76C0A29}" srcOrd="0" destOrd="0" presId="urn:microsoft.com/office/officeart/2005/8/layout/default#1"/>
    <dgm:cxn modelId="{CA4AD91E-4C94-40CD-B402-E9BD6A435A86}" type="presOf" srcId="{4B1C8087-68BF-47AA-A293-679F77CE09EF}" destId="{EB2DB6C6-BD66-49F7-A533-06C75778119F}" srcOrd="0" destOrd="0" presId="urn:microsoft.com/office/officeart/2005/8/layout/default#1"/>
    <dgm:cxn modelId="{5A5D9158-5E95-4D88-A47F-CAA8D695B625}" type="presOf" srcId="{145F4B28-0A8C-4C40-A95F-A40EA3F99FAC}" destId="{0F055129-6155-41C6-8FD8-53DF8648AEE1}" srcOrd="0" destOrd="0" presId="urn:microsoft.com/office/officeart/2005/8/layout/default#1"/>
    <dgm:cxn modelId="{7EA94CB4-3713-4DAB-85A0-0DBC241B5EBA}" srcId="{5479B1EB-1DA2-42E4-BC88-68D8BF3633F2}" destId="{4672DC12-8334-4536-82C7-03B43AC06ACA}" srcOrd="4" destOrd="0" parTransId="{68A2E9AB-1793-4147-B602-502E83462C36}" sibTransId="{96C1EB0D-A022-4D3A-B0F4-8888A2365400}"/>
    <dgm:cxn modelId="{95977B02-ED70-4106-A618-DE3F6711A401}" type="presParOf" srcId="{14B1DE2E-1D68-491F-9A62-97B8A0CD6B8D}" destId="{573FF951-E949-4BD5-8090-B0F5AEC6AC0B}" srcOrd="0" destOrd="0" presId="urn:microsoft.com/office/officeart/2005/8/layout/default#1"/>
    <dgm:cxn modelId="{19B1D522-C433-4559-A36B-05B6CE3B47D6}" type="presParOf" srcId="{14B1DE2E-1D68-491F-9A62-97B8A0CD6B8D}" destId="{F250CC5A-6670-4A66-890C-5FE628870574}" srcOrd="1" destOrd="0" presId="urn:microsoft.com/office/officeart/2005/8/layout/default#1"/>
    <dgm:cxn modelId="{FC05B38D-7C6F-4880-B625-3B7A7E4D77A5}" type="presParOf" srcId="{14B1DE2E-1D68-491F-9A62-97B8A0CD6B8D}" destId="{988426A3-435A-4519-8E94-54A4F1375664}" srcOrd="2" destOrd="0" presId="urn:microsoft.com/office/officeart/2005/8/layout/default#1"/>
    <dgm:cxn modelId="{6EE3C592-EDB3-4292-B70C-FC7CEA20E858}" type="presParOf" srcId="{14B1DE2E-1D68-491F-9A62-97B8A0CD6B8D}" destId="{5EAACD85-4AC3-4B73-B0D6-EE820AC2D042}" srcOrd="3" destOrd="0" presId="urn:microsoft.com/office/officeart/2005/8/layout/default#1"/>
    <dgm:cxn modelId="{C474FB81-DF2D-4068-8F31-EF48F732C187}" type="presParOf" srcId="{14B1DE2E-1D68-491F-9A62-97B8A0CD6B8D}" destId="{5000F3A7-447B-441D-9894-7C369D614F9F}" srcOrd="4" destOrd="0" presId="urn:microsoft.com/office/officeart/2005/8/layout/default#1"/>
    <dgm:cxn modelId="{AE01FEB8-8EDF-4FEF-A3F6-D4D1AA296A54}" type="presParOf" srcId="{14B1DE2E-1D68-491F-9A62-97B8A0CD6B8D}" destId="{4262F3A8-D8EE-45BA-A326-D46267537925}" srcOrd="5" destOrd="0" presId="urn:microsoft.com/office/officeart/2005/8/layout/default#1"/>
    <dgm:cxn modelId="{53104C3D-82BD-49B9-A7E7-D97B24B89937}" type="presParOf" srcId="{14B1DE2E-1D68-491F-9A62-97B8A0CD6B8D}" destId="{0F055129-6155-41C6-8FD8-53DF8648AEE1}" srcOrd="6" destOrd="0" presId="urn:microsoft.com/office/officeart/2005/8/layout/default#1"/>
    <dgm:cxn modelId="{91174E3A-E5C9-442B-A126-26DE5800ADD6}" type="presParOf" srcId="{14B1DE2E-1D68-491F-9A62-97B8A0CD6B8D}" destId="{21638850-B095-4904-9489-EAC52A341598}" srcOrd="7" destOrd="0" presId="urn:microsoft.com/office/officeart/2005/8/layout/default#1"/>
    <dgm:cxn modelId="{B2AF959E-F0D7-47FF-ABEC-D53CC1A7A665}" type="presParOf" srcId="{14B1DE2E-1D68-491F-9A62-97B8A0CD6B8D}" destId="{521A1700-FD59-439D-9440-4B4FE76C0A29}" srcOrd="8" destOrd="0" presId="urn:microsoft.com/office/officeart/2005/8/layout/default#1"/>
    <dgm:cxn modelId="{25983285-3209-4183-B1FD-B25ED0B7F8C6}" type="presParOf" srcId="{14B1DE2E-1D68-491F-9A62-97B8A0CD6B8D}" destId="{E23AF2C5-1340-410F-8ED3-D21CFB02FE41}" srcOrd="9" destOrd="0" presId="urn:microsoft.com/office/officeart/2005/8/layout/default#1"/>
    <dgm:cxn modelId="{46AE5F5F-655C-467D-9690-4F0B7EDC0608}" type="presParOf" srcId="{14B1DE2E-1D68-491F-9A62-97B8A0CD6B8D}" destId="{EB2DB6C6-BD66-49F7-A533-06C75778119F}" srcOrd="1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73FF951-E949-4BD5-8090-B0F5AEC6AC0B}">
      <dsp:nvSpPr>
        <dsp:cNvPr id="0" name=""/>
        <dsp:cNvSpPr/>
      </dsp:nvSpPr>
      <dsp:spPr>
        <a:xfrm>
          <a:off x="0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סיורים וביקורים בארגונים</a:t>
          </a:r>
          <a:endParaRPr lang="he-IL" sz="3200" kern="1200" dirty="0"/>
        </a:p>
      </dsp:txBody>
      <dsp:txXfrm>
        <a:off x="0" y="591343"/>
        <a:ext cx="2571749" cy="1543050"/>
      </dsp:txXfrm>
    </dsp:sp>
    <dsp:sp modelId="{988426A3-435A-4519-8E94-54A4F1375664}">
      <dsp:nvSpPr>
        <dsp:cNvPr id="0" name=""/>
        <dsp:cNvSpPr/>
      </dsp:nvSpPr>
      <dsp:spPr>
        <a:xfrm>
          <a:off x="2828925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סימולציה מדינית-ביטחונית</a:t>
          </a:r>
          <a:endParaRPr lang="he-IL" sz="3200" kern="1200" dirty="0"/>
        </a:p>
      </dsp:txBody>
      <dsp:txXfrm>
        <a:off x="2828925" y="591343"/>
        <a:ext cx="2571749" cy="1543050"/>
      </dsp:txXfrm>
    </dsp:sp>
    <dsp:sp modelId="{5000F3A7-447B-441D-9894-7C369D614F9F}">
      <dsp:nvSpPr>
        <dsp:cNvPr id="0" name=""/>
        <dsp:cNvSpPr/>
      </dsp:nvSpPr>
      <dsp:spPr>
        <a:xfrm>
          <a:off x="5657849" y="591343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קורס אקדמי</a:t>
          </a:r>
          <a:endParaRPr lang="he-IL" sz="3200" kern="1200" dirty="0"/>
        </a:p>
      </dsp:txBody>
      <dsp:txXfrm>
        <a:off x="5657849" y="591343"/>
        <a:ext cx="2571749" cy="1543050"/>
      </dsp:txXfrm>
    </dsp:sp>
    <dsp:sp modelId="{0F055129-6155-41C6-8FD8-53DF8648AEE1}">
      <dsp:nvSpPr>
        <dsp:cNvPr id="0" name=""/>
        <dsp:cNvSpPr/>
      </dsp:nvSpPr>
      <dsp:spPr>
        <a:xfrm>
          <a:off x="0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סדנאות</a:t>
          </a:r>
          <a:endParaRPr lang="he-IL" sz="3200" kern="1200" dirty="0"/>
        </a:p>
      </dsp:txBody>
      <dsp:txXfrm>
        <a:off x="0" y="2391568"/>
        <a:ext cx="2571749" cy="1543050"/>
      </dsp:txXfrm>
    </dsp:sp>
    <dsp:sp modelId="{521A1700-FD59-439D-9440-4B4FE76C0A29}">
      <dsp:nvSpPr>
        <dsp:cNvPr id="0" name=""/>
        <dsp:cNvSpPr/>
      </dsp:nvSpPr>
      <dsp:spPr>
        <a:xfrm>
          <a:off x="2828925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ימי עיון </a:t>
          </a:r>
          <a:endParaRPr lang="he-IL" sz="3200" kern="1200" dirty="0"/>
        </a:p>
      </dsp:txBody>
      <dsp:txXfrm>
        <a:off x="2828925" y="2391568"/>
        <a:ext cx="2571749" cy="1543050"/>
      </dsp:txXfrm>
    </dsp:sp>
    <dsp:sp modelId="{EB2DB6C6-BD66-49F7-A533-06C75778119F}">
      <dsp:nvSpPr>
        <dsp:cNvPr id="0" name=""/>
        <dsp:cNvSpPr/>
      </dsp:nvSpPr>
      <dsp:spPr>
        <a:xfrm>
          <a:off x="5657849" y="2391568"/>
          <a:ext cx="2571749" cy="154305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e-IL" sz="3200" kern="1200" dirty="0" smtClean="0"/>
            <a:t>סיורי חו"ל</a:t>
          </a:r>
          <a:endParaRPr lang="he-IL" sz="3200" kern="1200" dirty="0"/>
        </a:p>
      </dsp:txBody>
      <dsp:txXfrm>
        <a:off x="5657849" y="2391568"/>
        <a:ext cx="2571749" cy="1543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quarter" idx="1"/>
          </p:nvPr>
        </p:nvSpPr>
        <p:spPr>
          <a:xfrm>
            <a:off x="1579" y="0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4F6B7112-0E51-4223-8D56-33C8BC2EF607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2"/>
          </p:nvPr>
        </p:nvSpPr>
        <p:spPr>
          <a:xfrm>
            <a:off x="3864610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3"/>
          </p:nvPr>
        </p:nvSpPr>
        <p:spPr>
          <a:xfrm>
            <a:off x="1579" y="9421044"/>
            <a:ext cx="2955290" cy="495935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B0B8FB6-4605-407B-9F19-FA7745DCD1F4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245532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64610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79" y="0"/>
            <a:ext cx="2955290" cy="49765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287E305-197B-4918-AE76-C25AA0CC2372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77925" y="1239838"/>
            <a:ext cx="4464050" cy="3348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1990" y="4773374"/>
            <a:ext cx="5455920" cy="3905488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64610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79" y="9421044"/>
            <a:ext cx="2955290" cy="497656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D0DC84A8-D166-427A-8318-C24CFBD3082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0800205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r" defTabSz="914400" rtl="1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 smtClean="0"/>
              <a:t>הרעיון: </a:t>
            </a:r>
            <a:r>
              <a:rPr lang="he-IL" sz="1200" dirty="0" smtClean="0">
                <a:solidFill>
                  <a:srgbClr val="FF0000"/>
                </a:solidFill>
              </a:rPr>
              <a:t>שילוב רקע תיאורטי עם התנסויות ותכנים תומכים על מנת לספק תמונה כוללת של </a:t>
            </a:r>
            <a:r>
              <a:rPr lang="he-IL" sz="1200" dirty="0" err="1" smtClean="0">
                <a:solidFill>
                  <a:srgbClr val="FF0000"/>
                </a:solidFill>
              </a:rPr>
              <a:t>המימד</a:t>
            </a:r>
            <a:r>
              <a:rPr lang="he-IL" sz="1200" dirty="0" smtClean="0">
                <a:solidFill>
                  <a:srgbClr val="FF0000"/>
                </a:solidFill>
              </a:rPr>
              <a:t> המדיני של הביטחון הלאומי</a:t>
            </a:r>
          </a:p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12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250160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14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509143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DC84A8-D166-427A-8318-C24CFBD30826}" type="slidenum">
              <a:rPr lang="he-IL" smtClean="0"/>
              <a:pPr/>
              <a:t>23</a:t>
            </a:fld>
            <a:endParaRPr lang="he-I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86934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511626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793974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4962630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401551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417834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480861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9937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3347174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2663551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he-IL" smtClean="0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1641175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B90F7C2-6811-4F4F-A9ED-20794B27940F}" type="datetimeFigureOut">
              <a:rPr lang="he-IL" smtClean="0"/>
              <a:pPr/>
              <a:t>ו'/אב/תשע"ז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D85F-D2EE-443A-8E09-9B90F490FFEF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="" xmlns:p14="http://schemas.microsoft.com/office/powerpoint/2010/main" val="80627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9" r:id="rId1"/>
    <p:sldLayoutId id="2147483840" r:id="rId2"/>
    <p:sldLayoutId id="2147483841" r:id="rId3"/>
    <p:sldLayoutId id="2147483842" r:id="rId4"/>
    <p:sldLayoutId id="2147483843" r:id="rId5"/>
    <p:sldLayoutId id="2147483844" r:id="rId6"/>
    <p:sldLayoutId id="2147483845" r:id="rId7"/>
    <p:sldLayoutId id="2147483846" r:id="rId8"/>
    <p:sldLayoutId id="2147483847" r:id="rId9"/>
    <p:sldLayoutId id="2147483848" r:id="rId10"/>
    <p:sldLayoutId id="2147483849" r:id="rId11"/>
  </p:sldLayoutIdLst>
  <p:txStyles>
    <p:titleStyle>
      <a:lvl1pPr algn="l" defTabSz="685800" rtl="1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r" defTabSz="685800" rtl="1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95536" y="1340768"/>
            <a:ext cx="5904656" cy="2808312"/>
          </a:xfrm>
        </p:spPr>
        <p:txBody>
          <a:bodyPr>
            <a:normAutofit fontScale="90000"/>
          </a:bodyPr>
          <a:lstStyle/>
          <a:p>
            <a:pPr algn="ctr"/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dirty="0" smtClean="0"/>
              <a:t/>
            </a:r>
            <a:br>
              <a:rPr lang="he-IL" sz="5300" dirty="0" smtClean="0"/>
            </a:br>
            <a:r>
              <a:rPr lang="he-IL" sz="5300" b="1" dirty="0" smtClean="0"/>
              <a:t> האשכול המדיני</a:t>
            </a:r>
            <a:r>
              <a:rPr lang="he-IL" b="1" dirty="0" smtClean="0"/>
              <a:t/>
            </a:r>
            <a:br>
              <a:rPr lang="he-IL" b="1" dirty="0" smtClean="0"/>
            </a:br>
            <a:endParaRPr lang="he-IL" sz="3200" b="1" dirty="0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533400" y="3789040"/>
            <a:ext cx="5622776" cy="1192096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he-IL" sz="4000" b="1" dirty="0" smtClean="0"/>
              <a:t> מחזור מ"ה</a:t>
            </a:r>
            <a:endParaRPr lang="he-IL" sz="4000" b="1" dirty="0" smtClean="0"/>
          </a:p>
          <a:p>
            <a:pPr algn="ctr"/>
            <a:r>
              <a:rPr lang="he-IL" sz="4000" b="1" dirty="0" smtClean="0"/>
              <a:t>1.8.17</a:t>
            </a:r>
            <a:endParaRPr lang="he-IL" sz="4000" b="1" dirty="0" smtClean="0"/>
          </a:p>
          <a:p>
            <a:pPr algn="ctr"/>
            <a:r>
              <a:rPr lang="he-IL" dirty="0" smtClean="0"/>
              <a:t> </a:t>
            </a:r>
            <a:endParaRPr lang="he-IL" dirty="0"/>
          </a:p>
        </p:txBody>
      </p:sp>
      <p:pic>
        <p:nvPicPr>
          <p:cNvPr id="4" name="תמונה 3" descr="u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1340768"/>
            <a:ext cx="2960092" cy="38884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מודל חקירה לקראת סיור מזרח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dirty="0" smtClean="0"/>
              <a:t>פגישה עם </a:t>
            </a:r>
            <a:r>
              <a:rPr lang="he-IL" dirty="0" err="1" smtClean="0"/>
              <a:t>המל"ל</a:t>
            </a:r>
            <a:r>
              <a:rPr lang="he-IL" dirty="0" smtClean="0"/>
              <a:t> (רוסי, הודי)</a:t>
            </a:r>
            <a:endParaRPr lang="en-US" dirty="0" smtClean="0"/>
          </a:p>
          <a:p>
            <a:pPr lvl="0"/>
            <a:r>
              <a:rPr lang="he-IL" dirty="0" smtClean="0"/>
              <a:t>רשימת נושאים לדיון</a:t>
            </a:r>
            <a:endParaRPr lang="en-US" dirty="0" smtClean="0"/>
          </a:p>
          <a:p>
            <a:pPr lvl="0"/>
            <a:r>
              <a:rPr lang="he-IL" dirty="0" smtClean="0"/>
              <a:t>מה חשוב לנו</a:t>
            </a:r>
            <a:endParaRPr lang="en-US" dirty="0" smtClean="0"/>
          </a:p>
          <a:p>
            <a:pPr lvl="0"/>
            <a:r>
              <a:rPr lang="he-IL" dirty="0" smtClean="0"/>
              <a:t>מה הצד השני מצפה לשמוע מאיתנו</a:t>
            </a:r>
            <a:endParaRPr lang="en-US" dirty="0" smtClean="0"/>
          </a:p>
          <a:p>
            <a:pPr lvl="0"/>
            <a:r>
              <a:rPr lang="he-IL" dirty="0" smtClean="0"/>
              <a:t>דגשים לשיחה</a:t>
            </a:r>
            <a:endParaRPr lang="en-US" dirty="0" smtClean="0"/>
          </a:p>
          <a:p>
            <a:pPr lvl="0"/>
            <a:r>
              <a:rPr lang="he-IL" dirty="0" smtClean="0"/>
              <a:t>מצגת 5 דקות מכוונת לאינטרסים של הצד השני</a:t>
            </a:r>
            <a:endParaRPr lang="en-US" dirty="0" smtClean="0"/>
          </a:p>
          <a:p>
            <a:pPr lvl="0"/>
            <a:r>
              <a:rPr lang="he-IL" dirty="0" smtClean="0"/>
              <a:t>הנחיות למשתתפים לשיחות </a:t>
            </a:r>
            <a:r>
              <a:rPr lang="he-IL" dirty="0" smtClean="0"/>
              <a:t>צד</a:t>
            </a:r>
          </a:p>
          <a:p>
            <a:pPr lvl="0"/>
            <a:r>
              <a:rPr lang="he-IL" dirty="0" smtClean="0"/>
              <a:t>החניכים:</a:t>
            </a:r>
          </a:p>
          <a:p>
            <a:pPr lvl="1"/>
            <a:r>
              <a:rPr lang="he-IL" dirty="0" smtClean="0"/>
              <a:t>יעשו לעצמם הבניית למידה</a:t>
            </a:r>
          </a:p>
          <a:p>
            <a:pPr lvl="1"/>
            <a:r>
              <a:rPr lang="he-IL" dirty="0" smtClean="0"/>
              <a:t>יזמינו מומחים</a:t>
            </a:r>
          </a:p>
          <a:p>
            <a:pPr lvl="1"/>
            <a:r>
              <a:rPr lang="he-IL" dirty="0" smtClean="0"/>
              <a:t>יתייעצו עם דיפלומטים ומדינאים</a:t>
            </a:r>
          </a:p>
          <a:p>
            <a:pPr lvl="1"/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מודל הכנה לסיורי חו"ל (ארה"ב, אירופה ואולי ירדן)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smtClean="0"/>
              <a:t>מבוא היסטורי, מורשת ו-</a:t>
            </a:r>
            <a:r>
              <a:rPr lang="en-US" dirty="0" smtClean="0"/>
              <a:t>DNA</a:t>
            </a:r>
            <a:r>
              <a:rPr lang="he-IL" dirty="0" smtClean="0"/>
              <a:t> של המדינה</a:t>
            </a:r>
          </a:p>
          <a:p>
            <a:r>
              <a:rPr lang="he-IL" dirty="0" smtClean="0"/>
              <a:t>הרצאה על היחסים </a:t>
            </a:r>
            <a:r>
              <a:rPr lang="he-IL" dirty="0" err="1" smtClean="0"/>
              <a:t>הביחטרליים</a:t>
            </a:r>
            <a:endParaRPr lang="he-IL" dirty="0" smtClean="0"/>
          </a:p>
          <a:p>
            <a:r>
              <a:rPr lang="he-IL" dirty="0" smtClean="0"/>
              <a:t>הרצאה על המערכת הביטחונית-אסטרטגית</a:t>
            </a:r>
          </a:p>
          <a:p>
            <a:r>
              <a:rPr lang="he-IL" dirty="0" smtClean="0"/>
              <a:t>קריאה משותפת בצוות של חומרים ולימוד הדדי</a:t>
            </a:r>
          </a:p>
          <a:p>
            <a:r>
              <a:rPr lang="he-IL" dirty="0" smtClean="0"/>
              <a:t>ניסוח שאלות חקר ע"י הצוות</a:t>
            </a:r>
          </a:p>
          <a:p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243607"/>
          </a:xfrm>
        </p:spPr>
        <p:txBody>
          <a:bodyPr>
            <a:normAutofit/>
          </a:bodyPr>
          <a:lstStyle/>
          <a:p>
            <a:pPr algn="ctr"/>
            <a:r>
              <a:rPr lang="he-IL" sz="5400" dirty="0" smtClean="0"/>
              <a:t>מטרות הציר המדיני</a:t>
            </a:r>
            <a:endParaRPr lang="he-IL" sz="5400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2060848"/>
            <a:ext cx="9143999" cy="4797152"/>
          </a:xfrm>
        </p:spPr>
        <p:txBody>
          <a:bodyPr>
            <a:normAutofit lnSpcReduction="10000"/>
          </a:bodyPr>
          <a:lstStyle/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>
                <a:solidFill>
                  <a:srgbClr val="FF0000"/>
                </a:solidFill>
              </a:rPr>
              <a:t>פיתוח חשיבה מדינית </a:t>
            </a:r>
            <a:r>
              <a:rPr lang="he-IL" sz="2800" dirty="0" smtClean="0"/>
              <a:t>בראייה רחבה והנחלת מודעות לתפקידם של </a:t>
            </a:r>
            <a:r>
              <a:rPr lang="he-IL" sz="2800" dirty="0" smtClean="0">
                <a:solidFill>
                  <a:srgbClr val="FF0000"/>
                </a:solidFill>
              </a:rPr>
              <a:t>כלים מדיניים </a:t>
            </a:r>
            <a:r>
              <a:rPr lang="he-IL" sz="2800" dirty="0" smtClean="0"/>
              <a:t>במערכה המשולבת על בטחון ישראל.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/>
              <a:t> הקניית </a:t>
            </a:r>
            <a:r>
              <a:rPr lang="he-IL" sz="2800" dirty="0" smtClean="0">
                <a:solidFill>
                  <a:srgbClr val="FF0000"/>
                </a:solidFill>
              </a:rPr>
              <a:t>מושגי יסוד </a:t>
            </a:r>
            <a:r>
              <a:rPr lang="he-IL" sz="2800" dirty="0" smtClean="0"/>
              <a:t>באשר לדפוסי יסוד ורבדים היסטוריים </a:t>
            </a:r>
            <a:r>
              <a:rPr lang="he-IL" sz="2800" dirty="0" smtClean="0">
                <a:solidFill>
                  <a:srgbClr val="FF0000"/>
                </a:solidFill>
              </a:rPr>
              <a:t>במבנה המערכת הבינלאומית</a:t>
            </a:r>
            <a:r>
              <a:rPr lang="he-IL" sz="2800" dirty="0" smtClean="0"/>
              <a:t>, בהתפתחות היחסים הבין-מדינתיים, ובהתהוותה של </a:t>
            </a:r>
            <a:r>
              <a:rPr lang="he-IL" sz="2800" dirty="0" smtClean="0">
                <a:solidFill>
                  <a:srgbClr val="FF0000"/>
                </a:solidFill>
              </a:rPr>
              <a:t>הפרקטיקה הדיפלומטית </a:t>
            </a:r>
            <a:r>
              <a:rPr lang="he-IL" sz="2800" dirty="0" smtClean="0"/>
              <a:t>של ימינו.</a:t>
            </a:r>
            <a:endParaRPr lang="en-US" sz="2800" dirty="0" smtClean="0"/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/>
              <a:t> הכרת </a:t>
            </a:r>
            <a:r>
              <a:rPr lang="he-IL" sz="2800" dirty="0" smtClean="0">
                <a:solidFill>
                  <a:srgbClr val="FF0000"/>
                </a:solidFill>
              </a:rPr>
              <a:t>מקורותיה ומאפייניה של מדיניות החוץ הישראלית, וזיהוי האתגרים העיקריים שבפניה.</a:t>
            </a:r>
            <a:endParaRPr lang="en-US" sz="2800" dirty="0" smtClean="0">
              <a:solidFill>
                <a:srgbClr val="FF000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he-IL" sz="2800" dirty="0" smtClean="0"/>
              <a:t> העמקת ההבנה באשר </a:t>
            </a:r>
            <a:r>
              <a:rPr lang="he-IL" sz="2800" dirty="0" smtClean="0">
                <a:solidFill>
                  <a:srgbClr val="FF0000"/>
                </a:solidFill>
              </a:rPr>
              <a:t>למנגנוני עיצוב המדיניות בישראל </a:t>
            </a:r>
            <a:r>
              <a:rPr lang="he-IL" sz="2800" dirty="0" smtClean="0"/>
              <a:t>בנושאים מדיניים מרכזיים העומדים על הפרק, וזיקת הגומלין בין המוקדים השלטוניים הרלבנטיים – הן בקבלת ההחלטות והן ביישומן.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e-IL" sz="2800" dirty="0" smtClean="0"/>
              <a:t> הכרת </a:t>
            </a:r>
            <a:r>
              <a:rPr lang="he-IL" sz="2800" dirty="0">
                <a:solidFill>
                  <a:srgbClr val="FF0000"/>
                </a:solidFill>
              </a:rPr>
              <a:t>העבודה הדיפלומטית ואתגרי משרד </a:t>
            </a:r>
            <a:r>
              <a:rPr lang="he-IL" sz="2800" dirty="0" smtClean="0">
                <a:solidFill>
                  <a:srgbClr val="FF0000"/>
                </a:solidFill>
              </a:rPr>
              <a:t>החוץ.</a:t>
            </a:r>
            <a:endParaRPr lang="he-IL" sz="2800" dirty="0">
              <a:solidFill>
                <a:srgbClr val="FF0000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מרכיבי הציר</a:t>
            </a:r>
            <a:endParaRPr lang="he-IL" dirty="0"/>
          </a:p>
        </p:txBody>
      </p:sp>
      <p:graphicFrame>
        <p:nvGraphicFramePr>
          <p:cNvPr id="4" name="מציין מיקום תוכן 3"/>
          <p:cNvGraphicFramePr>
            <a:graphicFrameLocks noGrp="1"/>
          </p:cNvGraphicFramePr>
          <p:nvPr>
            <p:ph idx="1"/>
          </p:nvPr>
        </p:nvGraphicFramePr>
        <p:xfrm>
          <a:off x="539552" y="1484784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827584" y="404664"/>
            <a:ext cx="7290054" cy="1008112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הקורס האקדמי</a:t>
            </a:r>
            <a:endParaRPr lang="he-IL" dirty="0"/>
          </a:p>
        </p:txBody>
      </p:sp>
      <p:sp>
        <p:nvSpPr>
          <p:cNvPr id="2" name="מציין מיקום תוכן 1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/>
          </a:bodyPr>
          <a:lstStyle/>
          <a:p>
            <a:r>
              <a:rPr lang="he-IL" sz="3400" dirty="0" smtClean="0"/>
              <a:t>בהובלת </a:t>
            </a:r>
            <a:r>
              <a:rPr lang="he-IL" sz="3400" dirty="0" smtClean="0">
                <a:solidFill>
                  <a:schemeClr val="tx2"/>
                </a:solidFill>
              </a:rPr>
              <a:t>ד"ר ערן לרמן</a:t>
            </a:r>
            <a:r>
              <a:rPr lang="he-IL" sz="3400" dirty="0" smtClean="0">
                <a:solidFill>
                  <a:schemeClr val="accent5"/>
                </a:solidFill>
              </a:rPr>
              <a:t> </a:t>
            </a:r>
            <a:r>
              <a:rPr lang="he-IL" sz="3400" dirty="0" smtClean="0"/>
              <a:t>ובהשתתפות מרצים אורחים</a:t>
            </a:r>
          </a:p>
          <a:p>
            <a:r>
              <a:rPr lang="he-IL" sz="3400" dirty="0" smtClean="0"/>
              <a:t>ארבעה חלקים עיקריים</a:t>
            </a:r>
            <a:r>
              <a:rPr lang="he-IL" sz="3400" dirty="0" smtClean="0">
                <a:solidFill>
                  <a:schemeClr val="accent1"/>
                </a:solidFill>
              </a:rPr>
              <a:t>:</a:t>
            </a:r>
            <a:endParaRPr lang="he-IL" sz="3400" dirty="0" smtClean="0"/>
          </a:p>
          <a:p>
            <a:pPr lvl="1"/>
            <a:r>
              <a:rPr lang="he-IL" sz="3400" dirty="0" smtClean="0"/>
              <a:t>פרק </a:t>
            </a:r>
            <a:r>
              <a:rPr lang="he-IL" sz="3400" dirty="0" smtClean="0">
                <a:solidFill>
                  <a:schemeClr val="tx2"/>
                </a:solidFill>
              </a:rPr>
              <a:t>מבואות</a:t>
            </a:r>
            <a:r>
              <a:rPr lang="he-IL" sz="3400" dirty="0" smtClean="0">
                <a:solidFill>
                  <a:schemeClr val="accent1"/>
                </a:solidFill>
              </a:rPr>
              <a:t> </a:t>
            </a:r>
            <a:r>
              <a:rPr lang="he-IL" sz="3400" dirty="0" smtClean="0"/>
              <a:t>– היסטוריה של המערכת הבינ"ל, מבנה המערכת הבינ"ל, דיפלומטיה מסורתית ומודרנית</a:t>
            </a:r>
          </a:p>
          <a:p>
            <a:pPr lvl="1"/>
            <a:r>
              <a:rPr lang="he-IL" sz="3400" b="1" dirty="0" smtClean="0">
                <a:solidFill>
                  <a:schemeClr val="tx2"/>
                </a:solidFill>
              </a:rPr>
              <a:t>הזירה הגלובלית </a:t>
            </a:r>
            <a:r>
              <a:rPr lang="he-IL" sz="3400" b="1" dirty="0" smtClean="0"/>
              <a:t>בדגש על המעצמות</a:t>
            </a:r>
          </a:p>
          <a:p>
            <a:pPr lvl="1"/>
            <a:r>
              <a:rPr lang="he-IL" sz="3400" b="1" dirty="0">
                <a:solidFill>
                  <a:schemeClr val="tx2"/>
                </a:solidFill>
              </a:rPr>
              <a:t>ה</a:t>
            </a:r>
            <a:r>
              <a:rPr lang="he-IL" sz="3400" b="1" dirty="0" smtClean="0">
                <a:solidFill>
                  <a:schemeClr val="tx2"/>
                </a:solidFill>
              </a:rPr>
              <a:t>זירה האזורית </a:t>
            </a:r>
            <a:r>
              <a:rPr lang="he-IL" sz="3400" dirty="0" smtClean="0"/>
              <a:t>בדגש על הסוגיה הפלסטינית</a:t>
            </a:r>
          </a:p>
          <a:p>
            <a:pPr lvl="1"/>
            <a:r>
              <a:rPr lang="he-IL" sz="3400" b="1" dirty="0" smtClean="0">
                <a:solidFill>
                  <a:schemeClr val="tx2"/>
                </a:solidFill>
              </a:rPr>
              <a:t>סוגיות גנריות </a:t>
            </a:r>
            <a:r>
              <a:rPr lang="he-IL" sz="3400" dirty="0" smtClean="0"/>
              <a:t>במדיניות החוץ – בקרת נשק, דיפלומטיה יהודית וכד'.</a:t>
            </a:r>
          </a:p>
          <a:p>
            <a:endParaRPr lang="he-IL" dirty="0" smtClean="0"/>
          </a:p>
          <a:p>
            <a:pPr lvl="1"/>
            <a:endParaRPr lang="he-IL" dirty="0" smtClean="0"/>
          </a:p>
          <a:p>
            <a:endParaRPr lang="he-IL" dirty="0"/>
          </a:p>
          <a:p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="" xmlns:p14="http://schemas.microsoft.com/office/powerpoint/2010/main" val="177645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>
            <a:off x="768096" y="116632"/>
            <a:ext cx="7290054" cy="1224136"/>
          </a:xfrm>
        </p:spPr>
        <p:txBody>
          <a:bodyPr/>
          <a:lstStyle/>
          <a:p>
            <a:pPr algn="ctr"/>
            <a:r>
              <a:rPr lang="he-IL" dirty="0" smtClean="0"/>
              <a:t>הקורס האקדמי - פירוט</a:t>
            </a:r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731649898"/>
              </p:ext>
            </p:extLst>
          </p:nvPr>
        </p:nvGraphicFramePr>
        <p:xfrm>
          <a:off x="0" y="1412776"/>
          <a:ext cx="9144000" cy="5450642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2316683"/>
                <a:gridCol w="6827317"/>
              </a:tblGrid>
              <a:tr h="725007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תאריך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נושא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1148231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04/01/17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1 – מבוא לדיפלומטיה: הרבדים </a:t>
                      </a:r>
                      <a:r>
                        <a:rPr lang="he-IL" sz="2000" dirty="0" smtClean="0">
                          <a:solidFill>
                            <a:srgbClr val="FF0000"/>
                          </a:solidFill>
                          <a:effectLst/>
                        </a:rPr>
                        <a:t>ההיסטוריים של הסדר</a:t>
                      </a:r>
                      <a:r>
                        <a:rPr lang="he-IL" sz="2000" baseline="0" dirty="0" smtClean="0">
                          <a:solidFill>
                            <a:srgbClr val="FF0000"/>
                          </a:solidFill>
                          <a:effectLst/>
                        </a:rPr>
                        <a:t> העולמי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2 – מבוא לדיפלומטיה: מה השתנה?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effectLst/>
                        </a:rPr>
                        <a:t>11/01/17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3 – מבוא לדיפלומטיה: ציונית וישראלית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4 – דיפלומטיה ישראלית בת זמננו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406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effectLst/>
                        </a:rPr>
                        <a:t>25/01/17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5 – מנגנוני קבלת החלטות בישראל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effectLst/>
                        </a:rPr>
                        <a:t>מדינאות 6 – צבא, מודיעין </a:t>
                      </a:r>
                      <a:r>
                        <a:rPr lang="he-IL" sz="2000" dirty="0" smtClean="0">
                          <a:effectLst/>
                        </a:rPr>
                        <a:t>ודיפלומטיה – בעת מערכות, לקראתן ובמהלכן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>
                          <a:solidFill>
                            <a:srgbClr val="FF0000"/>
                          </a:solidFill>
                          <a:effectLst/>
                        </a:rPr>
                        <a:t>15/02/17</a:t>
                      </a:r>
                      <a:endParaRPr lang="en-US" sz="200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7 – המערכת האזורית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chemeClr val="tx1"/>
                          </a:solidFill>
                          <a:effectLst/>
                        </a:rPr>
                        <a:t>מדינאות 8 – אתגר </a:t>
                      </a:r>
                      <a:r>
                        <a:rPr lang="he-IL" sz="2000" dirty="0" err="1">
                          <a:solidFill>
                            <a:schemeClr val="tx1"/>
                          </a:solidFill>
                          <a:effectLst/>
                        </a:rPr>
                        <a:t>האיסלאם</a:t>
                      </a:r>
                      <a:endParaRPr lang="en-US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66332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20/02/17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9 – איראן כיריב מדיני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000" dirty="0">
                          <a:solidFill>
                            <a:srgbClr val="FF0000"/>
                          </a:solidFill>
                          <a:effectLst/>
                        </a:rPr>
                        <a:t>מדינאות 10 – היחסים עם מצרים וירדן</a:t>
                      </a:r>
                      <a:endParaRPr lang="en-US" sz="20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422747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כותרת 2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pPr algn="ctr"/>
            <a:endParaRPr lang="he-IL" dirty="0"/>
          </a:p>
        </p:txBody>
      </p:sp>
      <p:graphicFrame>
        <p:nvGraphicFramePr>
          <p:cNvPr id="7" name="מציין מיקום תוכן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1897830655"/>
              </p:ext>
            </p:extLst>
          </p:nvPr>
        </p:nvGraphicFramePr>
        <p:xfrm>
          <a:off x="0" y="404664"/>
          <a:ext cx="9144000" cy="6292615"/>
        </p:xfrm>
        <a:graphic>
          <a:graphicData uri="http://schemas.openxmlformats.org/drawingml/2006/table">
            <a:tbl>
              <a:tblPr rtl="1" firstRow="1" bandRow="1">
                <a:tableStyleId>{FABFCF23-3B69-468F-B69F-88F6DE6A72F2}</a:tableStyleId>
              </a:tblPr>
              <a:tblGrid>
                <a:gridCol w="162560"/>
                <a:gridCol w="2036284"/>
                <a:gridCol w="6945156"/>
              </a:tblGrid>
              <a:tr h="504056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400" dirty="0" smtClean="0"/>
                        <a:t>תאריך</a:t>
                      </a:r>
                      <a:endParaRPr lang="he-IL" sz="24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e-IL" sz="2800" dirty="0" smtClean="0"/>
                        <a:t>נושא</a:t>
                      </a:r>
                      <a:endParaRPr lang="he-IL" sz="2800" dirty="0"/>
                    </a:p>
                  </a:txBody>
                  <a:tcPr marL="68580" marR="68580" marT="0" marB="0"/>
                </a:tc>
              </a:tr>
              <a:tr h="1043661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08/03/17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11 – דיפלומטיה ציבורית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12 – מצבי סיום: לבנון 2006 כמקרה בוח</a:t>
                      </a: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ן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22/03/17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13 – אירופה: היבשת האבודה?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5607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04/04/17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14 – דיפלומטיה כלכלית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10/05/17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</a:t>
                      </a: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15,16 – ארה"ב כציר מרכזי </a:t>
                      </a: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במדיניות </a:t>
                      </a: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החוץ </a:t>
                      </a: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והביטחון</a:t>
                      </a: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האו"ם</a:t>
                      </a:r>
                      <a:r>
                        <a:rPr lang="he-IL" sz="2400" baseline="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ו</a:t>
                      </a: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הזירה </a:t>
                      </a:r>
                      <a:r>
                        <a:rPr lang="he-IL" sz="2400" dirty="0" err="1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המולטליטראלית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88536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07/06/17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17 – אסיה כזירה </a:t>
                      </a:r>
                      <a:r>
                        <a:rPr lang="he-IL" sz="24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מדינית </a:t>
                      </a:r>
                      <a:r>
                        <a:rPr lang="he-IL" sz="24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(בוצע יום עיון סין)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18 – בק"ן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44693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14/06/17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19 – רוסיה – איום או הזדמנות?</a:t>
                      </a:r>
                      <a:endParaRPr lang="en-US" sz="2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</a:tr>
              <a:tr h="617309"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ctr" rtl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he-IL" sz="2400" kern="1200" dirty="0" smtClean="0">
                          <a:solidFill>
                            <a:schemeClr val="dk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27/6/17</a:t>
                      </a:r>
                      <a:endParaRPr lang="en-US" sz="2400" kern="120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 algn="r" rtl="1">
                        <a:lnSpc>
                          <a:spcPct val="107000"/>
                        </a:lnSpc>
                        <a:spcAft>
                          <a:spcPts val="0"/>
                        </a:spcAft>
                        <a:buSzPts val="1400"/>
                        <a:buFont typeface="Symbol" panose="05050102010706020507" pitchFamily="18" charset="2"/>
                        <a:buChar char=""/>
                      </a:pPr>
                      <a:r>
                        <a:rPr lang="he-IL" sz="2400" kern="1200" dirty="0" smtClean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מדינאות 20 - סיכום הקורס ומיפוי תובנות</a:t>
                      </a:r>
                      <a:endParaRPr lang="en-US" sz="2400" kern="12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63968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>
            <a:normAutofit/>
          </a:bodyPr>
          <a:lstStyle/>
          <a:p>
            <a:pPr algn="ctr"/>
            <a:r>
              <a:rPr lang="he-IL" dirty="0" smtClean="0"/>
              <a:t>הסימולציה המדינית-ביטחונית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5229200"/>
          </a:xfrm>
        </p:spPr>
        <p:txBody>
          <a:bodyPr>
            <a:noAutofit/>
          </a:bodyPr>
          <a:lstStyle/>
          <a:p>
            <a:r>
              <a:rPr lang="he-IL" sz="3400" dirty="0" smtClean="0"/>
              <a:t>חווית  למידה מרכזית, שתעסוק במערכה מדינית-ביטחונית. </a:t>
            </a:r>
          </a:p>
          <a:p>
            <a:r>
              <a:rPr lang="he-IL" sz="3400" dirty="0" smtClean="0"/>
              <a:t>תתקיים בחודשים פברואר-מרץ בכמה מערכות.</a:t>
            </a:r>
          </a:p>
          <a:p>
            <a:r>
              <a:rPr lang="he-IL" sz="3400" dirty="0" smtClean="0"/>
              <a:t>החניכים יחולקו לקבוצות וישחקו תפקידים.</a:t>
            </a:r>
          </a:p>
          <a:p>
            <a:r>
              <a:rPr lang="he-IL" sz="3400" dirty="0" smtClean="0"/>
              <a:t>עבודת הכנה  נרחבת תכלול ניתוח השחקן והמערכת, ברור אינטרסים ומתחים, עיצוב אסטרטגיה, בניית מערכה וכד'.</a:t>
            </a:r>
          </a:p>
          <a:p>
            <a:r>
              <a:rPr lang="he-IL" sz="3400" dirty="0" smtClean="0"/>
              <a:t>במהלך המשחק – יישום  אסטרטגיה, ניטור ושינוי בהתאם לתרחישים והזרמות.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072160"/>
          </a:xfrm>
        </p:spPr>
        <p:txBody>
          <a:bodyPr>
            <a:normAutofit/>
          </a:bodyPr>
          <a:lstStyle/>
          <a:p>
            <a:pPr algn="ctr"/>
            <a:r>
              <a:rPr lang="he-IL" altLang="he-IL" dirty="0" smtClean="0"/>
              <a:t>הסיור בנאט"ו ובאיחוד האירופי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556792"/>
            <a:ext cx="9144000" cy="5301208"/>
          </a:xfrm>
        </p:spPr>
        <p:txBody>
          <a:bodyPr>
            <a:normAutofit lnSpcReduction="10000"/>
          </a:bodyPr>
          <a:lstStyle/>
          <a:p>
            <a:r>
              <a:rPr lang="he-IL" altLang="he-IL" sz="2800" dirty="0">
                <a:cs typeface="David" panose="020E0502060401010101" pitchFamily="34" charset="-79"/>
              </a:rPr>
              <a:t>הכרת </a:t>
            </a:r>
            <a:r>
              <a:rPr lang="he-IL" altLang="he-IL" sz="2800" b="1" dirty="0">
                <a:cs typeface="David" panose="020E0502060401010101" pitchFamily="34" charset="-79"/>
              </a:rPr>
              <a:t>נאט"ו והאיחוד האירופי כארגונים בינ"ל מרכזיים </a:t>
            </a:r>
            <a:r>
              <a:rPr lang="he-IL" altLang="he-IL" sz="2800" dirty="0">
                <a:cs typeface="David" panose="020E0502060401010101" pitchFamily="34" charset="-79"/>
              </a:rPr>
              <a:t>במערכת הבינ"ל,  </a:t>
            </a:r>
            <a:r>
              <a:rPr lang="he-IL" altLang="he-IL" sz="2800" dirty="0" smtClean="0">
                <a:cs typeface="David" panose="020E0502060401010101" pitchFamily="34" charset="-79"/>
              </a:rPr>
              <a:t>אשר להם </a:t>
            </a:r>
            <a:r>
              <a:rPr lang="he-IL" altLang="he-IL" sz="2800" dirty="0">
                <a:cs typeface="David" panose="020E0502060401010101" pitchFamily="34" charset="-79"/>
              </a:rPr>
              <a:t>השפעה רבה על מימדים חשובים בביטחון הלאומי הישראלי,  ובתוך כך: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והעמקת ההיכרות עם האופן בו פועלים ארגונים אלה – ה</a:t>
            </a:r>
            <a:r>
              <a:rPr lang="he-IL" altLang="he-IL" sz="2800" b="1" dirty="0">
                <a:cs typeface="David" panose="020E0502060401010101" pitchFamily="34" charset="-79"/>
              </a:rPr>
              <a:t>מבנה הארגוני, המוסדות העיקריים, דפוסי קבלת החלטות והאתג</a:t>
            </a:r>
            <a:r>
              <a:rPr lang="he-IL" altLang="he-IL" sz="2800" dirty="0">
                <a:cs typeface="David" panose="020E0502060401010101" pitchFamily="34" charset="-79"/>
              </a:rPr>
              <a:t>רים המרכזיים מולם הם עומדים בימים אלה. 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</a:t>
            </a:r>
            <a:r>
              <a:rPr lang="he-IL" altLang="he-IL" sz="2800" b="1" dirty="0">
                <a:cs typeface="David" panose="020E0502060401010101" pitchFamily="34" charset="-79"/>
              </a:rPr>
              <a:t>הקשרים שבין ארגונים אלה לבין מדינות המזרח התיכון </a:t>
            </a:r>
            <a:r>
              <a:rPr lang="he-IL" altLang="he-IL" sz="2800" dirty="0">
                <a:cs typeface="David" panose="020E0502060401010101" pitchFamily="34" charset="-79"/>
              </a:rPr>
              <a:t>והאתגרים החדשים מולם הם ניצבים בהקשר זה (אסלאם רדיקלי וכד'). 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לימוד היקף היחסים </a:t>
            </a:r>
            <a:r>
              <a:rPr lang="he-IL" altLang="he-IL" sz="2800" b="1" dirty="0">
                <a:cs typeface="David" panose="020E0502060401010101" pitchFamily="34" charset="-79"/>
              </a:rPr>
              <a:t>והקשרים בין ארגונים אלה לבין מדינת ישראל  </a:t>
            </a:r>
            <a:r>
              <a:rPr lang="he-IL" altLang="he-IL" sz="2800" dirty="0">
                <a:cs typeface="David" panose="020E0502060401010101" pitchFamily="34" charset="-79"/>
              </a:rPr>
              <a:t>וכן האתגרים וההזדמנויות העומדים מולנו בפיתוח קשרים אלה.</a:t>
            </a:r>
            <a:endParaRPr lang="en-US" altLang="he-IL" sz="2800" dirty="0">
              <a:cs typeface="David" panose="020E0502060401010101" pitchFamily="34" charset="-79"/>
            </a:endParaRPr>
          </a:p>
          <a:p>
            <a:pPr lvl="0"/>
            <a:r>
              <a:rPr lang="he-IL" altLang="he-IL" sz="2800" dirty="0">
                <a:cs typeface="David" panose="020E0502060401010101" pitchFamily="34" charset="-79"/>
              </a:rPr>
              <a:t>הכרת אופן </a:t>
            </a:r>
            <a:r>
              <a:rPr lang="he-IL" altLang="he-IL" sz="2800" b="1" dirty="0">
                <a:cs typeface="David" panose="020E0502060401010101" pitchFamily="34" charset="-79"/>
              </a:rPr>
              <a:t>פעילות השגרירות, הנספח הצבאי </a:t>
            </a:r>
            <a:r>
              <a:rPr lang="he-IL" altLang="he-IL" sz="2800" dirty="0">
                <a:cs typeface="David" panose="020E0502060401010101" pitchFamily="34" charset="-79"/>
              </a:rPr>
              <a:t> והנציגים והמוסדות הישראלים  הפועלים מול ארגונים אלה.  </a:t>
            </a:r>
            <a:endParaRPr lang="en-US" altLang="he-IL" sz="2800" dirty="0">
              <a:cs typeface="David" panose="020E0502060401010101" pitchFamily="34" charset="-79"/>
            </a:endParaRPr>
          </a:p>
          <a:p>
            <a:endParaRPr lang="he-IL" sz="2400" dirty="0"/>
          </a:p>
        </p:txBody>
      </p:sp>
    </p:spTree>
    <p:extLst>
      <p:ext uri="{BB962C8B-B14F-4D97-AF65-F5344CB8AC3E}">
        <p14:creationId xmlns="" xmlns:p14="http://schemas.microsoft.com/office/powerpoint/2010/main" val="1589268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85800" y="484632"/>
            <a:ext cx="7772400" cy="1288184"/>
          </a:xfrm>
        </p:spPr>
        <p:txBody>
          <a:bodyPr>
            <a:normAutofit/>
          </a:bodyPr>
          <a:lstStyle/>
          <a:p>
            <a:pPr algn="ctr"/>
            <a:r>
              <a:rPr lang="he-IL" altLang="he-IL" sz="3600" dirty="0" smtClean="0"/>
              <a:t>הסיור בארה"ב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85800" y="1916832"/>
            <a:ext cx="7772400" cy="4536504"/>
          </a:xfrm>
        </p:spPr>
        <p:txBody>
          <a:bodyPr>
            <a:normAutofit/>
          </a:bodyPr>
          <a:lstStyle/>
          <a:p>
            <a:r>
              <a:rPr lang="he-IL" altLang="he-IL" sz="2800" dirty="0" smtClean="0">
                <a:cs typeface="David" panose="020E0502060401010101" pitchFamily="34" charset="-79"/>
              </a:rPr>
              <a:t>לימוד מרכיבי </a:t>
            </a:r>
            <a:r>
              <a:rPr lang="he-IL" altLang="he-IL" sz="2800" b="1" dirty="0" smtClean="0">
                <a:cs typeface="David" panose="020E0502060401010101" pitchFamily="34" charset="-79"/>
              </a:rPr>
              <a:t>הביטחון הלאומי האמריקאי</a:t>
            </a:r>
            <a:r>
              <a:rPr lang="he-IL" altLang="he-IL" sz="2800" dirty="0" smtClean="0">
                <a:cs typeface="David" panose="020E0502060401010101" pitchFamily="34" charset="-79"/>
              </a:rPr>
              <a:t>, כולל  מבנה מערכת הממשל, האתגרים מרכזיים  בתחום הביטחון הלאומי , ארה"ב במזה"ת וכד'.</a:t>
            </a:r>
          </a:p>
          <a:p>
            <a:r>
              <a:rPr lang="he-IL" altLang="he-IL" sz="2800" b="1" dirty="0" smtClean="0">
                <a:cs typeface="David" panose="020E0502060401010101" pitchFamily="34" charset="-79"/>
              </a:rPr>
              <a:t>יחסי ישראל-ארה"ב </a:t>
            </a:r>
            <a:r>
              <a:rPr lang="he-IL" altLang="he-IL" sz="2800" dirty="0" smtClean="0">
                <a:cs typeface="David" panose="020E0502060401010101" pitchFamily="34" charset="-79"/>
              </a:rPr>
              <a:t>על מרכיביהם השונים.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הכרת </a:t>
            </a:r>
            <a:r>
              <a:rPr lang="he-IL" sz="2800" b="1" dirty="0" smtClean="0">
                <a:cs typeface="David" panose="020E0502060401010101" pitchFamily="34" charset="-79"/>
              </a:rPr>
              <a:t>הקהילה היהודית </a:t>
            </a:r>
            <a:r>
              <a:rPr lang="he-IL" sz="2800" dirty="0" smtClean="0">
                <a:cs typeface="David" panose="020E0502060401010101" pitchFamily="34" charset="-79"/>
              </a:rPr>
              <a:t>לגווניה, הקשר עם ישראל,  אורח החיים היהודי אמריקאי, עתידה של הקהילה וכד'.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הכרות עם מרכיבי </a:t>
            </a:r>
            <a:r>
              <a:rPr lang="he-IL" sz="2800" b="1" dirty="0" smtClean="0">
                <a:cs typeface="David" panose="020E0502060401010101" pitchFamily="34" charset="-79"/>
              </a:rPr>
              <a:t>היסטוריה, מורשת, תרבות כלכלה </a:t>
            </a:r>
            <a:r>
              <a:rPr lang="he-IL" sz="2800" dirty="0" smtClean="0">
                <a:cs typeface="David" panose="020E0502060401010101" pitchFamily="34" charset="-79"/>
              </a:rPr>
              <a:t>וחברה.</a:t>
            </a:r>
          </a:p>
          <a:p>
            <a:r>
              <a:rPr lang="he-IL" sz="2800" dirty="0" smtClean="0">
                <a:cs typeface="David" panose="020E0502060401010101" pitchFamily="34" charset="-79"/>
              </a:rPr>
              <a:t>הכרות עם </a:t>
            </a:r>
            <a:r>
              <a:rPr lang="he-IL" sz="2800" b="1" dirty="0" smtClean="0">
                <a:cs typeface="David" panose="020E0502060401010101" pitchFamily="34" charset="-79"/>
              </a:rPr>
              <a:t>מוסדות גלובליים </a:t>
            </a:r>
            <a:r>
              <a:rPr lang="he-IL" sz="2800" dirty="0" smtClean="0">
                <a:cs typeface="David" panose="020E0502060401010101" pitchFamily="34" charset="-79"/>
              </a:rPr>
              <a:t>(בדגש על האו"ם), שמושבם בארה"ב</a:t>
            </a:r>
            <a:endParaRPr lang="he-I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תובנות עיקריות ממחזור מ"ד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0" y="1412776"/>
            <a:ext cx="9143999" cy="5445223"/>
          </a:xfrm>
        </p:spPr>
        <p:txBody>
          <a:bodyPr>
            <a:normAutofit/>
          </a:bodyPr>
          <a:lstStyle/>
          <a:p>
            <a:endParaRPr lang="he-IL" dirty="0" smtClean="0"/>
          </a:p>
          <a:p>
            <a:r>
              <a:rPr lang="he-IL" dirty="0" smtClean="0"/>
              <a:t>נתפס כתחום חשוב ביותר </a:t>
            </a:r>
            <a:r>
              <a:rPr lang="he-IL" dirty="0" err="1" smtClean="0"/>
              <a:t>במב"ל</a:t>
            </a:r>
            <a:endParaRPr lang="he-IL" dirty="0" smtClean="0"/>
          </a:p>
          <a:p>
            <a:r>
              <a:rPr lang="he-IL" dirty="0" smtClean="0"/>
              <a:t>הקורס:</a:t>
            </a:r>
          </a:p>
          <a:p>
            <a:pPr lvl="1"/>
            <a:r>
              <a:rPr lang="he-IL" dirty="0" smtClean="0"/>
              <a:t>קטן ויותר ומהודק יותר. </a:t>
            </a:r>
          </a:p>
          <a:p>
            <a:pPr lvl="1"/>
            <a:r>
              <a:rPr lang="he-IL" dirty="0" smtClean="0"/>
              <a:t>נדרש שיפור משמעותי של שיטת הלימוד</a:t>
            </a:r>
          </a:p>
          <a:p>
            <a:pPr lvl="1"/>
            <a:r>
              <a:rPr lang="he-IL" altLang="he-IL" dirty="0" smtClean="0">
                <a:cs typeface="David" panose="020E0502060401010101" pitchFamily="34" charset="-79"/>
              </a:rPr>
              <a:t>חומרי הקריאה היו רבים מדי ולא בהכרח נדרשים לשיעור</a:t>
            </a:r>
          </a:p>
          <a:p>
            <a:pPr lvl="1"/>
            <a:r>
              <a:rPr lang="he-IL" dirty="0" smtClean="0"/>
              <a:t>מטלה: נדרש שיפור, כולל בחיבור בינה לבין הקורס. </a:t>
            </a:r>
            <a:r>
              <a:rPr lang="he-IL" altLang="he-IL" dirty="0" smtClean="0">
                <a:cs typeface="David" panose="020E0502060401010101" pitchFamily="34" charset="-79"/>
              </a:rPr>
              <a:t>הגיעה מאוחר מדי ללא הכנה מספיקה.  המשוב של המרצה  למטלה היה מצוין (יוצא דופן).  צריכה לתרום גם לסימולציה או לסיורים</a:t>
            </a:r>
          </a:p>
          <a:p>
            <a:pPr lvl="1"/>
            <a:r>
              <a:rPr lang="he-IL" dirty="0" smtClean="0"/>
              <a:t>הקורס צריך להיות מחובר </a:t>
            </a:r>
            <a:r>
              <a:rPr lang="he-IL" dirty="0" smtClean="0"/>
              <a:t>יותר לסיורי חו"ל</a:t>
            </a:r>
          </a:p>
          <a:p>
            <a:r>
              <a:rPr lang="he-IL" sz="2400" dirty="0" smtClean="0"/>
              <a:t>הביקור </a:t>
            </a:r>
            <a:r>
              <a:rPr lang="he-IL" sz="2400" dirty="0" smtClean="0"/>
              <a:t>במשרד החוץ: מתכונת לשימור</a:t>
            </a:r>
          </a:p>
          <a:p>
            <a:r>
              <a:rPr lang="he-IL" dirty="0" smtClean="0"/>
              <a:t>מזרח תיכון: פחות מדי  (למעט התחום הפלסטיני). ומפוזר מדי . נדרש קורס.</a:t>
            </a:r>
          </a:p>
          <a:p>
            <a:r>
              <a:rPr lang="he-IL" altLang="he-IL" sz="2400" dirty="0" smtClean="0">
                <a:cs typeface="David" panose="020E0502060401010101" pitchFamily="34" charset="-79"/>
              </a:rPr>
              <a:t>סיורי </a:t>
            </a:r>
            <a:r>
              <a:rPr lang="he-IL" altLang="he-IL" sz="2400" dirty="0" smtClean="0">
                <a:cs typeface="David" panose="020E0502060401010101" pitchFamily="34" charset="-79"/>
              </a:rPr>
              <a:t>חו"ל:</a:t>
            </a:r>
          </a:p>
          <a:p>
            <a:pPr lvl="1"/>
            <a:r>
              <a:rPr lang="he-IL" altLang="he-IL" dirty="0" smtClean="0">
                <a:cs typeface="David" panose="020E0502060401010101" pitchFamily="34" charset="-79"/>
              </a:rPr>
              <a:t> נדרש מודל הכנה </a:t>
            </a:r>
            <a:r>
              <a:rPr lang="he-IL" altLang="he-IL" dirty="0" smtClean="0">
                <a:cs typeface="David" panose="020E0502060401010101" pitchFamily="34" charset="-79"/>
              </a:rPr>
              <a:t>לסיורי </a:t>
            </a:r>
            <a:r>
              <a:rPr lang="he-IL" altLang="he-IL" dirty="0" smtClean="0">
                <a:cs typeface="David" panose="020E0502060401010101" pitchFamily="34" charset="-79"/>
              </a:rPr>
              <a:t>חו"ל</a:t>
            </a:r>
            <a:endParaRPr lang="he-IL" altLang="he-IL" dirty="0" smtClean="0">
              <a:cs typeface="David" panose="020E0502060401010101" pitchFamily="34" charset="-79"/>
            </a:endParaRPr>
          </a:p>
          <a:p>
            <a:pPr lvl="1"/>
            <a:r>
              <a:rPr lang="he-IL" altLang="he-IL" dirty="0" smtClean="0">
                <a:cs typeface="David" panose="020E0502060401010101" pitchFamily="34" charset="-79"/>
              </a:rPr>
              <a:t>נדרשת תפיסה הוליסטית הכוללת את הקורס התיאורטי,  </a:t>
            </a:r>
            <a:r>
              <a:rPr lang="he-IL" altLang="he-IL" dirty="0" smtClean="0">
                <a:cs typeface="David" panose="020E0502060401010101" pitchFamily="34" charset="-79"/>
              </a:rPr>
              <a:t>הסימולציה וסיורי </a:t>
            </a:r>
            <a:r>
              <a:rPr lang="he-IL" altLang="he-IL" dirty="0" smtClean="0">
                <a:cs typeface="David" panose="020E0502060401010101" pitchFamily="34" charset="-79"/>
              </a:rPr>
              <a:t>חו"ל.</a:t>
            </a: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מציין מיקום תוכן 2"/>
          <p:cNvSpPr>
            <a:spLocks noGrp="1"/>
          </p:cNvSpPr>
          <p:nvPr>
            <p:ph idx="1"/>
          </p:nvPr>
        </p:nvSpPr>
        <p:spPr>
          <a:xfrm>
            <a:off x="0" y="-242887"/>
            <a:ext cx="9144000" cy="5976144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endParaRPr lang="he-IL" altLang="he-IL" b="1" dirty="0" smtClean="0"/>
          </a:p>
          <a:p>
            <a:pPr algn="ctr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he-IL" altLang="he-IL" sz="3900" dirty="0" smtClean="0">
                <a:latin typeface="+mj-lt"/>
                <a:ea typeface="+mj-ea"/>
                <a:cs typeface="+mj-cs"/>
              </a:rPr>
              <a:t>הסיור ברוסיה</a:t>
            </a:r>
            <a:endParaRPr lang="en-US" altLang="he-IL" sz="3900" dirty="0" smtClean="0">
              <a:latin typeface="+mj-lt"/>
              <a:ea typeface="+mj-ea"/>
              <a:cs typeface="+mj-cs"/>
            </a:endParaRPr>
          </a:p>
          <a:p>
            <a:r>
              <a:rPr lang="he-IL" altLang="he-IL" sz="3400" dirty="0" smtClean="0"/>
              <a:t>הכרת </a:t>
            </a:r>
            <a:r>
              <a:rPr lang="he-IL" altLang="he-IL" sz="3400" b="1" dirty="0" smtClean="0"/>
              <a:t>המערכת הרוסית </a:t>
            </a:r>
            <a:r>
              <a:rPr lang="he-IL" altLang="he-IL" sz="3400" dirty="0" smtClean="0"/>
              <a:t>כשחקן מרכזי במערכת הבינ"ל, אשר לה השפעה רבה על מימדים חשובים בביטחון הלאומי הישראלי, ובתוך כך: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הכרת </a:t>
            </a:r>
            <a:r>
              <a:rPr lang="he-IL" altLang="he-IL" sz="3400" b="1" dirty="0" smtClean="0"/>
              <a:t>התרבות, המורשת והשורשים </a:t>
            </a:r>
            <a:r>
              <a:rPr lang="he-IL" altLang="he-IL" sz="3400" dirty="0" smtClean="0"/>
              <a:t>של האומה הרוסית. 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הבנת מארג </a:t>
            </a:r>
            <a:r>
              <a:rPr lang="he-IL" altLang="he-IL" sz="3400" b="1" dirty="0" smtClean="0"/>
              <a:t>יחסי החוץ </a:t>
            </a:r>
            <a:r>
              <a:rPr lang="he-IL" altLang="he-IL" sz="3400" dirty="0" smtClean="0"/>
              <a:t>של רוסיה והאינטרסים כלפי </a:t>
            </a:r>
            <a:r>
              <a:rPr lang="he-IL" altLang="he-IL" sz="3400" dirty="0" err="1" smtClean="0"/>
              <a:t>המזה"ת</a:t>
            </a:r>
            <a:r>
              <a:rPr lang="he-IL" altLang="he-IL" sz="3400" dirty="0" smtClean="0"/>
              <a:t>. </a:t>
            </a:r>
            <a:endParaRPr lang="en-US" altLang="he-IL" sz="3400" dirty="0" smtClean="0"/>
          </a:p>
          <a:p>
            <a:pPr marL="182880" lvl="1">
              <a:spcBef>
                <a:spcPts val="1200"/>
              </a:spcBef>
            </a:pPr>
            <a:r>
              <a:rPr lang="he-IL" altLang="he-IL" sz="3400" dirty="0" smtClean="0"/>
              <a:t>הבנת </a:t>
            </a:r>
            <a:r>
              <a:rPr lang="he-IL" altLang="he-IL" sz="3400" b="1" dirty="0" smtClean="0"/>
              <a:t>המערכת האסטרטגית </a:t>
            </a:r>
            <a:r>
              <a:rPr lang="he-IL" altLang="he-IL" sz="3400" dirty="0" smtClean="0"/>
              <a:t>הרוסית ותפיסת ההפעלה. </a:t>
            </a:r>
            <a:endParaRPr lang="en-US" altLang="he-IL" sz="3400" dirty="0" smtClean="0"/>
          </a:p>
        </p:txBody>
      </p:sp>
    </p:spTree>
    <p:extLst>
      <p:ext uri="{BB962C8B-B14F-4D97-AF65-F5344CB8AC3E}">
        <p14:creationId xmlns="" xmlns:p14="http://schemas.microsoft.com/office/powerpoint/2010/main" val="2444868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he-IL" altLang="he-IL" sz="4600" dirty="0" smtClean="0"/>
              <a:t>מרכיבים נוספים בציר המדיני </a:t>
            </a:r>
            <a:br>
              <a:rPr lang="he-IL" altLang="he-IL" sz="4600" dirty="0" smtClean="0"/>
            </a:br>
            <a:endParaRPr lang="he-IL" altLang="he-IL" sz="4600" dirty="0" smtClean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1"/>
            <a:r>
              <a:rPr lang="he-IL" sz="3400" dirty="0" smtClean="0"/>
              <a:t>סיורי </a:t>
            </a:r>
            <a:r>
              <a:rPr lang="he-IL" sz="3400" dirty="0" err="1" smtClean="0"/>
              <a:t>בטל"מ</a:t>
            </a:r>
            <a:r>
              <a:rPr lang="he-IL" sz="3400" dirty="0" smtClean="0"/>
              <a:t> בארץ – </a:t>
            </a:r>
            <a:r>
              <a:rPr lang="he-IL" sz="3400" dirty="0" err="1" smtClean="0"/>
              <a:t>אונדו"ף</a:t>
            </a:r>
            <a:r>
              <a:rPr lang="he-IL" sz="3400" dirty="0" smtClean="0"/>
              <a:t>, יוניפי"ל,</a:t>
            </a:r>
            <a:r>
              <a:rPr lang="en-US" sz="3400" dirty="0" smtClean="0"/>
              <a:t> MFO </a:t>
            </a:r>
            <a:r>
              <a:rPr lang="he-IL" sz="3400" dirty="0" smtClean="0"/>
              <a:t>,</a:t>
            </a:r>
            <a:r>
              <a:rPr lang="en-US" sz="3400" dirty="0" smtClean="0"/>
              <a:t> </a:t>
            </a:r>
            <a:r>
              <a:rPr lang="he-IL" sz="3400" dirty="0" smtClean="0"/>
              <a:t>איו"ש וכד'</a:t>
            </a:r>
          </a:p>
          <a:p>
            <a:pPr lvl="1"/>
            <a:r>
              <a:rPr lang="he-IL" sz="3400" dirty="0" smtClean="0"/>
              <a:t>ביקור </a:t>
            </a:r>
            <a:r>
              <a:rPr lang="he-IL" sz="3400" dirty="0" err="1" smtClean="0"/>
              <a:t>במשה"ח</a:t>
            </a:r>
            <a:r>
              <a:rPr lang="he-IL" sz="3400" dirty="0" smtClean="0"/>
              <a:t> (שימוש בקבוצות עבודה)</a:t>
            </a:r>
          </a:p>
          <a:p>
            <a:pPr lvl="1"/>
            <a:r>
              <a:rPr lang="he-IL" sz="3400" dirty="0" smtClean="0"/>
              <a:t>ביקורים בארגוני המודיעין</a:t>
            </a:r>
          </a:p>
          <a:p>
            <a:pPr lvl="1"/>
            <a:r>
              <a:rPr lang="he-IL" sz="3400" dirty="0" smtClean="0"/>
              <a:t> יום עיון סין וימי עיון אחרים (</a:t>
            </a:r>
            <a:r>
              <a:rPr lang="en-US" sz="3400" dirty="0" smtClean="0"/>
              <a:t>INSS</a:t>
            </a:r>
            <a:r>
              <a:rPr lang="he-IL" sz="3400" dirty="0" smtClean="0"/>
              <a:t>)</a:t>
            </a:r>
          </a:p>
          <a:p>
            <a:pPr lvl="1"/>
            <a:r>
              <a:rPr lang="he-IL" sz="3400" dirty="0" smtClean="0"/>
              <a:t>יום </a:t>
            </a:r>
            <a:r>
              <a:rPr lang="he-IL" sz="3400" dirty="0" err="1" smtClean="0"/>
              <a:t>דבל"א</a:t>
            </a:r>
            <a:r>
              <a:rPr lang="he-IL" sz="3400" dirty="0" smtClean="0"/>
              <a:t> </a:t>
            </a:r>
          </a:p>
          <a:p>
            <a:pPr lvl="1"/>
            <a:r>
              <a:rPr lang="he-IL" sz="3400" dirty="0" smtClean="0"/>
              <a:t>יום תקשורת</a:t>
            </a:r>
          </a:p>
          <a:p>
            <a:pPr lvl="1"/>
            <a:r>
              <a:rPr lang="he-IL" sz="3400" dirty="0" smtClean="0"/>
              <a:t>סדנאות –מו"מ ורטוריקה</a:t>
            </a:r>
          </a:p>
          <a:p>
            <a:pPr lvl="1"/>
            <a:r>
              <a:rPr lang="he-IL" sz="3400" dirty="0" smtClean="0"/>
              <a:t>סיור בירדן</a:t>
            </a:r>
          </a:p>
          <a:p>
            <a:pPr lvl="1"/>
            <a:r>
              <a:rPr lang="he-IL" sz="3400" dirty="0" smtClean="0"/>
              <a:t>בכירים בתחום המדיני (מרידור, עמידרור וכד') </a:t>
            </a:r>
            <a:endParaRPr lang="en-US" sz="3400" dirty="0" smtClean="0"/>
          </a:p>
          <a:p>
            <a:pPr lvl="1"/>
            <a:r>
              <a:rPr lang="he-IL" sz="3400" dirty="0" smtClean="0"/>
              <a:t>אנשי </a:t>
            </a:r>
            <a:r>
              <a:rPr lang="he-IL" sz="3400" dirty="0" err="1" smtClean="0"/>
              <a:t>משה"ח</a:t>
            </a:r>
            <a:r>
              <a:rPr lang="he-IL" sz="3400" dirty="0" smtClean="0"/>
              <a:t> שהופיעו במהלך השנה</a:t>
            </a:r>
          </a:p>
          <a:p>
            <a:pPr lvl="1"/>
            <a:r>
              <a:rPr lang="he-IL" sz="3400" dirty="0" smtClean="0"/>
              <a:t>שגרירים זרים (יון, דנמרק) ישראלים (ירדן, א"א, רוסיה)</a:t>
            </a:r>
          </a:p>
          <a:p>
            <a:pPr lvl="1"/>
            <a:r>
              <a:rPr lang="he-IL" sz="3400" dirty="0" smtClean="0"/>
              <a:t>ההתנסויות כולל הראשונה והשלישית שעסקו בנושאים מדיניים</a:t>
            </a:r>
          </a:p>
          <a:p>
            <a:pPr lvl="1"/>
            <a:r>
              <a:rPr lang="he-IL" sz="3400" dirty="0" smtClean="0"/>
              <a:t>הרצאות לקראת סיורי חו"ל ובאירועים </a:t>
            </a:r>
            <a:r>
              <a:rPr lang="he-IL" sz="3400" dirty="0" err="1" smtClean="0"/>
              <a:t>אקטואלים</a:t>
            </a:r>
            <a:r>
              <a:rPr lang="he-IL" sz="3400" dirty="0" smtClean="0"/>
              <a:t> (או"ם, 2334)</a:t>
            </a:r>
          </a:p>
          <a:p>
            <a:pPr lvl="1"/>
            <a:endParaRPr lang="he-IL" sz="3400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="" xmlns:p14="http://schemas.microsoft.com/office/powerpoint/2010/main" val="2846206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he-IL" sz="6000" dirty="0" smtClean="0"/>
          </a:p>
          <a:p>
            <a:pPr algn="ctr">
              <a:buNone/>
            </a:pPr>
            <a:r>
              <a:rPr lang="he-IL" sz="6000" dirty="0" smtClean="0"/>
              <a:t>ציר מדיני – תובנות</a:t>
            </a:r>
            <a:endParaRPr lang="he-IL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03000"/>
          </a:xfrm>
        </p:spPr>
        <p:txBody>
          <a:bodyPr/>
          <a:lstStyle/>
          <a:p>
            <a:pPr algn="ctr"/>
            <a:r>
              <a:rPr lang="he-IL" dirty="0" smtClean="0"/>
              <a:t>קורס מדיניות חוץ, דיפלומטיה ויחב"ל  (ערן לרמן)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052736"/>
            <a:ext cx="7886700" cy="5805264"/>
          </a:xfrm>
        </p:spPr>
        <p:txBody>
          <a:bodyPr>
            <a:noAutofit/>
          </a:bodyPr>
          <a:lstStyle/>
          <a:p>
            <a:pPr lvl="0"/>
            <a:r>
              <a:rPr lang="he-IL" altLang="he-IL" sz="2400" dirty="0" smtClean="0">
                <a:cs typeface="David" panose="020E0502060401010101" pitchFamily="34" charset="-79"/>
              </a:rPr>
              <a:t>התפרס על 26 משכים. מפוזר – התחיל ב-4.1.17 ומסתיים ב-. 12.7.17. </a:t>
            </a:r>
            <a:r>
              <a:rPr lang="he-IL" altLang="he-IL" sz="2400" dirty="0" smtClean="0">
                <a:solidFill>
                  <a:srgbClr val="FF0000"/>
                </a:solidFill>
                <a:cs typeface="David" panose="020E0502060401010101" pitchFamily="34" charset="-79"/>
              </a:rPr>
              <a:t>הפיזור</a:t>
            </a:r>
            <a:r>
              <a:rPr lang="he-IL" altLang="he-IL" sz="2400" dirty="0" smtClean="0">
                <a:cs typeface="David" panose="020E0502060401010101" pitchFamily="34" charset="-79"/>
              </a:rPr>
              <a:t> לא אפשר ליצור קוהרנטיות</a:t>
            </a:r>
            <a:endParaRPr lang="en-US" altLang="he-IL" sz="2400" dirty="0" smtClean="0">
              <a:cs typeface="David" panose="020E0502060401010101" pitchFamily="34" charset="-79"/>
            </a:endParaRPr>
          </a:p>
          <a:p>
            <a:pPr lvl="0"/>
            <a:r>
              <a:rPr lang="he-IL" altLang="he-IL" sz="2400" dirty="0" smtClean="0">
                <a:cs typeface="David" panose="020E0502060401010101" pitchFamily="34" charset="-79"/>
              </a:rPr>
              <a:t>משכי המבוא של ערן לרמן </a:t>
            </a:r>
            <a:r>
              <a:rPr lang="he-IL" altLang="he-IL" sz="2400" dirty="0" smtClean="0">
                <a:solidFill>
                  <a:srgbClr val="FF0000"/>
                </a:solidFill>
                <a:cs typeface="David" panose="020E0502060401010101" pitchFamily="34" charset="-79"/>
              </a:rPr>
              <a:t>– משוב נמוך</a:t>
            </a:r>
            <a:r>
              <a:rPr lang="en-US" altLang="he-IL" sz="2400" dirty="0" smtClean="0">
                <a:cs typeface="David" panose="020E0502060401010101" pitchFamily="34" charset="-79"/>
              </a:rPr>
              <a:t>) </a:t>
            </a:r>
            <a:r>
              <a:rPr lang="he-IL" altLang="he-IL" sz="2400" dirty="0" smtClean="0">
                <a:cs typeface="David" panose="020E0502060401010101" pitchFamily="34" charset="-79"/>
              </a:rPr>
              <a:t>סדר ובהירות, שיתוף תלמידים, היסטורי מדי ולא רלבנטי) . עם זאת הקורס נתפס כחשוב.</a:t>
            </a:r>
          </a:p>
          <a:p>
            <a:pPr lvl="0"/>
            <a:r>
              <a:rPr lang="he-IL" altLang="he-IL" sz="2400" dirty="0" smtClean="0">
                <a:cs typeface="David" panose="020E0502060401010101" pitchFamily="34" charset="-79"/>
              </a:rPr>
              <a:t>המשכים שחוברו להכנה לסיורי חו"ל – לשימור</a:t>
            </a:r>
          </a:p>
          <a:p>
            <a:pPr lvl="0"/>
            <a:r>
              <a:rPr lang="he-IL" altLang="he-IL" sz="2400" dirty="0" smtClean="0">
                <a:solidFill>
                  <a:srgbClr val="FF0000"/>
                </a:solidFill>
                <a:cs typeface="David" panose="020E0502060401010101" pitchFamily="34" charset="-79"/>
              </a:rPr>
              <a:t>הביקור </a:t>
            </a:r>
            <a:r>
              <a:rPr lang="he-IL" altLang="he-IL" sz="2400" dirty="0" err="1" smtClean="0">
                <a:solidFill>
                  <a:srgbClr val="FF0000"/>
                </a:solidFill>
                <a:cs typeface="David" panose="020E0502060401010101" pitchFamily="34" charset="-79"/>
              </a:rPr>
              <a:t>במשה"ח</a:t>
            </a:r>
            <a:r>
              <a:rPr lang="he-IL" altLang="he-IL" sz="2400" dirty="0" smtClean="0">
                <a:solidFill>
                  <a:srgbClr val="FF0000"/>
                </a:solidFill>
                <a:cs typeface="David" panose="020E0502060401010101" pitchFamily="34" charset="-79"/>
              </a:rPr>
              <a:t> </a:t>
            </a:r>
            <a:r>
              <a:rPr lang="he-IL" altLang="he-IL" sz="2400" dirty="0" smtClean="0">
                <a:cs typeface="David" panose="020E0502060401010101" pitchFamily="34" charset="-79"/>
              </a:rPr>
              <a:t>- לשימור</a:t>
            </a:r>
          </a:p>
          <a:p>
            <a:r>
              <a:rPr lang="he-IL" altLang="he-IL" sz="2400" dirty="0" smtClean="0">
                <a:solidFill>
                  <a:srgbClr val="FF0000"/>
                </a:solidFill>
                <a:cs typeface="David" panose="020E0502060401010101" pitchFamily="34" charset="-79"/>
              </a:rPr>
              <a:t>הכנה טובה בתחום הפלסטיני </a:t>
            </a:r>
            <a:r>
              <a:rPr lang="he-IL" altLang="he-IL" sz="2400" dirty="0" smtClean="0">
                <a:cs typeface="David" panose="020E0502060401010101" pitchFamily="34" charset="-79"/>
              </a:rPr>
              <a:t>(לקראת הסימולציה) כולל יום ה"פרדיגמות המתחרות" שהיה חידוש. שאר תכני </a:t>
            </a:r>
            <a:r>
              <a:rPr lang="he-IL" altLang="he-IL" sz="2400" dirty="0" err="1" smtClean="0">
                <a:cs typeface="David" panose="020E0502060401010101" pitchFamily="34" charset="-79"/>
              </a:rPr>
              <a:t>מז"ת</a:t>
            </a:r>
            <a:r>
              <a:rPr lang="he-IL" altLang="he-IL" sz="2400" dirty="0" smtClean="0">
                <a:cs typeface="David" panose="020E0502060401010101" pitchFamily="34" charset="-79"/>
              </a:rPr>
              <a:t> – מפוזרים מדי.</a:t>
            </a:r>
          </a:p>
          <a:p>
            <a:pPr lvl="0"/>
            <a:r>
              <a:rPr lang="he-IL" altLang="he-IL" sz="2400" dirty="0" smtClean="0">
                <a:solidFill>
                  <a:srgbClr val="FF0000"/>
                </a:solidFill>
                <a:cs typeface="David" panose="020E0502060401010101" pitchFamily="34" charset="-79"/>
              </a:rPr>
              <a:t>המטלה</a:t>
            </a:r>
            <a:r>
              <a:rPr lang="he-IL" altLang="he-IL" sz="2400" dirty="0" smtClean="0">
                <a:cs typeface="David" panose="020E0502060401010101" pitchFamily="34" charset="-79"/>
              </a:rPr>
              <a:t>: הגיעה מאוחר מדי ללא הכנה מספיקה.  המשוב של המרצה  למטלה היה מצוין (יוצא דופן). </a:t>
            </a:r>
          </a:p>
          <a:p>
            <a:pPr lvl="0"/>
            <a:r>
              <a:rPr lang="he-IL" altLang="he-IL" sz="2400" dirty="0" smtClean="0">
                <a:solidFill>
                  <a:srgbClr val="FF0000"/>
                </a:solidFill>
                <a:cs typeface="David" panose="020E0502060401010101" pitchFamily="34" charset="-79"/>
              </a:rPr>
              <a:t>חומרי הקריאה </a:t>
            </a:r>
            <a:r>
              <a:rPr lang="he-IL" altLang="he-IL" sz="2400" dirty="0" smtClean="0">
                <a:cs typeface="David" panose="020E0502060401010101" pitchFamily="34" charset="-79"/>
              </a:rPr>
              <a:t>היו רבים מדי ולא בהכרח נדרשים לשיעור</a:t>
            </a:r>
          </a:p>
          <a:p>
            <a:r>
              <a:rPr lang="he-IL" altLang="he-IL" sz="2400" dirty="0" smtClean="0">
                <a:cs typeface="David" panose="020E0502060401010101" pitchFamily="34" charset="-79"/>
              </a:rPr>
              <a:t>אין חיבור מספיק טוב בין הקורס לסיורי חו"ל. </a:t>
            </a:r>
          </a:p>
          <a:p>
            <a:pPr lvl="0"/>
            <a:endParaRPr lang="en-US" altLang="he-IL" sz="2400" dirty="0" smtClean="0">
              <a:cs typeface="David" panose="020E0502060401010101" pitchFamily="34" charset="-79"/>
            </a:endParaRPr>
          </a:p>
          <a:p>
            <a:endParaRPr lang="he-IL" altLang="he-IL" sz="2400" dirty="0" smtClean="0">
              <a:cs typeface="David" panose="020E0502060401010101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קורס מדיניות חוץ, ד"ר ערן </a:t>
            </a:r>
            <a:r>
              <a:rPr lang="he-IL" sz="3200" b="1" dirty="0" err="1">
                <a:solidFill>
                  <a:schemeClr val="accent1"/>
                </a:solidFill>
                <a:cs typeface="David" pitchFamily="2" charset="-79"/>
              </a:rPr>
              <a:t>לרמן</a:t>
            </a: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/>
          </a:bodyPr>
          <a:lstStyle/>
          <a:p>
            <a:pPr>
              <a:defRPr/>
            </a:pPr>
            <a:fld id="{06EB743B-6FB8-41BA-B2A9-0C43C8C873DF}" type="slidenum">
              <a:rPr lang="he-IL" smtClean="0"/>
              <a:pPr>
                <a:defRPr/>
              </a:pPr>
              <a:t>24</a:t>
            </a:fld>
            <a:endParaRPr lang="he-IL" dirty="0"/>
          </a:p>
        </p:txBody>
      </p:sp>
      <p:graphicFrame>
        <p:nvGraphicFramePr>
          <p:cNvPr id="2" name="טבלה 1">
            <a:extLst>
              <a:ext uri="{FF2B5EF4-FFF2-40B4-BE49-F238E27FC236}">
                <a16:creationId xmlns="" xmlns:a16="http://schemas.microsoft.com/office/drawing/2014/main" id="{B7E90941-4728-43BE-BEFF-8A3859D62B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72781082"/>
              </p:ext>
            </p:extLst>
          </p:nvPr>
        </p:nvGraphicFramePr>
        <p:xfrm>
          <a:off x="365124" y="1700808"/>
          <a:ext cx="8502676" cy="406800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381896">
                  <a:extLst>
                    <a:ext uri="{9D8B030D-6E8A-4147-A177-3AD203B41FA5}">
                      <a16:colId xmlns="" xmlns:a16="http://schemas.microsoft.com/office/drawing/2014/main" val="2120328034"/>
                    </a:ext>
                  </a:extLst>
                </a:gridCol>
                <a:gridCol w="1280195">
                  <a:extLst>
                    <a:ext uri="{9D8B030D-6E8A-4147-A177-3AD203B41FA5}">
                      <a16:colId xmlns="" xmlns:a16="http://schemas.microsoft.com/office/drawing/2014/main" val="794359496"/>
                    </a:ext>
                  </a:extLst>
                </a:gridCol>
                <a:gridCol w="1280195">
                  <a:extLst>
                    <a:ext uri="{9D8B030D-6E8A-4147-A177-3AD203B41FA5}">
                      <a16:colId xmlns="" xmlns:a16="http://schemas.microsoft.com/office/drawing/2014/main" val="2475736444"/>
                    </a:ext>
                  </a:extLst>
                </a:gridCol>
                <a:gridCol w="1280195">
                  <a:extLst>
                    <a:ext uri="{9D8B030D-6E8A-4147-A177-3AD203B41FA5}">
                      <a16:colId xmlns="" xmlns:a16="http://schemas.microsoft.com/office/drawing/2014/main" val="2768216770"/>
                    </a:ext>
                  </a:extLst>
                </a:gridCol>
                <a:gridCol w="1280195">
                  <a:extLst>
                    <a:ext uri="{9D8B030D-6E8A-4147-A177-3AD203B41FA5}">
                      <a16:colId xmlns="" xmlns:a16="http://schemas.microsoft.com/office/drawing/2014/main" val="116020575"/>
                    </a:ext>
                  </a:extLst>
                </a:gridCol>
              </a:tblGrid>
              <a:tr h="581143"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השאלה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ממוצע כללי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צה"ל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מע' ביטחון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b="1" kern="1200" dirty="0">
                          <a:solidFill>
                            <a:schemeClr val="l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בינ"ל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429901928"/>
                  </a:ext>
                </a:extLst>
              </a:tr>
              <a:tr h="581143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הקורס השיג את מטרותיו?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3.75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676822357"/>
                  </a:ext>
                </a:extLst>
              </a:tr>
              <a:tr h="581143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איכות ההוראה בקורס?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u="sng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3.54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3.58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3.43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671461069"/>
                  </a:ext>
                </a:extLst>
              </a:tr>
              <a:tr h="581143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הקורס אתגר מחשבתית?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u="none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3.79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910825508"/>
                  </a:ext>
                </a:extLst>
              </a:tr>
              <a:tr h="581143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מידת רלוונטיות הקורס לעתידי?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4.71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72801328"/>
                  </a:ext>
                </a:extLst>
              </a:tr>
              <a:tr h="581143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איכות סיור במשרד החוץ?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5.29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214027505"/>
                  </a:ext>
                </a:extLst>
              </a:tr>
              <a:tr h="581143">
                <a:tc>
                  <a:txBody>
                    <a:bodyPr/>
                    <a:lstStyle/>
                    <a:p>
                      <a:pPr rtl="1"/>
                      <a:r>
                        <a:rPr kumimoji="0" lang="he-IL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איכות החיבור בין הקורס לסיורי חו"ל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4.07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4.05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he-IL" sz="2400" b="0" kern="120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4.29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kumimoji="0" lang="he-IL" b="0" kern="1200" dirty="0">
                        <a:solidFill>
                          <a:schemeClr val="tx1"/>
                        </a:solidFill>
                        <a:latin typeface="David" panose="020E0502060401010101" pitchFamily="34" charset="-79"/>
                        <a:ea typeface="+mn-ea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1301709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36137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975008"/>
          </a:xfrm>
        </p:spPr>
        <p:txBody>
          <a:bodyPr/>
          <a:lstStyle/>
          <a:p>
            <a:pPr algn="ctr"/>
            <a:r>
              <a:rPr lang="he-IL" dirty="0" smtClean="0"/>
              <a:t>סיורי חו"ל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412777"/>
            <a:ext cx="7886700" cy="5445224"/>
          </a:xfrm>
        </p:spPr>
        <p:txBody>
          <a:bodyPr>
            <a:normAutofit lnSpcReduction="10000"/>
          </a:bodyPr>
          <a:lstStyle/>
          <a:p>
            <a:r>
              <a:rPr lang="he-IL" dirty="0" smtClean="0"/>
              <a:t>ככלל הסיורים זכו לציונים גבוהים ונתפסו </a:t>
            </a:r>
            <a:r>
              <a:rPr lang="he-IL" dirty="0" err="1" smtClean="0"/>
              <a:t>כחווית</a:t>
            </a:r>
            <a:r>
              <a:rPr lang="he-IL" dirty="0" smtClean="0"/>
              <a:t> למידה משמעותית מאד</a:t>
            </a:r>
          </a:p>
          <a:p>
            <a:r>
              <a:rPr lang="he-IL" dirty="0" smtClean="0"/>
              <a:t>סיור נאט"ו:</a:t>
            </a:r>
          </a:p>
          <a:p>
            <a:pPr lvl="1"/>
            <a:r>
              <a:rPr lang="he-IL" dirty="0" smtClean="0"/>
              <a:t>זכה לציונים גבוהים על התכנון והביצוע. </a:t>
            </a:r>
          </a:p>
          <a:p>
            <a:pPr lvl="1"/>
            <a:r>
              <a:rPr lang="he-IL" dirty="0" smtClean="0"/>
              <a:t>הערות לגבי צורך בקולות מבקרים את ישראל.</a:t>
            </a:r>
          </a:p>
          <a:p>
            <a:pPr lvl="1"/>
            <a:r>
              <a:rPr lang="he-IL" dirty="0" smtClean="0"/>
              <a:t>להוסיף תכנים כלכליים </a:t>
            </a:r>
          </a:p>
          <a:p>
            <a:r>
              <a:rPr lang="he-IL" dirty="0" smtClean="0"/>
              <a:t>סיור ארה"ב:</a:t>
            </a:r>
          </a:p>
          <a:p>
            <a:pPr lvl="1"/>
            <a:r>
              <a:rPr lang="he-IL" dirty="0" smtClean="0"/>
              <a:t>זכה למשובים גבוהים מאד </a:t>
            </a:r>
          </a:p>
          <a:p>
            <a:pPr lvl="1"/>
            <a:r>
              <a:rPr lang="he-IL" dirty="0" smtClean="0"/>
              <a:t>הנסיעה לשיקגו ולעיירות</a:t>
            </a:r>
          </a:p>
          <a:p>
            <a:pPr lvl="1"/>
            <a:r>
              <a:rPr lang="he-IL" dirty="0" smtClean="0"/>
              <a:t>הערות על עומס תכנים אך גם על מחסור בתכנים...(למשל העוצמה האמריקאית)</a:t>
            </a:r>
          </a:p>
          <a:p>
            <a:pPr lvl="1"/>
            <a:r>
              <a:rPr lang="he-IL" dirty="0" smtClean="0"/>
              <a:t>מחסור בשיח ביקורתי</a:t>
            </a:r>
          </a:p>
          <a:p>
            <a:r>
              <a:rPr lang="he-IL" dirty="0" smtClean="0"/>
              <a:t>סיור רוסיה:</a:t>
            </a:r>
          </a:p>
          <a:p>
            <a:pPr lvl="1"/>
            <a:r>
              <a:rPr lang="he-IL" dirty="0" smtClean="0"/>
              <a:t>סיור חשוב אם כי תרומה לימודית נמוכה יותר. המיקום בגרף מדויק. ליווי מצוין של הנספח</a:t>
            </a:r>
          </a:p>
          <a:p>
            <a:pPr lvl="1"/>
            <a:r>
              <a:rPr lang="he-IL" dirty="0" smtClean="0"/>
              <a:t>לצאת ממוסקבה. יותר הרצאות... </a:t>
            </a:r>
          </a:p>
          <a:p>
            <a:pPr lvl="1"/>
            <a:r>
              <a:rPr lang="he-IL" dirty="0" smtClean="0"/>
              <a:t>נדרשת הכנה טובה יותר בארץ</a:t>
            </a:r>
          </a:p>
          <a:p>
            <a:r>
              <a:rPr lang="he-IL" dirty="0" smtClean="0"/>
              <a:t>סיור ירדן: נתפס כחשוב אך בעל ערך מוסף נמוך במועד ובצורה שהתקיים.</a:t>
            </a:r>
          </a:p>
          <a:p>
            <a:r>
              <a:rPr lang="he-IL" dirty="0" smtClean="0"/>
              <a:t>הכנות: נדרשת בחינה מחדש של אופן ההכנה לסיורים.</a:t>
            </a:r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 חו"ל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/>
          </a:bodyPr>
          <a:lstStyle/>
          <a:p>
            <a:pPr>
              <a:defRPr/>
            </a:pPr>
            <a:fld id="{06EB743B-6FB8-41BA-B2A9-0C43C8C873DF}" type="slidenum">
              <a:rPr lang="he-IL" smtClean="0"/>
              <a:pPr>
                <a:defRPr/>
              </a:pPr>
              <a:t>26</a:t>
            </a:fld>
            <a:endParaRPr lang="he-IL" dirty="0"/>
          </a:p>
        </p:txBody>
      </p:sp>
      <p:graphicFrame>
        <p:nvGraphicFramePr>
          <p:cNvPr id="3" name="טבלה 2">
            <a:extLst>
              <a:ext uri="{FF2B5EF4-FFF2-40B4-BE49-F238E27FC236}">
                <a16:creationId xmlns="" xmlns:a16="http://schemas.microsoft.com/office/drawing/2014/main" id="{D6AD1748-BFDC-4B13-9E57-6D0003BD22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70152229"/>
              </p:ext>
            </p:extLst>
          </p:nvPr>
        </p:nvGraphicFramePr>
        <p:xfrm>
          <a:off x="744136" y="1844824"/>
          <a:ext cx="8100000" cy="305322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708000">
                  <a:extLst>
                    <a:ext uri="{9D8B030D-6E8A-4147-A177-3AD203B41FA5}">
                      <a16:colId xmlns="" xmlns:a16="http://schemas.microsoft.com/office/drawing/2014/main" val="1644480595"/>
                    </a:ext>
                  </a:extLst>
                </a:gridCol>
                <a:gridCol w="1800000">
                  <a:extLst>
                    <a:ext uri="{9D8B030D-6E8A-4147-A177-3AD203B41FA5}">
                      <a16:colId xmlns="" xmlns:a16="http://schemas.microsoft.com/office/drawing/2014/main" val="4261144637"/>
                    </a:ext>
                  </a:extLst>
                </a:gridCol>
                <a:gridCol w="792000">
                  <a:extLst>
                    <a:ext uri="{9D8B030D-6E8A-4147-A177-3AD203B41FA5}">
                      <a16:colId xmlns="" xmlns:a16="http://schemas.microsoft.com/office/drawing/2014/main" val="993708000"/>
                    </a:ext>
                  </a:extLst>
                </a:gridCol>
                <a:gridCol w="1800000">
                  <a:extLst>
                    <a:ext uri="{9D8B030D-6E8A-4147-A177-3AD203B41FA5}">
                      <a16:colId xmlns="" xmlns:a16="http://schemas.microsoft.com/office/drawing/2014/main" val="1778446617"/>
                    </a:ext>
                  </a:extLst>
                </a:gridCol>
              </a:tblGrid>
              <a:tr h="920341"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חו"ל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מ"ד</a:t>
                      </a:r>
                      <a: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השיג את מטרותיו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?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400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מ"ג </a:t>
                      </a:r>
                      <a: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/>
                      </a:r>
                      <a:br>
                        <a:rPr lang="en-US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</a:br>
                      <a:r>
                        <a:rPr lang="he-IL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השיג את מטרותיו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296843384"/>
                  </a:ext>
                </a:extLst>
              </a:tr>
              <a:tr h="533220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נאט"ו והאיחוד האירופאי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5.45</a:t>
                      </a:r>
                      <a:r>
                        <a:rPr kumimoji="0" lang="he-IL" sz="2400" b="0" kern="1200" baseline="300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</a:t>
                      </a:r>
                      <a:endParaRPr lang="he-IL" sz="20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657659335"/>
                  </a:ext>
                </a:extLst>
              </a:tr>
              <a:tr h="533220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ארה"ב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5.56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</a:t>
                      </a:r>
                      <a:endParaRPr lang="he-IL" sz="20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312155592"/>
                  </a:ext>
                </a:extLst>
              </a:tr>
              <a:tr h="533220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רוסיה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5.04</a:t>
                      </a:r>
                      <a:r>
                        <a:rPr kumimoji="0" lang="he-IL" sz="2400" b="0" kern="1200" baseline="300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ea typeface="+mn-ea"/>
                          <a:cs typeface="David" panose="020E0502060401010101" pitchFamily="34" charset="-79"/>
                        </a:rPr>
                        <a:t>**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e-IL" sz="2000" b="1" dirty="0">
                          <a:solidFill>
                            <a:srgbClr val="FF0000"/>
                          </a:solidFill>
                          <a:effectLst/>
                          <a:latin typeface="David" panose="020E0502060401010101" pitchFamily="34" charset="-79"/>
                          <a:cs typeface="David" panose="020E0502060401010101" pitchFamily="34" charset="-79"/>
                          <a:sym typeface="Wingdings" panose="05000000000000000000" pitchFamily="2" charset="2"/>
                        </a:rPr>
                        <a:t></a:t>
                      </a:r>
                      <a:endParaRPr lang="he-IL" sz="2000" b="1" dirty="0">
                        <a:solidFill>
                          <a:schemeClr val="tx1"/>
                        </a:solidFill>
                        <a:effectLst/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dirty="0">
                          <a:solidFill>
                            <a:schemeClr val="accent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5.8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650850299"/>
                  </a:ext>
                </a:extLst>
              </a:tr>
              <a:tr h="533220">
                <a:tc>
                  <a:txBody>
                    <a:bodyPr/>
                    <a:lstStyle/>
                    <a:p>
                      <a:pPr algn="r" rtl="1"/>
                      <a:r>
                        <a:rPr lang="he-IL" sz="2000" dirty="0"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סיור ירדן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0" dirty="0">
                          <a:solidFill>
                            <a:srgbClr val="FF0000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3.96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endParaRPr lang="he-IL" sz="2400" b="1" dirty="0">
                        <a:solidFill>
                          <a:schemeClr val="accent1"/>
                        </a:solidFill>
                        <a:latin typeface="David" panose="020E0502060401010101" pitchFamily="34" charset="-79"/>
                        <a:cs typeface="David" panose="020E0502060401010101" pitchFamily="34" charset="-79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he-IL" sz="2400" b="0" dirty="0">
                          <a:solidFill>
                            <a:schemeClr val="tx1"/>
                          </a:solidFill>
                          <a:latin typeface="David" panose="020E0502060401010101" pitchFamily="34" charset="-79"/>
                          <a:cs typeface="David" panose="020E0502060401010101" pitchFamily="34" charset="-79"/>
                        </a:rPr>
                        <a:t>-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402544395"/>
                  </a:ext>
                </a:extLst>
              </a:tr>
            </a:tbl>
          </a:graphicData>
        </a:graphic>
      </p:graphicFrame>
      <p:sp>
        <p:nvSpPr>
          <p:cNvPr id="5" name="מלבן: פינות מעוגלות 4">
            <a:extLst>
              <a:ext uri="{FF2B5EF4-FFF2-40B4-BE49-F238E27FC236}">
                <a16:creationId xmlns="" xmlns:a16="http://schemas.microsoft.com/office/drawing/2014/main" id="{C6DE916B-86D1-4C4D-BF03-998FE2FB5825}"/>
              </a:ext>
            </a:extLst>
          </p:cNvPr>
          <p:cNvSpPr/>
          <p:nvPr/>
        </p:nvSpPr>
        <p:spPr>
          <a:xfrm>
            <a:off x="744136" y="5157192"/>
            <a:ext cx="8100000" cy="122413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*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 עבור חניכי צה"ל היה משמעותי ביותר</a:t>
            </a:r>
          </a:p>
          <a:p>
            <a:pPr marL="342900" indent="-34290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sz="2000" dirty="0">
                <a:latin typeface="David" panose="020E0502060401010101" pitchFamily="34" charset="-79"/>
                <a:cs typeface="David" panose="020E0502060401010101" pitchFamily="34" charset="-79"/>
              </a:rPr>
              <a:t>** עבור חניכי צה"ל נתפס כפחות משמעותי</a:t>
            </a:r>
          </a:p>
        </p:txBody>
      </p:sp>
    </p:spTree>
    <p:extLst>
      <p:ext uri="{BB962C8B-B14F-4D97-AF65-F5344CB8AC3E}">
        <p14:creationId xmlns="" xmlns:p14="http://schemas.microsoft.com/office/powerpoint/2010/main" val="3375514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 חו"ל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/>
          </a:bodyPr>
          <a:lstStyle/>
          <a:p>
            <a:pPr>
              <a:defRPr/>
            </a:pPr>
            <a:fld id="{06EB743B-6FB8-41BA-B2A9-0C43C8C873DF}" type="slidenum">
              <a:rPr lang="he-IL" smtClean="0"/>
              <a:pPr>
                <a:defRPr/>
              </a:pPr>
              <a:t>27</a:t>
            </a:fld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="" xmlns:a16="http://schemas.microsoft.com/office/drawing/2014/main" id="{073F878B-7395-48EA-AE47-A35E92F6CB39}"/>
              </a:ext>
            </a:extLst>
          </p:cNvPr>
          <p:cNvSpPr/>
          <p:nvPr/>
        </p:nvSpPr>
        <p:spPr>
          <a:xfrm>
            <a:off x="365125" y="1772816"/>
            <a:ext cx="8442647" cy="2232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נאט"ו והאיחוד האירופאי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סיור חשוב, מלמד ומעמיק, תכנון פרטני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הרצאות טובות ומפגש עם בעלי תפקיד בכירים באיחוד האירופאי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מתכונת ההרצאות של </a:t>
            </a:r>
            <a:r>
              <a:rPr lang="he-IL" u="sng" dirty="0">
                <a:latin typeface="David" panose="020E0502060401010101" pitchFamily="34" charset="-79"/>
                <a:cs typeface="David" panose="020E0502060401010101" pitchFamily="34" charset="-79"/>
              </a:rPr>
              <a:t>זמן רב לשיח ושאלות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נאט"ו והאיחוד האירופאי,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לשלב סיור תרבות- לא חייבים מוזיאון מלחמה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מעורבות נציגי המדינה בחו"ל (הנספח)- תאום ציפיות וליווי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="" xmlns:a16="http://schemas.microsoft.com/office/drawing/2014/main" id="{7776E2F5-F50A-4212-BA6A-9C2D2B657303}"/>
              </a:ext>
            </a:extLst>
          </p:cNvPr>
          <p:cNvSpPr/>
          <p:nvPr/>
        </p:nvSpPr>
        <p:spPr>
          <a:xfrm>
            <a:off x="355523" y="4293096"/>
            <a:ext cx="8442647" cy="2232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ארה"ב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סיור מרתק, מגון מקומות,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ולא רק בערים הגדולות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(ניתן להגביר)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ארה"ב,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סיור מאוד עמוס- מרתון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. איחורים רבים למרצים בשל בעיות תנועה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הרחבת ההיכרות עם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אנשי ממשל ודיפלומטיה אמריקניים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מפגש עם "אנשים פשוטים" בקהילה היהודית ובזרמים השונים. לא רק רבנים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למצוא מרצים שונים- המייצגים דעות אחרות כלפי יהודים וכלפי ישראל</a:t>
            </a:r>
          </a:p>
        </p:txBody>
      </p:sp>
    </p:spTree>
    <p:extLst>
      <p:ext uri="{BB962C8B-B14F-4D97-AF65-F5344CB8AC3E}">
        <p14:creationId xmlns="" xmlns:p14="http://schemas.microsoft.com/office/powerpoint/2010/main" val="191298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 חו"ל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/>
          </a:bodyPr>
          <a:lstStyle/>
          <a:p>
            <a:pPr>
              <a:defRPr/>
            </a:pPr>
            <a:fld id="{06EB743B-6FB8-41BA-B2A9-0C43C8C873DF}" type="slidenum">
              <a:rPr lang="he-IL" smtClean="0"/>
              <a:pPr>
                <a:defRPr/>
              </a:pPr>
              <a:t>28</a:t>
            </a:fld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="" xmlns:a16="http://schemas.microsoft.com/office/drawing/2014/main" id="{073F878B-7395-48EA-AE47-A35E92F6CB39}"/>
              </a:ext>
            </a:extLst>
          </p:cNvPr>
          <p:cNvSpPr/>
          <p:nvPr/>
        </p:nvSpPr>
        <p:spPr>
          <a:xfrm>
            <a:off x="365125" y="1700807"/>
            <a:ext cx="8442647" cy="262800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רוסיה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לו"ז מצוין ומרווח- גם הרצאות, גם תרבות (מופע מצוין) וגם סיורים (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אניה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, </a:t>
            </a:r>
            <a:r>
              <a:rPr lang="he-IL" dirty="0" err="1">
                <a:latin typeface="David" panose="020E0502060401010101" pitchFamily="34" charset="-79"/>
                <a:cs typeface="David" panose="020E0502060401010101" pitchFamily="34" charset="-79"/>
              </a:rPr>
              <a:t>אניה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ליווי צמוד של הנספח הצבאי ראויה לציון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יעד חשוב, שונה מהמוכר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המכללה הצבאית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רוסיה,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ראינו רק את מוסקבה- לא משקף את כלל  רוסיה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הכנה נרחבת יותר בארץ+ מהי אסטרטגיה מזרחית</a:t>
            </a:r>
          </a:p>
        </p:txBody>
      </p:sp>
      <p:sp>
        <p:nvSpPr>
          <p:cNvPr id="6" name="מלבן: פינות מעוגלות 5">
            <a:extLst>
              <a:ext uri="{FF2B5EF4-FFF2-40B4-BE49-F238E27FC236}">
                <a16:creationId xmlns="" xmlns:a16="http://schemas.microsoft.com/office/drawing/2014/main" id="{7776E2F5-F50A-4212-BA6A-9C2D2B657303}"/>
              </a:ext>
            </a:extLst>
          </p:cNvPr>
          <p:cNvSpPr/>
          <p:nvPr/>
        </p:nvSpPr>
        <p:spPr>
          <a:xfrm>
            <a:off x="355421" y="4581128"/>
            <a:ext cx="8442647" cy="20879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ctr"/>
          <a:lstStyle/>
          <a:p>
            <a:pPr algn="just"/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ירדן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עצם קיום הסיור חשוב מאוד (רגל בדלת)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חשיבות הבנת מדינה שכנה ('מטר מכאן'). תורם להבנת הביטחון הלאומי בישראל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ירדן,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סיור של יום אחד הינו קצר (ארוחת טעימות)- לא מביא ערך מוסף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תחושה של אלתור- ניתן לשייף את מטרות הסיור</a:t>
            </a:r>
          </a:p>
        </p:txBody>
      </p:sp>
    </p:spTree>
    <p:extLst>
      <p:ext uri="{BB962C8B-B14F-4D97-AF65-F5344CB8AC3E}">
        <p14:creationId xmlns="" xmlns:p14="http://schemas.microsoft.com/office/powerpoint/2010/main" val="2196009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כותרת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/>
            <a:r>
              <a:rPr lang="he-IL" sz="3600" b="1" dirty="0">
                <a:solidFill>
                  <a:schemeClr val="accent1"/>
                </a:solidFill>
                <a:cs typeface="David" pitchFamily="2" charset="-79"/>
              </a:rPr>
              <a:t>עונת הלימודים המתקדמים </a:t>
            </a:r>
            <a:br>
              <a:rPr lang="he-IL" sz="3600" b="1" dirty="0">
                <a:solidFill>
                  <a:schemeClr val="accent1"/>
                </a:solidFill>
                <a:cs typeface="David" pitchFamily="2" charset="-79"/>
              </a:rPr>
            </a:br>
            <a:r>
              <a:rPr lang="he-IL" sz="3200" b="1" dirty="0">
                <a:solidFill>
                  <a:schemeClr val="accent1"/>
                </a:solidFill>
                <a:cs typeface="David" pitchFamily="2" charset="-79"/>
              </a:rPr>
              <a:t>- סיורי חו"ל -</a:t>
            </a:r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>
          <a:xfrm>
            <a:off x="-7397" y="1305932"/>
            <a:ext cx="533400" cy="244475"/>
          </a:xfrm>
        </p:spPr>
        <p:txBody>
          <a:bodyPr>
            <a:normAutofit/>
          </a:bodyPr>
          <a:lstStyle/>
          <a:p>
            <a:pPr>
              <a:defRPr/>
            </a:pPr>
            <a:fld id="{06EB743B-6FB8-41BA-B2A9-0C43C8C873DF}" type="slidenum">
              <a:rPr lang="he-IL" smtClean="0"/>
              <a:pPr>
                <a:defRPr/>
              </a:pPr>
              <a:t>29</a:t>
            </a:fld>
            <a:endParaRPr lang="he-IL" dirty="0"/>
          </a:p>
        </p:txBody>
      </p:sp>
      <p:sp>
        <p:nvSpPr>
          <p:cNvPr id="3" name="מלבן: פינות מעוגלות 2">
            <a:extLst>
              <a:ext uri="{FF2B5EF4-FFF2-40B4-BE49-F238E27FC236}">
                <a16:creationId xmlns="" xmlns:a16="http://schemas.microsoft.com/office/drawing/2014/main" id="{073F878B-7395-48EA-AE47-A35E92F6CB39}"/>
              </a:ext>
            </a:extLst>
          </p:cNvPr>
          <p:cNvSpPr/>
          <p:nvPr/>
        </p:nvSpPr>
        <p:spPr>
          <a:xfrm>
            <a:off x="365125" y="1916831"/>
            <a:ext cx="8442647" cy="388843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1" anchor="t"/>
          <a:lstStyle/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הסתכלות אינטגרטיבית על סיורי חו"ל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, נקודות לשימור: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למידה על עצמנו מתאפשרת פעמים רבות דרך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הסתכלות על האחר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קבלת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זוויות הסתכלות ופרספקטיבה על ביטחון לאומי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שלא היו מתקבלות באופן אחר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ההכנות המקדימות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חשובות ביותר</a:t>
            </a:r>
          </a:p>
          <a:p>
            <a:pPr algn="just">
              <a:lnSpc>
                <a:spcPct val="150000"/>
              </a:lnSpc>
            </a:pPr>
            <a:r>
              <a:rPr lang="he-IL" sz="2000" b="1" dirty="0">
                <a:solidFill>
                  <a:schemeClr val="accent1"/>
                </a:solidFill>
                <a:latin typeface="David" panose="020E0502060401010101" pitchFamily="34" charset="-79"/>
                <a:cs typeface="David" panose="020E0502060401010101" pitchFamily="34" charset="-79"/>
              </a:rPr>
              <a:t>הסתכלות אינטגרטיבית על סיורי חו"ל, </a:t>
            </a:r>
            <a:r>
              <a:rPr lang="he-IL" sz="2000" b="1" dirty="0">
                <a:latin typeface="David" panose="020E0502060401010101" pitchFamily="34" charset="-79"/>
                <a:cs typeface="David" panose="020E0502060401010101" pitchFamily="34" charset="-79"/>
              </a:rPr>
              <a:t>נקודות לשיפור: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לא לעשות מסיור מסע! </a:t>
            </a: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נדרש תכנון זמנים ריאלי</a:t>
            </a:r>
          </a:p>
          <a:p>
            <a:pPr marL="285750" indent="-285750" algn="jus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he-IL" dirty="0">
                <a:latin typeface="David" panose="020E0502060401010101" pitchFamily="34" charset="-79"/>
                <a:cs typeface="David" panose="020E0502060401010101" pitchFamily="34" charset="-79"/>
              </a:rPr>
              <a:t>תהליך ההכנה לסיור </a:t>
            </a:r>
            <a:r>
              <a:rPr lang="he-IL" b="1" dirty="0">
                <a:latin typeface="David" panose="020E0502060401010101" pitchFamily="34" charset="-79"/>
                <a:cs typeface="David" panose="020E0502060401010101" pitchFamily="34" charset="-79"/>
              </a:rPr>
              <a:t>לא תמיד מתודולוגי ומעמיק דיו</a:t>
            </a:r>
          </a:p>
        </p:txBody>
      </p:sp>
    </p:spTree>
    <p:extLst>
      <p:ext uri="{BB962C8B-B14F-4D97-AF65-F5344CB8AC3E}">
        <p14:creationId xmlns="" xmlns:p14="http://schemas.microsoft.com/office/powerpoint/2010/main" val="3416875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שיטת הלימוד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1450" lvl="1">
              <a:spcBef>
                <a:spcPts val="750"/>
              </a:spcBef>
            </a:pPr>
            <a:r>
              <a:rPr lang="he-IL" dirty="0" smtClean="0"/>
              <a:t>נדרשת מתודולוגיה סדורה</a:t>
            </a:r>
          </a:p>
          <a:p>
            <a:pPr marL="171450" lvl="1">
              <a:spcBef>
                <a:spcPts val="750"/>
              </a:spcBef>
            </a:pPr>
            <a:r>
              <a:rPr lang="he-IL" dirty="0" smtClean="0"/>
              <a:t>יותר </a:t>
            </a:r>
            <a:r>
              <a:rPr lang="he-IL" dirty="0" smtClean="0"/>
              <a:t>דוגמאות עכשוויות ופחות </a:t>
            </a:r>
            <a:r>
              <a:rPr lang="he-IL" dirty="0" smtClean="0"/>
              <a:t>היסטוריה – נתפס כקורס על היסטוריה</a:t>
            </a:r>
          </a:p>
          <a:p>
            <a:pPr marL="171450" lvl="1">
              <a:spcBef>
                <a:spcPts val="750"/>
              </a:spcBef>
            </a:pPr>
            <a:r>
              <a:rPr lang="he-IL" dirty="0" smtClean="0"/>
              <a:t>התמקדות בנושא בלי סטיות</a:t>
            </a:r>
          </a:p>
          <a:p>
            <a:pPr marL="171450" lvl="1">
              <a:spcBef>
                <a:spcPts val="750"/>
              </a:spcBef>
            </a:pPr>
            <a:r>
              <a:rPr lang="he-IL" dirty="0" smtClean="0"/>
              <a:t>הרצאות לא שיטתיות. לא בור מה נלמד – למשל הקשר בין העבודה למה שנלמד לא היה ברור</a:t>
            </a:r>
          </a:p>
          <a:p>
            <a:pPr marL="171450" lvl="1">
              <a:spcBef>
                <a:spcPts val="750"/>
              </a:spcBef>
            </a:pPr>
            <a:r>
              <a:rPr lang="he-IL" dirty="0" smtClean="0"/>
              <a:t>יותר דגש על מה זה דיפלומטיה</a:t>
            </a:r>
          </a:p>
          <a:p>
            <a:pPr marL="171450" lvl="1">
              <a:spcBef>
                <a:spcPts val="750"/>
              </a:spcBef>
            </a:pPr>
            <a:r>
              <a:rPr lang="he-IL" dirty="0" smtClean="0"/>
              <a:t>ערן צריך לארגן לעצמו שקפים. ידען אך לא מתודולוג.</a:t>
            </a:r>
          </a:p>
          <a:p>
            <a:pPr marL="171450" lvl="1">
              <a:spcBef>
                <a:spcPts val="750"/>
              </a:spcBef>
            </a:pPr>
            <a:r>
              <a:rPr lang="he-IL" dirty="0" smtClean="0"/>
              <a:t>ערן לא מאפשר למידה</a:t>
            </a:r>
          </a:p>
          <a:p>
            <a:pPr marL="171450" lvl="1">
              <a:spcBef>
                <a:spcPts val="750"/>
              </a:spcBef>
            </a:pPr>
            <a:r>
              <a:rPr lang="he-IL" dirty="0" smtClean="0"/>
              <a:t>לעיתים מרחיב מדי ומתרחק מהנושא העיקרי</a:t>
            </a:r>
          </a:p>
          <a:p>
            <a:pPr marL="171450" lvl="1">
              <a:spcBef>
                <a:spcPts val="750"/>
              </a:spcBef>
            </a:pPr>
            <a:r>
              <a:rPr lang="he-IL" dirty="0" smtClean="0"/>
              <a:t>אפשרויות:</a:t>
            </a:r>
          </a:p>
          <a:p>
            <a:pPr marL="171450" lvl="1">
              <a:spcBef>
                <a:spcPts val="750"/>
              </a:spcBef>
            </a:pPr>
            <a:r>
              <a:rPr lang="he-IL" dirty="0" smtClean="0"/>
              <a:t>שיטות למידה (שימוש בסרטים, חקר מקרה)</a:t>
            </a:r>
            <a:endParaRPr lang="en-US" dirty="0" smtClean="0"/>
          </a:p>
          <a:p>
            <a:pPr marL="171450" lvl="1">
              <a:spcBef>
                <a:spcPts val="750"/>
              </a:spcBef>
            </a:pPr>
            <a:endParaRPr lang="he-IL" dirty="0" smtClean="0"/>
          </a:p>
          <a:p>
            <a:pPr marL="171450" lvl="1">
              <a:spcBef>
                <a:spcPts val="750"/>
              </a:spcBef>
            </a:pPr>
            <a:endParaRPr lang="he-IL" dirty="0" smtClean="0"/>
          </a:p>
          <a:p>
            <a:pPr marL="171450" lvl="1">
              <a:spcBef>
                <a:spcPts val="750"/>
              </a:spcBef>
            </a:pPr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047016"/>
          </a:xfrm>
        </p:spPr>
        <p:txBody>
          <a:bodyPr/>
          <a:lstStyle/>
          <a:p>
            <a:pPr algn="ctr"/>
            <a:r>
              <a:rPr lang="he-IL" dirty="0" smtClean="0"/>
              <a:t>סוגיות למחשבה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33845" y="1052736"/>
            <a:ext cx="7886700" cy="5805263"/>
          </a:xfrm>
        </p:spPr>
        <p:txBody>
          <a:bodyPr>
            <a:noAutofit/>
          </a:bodyPr>
          <a:lstStyle/>
          <a:p>
            <a:pPr lvl="0"/>
            <a:r>
              <a:rPr lang="he-IL" altLang="he-IL" sz="2800" dirty="0" smtClean="0">
                <a:cs typeface="David" panose="020E0502060401010101" pitchFamily="34" charset="-79"/>
              </a:rPr>
              <a:t>קורס לרמן:</a:t>
            </a:r>
          </a:p>
          <a:p>
            <a:pPr lvl="1"/>
            <a:r>
              <a:rPr lang="he-IL" altLang="he-IL" sz="2500" dirty="0" smtClean="0">
                <a:cs typeface="David" panose="020E0502060401010101" pitchFamily="34" charset="-79"/>
              </a:rPr>
              <a:t>מבנה הקורס- קורס קצר ( 2 שש"ס ) , ארוך ( 4 שש"ס), סמינר/סדנה מרוכזת (לכולם/בקבוצות) </a:t>
            </a:r>
            <a:endParaRPr lang="en-US" altLang="he-IL" sz="2500" dirty="0" smtClean="0">
              <a:cs typeface="David" panose="020E0502060401010101" pitchFamily="34" charset="-79"/>
            </a:endParaRPr>
          </a:p>
          <a:p>
            <a:pPr lvl="1"/>
            <a:r>
              <a:rPr lang="he-IL" altLang="he-IL" sz="2500" dirty="0" smtClean="0">
                <a:cs typeface="David" panose="020E0502060401010101" pitchFamily="34" charset="-79"/>
              </a:rPr>
              <a:t>עיתוי הקורס </a:t>
            </a:r>
            <a:endParaRPr lang="en-US" altLang="he-IL" sz="2500" dirty="0" smtClean="0">
              <a:cs typeface="David" panose="020E0502060401010101" pitchFamily="34" charset="-79"/>
            </a:endParaRPr>
          </a:p>
          <a:p>
            <a:pPr lvl="1"/>
            <a:r>
              <a:rPr lang="he-IL" altLang="he-IL" sz="2500" dirty="0" smtClean="0">
                <a:cs typeface="David" panose="020E0502060401010101" pitchFamily="34" charset="-79"/>
              </a:rPr>
              <a:t>מטלה/מטלות (רצוי בהקשר סיורי חו"ל)</a:t>
            </a:r>
            <a:endParaRPr lang="en-US" altLang="he-IL" sz="2500" dirty="0" smtClean="0">
              <a:cs typeface="David" panose="020E0502060401010101" pitchFamily="34" charset="-79"/>
            </a:endParaRPr>
          </a:p>
          <a:p>
            <a:pPr lvl="1"/>
            <a:r>
              <a:rPr lang="he-IL" altLang="he-IL" sz="2500" dirty="0" smtClean="0">
                <a:cs typeface="David" panose="020E0502060401010101" pitchFamily="34" charset="-79"/>
              </a:rPr>
              <a:t>מוביל הקורס האקדמי בשנה הבאה – ערן לרמן? מרצה </a:t>
            </a:r>
            <a:r>
              <a:rPr lang="he-IL" altLang="he-IL" sz="2500" dirty="0" err="1" smtClean="0">
                <a:cs typeface="David" panose="020E0502060401010101" pitchFamily="34" charset="-79"/>
              </a:rPr>
              <a:t>מאונ</a:t>
            </a:r>
            <a:r>
              <a:rPr lang="he-IL" altLang="he-IL" sz="2500" dirty="0" smtClean="0">
                <a:cs typeface="David" panose="020E0502060401010101" pitchFamily="34" charset="-79"/>
              </a:rPr>
              <a:t>' חיפה? אחר? </a:t>
            </a:r>
            <a:endParaRPr lang="en-US" altLang="he-IL" sz="2500" dirty="0" smtClean="0">
              <a:cs typeface="David" panose="020E0502060401010101" pitchFamily="34" charset="-79"/>
            </a:endParaRPr>
          </a:p>
          <a:p>
            <a:pPr lvl="1"/>
            <a:r>
              <a:rPr lang="he-IL" altLang="he-IL" sz="2500" dirty="0" smtClean="0">
                <a:cs typeface="David" panose="020E0502060401010101" pitchFamily="34" charset="-79"/>
              </a:rPr>
              <a:t>שיטות למידה (שימוש בסרטים, חקר מקרה, תרגול כתיבת נייר מדיניות/הכנה לפגישה של </a:t>
            </a:r>
            <a:r>
              <a:rPr lang="he-IL" altLang="he-IL" sz="2500" dirty="0" err="1" smtClean="0">
                <a:cs typeface="David" panose="020E0502060401010101" pitchFamily="34" charset="-79"/>
              </a:rPr>
              <a:t>המל"לים</a:t>
            </a:r>
            <a:r>
              <a:rPr lang="he-IL" altLang="he-IL" sz="2500" dirty="0" smtClean="0">
                <a:cs typeface="David" panose="020E0502060401010101" pitchFamily="34" charset="-79"/>
              </a:rPr>
              <a:t>)</a:t>
            </a:r>
            <a:endParaRPr lang="en-US" altLang="he-IL" sz="2500" dirty="0" smtClean="0">
              <a:cs typeface="David" panose="020E0502060401010101" pitchFamily="34" charset="-79"/>
            </a:endParaRPr>
          </a:p>
          <a:p>
            <a:pPr lvl="1"/>
            <a:r>
              <a:rPr lang="he-IL" altLang="he-IL" sz="2500" dirty="0" smtClean="0">
                <a:cs typeface="David" panose="020E0502060401010101" pitchFamily="34" charset="-79"/>
              </a:rPr>
              <a:t>חומרי הקריאה</a:t>
            </a:r>
            <a:endParaRPr lang="en-US" altLang="he-IL" sz="2500" dirty="0" smtClean="0">
              <a:cs typeface="David" panose="020E0502060401010101" pitchFamily="34" charset="-79"/>
            </a:endParaRPr>
          </a:p>
          <a:p>
            <a:pPr lvl="1"/>
            <a:r>
              <a:rPr lang="he-IL" altLang="he-IL" sz="2500" dirty="0" smtClean="0">
                <a:cs typeface="David" panose="020E0502060401010101" pitchFamily="34" charset="-79"/>
              </a:rPr>
              <a:t>הקשר בין הקורס למה שבא לפניו (גישות ואסכולות?) ולמה שבא אחריו (סימולציה?)</a:t>
            </a:r>
            <a:endParaRPr lang="en-US" altLang="he-IL" sz="2500" dirty="0" smtClean="0">
              <a:cs typeface="David" panose="020E0502060401010101" pitchFamily="34" charset="-79"/>
            </a:endParaRPr>
          </a:p>
          <a:p>
            <a:r>
              <a:rPr lang="he-IL" altLang="he-IL" sz="2800" dirty="0" smtClean="0">
                <a:cs typeface="David" panose="020E0502060401010101" pitchFamily="34" charset="-79"/>
              </a:rPr>
              <a:t>מתח בין הציר המדיני לאסטרטגי בעיקר בסימולציה– מתודולוגיות מתחרות?</a:t>
            </a:r>
          </a:p>
          <a:p>
            <a:r>
              <a:rPr lang="he-IL" altLang="he-IL" sz="2800" dirty="0" smtClean="0">
                <a:cs typeface="David" panose="020E0502060401010101" pitchFamily="34" charset="-79"/>
              </a:rPr>
              <a:t>עיתוי סיורי חו"ל</a:t>
            </a:r>
          </a:p>
          <a:p>
            <a:endParaRPr lang="he-IL" altLang="he-IL" sz="2800" dirty="0" smtClean="0">
              <a:cs typeface="David" panose="020E0502060401010101" pitchFamily="34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הציר המדיני - המלצות ראשוניות 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he-IL" altLang="he-IL" sz="2800" dirty="0" smtClean="0"/>
              <a:t>קורס מדיניות חוץ ודיפלומטיה:</a:t>
            </a:r>
          </a:p>
          <a:p>
            <a:pPr lvl="1"/>
            <a:r>
              <a:rPr lang="he-IL" altLang="he-IL" sz="2500" dirty="0" smtClean="0"/>
              <a:t>יתקיים בעונת הליבה</a:t>
            </a:r>
            <a:endParaRPr lang="en-US" altLang="he-IL" sz="2500" dirty="0" smtClean="0"/>
          </a:p>
          <a:p>
            <a:pPr lvl="1"/>
            <a:r>
              <a:rPr lang="he-IL" altLang="he-IL" sz="2500" dirty="0" smtClean="0"/>
              <a:t>12 משכים (2 שש"ס) לא כולל לימודים אזוריים</a:t>
            </a:r>
            <a:endParaRPr lang="en-US" altLang="he-IL" sz="2500" dirty="0" smtClean="0"/>
          </a:p>
          <a:p>
            <a:pPr lvl="1"/>
            <a:r>
              <a:rPr lang="he-IL" altLang="he-IL" sz="2500" dirty="0" smtClean="0"/>
              <a:t>יכלול מטלת סיום שנוכל להשתמש בה גם בהכנות לסיורי חו"ל ובסימולציה</a:t>
            </a:r>
          </a:p>
          <a:p>
            <a:pPr lvl="1"/>
            <a:r>
              <a:rPr lang="he-IL" altLang="he-IL" sz="2500" dirty="0" smtClean="0"/>
              <a:t>יכלול חקר מקרה או התנסות אחרת</a:t>
            </a:r>
          </a:p>
          <a:p>
            <a:pPr lvl="1"/>
            <a:r>
              <a:rPr lang="he-IL" altLang="he-IL" sz="2500" dirty="0" smtClean="0"/>
              <a:t>המרצה – עקרונית ערן לרמן אבל מקוצר ומשופר</a:t>
            </a:r>
          </a:p>
          <a:p>
            <a:pPr lvl="1"/>
            <a:r>
              <a:rPr lang="he-IL" altLang="he-IL" sz="2500" dirty="0" smtClean="0"/>
              <a:t>קריאה - קיצור משמעותי ובעיקר מיקוד</a:t>
            </a:r>
          </a:p>
          <a:p>
            <a:r>
              <a:rPr lang="he-IL" altLang="he-IL" sz="2800" dirty="0" smtClean="0"/>
              <a:t>סיורי חו"ל:</a:t>
            </a:r>
          </a:p>
          <a:p>
            <a:pPr lvl="1"/>
            <a:r>
              <a:rPr lang="he-IL" altLang="he-IL" sz="2500" dirty="0" smtClean="0"/>
              <a:t> נדרש מודל מארגן להכנות לסיורים בדגש על ההתנסות השלישית (תהליך חקירה של החניכים).</a:t>
            </a:r>
          </a:p>
          <a:p>
            <a:pPr lvl="1"/>
            <a:r>
              <a:rPr lang="he-IL" altLang="he-IL" sz="2500" dirty="0" smtClean="0"/>
              <a:t>עיתוי סיורים  - מזרח לפני ארה"ב</a:t>
            </a:r>
          </a:p>
          <a:p>
            <a:endParaRPr lang="he-I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הקורס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בהיקף של 2  שש"ס</a:t>
            </a:r>
          </a:p>
          <a:p>
            <a:r>
              <a:rPr lang="he-IL" dirty="0" smtClean="0"/>
              <a:t>יתקיים בחודשים דצמבר-ינואר (ימי רביעי מ-13:00-16:00)</a:t>
            </a:r>
          </a:p>
          <a:p>
            <a:r>
              <a:rPr lang="he-IL" dirty="0" smtClean="0"/>
              <a:t>שש"ס – </a:t>
            </a:r>
            <a:r>
              <a:rPr lang="he-IL" dirty="0" smtClean="0"/>
              <a:t>13  משכים:</a:t>
            </a:r>
          </a:p>
          <a:p>
            <a:pPr lvl="1"/>
            <a:r>
              <a:rPr lang="he-IL" dirty="0" smtClean="0"/>
              <a:t>לא כולל מזה"ת והכנה לסיורי חו"ל </a:t>
            </a:r>
            <a:r>
              <a:rPr lang="he-IL" dirty="0" smtClean="0"/>
              <a:t>אירופה, ארה"ב, רוסיה/מזרח, ירדן (יינתנו בנפרד</a:t>
            </a:r>
            <a:r>
              <a:rPr lang="he-IL" dirty="0" smtClean="0"/>
              <a:t>).</a:t>
            </a:r>
          </a:p>
          <a:p>
            <a:pPr lvl="1"/>
            <a:r>
              <a:rPr lang="he-IL" dirty="0" smtClean="0"/>
              <a:t>לא כולל הכנה לסימולציה</a:t>
            </a:r>
          </a:p>
          <a:p>
            <a:pPr lvl="1"/>
            <a:r>
              <a:rPr lang="he-IL" dirty="0" smtClean="0"/>
              <a:t>לא כולל משכי הביקור </a:t>
            </a:r>
            <a:r>
              <a:rPr lang="he-IL" dirty="0" err="1" smtClean="0"/>
              <a:t>במשה"ח</a:t>
            </a:r>
            <a:endParaRPr lang="he-IL" dirty="0" smtClean="0"/>
          </a:p>
          <a:p>
            <a:r>
              <a:rPr lang="he-IL" dirty="0" smtClean="0"/>
              <a:t>המטלה:</a:t>
            </a:r>
          </a:p>
          <a:p>
            <a:pPr lvl="1"/>
            <a:r>
              <a:rPr lang="he-IL" dirty="0" smtClean="0"/>
              <a:t>כתיבת נייר מדיני</a:t>
            </a:r>
          </a:p>
          <a:p>
            <a:pPr lvl="1"/>
            <a:r>
              <a:rPr lang="he-IL" dirty="0" smtClean="0"/>
              <a:t>אפשרי גם כמבחן בית</a:t>
            </a:r>
          </a:p>
          <a:p>
            <a:pPr lvl="1"/>
            <a:r>
              <a:rPr lang="he-IL" dirty="0" smtClean="0"/>
              <a:t>אפשר בזוגות</a:t>
            </a:r>
          </a:p>
          <a:p>
            <a:pPr lvl="1"/>
            <a:endParaRPr lang="he-IL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תכנים אפשריים בקורס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e-IL" dirty="0" smtClean="0"/>
              <a:t>1תאוריות מרכזיות ביחב"ל או מודלים </a:t>
            </a:r>
            <a:r>
              <a:rPr lang="he-IL" dirty="0" err="1" smtClean="0"/>
              <a:t>בקבה"ח</a:t>
            </a:r>
            <a:r>
              <a:rPr lang="he-IL" dirty="0" smtClean="0"/>
              <a:t> במדיניות חוץ</a:t>
            </a:r>
            <a:endParaRPr lang="he-IL" dirty="0" smtClean="0"/>
          </a:p>
          <a:p>
            <a:r>
              <a:rPr lang="he-IL" dirty="0" smtClean="0"/>
              <a:t> </a:t>
            </a:r>
            <a:r>
              <a:rPr lang="he-IL" dirty="0" smtClean="0"/>
              <a:t>2דיפלומטיה </a:t>
            </a:r>
            <a:r>
              <a:rPr lang="he-IL" dirty="0" smtClean="0"/>
              <a:t>ישנה וחדשה</a:t>
            </a:r>
          </a:p>
          <a:p>
            <a:r>
              <a:rPr lang="he-IL" dirty="0" smtClean="0"/>
              <a:t>1 מבוא לדיפלומטיה ציונית </a:t>
            </a:r>
            <a:endParaRPr lang="he-IL" dirty="0" smtClean="0"/>
          </a:p>
          <a:p>
            <a:r>
              <a:rPr lang="he-IL" dirty="0" smtClean="0"/>
              <a:t>1 מנגנוני עיצוב מדיניות – </a:t>
            </a:r>
            <a:r>
              <a:rPr lang="he-IL" dirty="0" err="1" smtClean="0"/>
              <a:t>המל"ל</a:t>
            </a:r>
            <a:r>
              <a:rPr lang="he-IL" dirty="0" smtClean="0"/>
              <a:t>, </a:t>
            </a:r>
            <a:r>
              <a:rPr lang="he-IL" dirty="0" err="1" smtClean="0"/>
              <a:t>משה"ח</a:t>
            </a:r>
            <a:r>
              <a:rPr lang="he-IL" dirty="0" smtClean="0"/>
              <a:t>, וכד'</a:t>
            </a:r>
          </a:p>
          <a:p>
            <a:r>
              <a:rPr lang="he-IL" dirty="0" smtClean="0"/>
              <a:t>1 </a:t>
            </a:r>
            <a:r>
              <a:rPr lang="he-IL" dirty="0" smtClean="0"/>
              <a:t>מו"מ </a:t>
            </a:r>
            <a:r>
              <a:rPr lang="he-IL" dirty="0" smtClean="0"/>
              <a:t>מדיני כולל התנסות (שלום תורג'מן, טל בקר?)</a:t>
            </a:r>
            <a:endParaRPr lang="he-IL" dirty="0" smtClean="0"/>
          </a:p>
          <a:p>
            <a:r>
              <a:rPr lang="he-IL" dirty="0" smtClean="0"/>
              <a:t>1 דיפלומטיה </a:t>
            </a:r>
            <a:r>
              <a:rPr lang="he-IL" dirty="0" smtClean="0"/>
              <a:t>בעת מערכה ומנגנוני סיום </a:t>
            </a:r>
            <a:r>
              <a:rPr lang="he-IL" dirty="0" smtClean="0"/>
              <a:t>– מדינאי (גם כהכנה לסימולציה)</a:t>
            </a:r>
            <a:endParaRPr lang="he-IL" dirty="0" smtClean="0"/>
          </a:p>
          <a:p>
            <a:r>
              <a:rPr lang="he-IL" dirty="0" smtClean="0"/>
              <a:t>3 סוגיות גנריות בדיפלומטיה – דיפלומטיה ציבורית (נעם כץ)/כלכלית (אוהד כהן)/</a:t>
            </a:r>
            <a:r>
              <a:rPr lang="he-IL" dirty="0" err="1" smtClean="0"/>
              <a:t>מולטילטרלית</a:t>
            </a:r>
            <a:r>
              <a:rPr lang="he-IL" dirty="0" smtClean="0"/>
              <a:t> (חיים)/בק"נ (תמי </a:t>
            </a:r>
            <a:r>
              <a:rPr lang="he-IL" dirty="0" err="1" smtClean="0"/>
              <a:t>רחמימוב</a:t>
            </a:r>
            <a:r>
              <a:rPr lang="he-IL" dirty="0" smtClean="0"/>
              <a:t>)</a:t>
            </a:r>
            <a:endParaRPr lang="he-IL" dirty="0" smtClean="0"/>
          </a:p>
          <a:p>
            <a:r>
              <a:rPr lang="he-IL" dirty="0" smtClean="0"/>
              <a:t>1 </a:t>
            </a:r>
            <a:r>
              <a:rPr lang="he-IL" dirty="0" smtClean="0"/>
              <a:t>עבודת השגריר</a:t>
            </a:r>
            <a:endParaRPr lang="he-IL" dirty="0" smtClean="0"/>
          </a:p>
          <a:p>
            <a:r>
              <a:rPr lang="he-IL" dirty="0" smtClean="0"/>
              <a:t>1 הערכות </a:t>
            </a:r>
            <a:r>
              <a:rPr lang="he-IL" dirty="0" smtClean="0"/>
              <a:t>לביקור </a:t>
            </a:r>
            <a:r>
              <a:rPr lang="he-IL" dirty="0" err="1" smtClean="0"/>
              <a:t>במשה"ח</a:t>
            </a:r>
            <a:endParaRPr lang="he-IL" dirty="0" smtClean="0"/>
          </a:p>
          <a:p>
            <a:r>
              <a:rPr lang="he-IL" dirty="0" smtClean="0"/>
              <a:t> </a:t>
            </a:r>
            <a:r>
              <a:rPr lang="he-IL" dirty="0" smtClean="0"/>
              <a:t>1 סיכום </a:t>
            </a:r>
            <a:r>
              <a:rPr lang="he-IL" dirty="0" smtClean="0"/>
              <a:t>והכנה </a:t>
            </a:r>
            <a:r>
              <a:rPr lang="he-IL" dirty="0" smtClean="0"/>
              <a:t>למטלה (כתיבת נייר מדיני)</a:t>
            </a:r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הצעה 2 - התנסות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 err="1" smtClean="0"/>
              <a:t>נתוח</a:t>
            </a:r>
            <a:r>
              <a:rPr lang="he-IL" dirty="0" smtClean="0"/>
              <a:t> טקסט</a:t>
            </a:r>
            <a:endParaRPr lang="en-US" dirty="0" smtClean="0"/>
          </a:p>
          <a:p>
            <a:r>
              <a:rPr lang="he-IL" dirty="0" smtClean="0"/>
              <a:t>סרט (כמו 13 יום):</a:t>
            </a:r>
            <a:endParaRPr lang="en-US" dirty="0" smtClean="0"/>
          </a:p>
          <a:p>
            <a:pPr lvl="0"/>
            <a:r>
              <a:rPr lang="he-IL" dirty="0" err="1" smtClean="0"/>
              <a:t>ארוע</a:t>
            </a:r>
            <a:r>
              <a:rPr lang="he-IL" dirty="0" smtClean="0"/>
              <a:t> שמאפשר למידה</a:t>
            </a:r>
            <a:endParaRPr lang="en-US" dirty="0" smtClean="0"/>
          </a:p>
          <a:p>
            <a:pPr lvl="0"/>
            <a:r>
              <a:rPr lang="he-IL" dirty="0" smtClean="0"/>
              <a:t>סרט ממחיש מתחים וסוגיו</a:t>
            </a:r>
            <a:endParaRPr lang="en-US" dirty="0" smtClean="0"/>
          </a:p>
          <a:p>
            <a:pPr lvl="0"/>
            <a:r>
              <a:rPr lang="he-IL" dirty="0" smtClean="0"/>
              <a:t>אפשרות לסדנה - שלושה-ארבעה </a:t>
            </a:r>
            <a:r>
              <a:rPr lang="he-IL" dirty="0" smtClean="0"/>
              <a:t>ימי לימוד מרוכזים  הכוללים הרצאות, קריאה וניתוח מקרה, </a:t>
            </a:r>
            <a:r>
              <a:rPr lang="he-IL" dirty="0" smtClean="0"/>
              <a:t>חקירה</a:t>
            </a:r>
          </a:p>
          <a:p>
            <a:r>
              <a:rPr lang="he-IL" altLang="he-IL" sz="2400" dirty="0" smtClean="0">
                <a:cs typeface="David" panose="020E0502060401010101" pitchFamily="34" charset="-79"/>
              </a:rPr>
              <a:t>שיטות למידה (שימוש בסרטים, חקר מקרה, תרגול כתיבת נייר מדיניות/הכנה לפגישה של </a:t>
            </a:r>
            <a:r>
              <a:rPr lang="he-IL" altLang="he-IL" sz="2400" dirty="0" err="1" smtClean="0">
                <a:cs typeface="David" panose="020E0502060401010101" pitchFamily="34" charset="-79"/>
              </a:rPr>
              <a:t>המל"לים</a:t>
            </a:r>
            <a:r>
              <a:rPr lang="he-IL" altLang="he-IL" sz="2400" dirty="0" smtClean="0">
                <a:cs typeface="David" panose="020E0502060401010101" pitchFamily="34" charset="-79"/>
              </a:rPr>
              <a:t>)</a:t>
            </a:r>
            <a:endParaRPr lang="en-US" altLang="he-IL" sz="2400" dirty="0" smtClean="0">
              <a:cs typeface="David" panose="020E0502060401010101" pitchFamily="34" charset="-79"/>
            </a:endParaRPr>
          </a:p>
          <a:p>
            <a:pPr lvl="0"/>
            <a:endParaRPr lang="en-US" dirty="0" smtClean="0"/>
          </a:p>
          <a:p>
            <a:endParaRPr lang="he-IL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הישג נדרש של הקורס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he-IL" dirty="0" smtClean="0"/>
              <a:t>החניך </a:t>
            </a:r>
            <a:r>
              <a:rPr lang="he-IL" dirty="0" smtClean="0"/>
              <a:t>ידע </a:t>
            </a:r>
            <a:r>
              <a:rPr lang="he-IL" dirty="0" smtClean="0"/>
              <a:t>לאפיין אינטרסים </a:t>
            </a:r>
            <a:r>
              <a:rPr lang="he-IL" dirty="0" smtClean="0"/>
              <a:t>שלנו (כולל מתחים פנימיים</a:t>
            </a:r>
            <a:r>
              <a:rPr lang="he-IL" dirty="0" smtClean="0"/>
              <a:t>) בזירה הבינ"ל</a:t>
            </a:r>
            <a:endParaRPr lang="en-US" dirty="0" smtClean="0"/>
          </a:p>
          <a:p>
            <a:pPr lvl="0"/>
            <a:r>
              <a:rPr lang="he-IL" dirty="0" smtClean="0"/>
              <a:t>ידע לזהות את השחקנים </a:t>
            </a:r>
            <a:r>
              <a:rPr lang="he-IL" dirty="0" smtClean="0"/>
              <a:t>הרלבנטיים העיקריים בזירה הבינ"ל:</a:t>
            </a:r>
          </a:p>
          <a:p>
            <a:pPr lvl="1"/>
            <a:r>
              <a:rPr lang="he-IL" dirty="0" smtClean="0"/>
              <a:t>היסטוריה ומורשת</a:t>
            </a:r>
          </a:p>
          <a:p>
            <a:pPr lvl="1"/>
            <a:r>
              <a:rPr lang="he-IL" dirty="0" smtClean="0"/>
              <a:t>אתגרים אסטרטגיים, אינטרסים, עקרונות מדיניות חוץ, יעדי מדיניות חוץ, כלים </a:t>
            </a:r>
          </a:p>
          <a:p>
            <a:pPr lvl="1"/>
            <a:r>
              <a:rPr lang="he-IL" dirty="0" smtClean="0"/>
              <a:t>מערכת פוליטית ותהליכי </a:t>
            </a:r>
            <a:r>
              <a:rPr lang="he-IL" dirty="0" err="1" smtClean="0"/>
              <a:t>קבה"ח</a:t>
            </a:r>
            <a:endParaRPr lang="he-IL" dirty="0" smtClean="0"/>
          </a:p>
          <a:p>
            <a:pPr lvl="0"/>
            <a:r>
              <a:rPr lang="he-IL" dirty="0" smtClean="0"/>
              <a:t> יכיר מגמות מרכזיות בזירה הבינ"ל (גלובליזציה, השפעת התקשורת)</a:t>
            </a:r>
          </a:p>
          <a:p>
            <a:pPr lvl="0"/>
            <a:r>
              <a:rPr lang="he-IL" dirty="0" smtClean="0"/>
              <a:t>יכיר (שטחית) </a:t>
            </a:r>
            <a:r>
              <a:rPr lang="he-IL" dirty="0" err="1" smtClean="0"/>
              <a:t>תאוריות</a:t>
            </a:r>
            <a:r>
              <a:rPr lang="he-IL" dirty="0" smtClean="0"/>
              <a:t> שיכולות לשמש משקפיים להסתכלות (</a:t>
            </a:r>
            <a:r>
              <a:rPr lang="he-IL" dirty="0" err="1" smtClean="0"/>
              <a:t>קבה"ח</a:t>
            </a:r>
            <a:r>
              <a:rPr lang="he-IL" dirty="0" smtClean="0"/>
              <a:t>)</a:t>
            </a:r>
            <a:endParaRPr lang="en-US" dirty="0" smtClean="0"/>
          </a:p>
          <a:p>
            <a:pPr lvl="0"/>
            <a:r>
              <a:rPr lang="he-IL" dirty="0" smtClean="0"/>
              <a:t>יכיר מנופים בהם ניתן להשתמש (מו"מ, סנקציות, החלטת </a:t>
            </a:r>
            <a:r>
              <a:rPr lang="he-IL" dirty="0" err="1" smtClean="0"/>
              <a:t>מועבי"ט</a:t>
            </a:r>
            <a:r>
              <a:rPr lang="he-IL" dirty="0" smtClean="0"/>
              <a:t>) וידע לייצר מערכה מדינית</a:t>
            </a:r>
            <a:endParaRPr lang="en-US" dirty="0" smtClean="0"/>
          </a:p>
          <a:p>
            <a:pPr lvl="0"/>
            <a:r>
              <a:rPr lang="he-IL" dirty="0" smtClean="0"/>
              <a:t>יתנסה בדילמות </a:t>
            </a:r>
            <a:r>
              <a:rPr lang="he-IL" dirty="0" smtClean="0"/>
              <a:t>מדיניות מולן ניצב פקיד בכיר או מדינאי</a:t>
            </a:r>
            <a:endParaRPr lang="en-US" dirty="0" smtClean="0"/>
          </a:p>
          <a:p>
            <a:pPr lvl="0"/>
            <a:r>
              <a:rPr lang="he-IL" dirty="0" smtClean="0"/>
              <a:t>ינסה לייצר יוזמות </a:t>
            </a:r>
            <a:r>
              <a:rPr lang="he-IL" dirty="0" smtClean="0"/>
              <a:t>מדיניות</a:t>
            </a:r>
          </a:p>
          <a:p>
            <a:pPr lvl="0"/>
            <a:r>
              <a:rPr lang="he-IL" dirty="0" smtClean="0"/>
              <a:t>יכיר פנים של דיפלומטיה מודרנית</a:t>
            </a:r>
          </a:p>
          <a:p>
            <a:pPr lvl="0"/>
            <a:r>
              <a:rPr lang="he-IL" dirty="0" err="1" smtClean="0"/>
              <a:t>מיומויות</a:t>
            </a:r>
            <a:r>
              <a:rPr lang="he-IL" dirty="0" smtClean="0"/>
              <a:t>: מו"מ מדיני, כתיבת נייר מדיניות, עיצוב מערכה מדינית</a:t>
            </a:r>
          </a:p>
          <a:p>
            <a:endParaRPr lang="he-IL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ידע, מיומנויות, ערכים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e-IL" dirty="0" smtClean="0"/>
              <a:t>ערכים:</a:t>
            </a:r>
          </a:p>
          <a:p>
            <a:pPr lvl="1"/>
            <a:r>
              <a:rPr lang="he-IL" dirty="0" smtClean="0"/>
              <a:t>יש כלים מדיניים שניתן להשתמש בהם</a:t>
            </a:r>
          </a:p>
          <a:p>
            <a:pPr lvl="1"/>
            <a:r>
              <a:rPr lang="he-IL" dirty="0" smtClean="0"/>
              <a:t>קבלת החלטות מושכלת בהשתתפות כל הגורמים</a:t>
            </a:r>
          </a:p>
          <a:p>
            <a:pPr lvl="1"/>
            <a:r>
              <a:rPr lang="he-IL" dirty="0" smtClean="0"/>
              <a:t>ישראל לא אי – חשוב להתחשב בעולם</a:t>
            </a:r>
          </a:p>
          <a:p>
            <a:pPr lvl="1"/>
            <a:r>
              <a:rPr lang="he-IL" dirty="0" smtClean="0"/>
              <a:t>יהדות התפוצות חשובה</a:t>
            </a:r>
          </a:p>
          <a:p>
            <a:pPr lvl="1"/>
            <a:r>
              <a:rPr lang="he-IL" dirty="0" smtClean="0"/>
              <a:t>ניתן ללמוד מהעולם</a:t>
            </a:r>
          </a:p>
          <a:p>
            <a:pPr lvl="1"/>
            <a:r>
              <a:rPr lang="he-IL" dirty="0" smtClean="0"/>
              <a:t>ניתן להרוויח משת"פ בינ"ל, קואליציות ובריתות</a:t>
            </a:r>
          </a:p>
          <a:p>
            <a:pPr lvl="1"/>
            <a:r>
              <a:rPr lang="he-IL" dirty="0" smtClean="0"/>
              <a:t>מקצוענות בתחומי תוכן ובתהליכים (אזורי, בק"ן, </a:t>
            </a:r>
            <a:r>
              <a:rPr lang="he-IL" dirty="0" err="1" smtClean="0"/>
              <a:t>מולטילטרלי</a:t>
            </a:r>
            <a:r>
              <a:rPr lang="he-IL" dirty="0" smtClean="0"/>
              <a:t>)</a:t>
            </a:r>
          </a:p>
          <a:p>
            <a:pPr lvl="1"/>
            <a:r>
              <a:rPr lang="he-IL" dirty="0" smtClean="0"/>
              <a:t>יוזמה מדינית</a:t>
            </a:r>
            <a:endParaRPr lang="he-IL" dirty="0" smtClean="0"/>
          </a:p>
          <a:p>
            <a:r>
              <a:rPr lang="he-IL" dirty="0" smtClean="0"/>
              <a:t>מיומנויות:</a:t>
            </a:r>
          </a:p>
          <a:p>
            <a:pPr lvl="1"/>
            <a:r>
              <a:rPr lang="he-IL" dirty="0" smtClean="0"/>
              <a:t>עיצוב אסטרטגיה מדינית</a:t>
            </a:r>
          </a:p>
          <a:p>
            <a:pPr lvl="1"/>
            <a:r>
              <a:rPr lang="he-IL" dirty="0" smtClean="0"/>
              <a:t>עיצוב מערכה </a:t>
            </a:r>
            <a:r>
              <a:rPr lang="he-IL" dirty="0" smtClean="0"/>
              <a:t>מדינית כולל מסגור, יצירת קואליציות ובריתות</a:t>
            </a:r>
            <a:endParaRPr lang="he-IL" dirty="0" smtClean="0"/>
          </a:p>
          <a:p>
            <a:pPr lvl="1"/>
            <a:r>
              <a:rPr lang="he-IL" dirty="0" smtClean="0"/>
              <a:t>מו"מ מדיני – כולל ערוצים חשאיים</a:t>
            </a:r>
            <a:r>
              <a:rPr lang="he-IL" smtClean="0"/>
              <a:t>, תיווך</a:t>
            </a:r>
            <a:endParaRPr lang="he-IL" dirty="0" smtClean="0"/>
          </a:p>
          <a:p>
            <a:pPr lvl="1"/>
            <a:r>
              <a:rPr lang="he-IL" dirty="0" smtClean="0"/>
              <a:t>כתיבת </a:t>
            </a:r>
            <a:r>
              <a:rPr lang="he-IL" dirty="0" smtClean="0"/>
              <a:t>נייר </a:t>
            </a:r>
            <a:r>
              <a:rPr lang="he-IL" dirty="0" smtClean="0"/>
              <a:t>מדיניות</a:t>
            </a:r>
          </a:p>
          <a:p>
            <a:pPr lvl="1"/>
            <a:r>
              <a:rPr lang="he-IL" dirty="0" smtClean="0"/>
              <a:t>הכנה לפגישה מדינית וניהולה</a:t>
            </a:r>
          </a:p>
          <a:p>
            <a:pPr lvl="1"/>
            <a:r>
              <a:rPr lang="he-IL" dirty="0" smtClean="0"/>
              <a:t>דיווח על פגישה מדינית</a:t>
            </a:r>
          </a:p>
          <a:p>
            <a:pPr lvl="1"/>
            <a:r>
              <a:rPr lang="he-IL" dirty="0" smtClean="0"/>
              <a:t>הופעה בפני קהל</a:t>
            </a:r>
          </a:p>
          <a:p>
            <a:pPr lvl="1"/>
            <a:r>
              <a:rPr lang="he-IL" dirty="0" smtClean="0"/>
              <a:t>שימוש בכלים מדינים – תקשורת, </a:t>
            </a:r>
            <a:r>
              <a:rPr lang="he-IL" dirty="0" err="1" smtClean="0"/>
              <a:t>משב"ל</a:t>
            </a:r>
            <a:endParaRPr lang="he-IL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e-IL" dirty="0" smtClean="0"/>
              <a:t>ידע, מיומנויות, ערכים</a:t>
            </a:r>
            <a:endParaRPr lang="he-IL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e-IL" dirty="0" smtClean="0"/>
              <a:t>ידע:</a:t>
            </a:r>
          </a:p>
          <a:p>
            <a:pPr lvl="0"/>
            <a:r>
              <a:rPr lang="he-IL" dirty="0" smtClean="0"/>
              <a:t>יכיר השחקנים </a:t>
            </a:r>
            <a:r>
              <a:rPr lang="he-IL" dirty="0" smtClean="0"/>
              <a:t>הרלבנטיים העיקריים בזירה הבינ"ל:</a:t>
            </a:r>
          </a:p>
          <a:p>
            <a:pPr lvl="1"/>
            <a:r>
              <a:rPr lang="he-IL" dirty="0" smtClean="0"/>
              <a:t>היסטוריה ומורשת</a:t>
            </a:r>
          </a:p>
          <a:p>
            <a:pPr lvl="1"/>
            <a:r>
              <a:rPr lang="he-IL" dirty="0" smtClean="0"/>
              <a:t>אתגרים אסטרטגיים, אינטרסים, עקרונות </a:t>
            </a:r>
            <a:r>
              <a:rPr lang="he-IL" dirty="0" smtClean="0"/>
              <a:t>ויעדי </a:t>
            </a:r>
            <a:r>
              <a:rPr lang="he-IL" dirty="0" smtClean="0"/>
              <a:t>מדיניות חוץ, </a:t>
            </a:r>
            <a:r>
              <a:rPr lang="he-IL" dirty="0" smtClean="0"/>
              <a:t>עוצמות, כלים </a:t>
            </a:r>
            <a:endParaRPr lang="he-IL" dirty="0" smtClean="0"/>
          </a:p>
          <a:p>
            <a:pPr lvl="1"/>
            <a:r>
              <a:rPr lang="he-IL" dirty="0" smtClean="0"/>
              <a:t>מערכת פוליטית ותהליכי </a:t>
            </a:r>
            <a:r>
              <a:rPr lang="he-IL" dirty="0" err="1" smtClean="0"/>
              <a:t>קבה"ח</a:t>
            </a:r>
            <a:endParaRPr lang="he-IL" dirty="0" smtClean="0"/>
          </a:p>
          <a:p>
            <a:pPr lvl="0"/>
            <a:r>
              <a:rPr lang="he-IL" dirty="0" smtClean="0"/>
              <a:t>יכיר </a:t>
            </a:r>
            <a:r>
              <a:rPr lang="he-IL" dirty="0" smtClean="0"/>
              <a:t>מגמות מרכזיות בזירה הבינ"ל (גלובליזציה, השפעת התקשורת)</a:t>
            </a:r>
          </a:p>
          <a:p>
            <a:pPr lvl="0"/>
            <a:r>
              <a:rPr lang="he-IL" dirty="0" smtClean="0"/>
              <a:t>יכיר (שטחית) </a:t>
            </a:r>
            <a:r>
              <a:rPr lang="he-IL" dirty="0" err="1" smtClean="0"/>
              <a:t>תאוריות</a:t>
            </a:r>
            <a:r>
              <a:rPr lang="he-IL" dirty="0" smtClean="0"/>
              <a:t> שיכולות לשמש משקפיים להסתכלות </a:t>
            </a:r>
            <a:r>
              <a:rPr lang="he-IL" dirty="0" smtClean="0"/>
              <a:t>(, פרדיגמות לגבי המערכת, </a:t>
            </a:r>
            <a:r>
              <a:rPr lang="he-IL" dirty="0" err="1" smtClean="0"/>
              <a:t>קבה"ח</a:t>
            </a:r>
            <a:r>
              <a:rPr lang="he-IL" dirty="0" smtClean="0"/>
              <a:t>)</a:t>
            </a:r>
            <a:endParaRPr lang="en-US" dirty="0" smtClean="0"/>
          </a:p>
          <a:p>
            <a:pPr lvl="0"/>
            <a:r>
              <a:rPr lang="he-IL" dirty="0" smtClean="0"/>
              <a:t>יכיר מנופים בהם ניתן להשתמש (מו"מ, סנקציות, החלטת </a:t>
            </a:r>
            <a:r>
              <a:rPr lang="he-IL" dirty="0" err="1" smtClean="0"/>
              <a:t>מועבי"ט</a:t>
            </a:r>
            <a:r>
              <a:rPr lang="he-IL" dirty="0" smtClean="0"/>
              <a:t>)</a:t>
            </a:r>
          </a:p>
          <a:p>
            <a:pPr lvl="0"/>
            <a:r>
              <a:rPr lang="he-IL" dirty="0" smtClean="0"/>
              <a:t>יכיר עבודת מטה </a:t>
            </a:r>
            <a:r>
              <a:rPr lang="he-IL" dirty="0" err="1" smtClean="0"/>
              <a:t>משה"ח</a:t>
            </a:r>
            <a:r>
              <a:rPr lang="he-IL" dirty="0" smtClean="0"/>
              <a:t> והשגרירויות</a:t>
            </a:r>
            <a:endParaRPr lang="en-US" dirty="0" smtClean="0"/>
          </a:p>
          <a:p>
            <a:endParaRPr lang="he-IL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32402</TotalTime>
  <Words>2342</Words>
  <Application>Microsoft Office PowerPoint</Application>
  <PresentationFormat>‫הצגה על המסך (4:3)</PresentationFormat>
  <Paragraphs>374</Paragraphs>
  <Slides>31</Slides>
  <Notes>3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31</vt:i4>
      </vt:variant>
    </vt:vector>
  </HeadingPairs>
  <TitlesOfParts>
    <vt:vector size="32" baseType="lpstr">
      <vt:lpstr>HDOfficeLightV0</vt:lpstr>
      <vt:lpstr>                             האשכול המדיני </vt:lpstr>
      <vt:lpstr>תובנות עיקריות ממחזור מ"ד</vt:lpstr>
      <vt:lpstr>שיטת הלימוד</vt:lpstr>
      <vt:lpstr>הקורס</vt:lpstr>
      <vt:lpstr>תכנים אפשריים בקורס</vt:lpstr>
      <vt:lpstr>הצעה 2 - התנסות</vt:lpstr>
      <vt:lpstr>הישג נדרש של הקורס</vt:lpstr>
      <vt:lpstr>ידע, מיומנויות, ערכים</vt:lpstr>
      <vt:lpstr>ידע, מיומנויות, ערכים</vt:lpstr>
      <vt:lpstr>מודל חקירה לקראת סיור מזרח</vt:lpstr>
      <vt:lpstr>מודל הכנה לסיורי חו"ל (ארה"ב, אירופה ואולי ירדן)</vt:lpstr>
      <vt:lpstr>מטרות הציר המדיני</vt:lpstr>
      <vt:lpstr>מרכיבי הציר</vt:lpstr>
      <vt:lpstr>הקורס האקדמי</vt:lpstr>
      <vt:lpstr>הקורס האקדמי - פירוט</vt:lpstr>
      <vt:lpstr>שקופית 16</vt:lpstr>
      <vt:lpstr>הסימולציה המדינית-ביטחונית</vt:lpstr>
      <vt:lpstr>הסיור בנאט"ו ובאיחוד האירופי</vt:lpstr>
      <vt:lpstr>הסיור בארה"ב</vt:lpstr>
      <vt:lpstr>שקופית 20</vt:lpstr>
      <vt:lpstr>מרכיבים נוספים בציר המדיני  </vt:lpstr>
      <vt:lpstr>שקופית 22</vt:lpstr>
      <vt:lpstr>קורס מדיניות חוץ, דיפלומטיה ויחב"ל  (ערן לרמן)</vt:lpstr>
      <vt:lpstr>עונת הלימודים המתקדמים  - קורס מדיניות חוץ, ד"ר ערן לרמן-</vt:lpstr>
      <vt:lpstr>סיורי חו"ל </vt:lpstr>
      <vt:lpstr>עונת הלימודים המתקדמים  - סיורי חו"ל -</vt:lpstr>
      <vt:lpstr>עונת הלימודים המתקדמים  - סיורי חו"ל -</vt:lpstr>
      <vt:lpstr>עונת הלימודים המתקדמים  - סיורי חו"ל -</vt:lpstr>
      <vt:lpstr>עונת הלימודים המתקדמים  - סיורי חו"ל -</vt:lpstr>
      <vt:lpstr>סוגיות למחשבה</vt:lpstr>
      <vt:lpstr>הציר המדיני - המלצות ראשוניות 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הציר המדיני – מחזור מ"ג</dc:title>
  <dc:creator>haimwaxman</dc:creator>
  <cp:lastModifiedBy>haimwaxman</cp:lastModifiedBy>
  <cp:revision>158</cp:revision>
  <cp:lastPrinted>2017-07-18T08:51:14Z</cp:lastPrinted>
  <dcterms:created xsi:type="dcterms:W3CDTF">2015-06-19T12:00:16Z</dcterms:created>
  <dcterms:modified xsi:type="dcterms:W3CDTF">2017-07-29T06:30:58Z</dcterms:modified>
</cp:coreProperties>
</file>