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91" r:id="rId3"/>
    <p:sldId id="392" r:id="rId4"/>
    <p:sldId id="395" r:id="rId5"/>
    <p:sldId id="399" r:id="rId6"/>
    <p:sldId id="398" r:id="rId7"/>
    <p:sldId id="396" r:id="rId8"/>
    <p:sldId id="400" r:id="rId9"/>
    <p:sldId id="401" r:id="rId10"/>
    <p:sldId id="397" r:id="rId11"/>
    <p:sldId id="394" r:id="rId12"/>
    <p:sldId id="301" r:id="rId13"/>
    <p:sldId id="332" r:id="rId14"/>
    <p:sldId id="313" r:id="rId15"/>
    <p:sldId id="311" r:id="rId16"/>
    <p:sldId id="312" r:id="rId17"/>
    <p:sldId id="273" r:id="rId18"/>
    <p:sldId id="330" r:id="rId19"/>
    <p:sldId id="334" r:id="rId20"/>
    <p:sldId id="320" r:id="rId21"/>
    <p:sldId id="338" r:id="rId22"/>
    <p:sldId id="348" r:id="rId23"/>
    <p:sldId id="342" r:id="rId24"/>
    <p:sldId id="386" r:id="rId25"/>
    <p:sldId id="374" r:id="rId26"/>
    <p:sldId id="387" r:id="rId27"/>
    <p:sldId id="388" r:id="rId28"/>
    <p:sldId id="389" r:id="rId29"/>
    <p:sldId id="390" r:id="rId30"/>
    <p:sldId id="344" r:id="rId31"/>
    <p:sldId id="346" r:id="rId32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סיורים וביקורים בארגונים</a:t>
          </a:r>
          <a:endParaRPr lang="he-IL" sz="32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סימולציה מדינית-ביטחונית</a:t>
          </a:r>
          <a:endParaRPr lang="he-IL" sz="32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קורס אקדמי</a:t>
          </a:r>
          <a:endParaRPr lang="he-IL" sz="32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סדנאות</a:t>
          </a:r>
          <a:endParaRPr lang="he-IL" sz="32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ימי עיון </a:t>
          </a:r>
          <a:endParaRPr lang="he-IL" sz="32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חו"ל</a:t>
          </a:r>
          <a:endParaRPr lang="he-IL" sz="32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0914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4000" b="1" dirty="0" smtClean="0"/>
              <a:t> מחזור מ"ה</a:t>
            </a:r>
            <a:endParaRPr lang="he-IL" sz="4000" b="1" dirty="0" smtClean="0"/>
          </a:p>
          <a:p>
            <a:pPr algn="ctr"/>
            <a:r>
              <a:rPr lang="he-IL" sz="4000" b="1" dirty="0" smtClean="0"/>
              <a:t>1.8.17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מודל חקירה לקראת סיור מזרח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פגישה עם </a:t>
            </a:r>
            <a:r>
              <a:rPr lang="he-IL" dirty="0" err="1" smtClean="0"/>
              <a:t>המל"ל</a:t>
            </a:r>
            <a:r>
              <a:rPr lang="he-IL" dirty="0" smtClean="0"/>
              <a:t> (רוסי, הודי)</a:t>
            </a:r>
            <a:endParaRPr lang="en-US" dirty="0" smtClean="0"/>
          </a:p>
          <a:p>
            <a:pPr lvl="0"/>
            <a:r>
              <a:rPr lang="he-IL" dirty="0" smtClean="0"/>
              <a:t>רשימת נושאים לדיון</a:t>
            </a:r>
            <a:endParaRPr lang="en-US" dirty="0" smtClean="0"/>
          </a:p>
          <a:p>
            <a:pPr lvl="0"/>
            <a:r>
              <a:rPr lang="he-IL" dirty="0" smtClean="0"/>
              <a:t>מה חשוב לנו</a:t>
            </a:r>
            <a:endParaRPr lang="en-US" dirty="0" smtClean="0"/>
          </a:p>
          <a:p>
            <a:pPr lvl="0"/>
            <a:r>
              <a:rPr lang="he-IL" dirty="0" smtClean="0"/>
              <a:t>מה הצד השני מצפה לשמוע מאיתנו</a:t>
            </a:r>
            <a:endParaRPr lang="en-US" dirty="0" smtClean="0"/>
          </a:p>
          <a:p>
            <a:pPr lvl="0"/>
            <a:r>
              <a:rPr lang="he-IL" dirty="0" smtClean="0"/>
              <a:t>דגשים לשיחה</a:t>
            </a:r>
            <a:endParaRPr lang="en-US" dirty="0" smtClean="0"/>
          </a:p>
          <a:p>
            <a:pPr lvl="0"/>
            <a:r>
              <a:rPr lang="he-IL" dirty="0" smtClean="0"/>
              <a:t>מצגת 5 דקות מכוונת לאינטרסים של הצד השני</a:t>
            </a:r>
            <a:endParaRPr lang="en-US" dirty="0" smtClean="0"/>
          </a:p>
          <a:p>
            <a:pPr lvl="0"/>
            <a:r>
              <a:rPr lang="he-IL" dirty="0" smtClean="0"/>
              <a:t>הנחיות למשתתפים לשיחות </a:t>
            </a:r>
            <a:r>
              <a:rPr lang="he-IL" dirty="0" smtClean="0"/>
              <a:t>צד</a:t>
            </a:r>
          </a:p>
          <a:p>
            <a:pPr lvl="0"/>
            <a:r>
              <a:rPr lang="he-IL" dirty="0" smtClean="0"/>
              <a:t>החניכים:</a:t>
            </a:r>
          </a:p>
          <a:p>
            <a:pPr lvl="1"/>
            <a:r>
              <a:rPr lang="he-IL" dirty="0" smtClean="0"/>
              <a:t>יעשו לעצמם הבניית למידה</a:t>
            </a:r>
          </a:p>
          <a:p>
            <a:pPr lvl="1"/>
            <a:r>
              <a:rPr lang="he-IL" dirty="0" smtClean="0"/>
              <a:t>יזמינו מומחים</a:t>
            </a:r>
          </a:p>
          <a:p>
            <a:pPr lvl="1"/>
            <a:r>
              <a:rPr lang="he-IL" dirty="0" smtClean="0"/>
              <a:t>יתייעצו עם דיפלומטים ומדינאים</a:t>
            </a:r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מודל הכנה לסיורי חו"ל (ארה"ב, אירופה ואולי ירדן)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 היסטורי, מורשת ו-</a:t>
            </a:r>
            <a:r>
              <a:rPr lang="en-US" dirty="0" smtClean="0"/>
              <a:t>DNA</a:t>
            </a:r>
            <a:r>
              <a:rPr lang="he-IL" dirty="0" smtClean="0"/>
              <a:t> של המדינה</a:t>
            </a:r>
          </a:p>
          <a:p>
            <a:r>
              <a:rPr lang="he-IL" dirty="0" smtClean="0"/>
              <a:t>הרצאה על היחסים </a:t>
            </a:r>
            <a:r>
              <a:rPr lang="he-IL" dirty="0" err="1" smtClean="0"/>
              <a:t>הביחטרליים</a:t>
            </a:r>
            <a:endParaRPr lang="he-IL" dirty="0" smtClean="0"/>
          </a:p>
          <a:p>
            <a:r>
              <a:rPr lang="he-IL" dirty="0" smtClean="0"/>
              <a:t>הרצאה על המערכת הביטחונית-אסטרטגית</a:t>
            </a:r>
          </a:p>
          <a:p>
            <a:r>
              <a:rPr lang="he-IL" dirty="0" smtClean="0"/>
              <a:t>קריאה משותפת בצוות של חומרים ולימוד הדדי</a:t>
            </a:r>
          </a:p>
          <a:p>
            <a:r>
              <a:rPr lang="he-IL" dirty="0" smtClean="0"/>
              <a:t>ניסוח שאלות חקר ע"י הצוות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2800" dirty="0" smtClean="0"/>
              <a:t>בראייה רחבה והנחלת מודעות לתפקידם של </a:t>
            </a:r>
            <a:r>
              <a:rPr lang="he-IL" sz="28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28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dirty="0" smtClean="0">
                <a:solidFill>
                  <a:srgbClr val="FF0000"/>
                </a:solidFill>
              </a:rPr>
              <a:t>מושגי יסוד </a:t>
            </a:r>
            <a:r>
              <a:rPr lang="he-IL" sz="2800" dirty="0" smtClean="0"/>
              <a:t>באשר לדפוסי יסוד ורבדים היסטוריים </a:t>
            </a:r>
            <a:r>
              <a:rPr lang="he-IL" sz="28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2800" dirty="0" smtClean="0"/>
              <a:t>, בהתפתחות היחסים הבין-מדינתיים, ובהתהוותה של </a:t>
            </a:r>
            <a:r>
              <a:rPr lang="he-IL" sz="28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2800" dirty="0" smtClean="0"/>
              <a:t>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28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2800" dirty="0" smtClean="0">
                <a:solidFill>
                  <a:srgbClr val="FF0000"/>
                </a:solidFill>
              </a:rPr>
              <a:t>החוץ.</a:t>
            </a:r>
            <a:endParaRPr lang="he-IL" sz="28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tx2"/>
                </a:solidFill>
              </a:rPr>
              <a:t>ד"ר ערן לרמן</a:t>
            </a:r>
            <a:r>
              <a:rPr lang="he-IL" sz="3400" dirty="0" smtClean="0">
                <a:solidFill>
                  <a:schemeClr val="accent5"/>
                </a:solidFill>
              </a:rPr>
              <a:t>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tx2"/>
                </a:solidFill>
              </a:rPr>
              <a:t>מבואות</a:t>
            </a:r>
            <a:r>
              <a:rPr lang="he-IL" sz="3400" dirty="0" smtClean="0">
                <a:solidFill>
                  <a:schemeClr val="accent1"/>
                </a:solidFill>
              </a:rPr>
              <a:t>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הזירה הגלובלית </a:t>
            </a:r>
            <a:r>
              <a:rPr lang="he-IL" sz="3400" b="1" dirty="0" smtClean="0"/>
              <a:t>בדגש על המעצמות</a:t>
            </a:r>
          </a:p>
          <a:p>
            <a:pPr lvl="1"/>
            <a:r>
              <a:rPr lang="he-IL" sz="3400" b="1" dirty="0">
                <a:solidFill>
                  <a:schemeClr val="tx2"/>
                </a:solidFill>
              </a:rPr>
              <a:t>ה</a:t>
            </a:r>
            <a:r>
              <a:rPr lang="he-IL" sz="3400" b="1" dirty="0" smtClean="0">
                <a:solidFill>
                  <a:schemeClr val="tx2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=""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עיקריות ממחזור מ"ד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dirty="0" smtClean="0"/>
              <a:t>נתפס כתחום חשוב ביותר </a:t>
            </a:r>
            <a:r>
              <a:rPr lang="he-IL" dirty="0" err="1" smtClean="0"/>
              <a:t>במב"ל</a:t>
            </a:r>
            <a:endParaRPr lang="he-IL" dirty="0" smtClean="0"/>
          </a:p>
          <a:p>
            <a:r>
              <a:rPr lang="he-IL" dirty="0" smtClean="0"/>
              <a:t>הקורס:</a:t>
            </a:r>
          </a:p>
          <a:p>
            <a:pPr lvl="1"/>
            <a:r>
              <a:rPr lang="he-IL" dirty="0" smtClean="0"/>
              <a:t>קטן ויותר ומהודק יותר. </a:t>
            </a:r>
          </a:p>
          <a:p>
            <a:pPr lvl="1"/>
            <a:r>
              <a:rPr lang="he-IL" dirty="0" smtClean="0"/>
              <a:t>נדרש שיפור משמעותי של שיטת הלימוד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חומרי הקריאה היו רבים מדי ולא בהכרח נדרשים לשיעור</a:t>
            </a:r>
          </a:p>
          <a:p>
            <a:pPr lvl="1"/>
            <a:r>
              <a:rPr lang="he-IL" dirty="0" smtClean="0"/>
              <a:t>מטלה: נדרש שיפור, כולל בחיבור בינה לבין הקורס. </a:t>
            </a:r>
            <a:r>
              <a:rPr lang="he-IL" altLang="he-IL" dirty="0" smtClean="0">
                <a:cs typeface="David" panose="020E0502060401010101" pitchFamily="34" charset="-79"/>
              </a:rPr>
              <a:t>הגיעה מאוחר מדי ללא הכנה מספיקה.  המשוב של המרצה  למטלה היה מצוין (יוצא דופן).  צריכה לתרום גם לסימולציה או לסיורים</a:t>
            </a:r>
          </a:p>
          <a:p>
            <a:pPr lvl="1"/>
            <a:r>
              <a:rPr lang="he-IL" dirty="0" smtClean="0"/>
              <a:t>הקורס צריך להיות מחובר </a:t>
            </a:r>
            <a:r>
              <a:rPr lang="he-IL" dirty="0" smtClean="0"/>
              <a:t>יותר לסיורי חו"ל</a:t>
            </a:r>
          </a:p>
          <a:p>
            <a:r>
              <a:rPr lang="he-IL" sz="2400" dirty="0" smtClean="0"/>
              <a:t>הביקור </a:t>
            </a:r>
            <a:r>
              <a:rPr lang="he-IL" sz="2400" dirty="0" smtClean="0"/>
              <a:t>במשרד החוץ: מתכונת לשימור</a:t>
            </a:r>
          </a:p>
          <a:p>
            <a:r>
              <a:rPr lang="he-IL" dirty="0" smtClean="0"/>
              <a:t>מזרח תיכון: פחות מדי  (למעט התחום הפלסטיני). ומפוזר מדי . נדרש קורס.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סיורי </a:t>
            </a:r>
            <a:r>
              <a:rPr lang="he-IL" altLang="he-IL" sz="2400" dirty="0" smtClean="0">
                <a:cs typeface="David" panose="020E0502060401010101" pitchFamily="34" charset="-79"/>
              </a:rPr>
              <a:t>חו"ל: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 נדרש מודל הכנה </a:t>
            </a:r>
            <a:r>
              <a:rPr lang="he-IL" altLang="he-IL" dirty="0" smtClean="0">
                <a:cs typeface="David" panose="020E0502060401010101" pitchFamily="34" charset="-79"/>
              </a:rPr>
              <a:t>לסיורי </a:t>
            </a:r>
            <a:r>
              <a:rPr lang="he-IL" altLang="he-IL" dirty="0" smtClean="0">
                <a:cs typeface="David" panose="020E0502060401010101" pitchFamily="34" charset="-79"/>
              </a:rPr>
              <a:t>חו"ל</a:t>
            </a:r>
            <a:endParaRPr lang="he-IL" altLang="he-IL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נדרשת תפיסה הוליסטית הכוללת את הקורס התיאורטי,  </a:t>
            </a:r>
            <a:r>
              <a:rPr lang="he-IL" altLang="he-IL" dirty="0" smtClean="0">
                <a:cs typeface="David" panose="020E0502060401010101" pitchFamily="34" charset="-79"/>
              </a:rPr>
              <a:t>הסימולציה וסיורי </a:t>
            </a:r>
            <a:r>
              <a:rPr lang="he-IL" altLang="he-IL" dirty="0" smtClean="0">
                <a:cs typeface="David" panose="020E0502060401010101" pitchFamily="34" charset="-79"/>
              </a:rPr>
              <a:t>חו"ל.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900" dirty="0" smtClean="0"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3900" dirty="0" smtClean="0"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altLang="he-IL" sz="4600" dirty="0" smtClean="0"/>
              <a:t>מרכיבים נוספים בציר המדיני </a:t>
            </a:r>
            <a:br>
              <a:rPr lang="he-IL" altLang="he-IL" sz="4600" dirty="0" smtClean="0"/>
            </a:br>
            <a:endParaRPr lang="he-IL" altLang="he-IL" sz="46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יוניפי"ל,</a:t>
            </a:r>
            <a:r>
              <a:rPr lang="en-US" sz="3400" dirty="0" smtClean="0"/>
              <a:t> MFO </a:t>
            </a:r>
            <a:r>
              <a:rPr lang="he-IL" sz="3400" dirty="0" smtClean="0"/>
              <a:t>,</a:t>
            </a:r>
            <a:r>
              <a:rPr lang="en-US" sz="3400" dirty="0" smtClean="0"/>
              <a:t> </a:t>
            </a:r>
            <a:r>
              <a:rPr lang="he-IL" sz="3400" dirty="0" smtClean="0"/>
              <a:t>איו"ש 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(שימוש בקבוצות עבודה)</a:t>
            </a:r>
          </a:p>
          <a:p>
            <a:pPr lvl="1"/>
            <a:r>
              <a:rPr lang="he-IL" sz="3400" dirty="0" smtClean="0"/>
              <a:t>ביקורים בארגוני המודיעין</a:t>
            </a:r>
          </a:p>
          <a:p>
            <a:pPr lvl="1"/>
            <a:r>
              <a:rPr lang="he-IL" sz="3400" dirty="0" smtClean="0"/>
              <a:t> יום עיון 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–מו"מ ורטוריקה</a:t>
            </a:r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עמידרור וכד') </a:t>
            </a:r>
            <a:endParaRPr lang="en-US" sz="3400" dirty="0" smtClean="0"/>
          </a:p>
          <a:p>
            <a:pPr lvl="1"/>
            <a:r>
              <a:rPr lang="he-IL" sz="3400" dirty="0" smtClean="0"/>
              <a:t>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שהופיעו במהלך השנה</a:t>
            </a:r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והשלישית שעסקו בנושאים מדיניים</a:t>
            </a:r>
          </a:p>
          <a:p>
            <a:pPr lvl="1"/>
            <a:r>
              <a:rPr lang="he-IL" sz="3400" dirty="0" smtClean="0"/>
              <a:t>הרצאות לקראת סיורי חו"ל ובאירועים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ציר מדיני – תובנות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/>
          <a:lstStyle/>
          <a:p>
            <a:pPr algn="ctr"/>
            <a:r>
              <a:rPr lang="he-IL" dirty="0" smtClean="0"/>
              <a:t>קורס מדיניות חוץ, דיפלומטיה ויחב"ל  (ערן לרמן)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4"/>
          </a:xfrm>
        </p:spPr>
        <p:txBody>
          <a:bodyPr>
            <a:noAutofit/>
          </a:bodyPr>
          <a:lstStyle/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התפרס על 26 משכים. מפוזר – התחיל ב-4.1.17 ומסתיים ב-. 12.7.17.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הפיזור</a:t>
            </a:r>
            <a:r>
              <a:rPr lang="he-IL" altLang="he-IL" sz="2400" dirty="0" smtClean="0">
                <a:cs typeface="David" panose="020E0502060401010101" pitchFamily="34" charset="-79"/>
              </a:rPr>
              <a:t> לא אפשר ליצור קוהרנטיות</a:t>
            </a:r>
            <a:endParaRPr lang="en-US" altLang="he-IL" sz="24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משכי המבוא של ערן לרמן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– משוב נמוך</a:t>
            </a:r>
            <a:r>
              <a:rPr lang="en-US" altLang="he-IL" sz="2400" dirty="0" smtClean="0">
                <a:cs typeface="David" panose="020E0502060401010101" pitchFamily="34" charset="-79"/>
              </a:rPr>
              <a:t>) </a:t>
            </a:r>
            <a:r>
              <a:rPr lang="he-IL" altLang="he-IL" sz="2400" dirty="0" smtClean="0">
                <a:cs typeface="David" panose="020E0502060401010101" pitchFamily="34" charset="-79"/>
              </a:rPr>
              <a:t>סדר ובהירות, שיתוף תלמידים, היסטורי מדי ולא רלבנטי) . עם זאת הקורס נתפס כחשוב.</a:t>
            </a: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המשכים שחוברו להכנה לסיורי חו"ל – לשימור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הביקור </a:t>
            </a:r>
            <a:r>
              <a:rPr lang="he-IL" altLang="he-IL" sz="2400" dirty="0" err="1" smtClean="0">
                <a:solidFill>
                  <a:srgbClr val="FF0000"/>
                </a:solidFill>
                <a:cs typeface="David" panose="020E0502060401010101" pitchFamily="34" charset="-79"/>
              </a:rPr>
              <a:t>במשה"ח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cs typeface="David" panose="020E0502060401010101" pitchFamily="34" charset="-79"/>
              </a:rPr>
              <a:t>- לשימור</a:t>
            </a:r>
          </a:p>
          <a:p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הכנה טובה בתחום הפלסטיני </a:t>
            </a:r>
            <a:r>
              <a:rPr lang="he-IL" altLang="he-IL" sz="2400" dirty="0" smtClean="0">
                <a:cs typeface="David" panose="020E0502060401010101" pitchFamily="34" charset="-79"/>
              </a:rPr>
              <a:t>(לקראת הסימולציה) כולל יום ה"פרדיגמות המתחרות" שהיה חידוש. שאר תכני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מז"ת</a:t>
            </a:r>
            <a:r>
              <a:rPr lang="he-IL" altLang="he-IL" sz="2400" dirty="0" smtClean="0">
                <a:cs typeface="David" panose="020E0502060401010101" pitchFamily="34" charset="-79"/>
              </a:rPr>
              <a:t> – מפוזרים מדי.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המטלה</a:t>
            </a:r>
            <a:r>
              <a:rPr lang="he-IL" altLang="he-IL" sz="2400" dirty="0" smtClean="0">
                <a:cs typeface="David" panose="020E0502060401010101" pitchFamily="34" charset="-79"/>
              </a:rPr>
              <a:t>: הגיעה מאוחר מדי ללא הכנה מספיקה.  המשוב של המרצה  למטלה היה מצוין (יוצא דופן). 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חומרי הקריאה </a:t>
            </a:r>
            <a:r>
              <a:rPr lang="he-IL" altLang="he-IL" sz="2400" dirty="0" smtClean="0">
                <a:cs typeface="David" panose="020E0502060401010101" pitchFamily="34" charset="-79"/>
              </a:rPr>
              <a:t>היו רבים מדי ולא בהכרח נדרשים לשיעור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אין חיבור מספיק טוב בין הקורס לסיורי חו"ל. </a:t>
            </a:r>
          </a:p>
          <a:p>
            <a:pPr lvl="0"/>
            <a:endParaRPr lang="en-US" altLang="he-IL" sz="2400" dirty="0" smtClean="0">
              <a:cs typeface="David" panose="020E0502060401010101" pitchFamily="34" charset="-79"/>
            </a:endParaRPr>
          </a:p>
          <a:p>
            <a:endParaRPr lang="he-IL" altLang="he-IL" sz="24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24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=""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72781082"/>
              </p:ext>
            </p:extLst>
          </p:nvPr>
        </p:nvGraphicFramePr>
        <p:xfrm>
          <a:off x="365124" y="1700808"/>
          <a:ext cx="8502676" cy="4068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1896">
                  <a:extLst>
                    <a:ext uri="{9D8B030D-6E8A-4147-A177-3AD203B41FA5}">
                      <a16:colId xmlns="" xmlns:a16="http://schemas.microsoft.com/office/drawing/2014/main" val="2120328034"/>
                    </a:ext>
                  </a:extLst>
                </a:gridCol>
                <a:gridCol w="1280195">
                  <a:extLst>
                    <a:ext uri="{9D8B030D-6E8A-4147-A177-3AD203B41FA5}">
                      <a16:colId xmlns="" xmlns:a16="http://schemas.microsoft.com/office/drawing/2014/main" val="794359496"/>
                    </a:ext>
                  </a:extLst>
                </a:gridCol>
                <a:gridCol w="1280195">
                  <a:extLst>
                    <a:ext uri="{9D8B030D-6E8A-4147-A177-3AD203B41FA5}">
                      <a16:colId xmlns="" xmlns:a16="http://schemas.microsoft.com/office/drawing/2014/main" val="2475736444"/>
                    </a:ext>
                  </a:extLst>
                </a:gridCol>
                <a:gridCol w="1280195">
                  <a:extLst>
                    <a:ext uri="{9D8B030D-6E8A-4147-A177-3AD203B41FA5}">
                      <a16:colId xmlns="" xmlns:a16="http://schemas.microsoft.com/office/drawing/2014/main" val="2768216770"/>
                    </a:ext>
                  </a:extLst>
                </a:gridCol>
                <a:gridCol w="1280195">
                  <a:extLst>
                    <a:ext uri="{9D8B030D-6E8A-4147-A177-3AD203B41FA5}">
                      <a16:colId xmlns="" xmlns:a16="http://schemas.microsoft.com/office/drawing/2014/main" val="116020575"/>
                    </a:ext>
                  </a:extLst>
                </a:gridCol>
              </a:tblGrid>
              <a:tr h="5811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299019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7682235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71461069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1082550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28013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סיור במשרד החוץ?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14027505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החיבור בין הקורס לסיורי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301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613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26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=""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0152229"/>
              </p:ext>
            </p:extLst>
          </p:nvPr>
        </p:nvGraphicFramePr>
        <p:xfrm>
          <a:off x="744136" y="1844824"/>
          <a:ext cx="8100000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=""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=""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=""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="" xmlns:a16="http://schemas.microsoft.com/office/drawing/2014/main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נאט"ו והאיחוד האירופאי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5.45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רוסיה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5.04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ירדן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02544395"/>
                  </a:ext>
                </a:extLst>
              </a:tr>
            </a:tbl>
          </a:graphicData>
        </a:graphic>
      </p:graphicFrame>
      <p:sp>
        <p:nvSpPr>
          <p:cNvPr id="5" name="מלבן: פינות מעוגלות 4">
            <a:extLst>
              <a:ext uri="{FF2B5EF4-FFF2-40B4-BE49-F238E27FC236}">
                <a16:creationId xmlns="" xmlns:a16="http://schemas.microsoft.com/office/drawing/2014/main" id="{C6DE916B-86D1-4C4D-BF03-998FE2FB5825}"/>
              </a:ext>
            </a:extLst>
          </p:cNvPr>
          <p:cNvSpPr/>
          <p:nvPr/>
        </p:nvSpPr>
        <p:spPr>
          <a:xfrm>
            <a:off x="744136" y="5157192"/>
            <a:ext cx="810000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עבור חניכי צה"ל היה משמעותי ביותר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** עבור חניכי צה"ל נתפס כפחות משמעותי</a:t>
            </a:r>
          </a:p>
        </p:txBody>
      </p:sp>
    </p:spTree>
    <p:extLst>
      <p:ext uri="{BB962C8B-B14F-4D97-AF65-F5344CB8AC3E}">
        <p14:creationId xmlns="" xmlns:p14="http://schemas.microsoft.com/office/powerpoint/2010/main" val="33755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27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=""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28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=""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29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916831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למידה על עצמנו מתאפשרת פעמים רבות דרך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הסתכלות על האחר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זוויות הסתכלות ופרספקטיבה על ביטחון לאומי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שלא היו מתקבלות באופן 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ההכנות המקדימות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חשובות ביותר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לעשות מסיור מסע!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תכנון זמנים ריאלי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ההכנה לסיור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תמיד מתודולוגי ומעמיק דיו</a:t>
            </a:r>
          </a:p>
        </p:txBody>
      </p:sp>
    </p:spTree>
    <p:extLst>
      <p:ext uri="{BB962C8B-B14F-4D97-AF65-F5344CB8AC3E}">
        <p14:creationId xmlns="" xmlns:p14="http://schemas.microsoft.com/office/powerpoint/2010/main" val="34168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שיטת הלימוד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he-IL" dirty="0" smtClean="0"/>
              <a:t>נדרשת מתודולוגיה סדורה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</a:t>
            </a:r>
            <a:r>
              <a:rPr lang="he-IL" dirty="0" smtClean="0"/>
              <a:t>דוגמאות עכשוויות ופחות </a:t>
            </a:r>
            <a:r>
              <a:rPr lang="he-IL" dirty="0" smtClean="0"/>
              <a:t>היסטוריה – נתפס כקורס על היסטוריה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התמקדות בנושא בלי סטיות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הרצאות לא שיטתיות. לא בור מה נלמד – למשל הקשר בין העבודה למה שנלמד לא היה ברור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דגש על מה זה דיפלומטיה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צריך לארגן לעצמו שקפים. ידען אך לא מתודולוג.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לא מאפשר למידה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לעיתים מרחיב מדי ומתרחק מהנושא העיקרי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אפשרויות: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שיטות למידה (שימוש בסרטים, חקר מקרה)</a:t>
            </a:r>
            <a:endParaRPr lang="en-US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047016"/>
          </a:xfrm>
        </p:spPr>
        <p:txBody>
          <a:bodyPr/>
          <a:lstStyle/>
          <a:p>
            <a:pPr algn="ctr"/>
            <a:r>
              <a:rPr lang="he-IL" dirty="0" smtClean="0"/>
              <a:t>סוגיות למחשבה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3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קורס לרמן:</a:t>
            </a: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מבנה הקורס- קורס קצר ( 2 שש"ס ) , ארוך ( 4 שש"ס), סמינר/סדנה מרוכזת (לכולם/בקבוצות)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מטלה/מטלות (רצוי בהקשר סיורי חו"ל)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מוביל הקורס האקדמי בשנה הבאה – ערן לרמן? מרצה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500" dirty="0" smtClean="0">
                <a:cs typeface="David" panose="020E0502060401010101" pitchFamily="34" charset="-79"/>
              </a:rPr>
              <a:t>' חיפה? אחר?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500" dirty="0" smtClean="0">
                <a:cs typeface="David" panose="020E0502060401010101" pitchFamily="34" charset="-79"/>
              </a:rPr>
              <a:t>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לאסטרטגי בעיקר בסימולציה– מתודולוגיות מתחרות?</a:t>
            </a: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עיתוי סיורי חו"ל</a:t>
            </a: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הציר המדיני - המלצות ראשוניות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altLang="he-IL" sz="2800" dirty="0" smtClean="0"/>
              <a:t>קורס מדיניות חוץ ודיפלומטיה:</a:t>
            </a:r>
          </a:p>
          <a:p>
            <a:pPr lvl="1"/>
            <a:r>
              <a:rPr lang="he-IL" altLang="he-IL" sz="2500" dirty="0" smtClean="0"/>
              <a:t>יתקיים בעונת הליבה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12 משכים (2 שש"ס) לא כולל לימודים אזוריים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יכלול מטלת סיום שנוכל להשתמש בה גם בהכנות לסיורי חו"ל ובסימולציה</a:t>
            </a:r>
          </a:p>
          <a:p>
            <a:pPr lvl="1"/>
            <a:r>
              <a:rPr lang="he-IL" altLang="he-IL" sz="2500" dirty="0" smtClean="0"/>
              <a:t>יכלול חקר מקרה או התנסות אחרת</a:t>
            </a:r>
          </a:p>
          <a:p>
            <a:pPr lvl="1"/>
            <a:r>
              <a:rPr lang="he-IL" altLang="he-IL" sz="2500" dirty="0" smtClean="0"/>
              <a:t>המרצה – עקרונית ערן לרמן אבל מקוצר ומשופר</a:t>
            </a:r>
          </a:p>
          <a:p>
            <a:pPr lvl="1"/>
            <a:r>
              <a:rPr lang="he-IL" altLang="he-IL" sz="2500" dirty="0" smtClean="0"/>
              <a:t>קריאה - קיצור משמעותי ובעיקר מיקוד</a:t>
            </a:r>
          </a:p>
          <a:p>
            <a:r>
              <a:rPr lang="he-IL" altLang="he-IL" sz="2800" dirty="0" smtClean="0"/>
              <a:t>סיורי חו"ל:</a:t>
            </a:r>
          </a:p>
          <a:p>
            <a:pPr lvl="1"/>
            <a:r>
              <a:rPr lang="he-IL" altLang="he-IL" sz="2500" dirty="0" smtClean="0"/>
              <a:t> נדרש מודל מארגן להכנות לסיורים בדגש על ההתנסות השלישית (תהליך חקירה של החניכים).</a:t>
            </a:r>
          </a:p>
          <a:p>
            <a:pPr lvl="1"/>
            <a:r>
              <a:rPr lang="he-IL" altLang="he-IL" sz="2500" dirty="0" smtClean="0"/>
              <a:t>עיתוי סיורים  - מזרח לפני ארה"ב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בהיקף של 2  שש"ס</a:t>
            </a:r>
          </a:p>
          <a:p>
            <a:r>
              <a:rPr lang="he-IL" dirty="0" smtClean="0"/>
              <a:t>יתקיים בחודשים דצמבר-ינואר (ימי רביעי מ-13:00-16:00)</a:t>
            </a:r>
          </a:p>
          <a:p>
            <a:r>
              <a:rPr lang="he-IL" dirty="0" smtClean="0"/>
              <a:t>שש"ס – </a:t>
            </a:r>
            <a:r>
              <a:rPr lang="he-IL" dirty="0" smtClean="0"/>
              <a:t>13  משכים:</a:t>
            </a:r>
          </a:p>
          <a:p>
            <a:pPr lvl="1"/>
            <a:r>
              <a:rPr lang="he-IL" dirty="0" smtClean="0"/>
              <a:t>לא כולל מזה"ת והכנה לסיורי חו"ל </a:t>
            </a:r>
            <a:r>
              <a:rPr lang="he-IL" dirty="0" smtClean="0"/>
              <a:t>אירופה, ארה"ב, רוסיה/מזרח, ירדן (יינתנו בנפרד</a:t>
            </a:r>
            <a:r>
              <a:rPr lang="he-IL" dirty="0" smtClean="0"/>
              <a:t>).</a:t>
            </a:r>
          </a:p>
          <a:p>
            <a:pPr lvl="1"/>
            <a:r>
              <a:rPr lang="he-IL" dirty="0" smtClean="0"/>
              <a:t>לא כולל הכנה לסימולציה</a:t>
            </a:r>
          </a:p>
          <a:p>
            <a:pPr lvl="1"/>
            <a:r>
              <a:rPr lang="he-IL" dirty="0" smtClean="0"/>
              <a:t>לא כולל משכי הביקור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המטלה:</a:t>
            </a:r>
          </a:p>
          <a:p>
            <a:pPr lvl="1"/>
            <a:r>
              <a:rPr lang="he-IL" dirty="0" smtClean="0"/>
              <a:t>כתיבת נייר מדיני</a:t>
            </a:r>
          </a:p>
          <a:p>
            <a:pPr lvl="1"/>
            <a:r>
              <a:rPr lang="he-IL" dirty="0" smtClean="0"/>
              <a:t>אפשרי גם כמבחן בית</a:t>
            </a:r>
          </a:p>
          <a:p>
            <a:pPr lvl="1"/>
            <a:r>
              <a:rPr lang="he-IL" dirty="0" smtClean="0"/>
              <a:t>אפשר בזוגות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תכנים אפשריים בקורס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1תאוריות מרכזיות ביחב"ל או מודלים </a:t>
            </a:r>
            <a:r>
              <a:rPr lang="he-IL" dirty="0" err="1" smtClean="0"/>
              <a:t>בקבה"ח</a:t>
            </a:r>
            <a:r>
              <a:rPr lang="he-IL" dirty="0" smtClean="0"/>
              <a:t> במדיניות חוץ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he-IL" dirty="0" smtClean="0"/>
              <a:t>2דיפלומטיה </a:t>
            </a:r>
            <a:r>
              <a:rPr lang="he-IL" dirty="0" smtClean="0"/>
              <a:t>ישנה וחדשה</a:t>
            </a:r>
          </a:p>
          <a:p>
            <a:r>
              <a:rPr lang="he-IL" dirty="0" smtClean="0"/>
              <a:t>1 מבוא לדיפלומטיה ציונית </a:t>
            </a:r>
            <a:endParaRPr lang="he-IL" dirty="0" smtClean="0"/>
          </a:p>
          <a:p>
            <a:r>
              <a:rPr lang="he-IL" dirty="0" smtClean="0"/>
              <a:t>1 מנגנוני עיצוב מדיניות – </a:t>
            </a:r>
            <a:r>
              <a:rPr lang="he-IL" dirty="0" err="1" smtClean="0"/>
              <a:t>המל"ל</a:t>
            </a:r>
            <a:r>
              <a:rPr lang="he-IL" dirty="0" smtClean="0"/>
              <a:t>, </a:t>
            </a:r>
            <a:r>
              <a:rPr lang="he-IL" dirty="0" err="1" smtClean="0"/>
              <a:t>משה"ח</a:t>
            </a:r>
            <a:r>
              <a:rPr lang="he-IL" dirty="0" smtClean="0"/>
              <a:t>, וכד'</a:t>
            </a:r>
          </a:p>
          <a:p>
            <a:r>
              <a:rPr lang="he-IL" dirty="0" smtClean="0"/>
              <a:t>1 </a:t>
            </a:r>
            <a:r>
              <a:rPr lang="he-IL" dirty="0" smtClean="0"/>
              <a:t>מו"מ </a:t>
            </a:r>
            <a:r>
              <a:rPr lang="he-IL" dirty="0" smtClean="0"/>
              <a:t>מדיני כולל התנסות (שלום תורג'מן, טל בקר?)</a:t>
            </a:r>
            <a:endParaRPr lang="he-IL" dirty="0" smtClean="0"/>
          </a:p>
          <a:p>
            <a:r>
              <a:rPr lang="he-IL" dirty="0" smtClean="0"/>
              <a:t>1 דיפלומטיה </a:t>
            </a:r>
            <a:r>
              <a:rPr lang="he-IL" dirty="0" smtClean="0"/>
              <a:t>בעת מערכה ומנגנוני סיום </a:t>
            </a:r>
            <a:r>
              <a:rPr lang="he-IL" dirty="0" smtClean="0"/>
              <a:t>– מדינאי (גם כהכנה לסימולציה)</a:t>
            </a:r>
            <a:endParaRPr lang="he-IL" dirty="0" smtClean="0"/>
          </a:p>
          <a:p>
            <a:r>
              <a:rPr lang="he-IL" dirty="0" smtClean="0"/>
              <a:t>3 סוגיות גנריות בדיפלומטיה – דיפלומטיה ציבורית (נעם כץ)/כלכלית (אוהד כהן)/</a:t>
            </a:r>
            <a:r>
              <a:rPr lang="he-IL" dirty="0" err="1" smtClean="0"/>
              <a:t>מולטילטרלית</a:t>
            </a:r>
            <a:r>
              <a:rPr lang="he-IL" dirty="0" smtClean="0"/>
              <a:t> (חיים)/בק"נ (תמי </a:t>
            </a:r>
            <a:r>
              <a:rPr lang="he-IL" dirty="0" err="1" smtClean="0"/>
              <a:t>רחמימוב</a:t>
            </a:r>
            <a:r>
              <a:rPr lang="he-IL" dirty="0" smtClean="0"/>
              <a:t>)</a:t>
            </a:r>
            <a:endParaRPr lang="he-IL" dirty="0" smtClean="0"/>
          </a:p>
          <a:p>
            <a:r>
              <a:rPr lang="he-IL" dirty="0" smtClean="0"/>
              <a:t>1 </a:t>
            </a:r>
            <a:r>
              <a:rPr lang="he-IL" dirty="0" smtClean="0"/>
              <a:t>עבודת השגריר</a:t>
            </a:r>
            <a:endParaRPr lang="he-IL" dirty="0" smtClean="0"/>
          </a:p>
          <a:p>
            <a:r>
              <a:rPr lang="he-IL" dirty="0" smtClean="0"/>
              <a:t>1 הערכות </a:t>
            </a:r>
            <a:r>
              <a:rPr lang="he-IL" dirty="0" smtClean="0"/>
              <a:t>לביקור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 </a:t>
            </a:r>
            <a:r>
              <a:rPr lang="he-IL" dirty="0" smtClean="0"/>
              <a:t>1 סיכום </a:t>
            </a:r>
            <a:r>
              <a:rPr lang="he-IL" dirty="0" smtClean="0"/>
              <a:t>והכנה </a:t>
            </a:r>
            <a:r>
              <a:rPr lang="he-IL" dirty="0" smtClean="0"/>
              <a:t>למטלה (כתיבת נייר מדיני)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הצעה 2 - התנסות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נתוח</a:t>
            </a:r>
            <a:r>
              <a:rPr lang="he-IL" dirty="0" smtClean="0"/>
              <a:t> טקסט</a:t>
            </a:r>
            <a:endParaRPr lang="en-US" dirty="0" smtClean="0"/>
          </a:p>
          <a:p>
            <a:r>
              <a:rPr lang="he-IL" dirty="0" smtClean="0"/>
              <a:t>סרט (כמו 13 יום):</a:t>
            </a:r>
            <a:endParaRPr lang="en-US" dirty="0" smtClean="0"/>
          </a:p>
          <a:p>
            <a:pPr lvl="0"/>
            <a:r>
              <a:rPr lang="he-IL" dirty="0" err="1" smtClean="0"/>
              <a:t>ארוע</a:t>
            </a:r>
            <a:r>
              <a:rPr lang="he-IL" dirty="0" smtClean="0"/>
              <a:t> שמאפשר למידה</a:t>
            </a:r>
            <a:endParaRPr lang="en-US" dirty="0" smtClean="0"/>
          </a:p>
          <a:p>
            <a:pPr lvl="0"/>
            <a:r>
              <a:rPr lang="he-IL" dirty="0" smtClean="0"/>
              <a:t>סרט ממחיש מתחים וסוגיו</a:t>
            </a:r>
            <a:endParaRPr lang="en-US" dirty="0" smtClean="0"/>
          </a:p>
          <a:p>
            <a:pPr lvl="0"/>
            <a:r>
              <a:rPr lang="he-IL" dirty="0" smtClean="0"/>
              <a:t>אפשרות לסדנה - שלושה-ארבעה </a:t>
            </a:r>
            <a:r>
              <a:rPr lang="he-IL" dirty="0" smtClean="0"/>
              <a:t>ימי לימוד מרוכזים  הכוללים הרצאות, קריאה וניתוח מקרה, </a:t>
            </a:r>
            <a:r>
              <a:rPr lang="he-IL" dirty="0" smtClean="0"/>
              <a:t>חקירה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400" dirty="0" smtClean="0">
                <a:cs typeface="David" panose="020E0502060401010101" pitchFamily="34" charset="-79"/>
              </a:rPr>
              <a:t>)</a:t>
            </a:r>
            <a:endParaRPr lang="en-US" altLang="he-IL" sz="2400" dirty="0" smtClean="0">
              <a:cs typeface="David" panose="020E0502060401010101" pitchFamily="34" charset="-79"/>
            </a:endParaRPr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הישג נדרש של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החניך </a:t>
            </a:r>
            <a:r>
              <a:rPr lang="he-IL" dirty="0" smtClean="0"/>
              <a:t>ידע </a:t>
            </a:r>
            <a:r>
              <a:rPr lang="he-IL" dirty="0" smtClean="0"/>
              <a:t>לאפיין אינטרסים </a:t>
            </a:r>
            <a:r>
              <a:rPr lang="he-IL" dirty="0" smtClean="0"/>
              <a:t>שלנו (כולל מתחים פנימיים</a:t>
            </a:r>
            <a:r>
              <a:rPr lang="he-IL" dirty="0" smtClean="0"/>
              <a:t>) בזירה הבינ"ל</a:t>
            </a:r>
            <a:endParaRPr lang="en-US" dirty="0" smtClean="0"/>
          </a:p>
          <a:p>
            <a:pPr lvl="0"/>
            <a:r>
              <a:rPr lang="he-IL" dirty="0" smtClean="0"/>
              <a:t>ידע לזהות את השחקנים </a:t>
            </a:r>
            <a:r>
              <a:rPr lang="he-IL" dirty="0" smtClean="0"/>
              <a:t>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מדיניות חוץ, יעדי מדיניות חוץ,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 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 וידע לייצר מערכה מדינית</a:t>
            </a:r>
            <a:endParaRPr lang="en-US" dirty="0" smtClean="0"/>
          </a:p>
          <a:p>
            <a:pPr lvl="0"/>
            <a:r>
              <a:rPr lang="he-IL" dirty="0" smtClean="0"/>
              <a:t>יתנסה בדילמות </a:t>
            </a:r>
            <a:r>
              <a:rPr lang="he-IL" dirty="0" smtClean="0"/>
              <a:t>מדיניות מולן ניצב פקיד בכיר או מדינאי</a:t>
            </a:r>
            <a:endParaRPr lang="en-US" dirty="0" smtClean="0"/>
          </a:p>
          <a:p>
            <a:pPr lvl="0"/>
            <a:r>
              <a:rPr lang="he-IL" dirty="0" smtClean="0"/>
              <a:t>ינסה לייצר יוזמות </a:t>
            </a:r>
            <a:r>
              <a:rPr lang="he-IL" dirty="0" smtClean="0"/>
              <a:t>מדיניות</a:t>
            </a:r>
          </a:p>
          <a:p>
            <a:pPr lvl="0"/>
            <a:r>
              <a:rPr lang="he-IL" dirty="0" smtClean="0"/>
              <a:t>יכיר פנים של דיפלומטיה מודרנית</a:t>
            </a:r>
          </a:p>
          <a:p>
            <a:pPr lvl="0"/>
            <a:r>
              <a:rPr lang="he-IL" dirty="0" err="1" smtClean="0"/>
              <a:t>מיומויות</a:t>
            </a:r>
            <a:r>
              <a:rPr lang="he-IL" dirty="0" smtClean="0"/>
              <a:t>: מו"מ מדיני, כתיבת נייר מדיניות, עיצוב מערכה מדינית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ידע, 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ערכים:</a:t>
            </a:r>
          </a:p>
          <a:p>
            <a:pPr lvl="1"/>
            <a:r>
              <a:rPr lang="he-IL" dirty="0" smtClean="0"/>
              <a:t>יש כלים מדיניים שניתן להשתמש בהם</a:t>
            </a:r>
          </a:p>
          <a:p>
            <a:pPr lvl="1"/>
            <a:r>
              <a:rPr lang="he-IL" dirty="0" smtClean="0"/>
              <a:t>קבלת החלטות מושכלת בהשתתפות כל הגורמים</a:t>
            </a:r>
          </a:p>
          <a:p>
            <a:pPr lvl="1"/>
            <a:r>
              <a:rPr lang="he-IL" dirty="0" smtClean="0"/>
              <a:t>ישראל לא אי – חשוב להתחשב בעולם</a:t>
            </a:r>
          </a:p>
          <a:p>
            <a:pPr lvl="1"/>
            <a:r>
              <a:rPr lang="he-IL" dirty="0" smtClean="0"/>
              <a:t>יהדות התפוצות חשובה</a:t>
            </a:r>
          </a:p>
          <a:p>
            <a:pPr lvl="1"/>
            <a:r>
              <a:rPr lang="he-IL" dirty="0" smtClean="0"/>
              <a:t>ניתן ללמוד מהעולם</a:t>
            </a:r>
          </a:p>
          <a:p>
            <a:pPr lvl="1"/>
            <a:r>
              <a:rPr lang="he-IL" dirty="0" smtClean="0"/>
              <a:t>ניתן להרוויח משת"פ בינ"ל, קואליציות ובריתות</a:t>
            </a:r>
          </a:p>
          <a:p>
            <a:pPr lvl="1"/>
            <a:r>
              <a:rPr lang="he-IL" dirty="0" smtClean="0"/>
              <a:t>מקצוענות בתחומי תוכן ובתהליכים (אזורי, בק"ן, </a:t>
            </a:r>
            <a:r>
              <a:rPr lang="he-IL" dirty="0" err="1" smtClean="0"/>
              <a:t>מולטילטרלי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יוזמה מדינית</a:t>
            </a:r>
            <a:endParaRPr lang="he-IL" dirty="0" smtClean="0"/>
          </a:p>
          <a:p>
            <a:r>
              <a:rPr lang="he-IL" dirty="0" smtClean="0"/>
              <a:t>מיומנויות:</a:t>
            </a:r>
          </a:p>
          <a:p>
            <a:pPr lvl="1"/>
            <a:r>
              <a:rPr lang="he-IL" dirty="0" smtClean="0"/>
              <a:t>עיצוב אסטרטגיה מדינית</a:t>
            </a:r>
          </a:p>
          <a:p>
            <a:pPr lvl="1"/>
            <a:r>
              <a:rPr lang="he-IL" dirty="0" smtClean="0"/>
              <a:t>עיצוב מערכה </a:t>
            </a:r>
            <a:r>
              <a:rPr lang="he-IL" dirty="0" smtClean="0"/>
              <a:t>מדינית כולל מסגור, יצירת קואליציות ובריתות</a:t>
            </a:r>
            <a:endParaRPr lang="he-IL" dirty="0" smtClean="0"/>
          </a:p>
          <a:p>
            <a:pPr lvl="1"/>
            <a:r>
              <a:rPr lang="he-IL" dirty="0" smtClean="0"/>
              <a:t>מו"מ מדיני – כולל ערוצים חשאיים</a:t>
            </a:r>
            <a:r>
              <a:rPr lang="he-IL" smtClean="0"/>
              <a:t>, תיווך</a:t>
            </a:r>
            <a:endParaRPr lang="he-IL" dirty="0" smtClean="0"/>
          </a:p>
          <a:p>
            <a:pPr lvl="1"/>
            <a:r>
              <a:rPr lang="he-IL" dirty="0" smtClean="0"/>
              <a:t>כתיבת </a:t>
            </a:r>
            <a:r>
              <a:rPr lang="he-IL" dirty="0" smtClean="0"/>
              <a:t>נייר </a:t>
            </a:r>
            <a:r>
              <a:rPr lang="he-IL" dirty="0" smtClean="0"/>
              <a:t>מדיניות</a:t>
            </a:r>
          </a:p>
          <a:p>
            <a:pPr lvl="1"/>
            <a:r>
              <a:rPr lang="he-IL" dirty="0" smtClean="0"/>
              <a:t>הכנה לפגישה מדינית וניהולה</a:t>
            </a:r>
          </a:p>
          <a:p>
            <a:pPr lvl="1"/>
            <a:r>
              <a:rPr lang="he-IL" dirty="0" smtClean="0"/>
              <a:t>דיווח על פגישה מדינית</a:t>
            </a:r>
          </a:p>
          <a:p>
            <a:pPr lvl="1"/>
            <a:r>
              <a:rPr lang="he-IL" dirty="0" smtClean="0"/>
              <a:t>הופעה בפני קהל</a:t>
            </a:r>
          </a:p>
          <a:p>
            <a:pPr lvl="1"/>
            <a:r>
              <a:rPr lang="he-IL" dirty="0" smtClean="0"/>
              <a:t>שימוש בכלים מדינים – תקשורת, </a:t>
            </a:r>
            <a:r>
              <a:rPr lang="he-IL" dirty="0" err="1" smtClean="0"/>
              <a:t>משב"ל</a:t>
            </a:r>
            <a:endParaRPr lang="he-I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ידע, 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ידע:</a:t>
            </a:r>
          </a:p>
          <a:p>
            <a:pPr lvl="0"/>
            <a:r>
              <a:rPr lang="he-IL" dirty="0" smtClean="0"/>
              <a:t>יכיר השחקנים </a:t>
            </a:r>
            <a:r>
              <a:rPr lang="he-IL" dirty="0" smtClean="0"/>
              <a:t>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</a:t>
            </a:r>
            <a:r>
              <a:rPr lang="he-IL" dirty="0" smtClean="0"/>
              <a:t>ויעדי </a:t>
            </a:r>
            <a:r>
              <a:rPr lang="he-IL" dirty="0" smtClean="0"/>
              <a:t>מדיניות חוץ, </a:t>
            </a:r>
            <a:r>
              <a:rPr lang="he-IL" dirty="0" smtClean="0"/>
              <a:t>עוצמות, כלים </a:t>
            </a:r>
            <a:endParaRPr lang="he-IL" dirty="0" smtClean="0"/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יכיר </a:t>
            </a:r>
            <a:r>
              <a:rPr lang="he-IL" dirty="0" smtClean="0"/>
              <a:t>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</a:t>
            </a:r>
            <a:r>
              <a:rPr lang="he-IL" dirty="0" smtClean="0"/>
              <a:t>(, פרדיגמות לגבי המערכת, 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  <a:p>
            <a:pPr lvl="0"/>
            <a:r>
              <a:rPr lang="he-IL" dirty="0" smtClean="0"/>
              <a:t>יכיר עבודת מטה </a:t>
            </a:r>
            <a:r>
              <a:rPr lang="he-IL" dirty="0" err="1" smtClean="0"/>
              <a:t>משה"ח</a:t>
            </a:r>
            <a:r>
              <a:rPr lang="he-IL" dirty="0" smtClean="0"/>
              <a:t> והשגרירויות</a:t>
            </a:r>
            <a:endParaRPr lang="en-US" dirty="0" smtClean="0"/>
          </a:p>
          <a:p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32402</TotalTime>
  <Words>2342</Words>
  <Application>Microsoft Office PowerPoint</Application>
  <PresentationFormat>‫הצגה על המסך (4:3)</PresentationFormat>
  <Paragraphs>374</Paragraphs>
  <Slides>31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2" baseType="lpstr">
      <vt:lpstr>HDOfficeLightV0</vt:lpstr>
      <vt:lpstr>                             האשכול המדיני </vt:lpstr>
      <vt:lpstr>תובנות עיקריות ממחזור מ"ד</vt:lpstr>
      <vt:lpstr>שיטת הלימוד</vt:lpstr>
      <vt:lpstr>הקורס</vt:lpstr>
      <vt:lpstr>תכנים אפשריים בקורס</vt:lpstr>
      <vt:lpstr>הצעה 2 - התנסות</vt:lpstr>
      <vt:lpstr>הישג נדרש של הקורס</vt:lpstr>
      <vt:lpstr>ידע, מיומנויות, ערכים</vt:lpstr>
      <vt:lpstr>ידע, מיומנויות, ערכים</vt:lpstr>
      <vt:lpstr>מודל חקירה לקראת סיור מזרח</vt:lpstr>
      <vt:lpstr>מודל הכנה לסיורי חו"ל (ארה"ב, אירופה ואולי ירדן)</vt:lpstr>
      <vt:lpstr>מטרות הציר המדיני</vt:lpstr>
      <vt:lpstr>מרכיבי הציר</vt:lpstr>
      <vt:lpstr>הקורס האקדמי</vt:lpstr>
      <vt:lpstr>הקורס האקדמי - פירוט</vt:lpstr>
      <vt:lpstr>שקופית 16</vt:lpstr>
      <vt:lpstr>הסימולציה המדינית-ביטחונית</vt:lpstr>
      <vt:lpstr>הסיור בנאט"ו ובאיחוד האירופי</vt:lpstr>
      <vt:lpstr>הסיור בארה"ב</vt:lpstr>
      <vt:lpstr>שקופית 20</vt:lpstr>
      <vt:lpstr>מרכיבים נוספים בציר המדיני  </vt:lpstr>
      <vt:lpstr>שקופית 22</vt:lpstr>
      <vt:lpstr>קורס מדיניות חוץ, דיפלומטיה ויחב"ל  (ערן לרמן)</vt:lpstr>
      <vt:lpstr>עונת הלימודים המתקדמים  - קורס מדיניות חוץ, ד"ר ערן לרמן-</vt:lpstr>
      <vt:lpstr>סיורי חו"ל 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סוגיות למחשבה</vt:lpstr>
      <vt:lpstr>הציר המדיני - המלצות ראשוניות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158</cp:revision>
  <cp:lastPrinted>2017-07-18T08:51:14Z</cp:lastPrinted>
  <dcterms:created xsi:type="dcterms:W3CDTF">2015-06-19T12:00:16Z</dcterms:created>
  <dcterms:modified xsi:type="dcterms:W3CDTF">2017-07-29T06:30:58Z</dcterms:modified>
</cp:coreProperties>
</file>