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9" r:id="rId2"/>
    <p:sldId id="259" r:id="rId3"/>
    <p:sldId id="260" r:id="rId4"/>
    <p:sldId id="261" r:id="rId5"/>
    <p:sldId id="262" r:id="rId6"/>
    <p:sldId id="263" r:id="rId7"/>
    <p:sldId id="264" r:id="rId8"/>
    <p:sldId id="267" r:id="rId9"/>
    <p:sldId id="268" r:id="rId10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>
        <p:scale>
          <a:sx n="110" d="100"/>
          <a:sy n="110" d="100"/>
        </p:scale>
        <p:origin x="-1806" y="-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A2D6-D4B5-4D59-BFC3-5913573A2E9A}" type="datetimeFigureOut">
              <a:rPr lang="he-IL" smtClean="0"/>
              <a:t>כ'/תמוז/תשע"ח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3CFF-1824-40FC-B572-187E31D3AF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7449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A2D6-D4B5-4D59-BFC3-5913573A2E9A}" type="datetimeFigureOut">
              <a:rPr lang="he-IL" smtClean="0"/>
              <a:t>כ'/תמוז/תשע"ח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3CFF-1824-40FC-B572-187E31D3AF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41894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A2D6-D4B5-4D59-BFC3-5913573A2E9A}" type="datetimeFigureOut">
              <a:rPr lang="he-IL" smtClean="0"/>
              <a:t>כ'/תמוז/תשע"ח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3CFF-1824-40FC-B572-187E31D3AF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12513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A2D6-D4B5-4D59-BFC3-5913573A2E9A}" type="datetimeFigureOut">
              <a:rPr lang="he-IL" smtClean="0"/>
              <a:t>כ'/תמוז/תשע"ח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3CFF-1824-40FC-B572-187E31D3AF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93470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A2D6-D4B5-4D59-BFC3-5913573A2E9A}" type="datetimeFigureOut">
              <a:rPr lang="he-IL" smtClean="0"/>
              <a:t>כ'/תמוז/תשע"ח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3CFF-1824-40FC-B572-187E31D3AF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90396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A2D6-D4B5-4D59-BFC3-5913573A2E9A}" type="datetimeFigureOut">
              <a:rPr lang="he-IL" smtClean="0"/>
              <a:t>כ'/תמוז/תשע"ח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3CFF-1824-40FC-B572-187E31D3AF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98409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A2D6-D4B5-4D59-BFC3-5913573A2E9A}" type="datetimeFigureOut">
              <a:rPr lang="he-IL" smtClean="0"/>
              <a:t>כ'/תמוז/תשע"ח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3CFF-1824-40FC-B572-187E31D3AF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31240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A2D6-D4B5-4D59-BFC3-5913573A2E9A}" type="datetimeFigureOut">
              <a:rPr lang="he-IL" smtClean="0"/>
              <a:t>כ'/תמוז/תשע"ח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3CFF-1824-40FC-B572-187E31D3AF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29366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A2D6-D4B5-4D59-BFC3-5913573A2E9A}" type="datetimeFigureOut">
              <a:rPr lang="he-IL" smtClean="0"/>
              <a:t>כ'/תמוז/תשע"ח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3CFF-1824-40FC-B572-187E31D3AF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42864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A2D6-D4B5-4D59-BFC3-5913573A2E9A}" type="datetimeFigureOut">
              <a:rPr lang="he-IL" smtClean="0"/>
              <a:t>כ'/תמוז/תשע"ח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3CFF-1824-40FC-B572-187E31D3AF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70082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A2D6-D4B5-4D59-BFC3-5913573A2E9A}" type="datetimeFigureOut">
              <a:rPr lang="he-IL" smtClean="0"/>
              <a:t>כ'/תמוז/תשע"ח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E3CFF-1824-40FC-B572-187E31D3AF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93569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AA2D6-D4B5-4D59-BFC3-5913573A2E9A}" type="datetimeFigureOut">
              <a:rPr lang="he-IL" smtClean="0"/>
              <a:t>כ'/תמוז/תשע"ח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E3CFF-1824-40FC-B572-187E31D3AF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86458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7.jpeg"/><Relationship Id="rId7" Type="http://schemas.openxmlformats.org/officeDocument/2006/relationships/image" Target="../media/image1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https://tags.walla.co.il/%D7%A6%D7%94%22%D7%9C" TargetMode="External"/><Relationship Id="rId4" Type="http://schemas.openxmlformats.org/officeDocument/2006/relationships/image" Target="../media/image18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Image result for typewri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כותרת 1"/>
          <p:cNvSpPr>
            <a:spLocks noGrp="1"/>
          </p:cNvSpPr>
          <p:nvPr>
            <p:ph type="ctrTitle"/>
          </p:nvPr>
        </p:nvSpPr>
        <p:spPr>
          <a:xfrm>
            <a:off x="4533900" y="2036763"/>
            <a:ext cx="3581400" cy="1011237"/>
          </a:xfrm>
        </p:spPr>
        <p:txBody>
          <a:bodyPr>
            <a:noAutofit/>
          </a:bodyPr>
          <a:lstStyle/>
          <a:p>
            <a:r>
              <a:rPr lang="he-I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כיצד מתחילה מלחמה שאיש לא רצה? </a:t>
            </a:r>
            <a:r>
              <a:rPr lang="en-US" sz="2800" dirty="0">
                <a:cs typeface="Guttman Hatzvi" panose="02010401010101010101" pitchFamily="2" charset="-79"/>
              </a:rPr>
              <a:t/>
            </a:r>
            <a:br>
              <a:rPr lang="en-US" sz="2800" dirty="0">
                <a:cs typeface="Guttman Hatzvi" panose="02010401010101010101" pitchFamily="2" charset="-79"/>
              </a:rPr>
            </a:br>
            <a:endParaRPr lang="en-US" sz="2800" dirty="0">
              <a:cs typeface="Guttman Hatzvi" panose="02010401010101010101" pitchFamily="2" charset="-79"/>
            </a:endParaRPr>
          </a:p>
        </p:txBody>
      </p:sp>
      <p:pic>
        <p:nvPicPr>
          <p:cNvPr id="8" name="תמונה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014413"/>
            <a:ext cx="419100" cy="50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948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קבוצה 3"/>
          <p:cNvGrpSpPr/>
          <p:nvPr/>
        </p:nvGrpSpPr>
        <p:grpSpPr>
          <a:xfrm>
            <a:off x="9144000" y="1104900"/>
            <a:ext cx="2781300" cy="4933950"/>
            <a:chOff x="9144000" y="1104900"/>
            <a:chExt cx="2781300" cy="4933950"/>
          </a:xfrm>
        </p:grpSpPr>
        <p:sp>
          <p:nvSpPr>
            <p:cNvPr id="2" name="מלבן 1"/>
            <p:cNvSpPr/>
            <p:nvPr/>
          </p:nvSpPr>
          <p:spPr>
            <a:xfrm>
              <a:off x="9144000" y="1104900"/>
              <a:ext cx="2724150" cy="49339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9144000" y="1189697"/>
              <a:ext cx="2781300" cy="417037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342900" indent="-34290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he-IL" sz="2000" b="1" dirty="0" smtClean="0">
                  <a:solidFill>
                    <a:srgbClr val="C00000"/>
                  </a:solidFill>
                  <a:latin typeface="Guttman Hatzvi" panose="02010401010101010101" pitchFamily="2" charset="-79"/>
                  <a:cs typeface="Guttman Hatzvi" panose="02010401010101010101" pitchFamily="2" charset="-79"/>
                </a:rPr>
                <a:t>מוטיבציה</a:t>
              </a:r>
            </a:p>
            <a:p>
              <a:pPr marL="342900" indent="-34290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he-IL" sz="2000" b="1" dirty="0" smtClean="0">
                  <a:solidFill>
                    <a:schemeClr val="bg1">
                      <a:lumMod val="50000"/>
                    </a:schemeClr>
                  </a:solidFill>
                  <a:latin typeface="Guttman Hatzvi" panose="02010401010101010101" pitchFamily="2" charset="-79"/>
                  <a:cs typeface="Guttman Hatzvi" panose="02010401010101010101" pitchFamily="2" charset="-79"/>
                </a:rPr>
                <a:t>מתודולוגיה</a:t>
              </a:r>
            </a:p>
            <a:p>
              <a:pPr marL="342900" indent="-34290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he-IL" sz="2000" b="1" dirty="0" smtClean="0">
                  <a:solidFill>
                    <a:schemeClr val="bg1">
                      <a:lumMod val="50000"/>
                    </a:schemeClr>
                  </a:solidFill>
                  <a:latin typeface="Guttman Hatzvi" panose="02010401010101010101" pitchFamily="2" charset="-79"/>
                  <a:cs typeface="Guttman Hatzvi" panose="02010401010101010101" pitchFamily="2" charset="-79"/>
                </a:rPr>
                <a:t>ממצאים מהספרות</a:t>
              </a:r>
            </a:p>
            <a:p>
              <a:pPr marL="342900" indent="-34290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he-IL" sz="2000" b="1" dirty="0" smtClean="0">
                  <a:solidFill>
                    <a:schemeClr val="bg1">
                      <a:lumMod val="50000"/>
                    </a:schemeClr>
                  </a:solidFill>
                  <a:latin typeface="Guttman Hatzvi" panose="02010401010101010101" pitchFamily="2" charset="-79"/>
                  <a:cs typeface="Guttman Hatzvi" panose="02010401010101010101" pitchFamily="2" charset="-79"/>
                </a:rPr>
                <a:t>המלחמות החדשות</a:t>
              </a:r>
            </a:p>
            <a:p>
              <a:pPr marL="342900" indent="-34290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he-IL" sz="2000" b="1" dirty="0" smtClean="0">
                  <a:solidFill>
                    <a:schemeClr val="bg1">
                      <a:lumMod val="50000"/>
                    </a:schemeClr>
                  </a:solidFill>
                  <a:latin typeface="Guttman Hatzvi" panose="02010401010101010101" pitchFamily="2" charset="-79"/>
                  <a:cs typeface="Guttman Hatzvi" panose="02010401010101010101" pitchFamily="2" charset="-79"/>
                </a:rPr>
                <a:t>המקרה של "צוק איתן"</a:t>
              </a:r>
            </a:p>
            <a:p>
              <a:pPr marL="342900" indent="-34290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he-IL" sz="2000" b="1" dirty="0" smtClean="0">
                  <a:solidFill>
                    <a:schemeClr val="bg1">
                      <a:lumMod val="50000"/>
                    </a:schemeClr>
                  </a:solidFill>
                  <a:latin typeface="Guttman Hatzvi" panose="02010401010101010101" pitchFamily="2" charset="-79"/>
                  <a:cs typeface="Guttman Hatzvi" panose="02010401010101010101" pitchFamily="2" charset="-79"/>
                </a:rPr>
                <a:t>מסקנות ותובנות מעשיות</a:t>
              </a:r>
            </a:p>
          </p:txBody>
        </p:sp>
      </p:grpSp>
      <p:pic>
        <p:nvPicPr>
          <p:cNvPr id="6" name="תמונה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934" y="1104900"/>
            <a:ext cx="4286792" cy="2684289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 rotWithShape="1">
          <a:blip r:embed="rId3"/>
          <a:srcRect l="35277" t="24302" r="34988" b="40387"/>
          <a:stretch/>
        </p:blipFill>
        <p:spPr>
          <a:xfrm>
            <a:off x="2086188" y="3943351"/>
            <a:ext cx="5601153" cy="2688296"/>
          </a:xfrm>
          <a:prstGeom prst="rect">
            <a:avLst/>
          </a:prstGeom>
        </p:spPr>
      </p:pic>
      <p:sp>
        <p:nvSpPr>
          <p:cNvPr id="8" name="מלבן 7"/>
          <p:cNvSpPr/>
          <p:nvPr/>
        </p:nvSpPr>
        <p:spPr>
          <a:xfrm>
            <a:off x="195703" y="1104900"/>
            <a:ext cx="419783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dirty="0" smtClean="0">
                <a:effectLst/>
                <a:latin typeface="Guttman Hatzvi" panose="02010401010101010101" pitchFamily="2" charset="-79"/>
                <a:ea typeface="Calibri" panose="020F0502020204030204" pitchFamily="34" charset="0"/>
                <a:cs typeface="Guttman Hatzvi" panose="02010401010101010101" pitchFamily="2" charset="-79"/>
              </a:rPr>
              <a:t>"לא הערכנו ולו באחוז אחד כי פעולת השבי תוביל למלחמה בהיקף שכזה...אילו היינו יודעים שפעולת השבי תוביל לתוצאה הזאת </a:t>
            </a:r>
            <a:r>
              <a:rPr lang="en-US" sz="2400" dirty="0" smtClean="0">
                <a:effectLst/>
                <a:latin typeface="Guttman Hatzvi" panose="02010401010101010101" pitchFamily="2" charset="-79"/>
                <a:ea typeface="Calibri" panose="020F0502020204030204" pitchFamily="34" charset="0"/>
                <a:cs typeface="Guttman Hatzvi" panose="02010401010101010101" pitchFamily="2" charset="-79"/>
              </a:rPr>
              <a:t/>
            </a:r>
            <a:br>
              <a:rPr lang="en-US" sz="2400" dirty="0" smtClean="0">
                <a:effectLst/>
                <a:latin typeface="Guttman Hatzvi" panose="02010401010101010101" pitchFamily="2" charset="-79"/>
                <a:ea typeface="Calibri" panose="020F0502020204030204" pitchFamily="34" charset="0"/>
                <a:cs typeface="Guttman Hatzvi" panose="02010401010101010101" pitchFamily="2" charset="-79"/>
              </a:rPr>
            </a:br>
            <a:r>
              <a:rPr lang="he-IL" sz="2400" dirty="0" smtClean="0">
                <a:effectLst/>
                <a:latin typeface="Guttman Hatzvi" panose="02010401010101010101" pitchFamily="2" charset="-79"/>
                <a:ea typeface="Calibri" panose="020F0502020204030204" pitchFamily="34" charset="0"/>
                <a:cs typeface="Guttman Hatzvi" panose="02010401010101010101" pitchFamily="2" charset="-79"/>
              </a:rPr>
              <a:t>לא היינו נוקטים בה </a:t>
            </a:r>
            <a:r>
              <a:rPr lang="en-US" sz="2400" dirty="0" smtClean="0">
                <a:effectLst/>
                <a:latin typeface="Guttman Hatzvi" panose="02010401010101010101" pitchFamily="2" charset="-79"/>
                <a:ea typeface="Calibri" panose="020F0502020204030204" pitchFamily="34" charset="0"/>
                <a:cs typeface="Guttman Hatzvi" panose="02010401010101010101" pitchFamily="2" charset="-79"/>
              </a:rPr>
              <a:t/>
            </a:r>
            <a:br>
              <a:rPr lang="en-US" sz="2400" dirty="0" smtClean="0">
                <a:effectLst/>
                <a:latin typeface="Guttman Hatzvi" panose="02010401010101010101" pitchFamily="2" charset="-79"/>
                <a:ea typeface="Calibri" panose="020F0502020204030204" pitchFamily="34" charset="0"/>
                <a:cs typeface="Guttman Hatzvi" panose="02010401010101010101" pitchFamily="2" charset="-79"/>
              </a:rPr>
            </a:br>
            <a:r>
              <a:rPr lang="he-IL" sz="2400" dirty="0" smtClean="0">
                <a:effectLst/>
                <a:latin typeface="Guttman Hatzvi" panose="02010401010101010101" pitchFamily="2" charset="-79"/>
                <a:ea typeface="Calibri" panose="020F0502020204030204" pitchFamily="34" charset="0"/>
                <a:cs typeface="Guttman Hatzvi" panose="02010401010101010101" pitchFamily="2" charset="-79"/>
              </a:rPr>
              <a:t>כלל"</a:t>
            </a:r>
            <a:endParaRPr lang="he-IL" sz="2400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pic>
        <p:nvPicPr>
          <p:cNvPr id="9" name="Picture 8" descr="Image result for hassan nasrallah caricatur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04" t="10352" r="2202" b="6314"/>
          <a:stretch/>
        </p:blipFill>
        <p:spPr bwMode="auto">
          <a:xfrm flipH="1">
            <a:off x="195703" y="2625218"/>
            <a:ext cx="1024377" cy="131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59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קבוצה 10"/>
          <p:cNvGrpSpPr/>
          <p:nvPr/>
        </p:nvGrpSpPr>
        <p:grpSpPr>
          <a:xfrm>
            <a:off x="9144000" y="1104900"/>
            <a:ext cx="2781300" cy="4933950"/>
            <a:chOff x="9144000" y="1104900"/>
            <a:chExt cx="2781300" cy="4933950"/>
          </a:xfrm>
        </p:grpSpPr>
        <p:sp>
          <p:nvSpPr>
            <p:cNvPr id="12" name="מלבן 11"/>
            <p:cNvSpPr/>
            <p:nvPr/>
          </p:nvSpPr>
          <p:spPr>
            <a:xfrm>
              <a:off x="9144000" y="1104900"/>
              <a:ext cx="2724150" cy="49339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144000" y="1189697"/>
              <a:ext cx="2781300" cy="417037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342900" indent="-34290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he-IL" sz="2000" b="1" dirty="0">
                  <a:solidFill>
                    <a:schemeClr val="bg1">
                      <a:lumMod val="50000"/>
                    </a:schemeClr>
                  </a:solidFill>
                  <a:latin typeface="Guttman Hatzvi" panose="02010401010101010101" pitchFamily="2" charset="-79"/>
                  <a:cs typeface="Guttman Hatzvi" panose="02010401010101010101" pitchFamily="2" charset="-79"/>
                </a:rPr>
                <a:t>מוטיבציה</a:t>
              </a:r>
            </a:p>
            <a:p>
              <a:pPr marL="342900" indent="-34290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he-IL" sz="2000" b="1" dirty="0">
                  <a:solidFill>
                    <a:srgbClr val="C00000"/>
                  </a:solidFill>
                  <a:latin typeface="Guttman Hatzvi" panose="02010401010101010101" pitchFamily="2" charset="-79"/>
                  <a:cs typeface="Guttman Hatzvi" panose="02010401010101010101" pitchFamily="2" charset="-79"/>
                </a:rPr>
                <a:t>מתודולוגיה</a:t>
              </a:r>
            </a:p>
            <a:p>
              <a:pPr marL="342900" indent="-34290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he-IL" sz="2000" b="1" dirty="0" smtClean="0">
                  <a:solidFill>
                    <a:schemeClr val="bg1">
                      <a:lumMod val="50000"/>
                    </a:schemeClr>
                  </a:solidFill>
                  <a:latin typeface="Guttman Hatzvi" panose="02010401010101010101" pitchFamily="2" charset="-79"/>
                  <a:cs typeface="Guttman Hatzvi" panose="02010401010101010101" pitchFamily="2" charset="-79"/>
                </a:rPr>
                <a:t>ממצאים מהספרות</a:t>
              </a:r>
            </a:p>
            <a:p>
              <a:pPr marL="342900" indent="-34290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he-IL" sz="2000" b="1" dirty="0" smtClean="0">
                  <a:solidFill>
                    <a:schemeClr val="bg1">
                      <a:lumMod val="50000"/>
                    </a:schemeClr>
                  </a:solidFill>
                  <a:latin typeface="Guttman Hatzvi" panose="02010401010101010101" pitchFamily="2" charset="-79"/>
                  <a:cs typeface="Guttman Hatzvi" panose="02010401010101010101" pitchFamily="2" charset="-79"/>
                </a:rPr>
                <a:t>המלחמות החדשות</a:t>
              </a:r>
            </a:p>
            <a:p>
              <a:pPr marL="342900" indent="-34290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he-IL" sz="2000" b="1" dirty="0" smtClean="0">
                  <a:solidFill>
                    <a:schemeClr val="bg1">
                      <a:lumMod val="50000"/>
                    </a:schemeClr>
                  </a:solidFill>
                  <a:latin typeface="Guttman Hatzvi" panose="02010401010101010101" pitchFamily="2" charset="-79"/>
                  <a:cs typeface="Guttman Hatzvi" panose="02010401010101010101" pitchFamily="2" charset="-79"/>
                </a:rPr>
                <a:t>המקרה של "צוק איתן"</a:t>
              </a:r>
            </a:p>
            <a:p>
              <a:pPr marL="342900" indent="-34290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he-IL" sz="2000" b="1" dirty="0" smtClean="0">
                  <a:solidFill>
                    <a:schemeClr val="bg1">
                      <a:lumMod val="50000"/>
                    </a:schemeClr>
                  </a:solidFill>
                  <a:latin typeface="Guttman Hatzvi" panose="02010401010101010101" pitchFamily="2" charset="-79"/>
                  <a:cs typeface="Guttman Hatzvi" panose="02010401010101010101" pitchFamily="2" charset="-79"/>
                </a:rPr>
                <a:t>מסקנות ותובנות מעשיות</a:t>
              </a:r>
            </a:p>
          </p:txBody>
        </p:sp>
      </p:grpSp>
      <p:grpSp>
        <p:nvGrpSpPr>
          <p:cNvPr id="5" name="קבוצה 4"/>
          <p:cNvGrpSpPr/>
          <p:nvPr/>
        </p:nvGrpSpPr>
        <p:grpSpPr>
          <a:xfrm>
            <a:off x="336550" y="271463"/>
            <a:ext cx="8437751" cy="6404309"/>
            <a:chOff x="336550" y="271463"/>
            <a:chExt cx="8437751" cy="6404309"/>
          </a:xfrm>
        </p:grpSpPr>
        <p:pic>
          <p:nvPicPr>
            <p:cNvPr id="4100" name="Picture 4" descr="Related imag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550" y="704851"/>
              <a:ext cx="3394862" cy="2400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Image result for â«××××× ××××¨××××ªâ¬â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04" r="24125" b="3922"/>
            <a:stretch/>
          </p:blipFill>
          <p:spPr bwMode="auto">
            <a:xfrm>
              <a:off x="5342329" y="271463"/>
              <a:ext cx="3371851" cy="3267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4" name="Picture 8" descr="Image result for â«×¦××§ ×××ª×â¬â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2209" y="4349165"/>
              <a:ext cx="3492092" cy="2326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6" name="Picture 10" descr="Related imag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360" y="4349165"/>
              <a:ext cx="3048000" cy="2326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8" name="Picture 12" descr="Image result for arrow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15321" y="1293520"/>
              <a:ext cx="1766888" cy="1766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2" descr="Image result for arrow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6621359" y="3317374"/>
              <a:ext cx="1414725" cy="12433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2" descr="Image result for arrow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573360" y="4560748"/>
              <a:ext cx="1766888" cy="1766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6" descr="Image result for chec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3250" y="1323703"/>
            <a:ext cx="352698" cy="23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27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קבוצה 10"/>
          <p:cNvGrpSpPr/>
          <p:nvPr/>
        </p:nvGrpSpPr>
        <p:grpSpPr>
          <a:xfrm>
            <a:off x="9144000" y="1104900"/>
            <a:ext cx="2781300" cy="4933950"/>
            <a:chOff x="9144000" y="1104900"/>
            <a:chExt cx="2781300" cy="4933950"/>
          </a:xfrm>
        </p:grpSpPr>
        <p:sp>
          <p:nvSpPr>
            <p:cNvPr id="12" name="מלבן 11"/>
            <p:cNvSpPr/>
            <p:nvPr/>
          </p:nvSpPr>
          <p:spPr>
            <a:xfrm>
              <a:off x="9144000" y="1104900"/>
              <a:ext cx="2724150" cy="49339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144000" y="1189697"/>
              <a:ext cx="2781300" cy="417037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342900" indent="-34290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he-IL" sz="2000" b="1" dirty="0">
                  <a:solidFill>
                    <a:schemeClr val="bg1">
                      <a:lumMod val="50000"/>
                    </a:schemeClr>
                  </a:solidFill>
                  <a:latin typeface="Guttman Hatzvi" panose="02010401010101010101" pitchFamily="2" charset="-79"/>
                  <a:cs typeface="Guttman Hatzvi" panose="02010401010101010101" pitchFamily="2" charset="-79"/>
                </a:rPr>
                <a:t>מוטיבציה</a:t>
              </a:r>
            </a:p>
            <a:p>
              <a:pPr marL="342900" indent="-34290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he-IL" sz="2000" b="1" dirty="0">
                  <a:solidFill>
                    <a:schemeClr val="bg1">
                      <a:lumMod val="50000"/>
                    </a:schemeClr>
                  </a:solidFill>
                  <a:latin typeface="Guttman Hatzvi" panose="02010401010101010101" pitchFamily="2" charset="-79"/>
                  <a:cs typeface="Guttman Hatzvi" panose="02010401010101010101" pitchFamily="2" charset="-79"/>
                </a:rPr>
                <a:t>מתודולוגיה</a:t>
              </a:r>
            </a:p>
            <a:p>
              <a:pPr marL="342900" indent="-34290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he-IL" sz="2000" b="1" dirty="0">
                  <a:solidFill>
                    <a:srgbClr val="C00000"/>
                  </a:solidFill>
                  <a:latin typeface="Guttman Hatzvi" panose="02010401010101010101" pitchFamily="2" charset="-79"/>
                  <a:cs typeface="Guttman Hatzvi" panose="02010401010101010101" pitchFamily="2" charset="-79"/>
                </a:rPr>
                <a:t>ממצאים מהספרות</a:t>
              </a:r>
            </a:p>
            <a:p>
              <a:pPr marL="342900" indent="-34290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he-IL" sz="2000" b="1" dirty="0" smtClean="0">
                  <a:solidFill>
                    <a:schemeClr val="bg1">
                      <a:lumMod val="50000"/>
                    </a:schemeClr>
                  </a:solidFill>
                  <a:latin typeface="Guttman Hatzvi" panose="02010401010101010101" pitchFamily="2" charset="-79"/>
                  <a:cs typeface="Guttman Hatzvi" panose="02010401010101010101" pitchFamily="2" charset="-79"/>
                </a:rPr>
                <a:t>המלחמות החדשות</a:t>
              </a:r>
            </a:p>
            <a:p>
              <a:pPr marL="342900" indent="-34290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he-IL" sz="2000" b="1" dirty="0" smtClean="0">
                  <a:solidFill>
                    <a:schemeClr val="bg1">
                      <a:lumMod val="50000"/>
                    </a:schemeClr>
                  </a:solidFill>
                  <a:latin typeface="Guttman Hatzvi" panose="02010401010101010101" pitchFamily="2" charset="-79"/>
                  <a:cs typeface="Guttman Hatzvi" panose="02010401010101010101" pitchFamily="2" charset="-79"/>
                </a:rPr>
                <a:t>המקרה של "צוק איתן"</a:t>
              </a:r>
            </a:p>
            <a:p>
              <a:pPr marL="342900" indent="-34290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he-IL" sz="2000" b="1" dirty="0" smtClean="0">
                  <a:solidFill>
                    <a:schemeClr val="bg1">
                      <a:lumMod val="50000"/>
                    </a:schemeClr>
                  </a:solidFill>
                  <a:latin typeface="Guttman Hatzvi" panose="02010401010101010101" pitchFamily="2" charset="-79"/>
                  <a:cs typeface="Guttman Hatzvi" panose="02010401010101010101" pitchFamily="2" charset="-79"/>
                </a:rPr>
                <a:t>מסקנות ותובנות מעשיות</a:t>
              </a:r>
            </a:p>
          </p:txBody>
        </p:sp>
      </p:grpSp>
      <p:grpSp>
        <p:nvGrpSpPr>
          <p:cNvPr id="16" name="קבוצה 15"/>
          <p:cNvGrpSpPr/>
          <p:nvPr/>
        </p:nvGrpSpPr>
        <p:grpSpPr>
          <a:xfrm>
            <a:off x="619703" y="218148"/>
            <a:ext cx="8467146" cy="1034264"/>
            <a:chOff x="619703" y="218148"/>
            <a:chExt cx="8467146" cy="1034264"/>
          </a:xfrm>
        </p:grpSpPr>
        <p:pic>
          <p:nvPicPr>
            <p:cNvPr id="6154" name="Picture 10" descr="warning, exclamation, surprise, exclamation mark, handdrawn, Exclaim, Punctuation, Warning Sign, hazzard Ic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2586" y="218148"/>
              <a:ext cx="1034263" cy="1034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619703" y="332447"/>
              <a:ext cx="7600950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400" b="1" dirty="0">
                  <a:latin typeface="Guttman Hatzvi" panose="02010401010101010101" pitchFamily="2" charset="-79"/>
                  <a:cs typeface="Guttman Hatzvi" panose="02010401010101010101" pitchFamily="2" charset="-79"/>
                </a:rPr>
                <a:t>חוסר הבנה של אחד הצדדים את סף ההסלמה של הצד השני </a:t>
              </a:r>
              <a:endParaRPr lang="he-IL" sz="2400" dirty="0">
                <a:latin typeface="Guttman Hatzvi" panose="02010401010101010101" pitchFamily="2" charset="-79"/>
                <a:cs typeface="Guttman Hatzvi" panose="02010401010101010101" pitchFamily="2" charset="-79"/>
              </a:endParaRPr>
            </a:p>
          </p:txBody>
        </p:sp>
      </p:grpSp>
      <p:grpSp>
        <p:nvGrpSpPr>
          <p:cNvPr id="15" name="קבוצה 14"/>
          <p:cNvGrpSpPr/>
          <p:nvPr/>
        </p:nvGrpSpPr>
        <p:grpSpPr>
          <a:xfrm>
            <a:off x="1790910" y="3467034"/>
            <a:ext cx="6557657" cy="3418185"/>
            <a:chOff x="1790910" y="3467034"/>
            <a:chExt cx="6557657" cy="3418185"/>
          </a:xfrm>
        </p:grpSpPr>
        <p:pic>
          <p:nvPicPr>
            <p:cNvPr id="36" name="Picture 18" descr="Related imag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72"/>
            <a:stretch/>
          </p:blipFill>
          <p:spPr bwMode="auto">
            <a:xfrm>
              <a:off x="3220501" y="5122530"/>
              <a:ext cx="1574556" cy="1735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62" name="Picture 18" descr="Related imag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3815" y="5149749"/>
              <a:ext cx="1735470" cy="1735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8" descr="Related imag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45"/>
            <a:stretch/>
          </p:blipFill>
          <p:spPr bwMode="auto">
            <a:xfrm>
              <a:off x="4306223" y="3573558"/>
              <a:ext cx="1735470" cy="1627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18" descr="Related imag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18" b="4103"/>
            <a:stretch/>
          </p:blipFill>
          <p:spPr bwMode="auto">
            <a:xfrm>
              <a:off x="1790910" y="3631634"/>
              <a:ext cx="1695240" cy="1664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18" descr="Related imag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0795" y="3467034"/>
              <a:ext cx="1735470" cy="1735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6540795" y="3903394"/>
              <a:ext cx="1807772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400" b="1" dirty="0" smtClean="0"/>
                <a:t>קשה להתרעה</a:t>
              </a:r>
              <a:endParaRPr lang="he-IL" sz="2400" dirty="0">
                <a:latin typeface="Guttman Hatzvi" panose="02010401010101010101" pitchFamily="2" charset="-79"/>
                <a:cs typeface="Guttman Hatzvi" panose="02010401010101010101" pitchFamily="2" charset="-79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306223" y="4024831"/>
              <a:ext cx="1807772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400" b="1" dirty="0" smtClean="0"/>
                <a:t>אדישה להרתעה</a:t>
              </a:r>
              <a:endParaRPr lang="he-IL" sz="2400" dirty="0">
                <a:latin typeface="Guttman Hatzvi" panose="02010401010101010101" pitchFamily="2" charset="-79"/>
                <a:cs typeface="Guttman Hatzvi" panose="02010401010101010101" pitchFamily="2" charset="-79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790910" y="4048268"/>
              <a:ext cx="1777030" cy="12003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400" b="1" dirty="0" smtClean="0"/>
                <a:t>מגבירה </a:t>
              </a:r>
              <a:r>
                <a:rPr lang="en-US" sz="2400" b="1" dirty="0" smtClean="0"/>
                <a:t/>
              </a:r>
              <a:br>
                <a:rPr lang="en-US" sz="2400" b="1" dirty="0" smtClean="0"/>
              </a:br>
              <a:r>
                <a:rPr lang="he-IL" sz="2400" b="1" dirty="0" smtClean="0"/>
                <a:t>את ערפל</a:t>
              </a:r>
              <a:r>
                <a:rPr lang="en-US" sz="2400" b="1" dirty="0" smtClean="0"/>
                <a:t/>
              </a:r>
              <a:br>
                <a:rPr lang="en-US" sz="2400" b="1" dirty="0" smtClean="0"/>
              </a:br>
              <a:r>
                <a:rPr lang="he-IL" sz="2400" b="1" dirty="0" smtClean="0"/>
                <a:t> הקרב</a:t>
              </a:r>
              <a:endParaRPr lang="he-IL" sz="2400" dirty="0">
                <a:latin typeface="Guttman Hatzvi" panose="02010401010101010101" pitchFamily="2" charset="-79"/>
                <a:cs typeface="Guttman Hatzvi" panose="02010401010101010101" pitchFamily="2" charset="-79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817664" y="5558890"/>
              <a:ext cx="1807772" cy="12003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400" b="1" dirty="0" smtClean="0"/>
                <a:t>מאריכה </a:t>
              </a:r>
              <a:r>
                <a:rPr lang="en-US" sz="2400" b="1" dirty="0" smtClean="0"/>
                <a:t/>
              </a:r>
              <a:br>
                <a:rPr lang="en-US" sz="2400" b="1" dirty="0" smtClean="0"/>
              </a:br>
              <a:r>
                <a:rPr lang="he-IL" sz="2400" b="1" dirty="0" smtClean="0"/>
                <a:t>את</a:t>
              </a:r>
              <a:r>
                <a:rPr lang="en-US" sz="2400" b="1" dirty="0" smtClean="0"/>
                <a:t/>
              </a:r>
              <a:br>
                <a:rPr lang="en-US" sz="2400" b="1" dirty="0" smtClean="0"/>
              </a:br>
              <a:r>
                <a:rPr lang="he-IL" sz="2400" b="1" dirty="0" smtClean="0"/>
                <a:t> הלחימה</a:t>
              </a:r>
              <a:endParaRPr lang="he-IL" sz="2400" dirty="0">
                <a:latin typeface="Guttman Hatzvi" panose="02010401010101010101" pitchFamily="2" charset="-79"/>
                <a:cs typeface="Guttman Hatzvi" panose="02010401010101010101" pitchFamily="2" charset="-79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077431" y="5471772"/>
              <a:ext cx="1807772" cy="12003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400" b="1" dirty="0" smtClean="0"/>
                <a:t>מקשה על מנגנוני </a:t>
              </a:r>
              <a:r>
                <a:rPr lang="en-US" sz="2400" b="1" dirty="0" smtClean="0"/>
                <a:t/>
              </a:r>
              <a:br>
                <a:rPr lang="en-US" sz="2400" b="1" dirty="0" smtClean="0"/>
              </a:br>
              <a:r>
                <a:rPr lang="he-IL" sz="2400" b="1" dirty="0" smtClean="0"/>
                <a:t>סיום</a:t>
              </a:r>
              <a:endParaRPr lang="he-IL" sz="2400" dirty="0">
                <a:latin typeface="Guttman Hatzvi" panose="02010401010101010101" pitchFamily="2" charset="-79"/>
                <a:cs typeface="Guttman Hatzvi" panose="02010401010101010101" pitchFamily="2" charset="-79"/>
              </a:endParaRPr>
            </a:p>
          </p:txBody>
        </p:sp>
      </p:grpSp>
      <p:grpSp>
        <p:nvGrpSpPr>
          <p:cNvPr id="17" name="קבוצה 16"/>
          <p:cNvGrpSpPr/>
          <p:nvPr/>
        </p:nvGrpSpPr>
        <p:grpSpPr>
          <a:xfrm>
            <a:off x="676853" y="1355954"/>
            <a:ext cx="8409995" cy="1034264"/>
            <a:chOff x="676853" y="1355954"/>
            <a:chExt cx="8409995" cy="1034264"/>
          </a:xfrm>
        </p:grpSpPr>
        <p:sp>
          <p:nvSpPr>
            <p:cNvPr id="25" name="TextBox 24"/>
            <p:cNvSpPr txBox="1"/>
            <p:nvPr/>
          </p:nvSpPr>
          <p:spPr>
            <a:xfrm>
              <a:off x="676853" y="1434566"/>
              <a:ext cx="7600950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400" b="1" dirty="0">
                  <a:latin typeface="Guttman Hatzvi" panose="02010401010101010101" pitchFamily="2" charset="-79"/>
                  <a:cs typeface="Guttman Hatzvi" panose="02010401010101010101" pitchFamily="2" charset="-79"/>
                </a:rPr>
                <a:t>חוסר היכולת להבחין בין פעילות הגנתית לפעילות התקפית</a:t>
              </a:r>
            </a:p>
          </p:txBody>
        </p:sp>
        <p:pic>
          <p:nvPicPr>
            <p:cNvPr id="43" name="Picture 10" descr="warning, exclamation, surprise, exclamation mark, handdrawn, Exclaim, Punctuation, Warning Sign, hazzard Ic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2585" y="1355954"/>
              <a:ext cx="1034263" cy="1034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קבוצה 19"/>
          <p:cNvGrpSpPr/>
          <p:nvPr/>
        </p:nvGrpSpPr>
        <p:grpSpPr>
          <a:xfrm>
            <a:off x="675315" y="2329228"/>
            <a:ext cx="8411533" cy="1034264"/>
            <a:chOff x="675315" y="2329228"/>
            <a:chExt cx="8411533" cy="1034264"/>
          </a:xfrm>
        </p:grpSpPr>
        <p:sp>
          <p:nvSpPr>
            <p:cNvPr id="26" name="TextBox 25"/>
            <p:cNvSpPr txBox="1"/>
            <p:nvPr/>
          </p:nvSpPr>
          <p:spPr>
            <a:xfrm>
              <a:off x="675315" y="2503229"/>
              <a:ext cx="760095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400" b="1" dirty="0">
                  <a:latin typeface="Guttman Hatzvi" panose="02010401010101010101" pitchFamily="2" charset="-79"/>
                  <a:cs typeface="Guttman Hatzvi" panose="02010401010101010101" pitchFamily="2" charset="-79"/>
                </a:rPr>
                <a:t>השפעת הטכנולוגיה ודילמת </a:t>
              </a:r>
              <a:r>
                <a:rPr lang="en-US" sz="2800" b="1" dirty="0"/>
                <a:t>Use it or lose it</a:t>
              </a:r>
              <a:r>
                <a:rPr lang="en-US" sz="2400" dirty="0"/>
                <a:t> </a:t>
              </a:r>
              <a:endParaRPr lang="he-IL" sz="2400" dirty="0">
                <a:latin typeface="Guttman Hatzvi" panose="02010401010101010101" pitchFamily="2" charset="-79"/>
                <a:cs typeface="Guttman Hatzvi" panose="02010401010101010101" pitchFamily="2" charset="-79"/>
              </a:endParaRPr>
            </a:p>
          </p:txBody>
        </p:sp>
        <p:pic>
          <p:nvPicPr>
            <p:cNvPr id="44" name="Picture 10" descr="warning, exclamation, surprise, exclamation mark, handdrawn, Exclaim, Punctuation, Warning Sign, hazzard Ic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2585" y="2329228"/>
              <a:ext cx="1034263" cy="1034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6" descr="Image result for che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3250" y="1323703"/>
            <a:ext cx="352698" cy="23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 descr="Image result for che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6311" y="1841870"/>
            <a:ext cx="352698" cy="23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94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VAL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9774">
            <a:off x="-200549" y="376408"/>
            <a:ext cx="3080761" cy="134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קבוצה 10"/>
          <p:cNvGrpSpPr/>
          <p:nvPr/>
        </p:nvGrpSpPr>
        <p:grpSpPr>
          <a:xfrm>
            <a:off x="9144000" y="1104900"/>
            <a:ext cx="2781300" cy="4933950"/>
            <a:chOff x="9144000" y="1104900"/>
            <a:chExt cx="2781300" cy="4933950"/>
          </a:xfrm>
        </p:grpSpPr>
        <p:sp>
          <p:nvSpPr>
            <p:cNvPr id="12" name="מלבן 11"/>
            <p:cNvSpPr/>
            <p:nvPr/>
          </p:nvSpPr>
          <p:spPr>
            <a:xfrm>
              <a:off x="9144000" y="1104900"/>
              <a:ext cx="2724150" cy="49339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144000" y="1189697"/>
              <a:ext cx="2781300" cy="417037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342900" indent="-34290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he-IL" sz="2000" b="1" dirty="0">
                  <a:solidFill>
                    <a:schemeClr val="bg1">
                      <a:lumMod val="50000"/>
                    </a:schemeClr>
                  </a:solidFill>
                  <a:latin typeface="Guttman Hatzvi" panose="02010401010101010101" pitchFamily="2" charset="-79"/>
                  <a:cs typeface="Guttman Hatzvi" panose="02010401010101010101" pitchFamily="2" charset="-79"/>
                </a:rPr>
                <a:t>מוטיבציה</a:t>
              </a:r>
            </a:p>
            <a:p>
              <a:pPr marL="342900" indent="-34290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he-IL" sz="2000" b="1" dirty="0">
                  <a:solidFill>
                    <a:schemeClr val="bg1">
                      <a:lumMod val="50000"/>
                    </a:schemeClr>
                  </a:solidFill>
                  <a:latin typeface="Guttman Hatzvi" panose="02010401010101010101" pitchFamily="2" charset="-79"/>
                  <a:cs typeface="Guttman Hatzvi" panose="02010401010101010101" pitchFamily="2" charset="-79"/>
                </a:rPr>
                <a:t>מתודולוגיה</a:t>
              </a:r>
            </a:p>
            <a:p>
              <a:pPr marL="342900" indent="-34290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he-IL" sz="2000" b="1" dirty="0">
                  <a:solidFill>
                    <a:schemeClr val="bg1">
                      <a:lumMod val="50000"/>
                    </a:schemeClr>
                  </a:solidFill>
                  <a:latin typeface="Guttman Hatzvi" panose="02010401010101010101" pitchFamily="2" charset="-79"/>
                  <a:cs typeface="Guttman Hatzvi" panose="02010401010101010101" pitchFamily="2" charset="-79"/>
                </a:rPr>
                <a:t>ממצאים מהספרות</a:t>
              </a:r>
            </a:p>
            <a:p>
              <a:pPr marL="342900" indent="-34290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he-IL" sz="2000" b="1" dirty="0">
                  <a:solidFill>
                    <a:srgbClr val="C00000"/>
                  </a:solidFill>
                  <a:latin typeface="Guttman Hatzvi" panose="02010401010101010101" pitchFamily="2" charset="-79"/>
                  <a:cs typeface="Guttman Hatzvi" panose="02010401010101010101" pitchFamily="2" charset="-79"/>
                </a:rPr>
                <a:t>המלחמות החדשות</a:t>
              </a:r>
            </a:p>
            <a:p>
              <a:pPr marL="342900" indent="-34290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he-IL" sz="2000" b="1" dirty="0" smtClean="0">
                  <a:solidFill>
                    <a:schemeClr val="bg1">
                      <a:lumMod val="50000"/>
                    </a:schemeClr>
                  </a:solidFill>
                  <a:latin typeface="Guttman Hatzvi" panose="02010401010101010101" pitchFamily="2" charset="-79"/>
                  <a:cs typeface="Guttman Hatzvi" panose="02010401010101010101" pitchFamily="2" charset="-79"/>
                </a:rPr>
                <a:t>המקרה של "צוק איתן"</a:t>
              </a:r>
            </a:p>
            <a:p>
              <a:pPr marL="342900" indent="-34290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he-IL" sz="2000" b="1" dirty="0" smtClean="0">
                  <a:solidFill>
                    <a:schemeClr val="bg1">
                      <a:lumMod val="50000"/>
                    </a:schemeClr>
                  </a:solidFill>
                  <a:latin typeface="Guttman Hatzvi" panose="02010401010101010101" pitchFamily="2" charset="-79"/>
                  <a:cs typeface="Guttman Hatzvi" panose="02010401010101010101" pitchFamily="2" charset="-79"/>
                </a:rPr>
                <a:t>מסקנות ותובנות מעשיות</a:t>
              </a:r>
            </a:p>
          </p:txBody>
        </p:sp>
      </p:grpSp>
      <p:grpSp>
        <p:nvGrpSpPr>
          <p:cNvPr id="16" name="קבוצה 15"/>
          <p:cNvGrpSpPr/>
          <p:nvPr/>
        </p:nvGrpSpPr>
        <p:grpSpPr>
          <a:xfrm>
            <a:off x="467303" y="846798"/>
            <a:ext cx="8467146" cy="1034264"/>
            <a:chOff x="619703" y="218148"/>
            <a:chExt cx="8467146" cy="1034264"/>
          </a:xfrm>
        </p:grpSpPr>
        <p:pic>
          <p:nvPicPr>
            <p:cNvPr id="6154" name="Picture 10" descr="warning, exclamation, surprise, exclamation mark, handdrawn, Exclaim, Punctuation, Warning Sign, hazzard Ic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2586" y="218148"/>
              <a:ext cx="1034263" cy="1034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619703" y="332447"/>
              <a:ext cx="760095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400" b="1" dirty="0">
                  <a:latin typeface="Guttman Hatzvi" panose="02010401010101010101" pitchFamily="2" charset="-79"/>
                  <a:cs typeface="Guttman Hatzvi" panose="02010401010101010101" pitchFamily="2" charset="-79"/>
                </a:rPr>
                <a:t>מסף </a:t>
              </a:r>
              <a:r>
                <a:rPr lang="he-IL" sz="2400" b="1" dirty="0" err="1">
                  <a:latin typeface="Guttman Hatzvi" panose="02010401010101010101" pitchFamily="2" charset="-79"/>
                  <a:cs typeface="Guttman Hatzvi" panose="02010401010101010101" pitchFamily="2" charset="-79"/>
                </a:rPr>
                <a:t>לסיפים</a:t>
              </a:r>
              <a:r>
                <a:rPr lang="he-IL" sz="2400" b="1" dirty="0">
                  <a:latin typeface="Guttman Hatzvi" panose="02010401010101010101" pitchFamily="2" charset="-79"/>
                  <a:cs typeface="Guttman Hatzvi" panose="02010401010101010101" pitchFamily="2" charset="-79"/>
                </a:rPr>
                <a:t>: עליית המורכבות בהבנת היריב </a:t>
              </a:r>
            </a:p>
          </p:txBody>
        </p:sp>
      </p:grpSp>
      <p:grpSp>
        <p:nvGrpSpPr>
          <p:cNvPr id="17" name="קבוצה 16"/>
          <p:cNvGrpSpPr/>
          <p:nvPr/>
        </p:nvGrpSpPr>
        <p:grpSpPr>
          <a:xfrm>
            <a:off x="524453" y="1984604"/>
            <a:ext cx="8409995" cy="1034264"/>
            <a:chOff x="676853" y="1355954"/>
            <a:chExt cx="8409995" cy="1034264"/>
          </a:xfrm>
        </p:grpSpPr>
        <p:sp>
          <p:nvSpPr>
            <p:cNvPr id="25" name="TextBox 24"/>
            <p:cNvSpPr txBox="1"/>
            <p:nvPr/>
          </p:nvSpPr>
          <p:spPr>
            <a:xfrm>
              <a:off x="676853" y="1434566"/>
              <a:ext cx="760095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400" b="1" dirty="0" smtClean="0">
                  <a:latin typeface="Guttman Hatzvi" panose="02010401010101010101" pitchFamily="2" charset="-79"/>
                  <a:cs typeface="Guttman Hatzvi" panose="02010401010101010101" pitchFamily="2" charset="-79"/>
                </a:rPr>
                <a:t>דילמת הביטחון בעולם א-סימטרי</a:t>
              </a:r>
              <a:endParaRPr lang="he-IL" sz="2400" b="1" dirty="0">
                <a:latin typeface="Guttman Hatzvi" panose="02010401010101010101" pitchFamily="2" charset="-79"/>
                <a:cs typeface="Guttman Hatzvi" panose="02010401010101010101" pitchFamily="2" charset="-79"/>
              </a:endParaRPr>
            </a:p>
          </p:txBody>
        </p:sp>
        <p:pic>
          <p:nvPicPr>
            <p:cNvPr id="43" name="Picture 10" descr="warning, exclamation, surprise, exclamation mark, handdrawn, Exclaim, Punctuation, Warning Sign, hazzard Ic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2585" y="1355954"/>
              <a:ext cx="1034263" cy="1034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קבוצה 19"/>
          <p:cNvGrpSpPr/>
          <p:nvPr/>
        </p:nvGrpSpPr>
        <p:grpSpPr>
          <a:xfrm>
            <a:off x="522915" y="2957878"/>
            <a:ext cx="8411533" cy="1034264"/>
            <a:chOff x="675315" y="2329228"/>
            <a:chExt cx="8411533" cy="1034264"/>
          </a:xfrm>
        </p:grpSpPr>
        <p:sp>
          <p:nvSpPr>
            <p:cNvPr id="26" name="TextBox 25"/>
            <p:cNvSpPr txBox="1"/>
            <p:nvPr/>
          </p:nvSpPr>
          <p:spPr>
            <a:xfrm>
              <a:off x="675315" y="2503229"/>
              <a:ext cx="760095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400" b="1" dirty="0" smtClean="0">
                  <a:latin typeface="Guttman Hatzvi" panose="02010401010101010101" pitchFamily="2" charset="-79"/>
                  <a:cs typeface="Guttman Hatzvi" panose="02010401010101010101" pitchFamily="2" charset="-79"/>
                </a:rPr>
                <a:t>יותר אפשרויות הסלמה, גם עבור הצד החלש</a:t>
              </a:r>
              <a:endParaRPr lang="he-IL" sz="2400" dirty="0">
                <a:latin typeface="Guttman Hatzvi" panose="02010401010101010101" pitchFamily="2" charset="-79"/>
                <a:cs typeface="Guttman Hatzvi" panose="02010401010101010101" pitchFamily="2" charset="-79"/>
              </a:endParaRPr>
            </a:p>
          </p:txBody>
        </p:sp>
        <p:pic>
          <p:nvPicPr>
            <p:cNvPr id="44" name="Picture 10" descr="warning, exclamation, surprise, exclamation mark, handdrawn, Exclaim, Punctuation, Warning Sign, hazzard Ic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2585" y="2329228"/>
              <a:ext cx="1034263" cy="1034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קבוצה 26"/>
          <p:cNvGrpSpPr/>
          <p:nvPr/>
        </p:nvGrpSpPr>
        <p:grpSpPr>
          <a:xfrm>
            <a:off x="522915" y="4119928"/>
            <a:ext cx="8411533" cy="1034264"/>
            <a:chOff x="675315" y="2329228"/>
            <a:chExt cx="8411533" cy="1034264"/>
          </a:xfrm>
        </p:grpSpPr>
        <p:sp>
          <p:nvSpPr>
            <p:cNvPr id="28" name="TextBox 27"/>
            <p:cNvSpPr txBox="1"/>
            <p:nvPr/>
          </p:nvSpPr>
          <p:spPr>
            <a:xfrm>
              <a:off x="675315" y="2503229"/>
              <a:ext cx="760095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800" b="1" dirty="0" smtClean="0"/>
                <a:t> Use </a:t>
              </a:r>
              <a:r>
                <a:rPr lang="en-US" sz="2800" b="1" dirty="0"/>
                <a:t>it or lose it</a:t>
              </a:r>
              <a:r>
                <a:rPr lang="en-US" sz="2400" dirty="0"/>
                <a:t> </a:t>
              </a:r>
              <a:r>
                <a:rPr lang="he-IL" sz="2400" b="1" dirty="0">
                  <a:latin typeface="Guttman Hatzvi" panose="02010401010101010101" pitchFamily="2" charset="-79"/>
                  <a:cs typeface="Guttman Hatzvi" panose="02010401010101010101" pitchFamily="2" charset="-79"/>
                </a:rPr>
                <a:t>ודילמת המכה הראשונה</a:t>
              </a:r>
            </a:p>
          </p:txBody>
        </p:sp>
        <p:pic>
          <p:nvPicPr>
            <p:cNvPr id="29" name="Picture 10" descr="warning, exclamation, surprise, exclamation mark, handdrawn, Exclaim, Punctuation, Warning Sign, hazzard Ic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2585" y="2329228"/>
              <a:ext cx="1034263" cy="1034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קבוצה 29"/>
          <p:cNvGrpSpPr/>
          <p:nvPr/>
        </p:nvGrpSpPr>
        <p:grpSpPr>
          <a:xfrm>
            <a:off x="522915" y="5358178"/>
            <a:ext cx="8411533" cy="1034264"/>
            <a:chOff x="675315" y="2329228"/>
            <a:chExt cx="8411533" cy="1034264"/>
          </a:xfrm>
        </p:grpSpPr>
        <p:sp>
          <p:nvSpPr>
            <p:cNvPr id="31" name="TextBox 30"/>
            <p:cNvSpPr txBox="1"/>
            <p:nvPr/>
          </p:nvSpPr>
          <p:spPr>
            <a:xfrm>
              <a:off x="675315" y="2503229"/>
              <a:ext cx="760095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400" b="1" dirty="0">
                  <a:latin typeface="Guttman Hatzvi" panose="02010401010101010101" pitchFamily="2" charset="-79"/>
                  <a:cs typeface="Guttman Hatzvi" panose="02010401010101010101" pitchFamily="2" charset="-79"/>
                </a:rPr>
                <a:t>"מחיר" המלחמה ירד </a:t>
              </a:r>
              <a:r>
                <a:rPr lang="he-IL" sz="2400" b="1" dirty="0" err="1">
                  <a:latin typeface="Guttman Hatzvi" panose="02010401010101010101" pitchFamily="2" charset="-79"/>
                  <a:cs typeface="Guttman Hatzvi" panose="02010401010101010101" pitchFamily="2" charset="-79"/>
                </a:rPr>
                <a:t>ועימו</a:t>
              </a:r>
              <a:r>
                <a:rPr lang="he-IL" sz="2400" b="1" dirty="0">
                  <a:latin typeface="Guttman Hatzvi" panose="02010401010101010101" pitchFamily="2" charset="-79"/>
                  <a:cs typeface="Guttman Hatzvi" panose="02010401010101010101" pitchFamily="2" charset="-79"/>
                </a:rPr>
                <a:t> </a:t>
              </a:r>
              <a:r>
                <a:rPr lang="he-IL" sz="2400" b="1" dirty="0" smtClean="0">
                  <a:latin typeface="Guttman Hatzvi" panose="02010401010101010101" pitchFamily="2" charset="-79"/>
                  <a:cs typeface="Guttman Hatzvi" panose="02010401010101010101" pitchFamily="2" charset="-79"/>
                </a:rPr>
                <a:t>ירד גם הפחד </a:t>
              </a:r>
              <a:r>
                <a:rPr lang="he-IL" sz="2400" b="1" dirty="0">
                  <a:latin typeface="Guttman Hatzvi" panose="02010401010101010101" pitchFamily="2" charset="-79"/>
                  <a:cs typeface="Guttman Hatzvi" panose="02010401010101010101" pitchFamily="2" charset="-79"/>
                </a:rPr>
                <a:t>ממלחמה</a:t>
              </a:r>
            </a:p>
          </p:txBody>
        </p:sp>
        <p:pic>
          <p:nvPicPr>
            <p:cNvPr id="32" name="Picture 10" descr="warning, exclamation, surprise, exclamation mark, handdrawn, Exclaim, Punctuation, Warning Sign, hazzard Ic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2585" y="2329228"/>
              <a:ext cx="1034263" cy="1034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3" name="Picture 6" descr="Image result for che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3250" y="1323703"/>
            <a:ext cx="352698" cy="23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 descr="Image result for che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6311" y="1841870"/>
            <a:ext cx="352698" cy="23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Image result for che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6308" y="2381792"/>
            <a:ext cx="352698" cy="23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2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Image result for â«×××× ×¦×××¨â¬â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43350"/>
            <a:ext cx="26289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קבוצה 10"/>
          <p:cNvGrpSpPr/>
          <p:nvPr/>
        </p:nvGrpSpPr>
        <p:grpSpPr>
          <a:xfrm>
            <a:off x="9144000" y="1104900"/>
            <a:ext cx="2781300" cy="4933950"/>
            <a:chOff x="9144000" y="1104900"/>
            <a:chExt cx="2781300" cy="4933950"/>
          </a:xfrm>
        </p:grpSpPr>
        <p:sp>
          <p:nvSpPr>
            <p:cNvPr id="12" name="מלבן 11"/>
            <p:cNvSpPr/>
            <p:nvPr/>
          </p:nvSpPr>
          <p:spPr>
            <a:xfrm>
              <a:off x="9144000" y="1104900"/>
              <a:ext cx="2724150" cy="49339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144000" y="1189697"/>
              <a:ext cx="2781300" cy="417037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342900" indent="-34290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he-IL" sz="2000" b="1" dirty="0">
                  <a:solidFill>
                    <a:schemeClr val="bg1">
                      <a:lumMod val="50000"/>
                    </a:schemeClr>
                  </a:solidFill>
                  <a:latin typeface="Guttman Hatzvi" panose="02010401010101010101" pitchFamily="2" charset="-79"/>
                  <a:cs typeface="Guttman Hatzvi" panose="02010401010101010101" pitchFamily="2" charset="-79"/>
                </a:rPr>
                <a:t>מוטיבציה</a:t>
              </a:r>
            </a:p>
            <a:p>
              <a:pPr marL="342900" indent="-34290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he-IL" sz="2000" b="1" dirty="0">
                  <a:solidFill>
                    <a:schemeClr val="bg1">
                      <a:lumMod val="50000"/>
                    </a:schemeClr>
                  </a:solidFill>
                  <a:latin typeface="Guttman Hatzvi" panose="02010401010101010101" pitchFamily="2" charset="-79"/>
                  <a:cs typeface="Guttman Hatzvi" panose="02010401010101010101" pitchFamily="2" charset="-79"/>
                </a:rPr>
                <a:t>מתודולוגיה</a:t>
              </a:r>
            </a:p>
            <a:p>
              <a:pPr marL="342900" indent="-34290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he-IL" sz="2000" b="1" dirty="0">
                  <a:solidFill>
                    <a:schemeClr val="bg1">
                      <a:lumMod val="50000"/>
                    </a:schemeClr>
                  </a:solidFill>
                  <a:latin typeface="Guttman Hatzvi" panose="02010401010101010101" pitchFamily="2" charset="-79"/>
                  <a:cs typeface="Guttman Hatzvi" panose="02010401010101010101" pitchFamily="2" charset="-79"/>
                </a:rPr>
                <a:t>ממצאים מהספרות</a:t>
              </a:r>
            </a:p>
            <a:p>
              <a:pPr marL="342900" indent="-34290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he-IL" sz="2000" b="1" dirty="0">
                  <a:solidFill>
                    <a:schemeClr val="bg1">
                      <a:lumMod val="50000"/>
                    </a:schemeClr>
                  </a:solidFill>
                  <a:latin typeface="Guttman Hatzvi" panose="02010401010101010101" pitchFamily="2" charset="-79"/>
                  <a:cs typeface="Guttman Hatzvi" panose="02010401010101010101" pitchFamily="2" charset="-79"/>
                </a:rPr>
                <a:t>המלחמות החדשות</a:t>
              </a:r>
            </a:p>
            <a:p>
              <a:pPr marL="342900" indent="-34290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he-IL" sz="2000" b="1" dirty="0">
                  <a:solidFill>
                    <a:srgbClr val="C00000"/>
                  </a:solidFill>
                  <a:latin typeface="Guttman Hatzvi" panose="02010401010101010101" pitchFamily="2" charset="-79"/>
                  <a:cs typeface="Guttman Hatzvi" panose="02010401010101010101" pitchFamily="2" charset="-79"/>
                </a:rPr>
                <a:t>המקרה של "צוק איתן"</a:t>
              </a:r>
            </a:p>
            <a:p>
              <a:pPr marL="342900" indent="-34290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he-IL" sz="2000" b="1" dirty="0" smtClean="0">
                  <a:solidFill>
                    <a:schemeClr val="bg1">
                      <a:lumMod val="50000"/>
                    </a:schemeClr>
                  </a:solidFill>
                  <a:latin typeface="Guttman Hatzvi" panose="02010401010101010101" pitchFamily="2" charset="-79"/>
                  <a:cs typeface="Guttman Hatzvi" panose="02010401010101010101" pitchFamily="2" charset="-79"/>
                </a:rPr>
                <a:t>מסקנות ותובנות מעשיות</a:t>
              </a:r>
            </a:p>
          </p:txBody>
        </p:sp>
      </p:grpSp>
      <p:pic>
        <p:nvPicPr>
          <p:cNvPr id="8194" name="Picture 2" descr="Image result for â«×©××× ××××â¬â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227137"/>
            <a:ext cx="413385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4"/>
          <a:srcRect l="22656" t="16650" r="23281" b="50000"/>
          <a:stretch/>
        </p:blipFill>
        <p:spPr>
          <a:xfrm>
            <a:off x="4629150" y="1127482"/>
            <a:ext cx="4419600" cy="1532809"/>
          </a:xfrm>
          <a:prstGeom prst="rect">
            <a:avLst/>
          </a:prstGeom>
        </p:spPr>
      </p:pic>
      <p:sp>
        <p:nvSpPr>
          <p:cNvPr id="3" name="מלבן 2"/>
          <p:cNvSpPr/>
          <p:nvPr/>
        </p:nvSpPr>
        <p:spPr>
          <a:xfrm>
            <a:off x="2231087" y="4401650"/>
            <a:ext cx="67246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e-IL" sz="2400" b="1" dirty="0">
                <a:latin typeface="Guttman Hatzvi" panose="02010401010101010101" pitchFamily="2" charset="-79"/>
                <a:cs typeface="Guttman Hatzvi" panose="02010401010101010101" pitchFamily="2" charset="-79"/>
              </a:rPr>
              <a:t>"</a:t>
            </a:r>
            <a:r>
              <a:rPr lang="he-IL" sz="2200" b="1" dirty="0">
                <a:latin typeface="Guttman Hatzvi" panose="02010401010101010101" pitchFamily="2" charset="-79"/>
                <a:cs typeface="Guttman Hatzvi" panose="02010401010101010101" pitchFamily="2" charset="-79"/>
              </a:rPr>
              <a:t>חמאס ממשיך לעודד חטיפות של </a:t>
            </a:r>
            <a:r>
              <a:rPr lang="he-IL" sz="2200" b="1" dirty="0" err="1">
                <a:latin typeface="Guttman Hatzvi" panose="02010401010101010101" pitchFamily="2" charset="-79"/>
                <a:cs typeface="Guttman Hatzvi" panose="02010401010101010101" pitchFamily="2" charset="-79"/>
              </a:rPr>
              <a:t>אזרחינו</a:t>
            </a:r>
            <a:r>
              <a:rPr lang="he-IL" sz="2200" b="1" dirty="0">
                <a:latin typeface="Guttman Hatzvi" panose="02010401010101010101" pitchFamily="2" charset="-79"/>
                <a:cs typeface="Guttman Hatzvi" panose="02010401010101010101" pitchFamily="2" charset="-79"/>
              </a:rPr>
              <a:t> והוא אחראי ישירות לירי רקטות לשטחנו, כולל בשעות האחרונות. </a:t>
            </a:r>
            <a:r>
              <a:rPr lang="he-IL" sz="2200" b="1" dirty="0">
                <a:latin typeface="Guttman Hatzvi" panose="02010401010101010101" pitchFamily="2" charset="-79"/>
                <a:cs typeface="Guttman Hatzvi" panose="02010401010101010101" pitchFamily="2" charset="-79"/>
                <a:hlinkClick r:id="rId5"/>
              </a:rPr>
              <a:t>צה"ל</a:t>
            </a:r>
            <a:r>
              <a:rPr lang="he-IL" sz="2200" b="1" dirty="0">
                <a:latin typeface="Guttman Hatzvi" panose="02010401010101010101" pitchFamily="2" charset="-79"/>
                <a:cs typeface="Guttman Hatzvi" panose="02010401010101010101" pitchFamily="2" charset="-79"/>
              </a:rPr>
              <a:t> פועל בימים האחרונים נגד מטרות חמאס בעזה, וגם כאן ידינו נטויה. </a:t>
            </a:r>
            <a:r>
              <a:rPr lang="he-IL" sz="2200" b="1" dirty="0">
                <a:latin typeface="Guttman Hatzvi" panose="02010401010101010101" pitchFamily="2" charset="-79"/>
                <a:cs typeface="Guttman Hatzvi" panose="02010401010101010101" pitchFamily="2" charset="-79"/>
              </a:rPr>
              <a:t>אם יש צורך, נרחיב את המערכה ככל </a:t>
            </a:r>
            <a:r>
              <a:rPr lang="he-IL" sz="2200" b="1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שנידרש" (2 ביולי 2014).</a:t>
            </a:r>
            <a:endParaRPr lang="he-IL" sz="2200" b="1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pic>
        <p:nvPicPr>
          <p:cNvPr id="8200" name="Picture 8" descr="no communica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75" y="3100137"/>
            <a:ext cx="28575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קבוצה 32"/>
          <p:cNvGrpSpPr/>
          <p:nvPr/>
        </p:nvGrpSpPr>
        <p:grpSpPr>
          <a:xfrm>
            <a:off x="300327" y="80486"/>
            <a:ext cx="8467146" cy="1034264"/>
            <a:chOff x="619703" y="218148"/>
            <a:chExt cx="8467146" cy="1034264"/>
          </a:xfrm>
        </p:grpSpPr>
        <p:pic>
          <p:nvPicPr>
            <p:cNvPr id="34" name="Picture 10" descr="warning, exclamation, surprise, exclamation mark, handdrawn, Exclaim, Punctuation, Warning Sign, hazzard Ico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2586" y="218148"/>
              <a:ext cx="1034263" cy="1034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619703" y="332447"/>
              <a:ext cx="760095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400" b="1" dirty="0">
                  <a:latin typeface="Guttman Hatzvi" panose="02010401010101010101" pitchFamily="2" charset="-79"/>
                  <a:cs typeface="Guttman Hatzvi" panose="02010401010101010101" pitchFamily="2" charset="-79"/>
                </a:rPr>
                <a:t>מסף </a:t>
              </a:r>
              <a:r>
                <a:rPr lang="he-IL" sz="2400" b="1" dirty="0" err="1">
                  <a:latin typeface="Guttman Hatzvi" panose="02010401010101010101" pitchFamily="2" charset="-79"/>
                  <a:cs typeface="Guttman Hatzvi" panose="02010401010101010101" pitchFamily="2" charset="-79"/>
                </a:rPr>
                <a:t>לסיפים</a:t>
              </a:r>
              <a:r>
                <a:rPr lang="he-IL" sz="2400" b="1" dirty="0">
                  <a:latin typeface="Guttman Hatzvi" panose="02010401010101010101" pitchFamily="2" charset="-79"/>
                  <a:cs typeface="Guttman Hatzvi" panose="02010401010101010101" pitchFamily="2" charset="-79"/>
                </a:rPr>
                <a:t>: עליית המורכבות בהבנת היריב </a:t>
              </a:r>
            </a:p>
          </p:txBody>
        </p:sp>
      </p:grpSp>
      <p:pic>
        <p:nvPicPr>
          <p:cNvPr id="8202" name="Picture 10" descr="Image result for â«×××××©× ××××â¬â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38100"/>
            <a:ext cx="113347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Image result for chec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3250" y="1323703"/>
            <a:ext cx="352698" cy="23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Image result for chec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3250" y="1846213"/>
            <a:ext cx="352698" cy="23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Image result for chec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6311" y="2364380"/>
            <a:ext cx="352698" cy="23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Image result for chec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6308" y="2904302"/>
            <a:ext cx="352698" cy="23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36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קבוצה 10"/>
          <p:cNvGrpSpPr/>
          <p:nvPr/>
        </p:nvGrpSpPr>
        <p:grpSpPr>
          <a:xfrm>
            <a:off x="9144000" y="1104900"/>
            <a:ext cx="2781300" cy="4933950"/>
            <a:chOff x="9144000" y="1104900"/>
            <a:chExt cx="2781300" cy="4933950"/>
          </a:xfrm>
        </p:grpSpPr>
        <p:sp>
          <p:nvSpPr>
            <p:cNvPr id="12" name="מלבן 11"/>
            <p:cNvSpPr/>
            <p:nvPr/>
          </p:nvSpPr>
          <p:spPr>
            <a:xfrm>
              <a:off x="9144000" y="1104900"/>
              <a:ext cx="2724150" cy="49339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144000" y="1189697"/>
              <a:ext cx="2781300" cy="417037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342900" indent="-34290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he-IL" sz="2000" b="1" dirty="0">
                  <a:solidFill>
                    <a:schemeClr val="bg1">
                      <a:lumMod val="50000"/>
                    </a:schemeClr>
                  </a:solidFill>
                  <a:latin typeface="Guttman Hatzvi" panose="02010401010101010101" pitchFamily="2" charset="-79"/>
                  <a:cs typeface="Guttman Hatzvi" panose="02010401010101010101" pitchFamily="2" charset="-79"/>
                </a:rPr>
                <a:t>מוטיבציה</a:t>
              </a:r>
            </a:p>
            <a:p>
              <a:pPr marL="342900" indent="-34290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he-IL" sz="2000" b="1" dirty="0">
                  <a:solidFill>
                    <a:schemeClr val="bg1">
                      <a:lumMod val="50000"/>
                    </a:schemeClr>
                  </a:solidFill>
                  <a:latin typeface="Guttman Hatzvi" panose="02010401010101010101" pitchFamily="2" charset="-79"/>
                  <a:cs typeface="Guttman Hatzvi" panose="02010401010101010101" pitchFamily="2" charset="-79"/>
                </a:rPr>
                <a:t>מתודולוגיה</a:t>
              </a:r>
            </a:p>
            <a:p>
              <a:pPr marL="342900" indent="-34290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he-IL" sz="2000" b="1" dirty="0">
                  <a:solidFill>
                    <a:schemeClr val="bg1">
                      <a:lumMod val="50000"/>
                    </a:schemeClr>
                  </a:solidFill>
                  <a:latin typeface="Guttman Hatzvi" panose="02010401010101010101" pitchFamily="2" charset="-79"/>
                  <a:cs typeface="Guttman Hatzvi" panose="02010401010101010101" pitchFamily="2" charset="-79"/>
                </a:rPr>
                <a:t>ממצאים מהספרות</a:t>
              </a:r>
            </a:p>
            <a:p>
              <a:pPr marL="342900" indent="-34290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he-IL" sz="2000" b="1" dirty="0">
                  <a:solidFill>
                    <a:schemeClr val="bg1">
                      <a:lumMod val="50000"/>
                    </a:schemeClr>
                  </a:solidFill>
                  <a:latin typeface="Guttman Hatzvi" panose="02010401010101010101" pitchFamily="2" charset="-79"/>
                  <a:cs typeface="Guttman Hatzvi" panose="02010401010101010101" pitchFamily="2" charset="-79"/>
                </a:rPr>
                <a:t>המלחמות החדשות</a:t>
              </a:r>
            </a:p>
            <a:p>
              <a:pPr marL="342900" indent="-34290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he-IL" sz="2000" b="1" dirty="0">
                  <a:solidFill>
                    <a:schemeClr val="bg1">
                      <a:lumMod val="50000"/>
                    </a:schemeClr>
                  </a:solidFill>
                  <a:latin typeface="Guttman Hatzvi" panose="02010401010101010101" pitchFamily="2" charset="-79"/>
                  <a:cs typeface="Guttman Hatzvi" panose="02010401010101010101" pitchFamily="2" charset="-79"/>
                </a:rPr>
                <a:t>המקרה של "צוק איתן"</a:t>
              </a:r>
            </a:p>
            <a:p>
              <a:pPr marL="342900" indent="-34290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he-IL" sz="2000" b="1" dirty="0">
                  <a:solidFill>
                    <a:srgbClr val="C00000"/>
                  </a:solidFill>
                  <a:latin typeface="Guttman Hatzvi" panose="02010401010101010101" pitchFamily="2" charset="-79"/>
                  <a:cs typeface="Guttman Hatzvi" panose="02010401010101010101" pitchFamily="2" charset="-79"/>
                </a:rPr>
                <a:t>מסקנות ותובנות מעשיות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449923" y="247650"/>
            <a:ext cx="82677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latin typeface="Guttman Hatzvi" panose="02010401010101010101" pitchFamily="2" charset="-79"/>
                <a:cs typeface="Guttman Hatzvi" panose="02010401010101010101" pitchFamily="2" charset="-79"/>
              </a:rPr>
              <a:t>הפנמה, בהירות וערוצי תקשורת – תובנות למקבלי </a:t>
            </a:r>
            <a:r>
              <a:rPr lang="he-IL" sz="2400" b="1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החלטות</a:t>
            </a:r>
            <a:endParaRPr lang="he-IL" sz="2400" b="1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pic>
        <p:nvPicPr>
          <p:cNvPr id="11268" name="Picture 4" descr="Image result for conclus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923" y="1104900"/>
            <a:ext cx="7322727" cy="547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695449" y="1790700"/>
            <a:ext cx="538362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>
                <a:latin typeface="Guttman Yad-Light" panose="02010401010101010101" pitchFamily="2" charset="-79"/>
                <a:cs typeface="Guttman Yad-Light" panose="02010401010101010101" pitchFamily="2" charset="-79"/>
              </a:rPr>
              <a:t>התנהלות בתודעה של "זירה מועדת להסלמה לא מתוכננת" </a:t>
            </a:r>
            <a:endParaRPr lang="he-IL" sz="2400" b="1" dirty="0">
              <a:latin typeface="Guttman Yad-Light" panose="02010401010101010101" pitchFamily="2" charset="-79"/>
              <a:cs typeface="Guttman Yad-Light" panose="02010401010101010101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06923" y="4138503"/>
            <a:ext cx="538362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latin typeface="Guttman Yad-Light" panose="02010401010101010101" pitchFamily="2" charset="-79"/>
                <a:cs typeface="Guttman Yad-Light" panose="02010401010101010101" pitchFamily="2" charset="-79"/>
              </a:rPr>
              <a:t>לפעמים שקיפות חשובה מהרתעה...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49773" y="3017282"/>
            <a:ext cx="538362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>
                <a:latin typeface="Guttman Yad-Light" panose="02010401010101010101" pitchFamily="2" charset="-79"/>
                <a:cs typeface="Guttman Yad-Light" panose="02010401010101010101" pitchFamily="2" charset="-79"/>
              </a:rPr>
              <a:t>ביצוע </a:t>
            </a:r>
            <a:r>
              <a:rPr lang="he-IL" sz="2400" b="1" dirty="0">
                <a:latin typeface="Guttman Yad-Light" panose="02010401010101010101" pitchFamily="2" charset="-79"/>
                <a:cs typeface="Guttman Yad-Light" panose="02010401010101010101" pitchFamily="2" charset="-79"/>
              </a:rPr>
              <a:t>ניתוח של תרחישי הידרדרות אפשריים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03963" y="4903420"/>
            <a:ext cx="538362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>
                <a:latin typeface="Guttman Yad-Light" panose="02010401010101010101" pitchFamily="2" charset="-79"/>
                <a:cs typeface="Guttman Yad-Light" panose="02010401010101010101" pitchFamily="2" charset="-79"/>
              </a:rPr>
              <a:t>יצירת ערוצי תקשורת מגוונים ואמינים</a:t>
            </a:r>
            <a:endParaRPr lang="he-IL" sz="2400" b="1" dirty="0">
              <a:latin typeface="Guttman Yad-Light" panose="02010401010101010101" pitchFamily="2" charset="-79"/>
              <a:cs typeface="Guttman Yad-Light" panose="02010401010101010101" pitchFamily="2" charset="-79"/>
            </a:endParaRPr>
          </a:p>
        </p:txBody>
      </p:sp>
      <p:pic>
        <p:nvPicPr>
          <p:cNvPr id="11270" name="Picture 6" descr="Image result for che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3250" y="1323703"/>
            <a:ext cx="352698" cy="23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Image result for che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3250" y="1846216"/>
            <a:ext cx="352698" cy="23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Image result for che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3250" y="2368726"/>
            <a:ext cx="352698" cy="23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Image result for che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6311" y="2886893"/>
            <a:ext cx="352698" cy="23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Image result for che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6308" y="3426815"/>
            <a:ext cx="352698" cy="23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65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קבוצה 10"/>
          <p:cNvGrpSpPr/>
          <p:nvPr/>
        </p:nvGrpSpPr>
        <p:grpSpPr>
          <a:xfrm>
            <a:off x="9144000" y="1104900"/>
            <a:ext cx="2781300" cy="4933950"/>
            <a:chOff x="9144000" y="1104900"/>
            <a:chExt cx="2781300" cy="4933950"/>
          </a:xfrm>
        </p:grpSpPr>
        <p:sp>
          <p:nvSpPr>
            <p:cNvPr id="12" name="מלבן 11"/>
            <p:cNvSpPr/>
            <p:nvPr/>
          </p:nvSpPr>
          <p:spPr>
            <a:xfrm>
              <a:off x="9144000" y="1104900"/>
              <a:ext cx="2724150" cy="49339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144000" y="1189697"/>
              <a:ext cx="2781300" cy="417037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342900" indent="-34290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he-IL" sz="2000" b="1" dirty="0">
                  <a:solidFill>
                    <a:schemeClr val="bg1">
                      <a:lumMod val="50000"/>
                    </a:schemeClr>
                  </a:solidFill>
                  <a:latin typeface="Guttman Hatzvi" panose="02010401010101010101" pitchFamily="2" charset="-79"/>
                  <a:cs typeface="Guttman Hatzvi" panose="02010401010101010101" pitchFamily="2" charset="-79"/>
                </a:rPr>
                <a:t>מוטיבציה</a:t>
              </a:r>
            </a:p>
            <a:p>
              <a:pPr marL="342900" indent="-34290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he-IL" sz="2000" b="1" dirty="0">
                  <a:solidFill>
                    <a:schemeClr val="bg1">
                      <a:lumMod val="50000"/>
                    </a:schemeClr>
                  </a:solidFill>
                  <a:latin typeface="Guttman Hatzvi" panose="02010401010101010101" pitchFamily="2" charset="-79"/>
                  <a:cs typeface="Guttman Hatzvi" panose="02010401010101010101" pitchFamily="2" charset="-79"/>
                </a:rPr>
                <a:t>מתודולוגיה</a:t>
              </a:r>
            </a:p>
            <a:p>
              <a:pPr marL="342900" indent="-34290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he-IL" sz="2000" b="1" dirty="0">
                  <a:solidFill>
                    <a:schemeClr val="bg1">
                      <a:lumMod val="50000"/>
                    </a:schemeClr>
                  </a:solidFill>
                  <a:latin typeface="Guttman Hatzvi" panose="02010401010101010101" pitchFamily="2" charset="-79"/>
                  <a:cs typeface="Guttman Hatzvi" panose="02010401010101010101" pitchFamily="2" charset="-79"/>
                </a:rPr>
                <a:t>ממצאים מהספרות</a:t>
              </a:r>
            </a:p>
            <a:p>
              <a:pPr marL="342900" indent="-34290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he-IL" sz="2000" b="1" dirty="0">
                  <a:solidFill>
                    <a:schemeClr val="bg1">
                      <a:lumMod val="50000"/>
                    </a:schemeClr>
                  </a:solidFill>
                  <a:latin typeface="Guttman Hatzvi" panose="02010401010101010101" pitchFamily="2" charset="-79"/>
                  <a:cs typeface="Guttman Hatzvi" panose="02010401010101010101" pitchFamily="2" charset="-79"/>
                </a:rPr>
                <a:t>המלחמות החדשות</a:t>
              </a:r>
            </a:p>
            <a:p>
              <a:pPr marL="342900" indent="-34290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he-IL" sz="2000" b="1" dirty="0">
                  <a:solidFill>
                    <a:schemeClr val="bg1">
                      <a:lumMod val="50000"/>
                    </a:schemeClr>
                  </a:solidFill>
                  <a:latin typeface="Guttman Hatzvi" panose="02010401010101010101" pitchFamily="2" charset="-79"/>
                  <a:cs typeface="Guttman Hatzvi" panose="02010401010101010101" pitchFamily="2" charset="-79"/>
                </a:rPr>
                <a:t>המקרה של "צוק איתן"</a:t>
              </a:r>
            </a:p>
            <a:p>
              <a:pPr marL="342900" indent="-34290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he-IL" sz="2000" b="1" dirty="0">
                  <a:solidFill>
                    <a:srgbClr val="C00000"/>
                  </a:solidFill>
                  <a:latin typeface="Guttman Hatzvi" panose="02010401010101010101" pitchFamily="2" charset="-79"/>
                  <a:cs typeface="Guttman Hatzvi" panose="02010401010101010101" pitchFamily="2" charset="-79"/>
                </a:rPr>
                <a:t>מסקנות ותובנות מעשיות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152650" y="247650"/>
            <a:ext cx="856497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/>
              <a:t>ניהול הסלמה ומרחבי הכלה – תובנות למקבלי ההחלטות בדרג הצבאי </a:t>
            </a:r>
            <a:endParaRPr lang="en-US" sz="2400" dirty="0"/>
          </a:p>
        </p:txBody>
      </p:sp>
      <p:pic>
        <p:nvPicPr>
          <p:cNvPr id="11268" name="Picture 4" descr="Image result for conclus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923" y="1104900"/>
            <a:ext cx="7322727" cy="547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695449" y="1790700"/>
            <a:ext cx="538362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>
                <a:latin typeface="Guttman Yad-Light" panose="02010401010101010101" pitchFamily="2" charset="-79"/>
                <a:cs typeface="Guttman Yad-Light" panose="02010401010101010101" pitchFamily="2" charset="-79"/>
              </a:rPr>
              <a:t>להיזהר מרעיונות של "שליטה בהסלמה" או "כיבוי בפיצוץ"</a:t>
            </a:r>
            <a:endParaRPr lang="he-IL" sz="2400" b="1" dirty="0">
              <a:latin typeface="Guttman Yad-Light" panose="02010401010101010101" pitchFamily="2" charset="-79"/>
              <a:cs typeface="Guttman Yad-Light" panose="02010401010101010101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95449" y="3874532"/>
            <a:ext cx="4995097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>
                <a:latin typeface="Guttman Yad-Light" panose="02010401010101010101" pitchFamily="2" charset="-79"/>
                <a:cs typeface="Guttman Yad-Light" panose="02010401010101010101" pitchFamily="2" charset="-79"/>
              </a:rPr>
              <a:t>חתירה ליכולות שמאפשרות גמישות בהפעלה – צמצום דילמת ה-</a:t>
            </a:r>
            <a:r>
              <a:rPr lang="en-US" sz="6000" b="1" dirty="0" smtClean="0">
                <a:latin typeface="French Script MT" panose="03020402040607040605" pitchFamily="66" charset="0"/>
                <a:cs typeface="Guttman Yad-Light" panose="02010401010101010101" pitchFamily="2" charset="-79"/>
              </a:rPr>
              <a:t>use it or lose it</a:t>
            </a:r>
            <a:endParaRPr lang="he-IL" sz="6000" b="1" dirty="0">
              <a:latin typeface="Guttman Yad-Light" panose="02010401010101010101" pitchFamily="2" charset="-79"/>
              <a:cs typeface="Guttman Yad-Light" panose="02010401010101010101" pitchFamily="2" charset="-79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49773" y="3017282"/>
            <a:ext cx="538362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>
                <a:latin typeface="Guttman Yad-Light" panose="02010401010101010101" pitchFamily="2" charset="-79"/>
                <a:cs typeface="Guttman Yad-Light" panose="02010401010101010101" pitchFamily="2" charset="-79"/>
              </a:rPr>
              <a:t>יצירת מרחבי הכלה</a:t>
            </a:r>
            <a:endParaRPr lang="he-IL" sz="2400" b="1" dirty="0">
              <a:latin typeface="Guttman Yad-Light" panose="02010401010101010101" pitchFamily="2" charset="-79"/>
              <a:cs typeface="Guttman Yad-Light" panose="0201040101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2770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קבוצה 10"/>
          <p:cNvGrpSpPr/>
          <p:nvPr/>
        </p:nvGrpSpPr>
        <p:grpSpPr>
          <a:xfrm>
            <a:off x="9144000" y="1104900"/>
            <a:ext cx="2781300" cy="4933950"/>
            <a:chOff x="9144000" y="1104900"/>
            <a:chExt cx="2781300" cy="4933950"/>
          </a:xfrm>
        </p:grpSpPr>
        <p:sp>
          <p:nvSpPr>
            <p:cNvPr id="12" name="מלבן 11"/>
            <p:cNvSpPr/>
            <p:nvPr/>
          </p:nvSpPr>
          <p:spPr>
            <a:xfrm>
              <a:off x="9144000" y="1104900"/>
              <a:ext cx="2724150" cy="49339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144000" y="1189697"/>
              <a:ext cx="2781300" cy="417037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342900" indent="-34290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he-IL" sz="2000" b="1" dirty="0">
                  <a:solidFill>
                    <a:schemeClr val="bg1">
                      <a:lumMod val="50000"/>
                    </a:schemeClr>
                  </a:solidFill>
                  <a:latin typeface="Guttman Hatzvi" panose="02010401010101010101" pitchFamily="2" charset="-79"/>
                  <a:cs typeface="Guttman Hatzvi" panose="02010401010101010101" pitchFamily="2" charset="-79"/>
                </a:rPr>
                <a:t>מוטיבציה</a:t>
              </a:r>
            </a:p>
            <a:p>
              <a:pPr marL="342900" indent="-34290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he-IL" sz="2000" b="1" dirty="0">
                  <a:solidFill>
                    <a:schemeClr val="bg1">
                      <a:lumMod val="50000"/>
                    </a:schemeClr>
                  </a:solidFill>
                  <a:latin typeface="Guttman Hatzvi" panose="02010401010101010101" pitchFamily="2" charset="-79"/>
                  <a:cs typeface="Guttman Hatzvi" panose="02010401010101010101" pitchFamily="2" charset="-79"/>
                </a:rPr>
                <a:t>מתודולוגיה</a:t>
              </a:r>
            </a:p>
            <a:p>
              <a:pPr marL="342900" indent="-34290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he-IL" sz="2000" b="1" dirty="0">
                  <a:solidFill>
                    <a:schemeClr val="bg1">
                      <a:lumMod val="50000"/>
                    </a:schemeClr>
                  </a:solidFill>
                  <a:latin typeface="Guttman Hatzvi" panose="02010401010101010101" pitchFamily="2" charset="-79"/>
                  <a:cs typeface="Guttman Hatzvi" panose="02010401010101010101" pitchFamily="2" charset="-79"/>
                </a:rPr>
                <a:t>ממצאים מהספרות</a:t>
              </a:r>
            </a:p>
            <a:p>
              <a:pPr marL="342900" indent="-34290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he-IL" sz="2000" b="1" dirty="0">
                  <a:solidFill>
                    <a:schemeClr val="bg1">
                      <a:lumMod val="50000"/>
                    </a:schemeClr>
                  </a:solidFill>
                  <a:latin typeface="Guttman Hatzvi" panose="02010401010101010101" pitchFamily="2" charset="-79"/>
                  <a:cs typeface="Guttman Hatzvi" panose="02010401010101010101" pitchFamily="2" charset="-79"/>
                </a:rPr>
                <a:t>המלחמות החדשות</a:t>
              </a:r>
            </a:p>
            <a:p>
              <a:pPr marL="342900" indent="-34290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he-IL" sz="2000" b="1" dirty="0">
                  <a:solidFill>
                    <a:schemeClr val="bg1">
                      <a:lumMod val="50000"/>
                    </a:schemeClr>
                  </a:solidFill>
                  <a:latin typeface="Guttman Hatzvi" panose="02010401010101010101" pitchFamily="2" charset="-79"/>
                  <a:cs typeface="Guttman Hatzvi" panose="02010401010101010101" pitchFamily="2" charset="-79"/>
                </a:rPr>
                <a:t>המקרה של "צוק איתן"</a:t>
              </a:r>
            </a:p>
            <a:p>
              <a:pPr marL="342900" indent="-342900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q"/>
              </a:pPr>
              <a:r>
                <a:rPr lang="he-IL" sz="2000" b="1" dirty="0">
                  <a:solidFill>
                    <a:srgbClr val="C00000"/>
                  </a:solidFill>
                  <a:latin typeface="Guttman Hatzvi" panose="02010401010101010101" pitchFamily="2" charset="-79"/>
                  <a:cs typeface="Guttman Hatzvi" panose="02010401010101010101" pitchFamily="2" charset="-79"/>
                </a:rPr>
                <a:t>מסקנות ותובנות מעשיות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695450" y="247650"/>
            <a:ext cx="902217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/>
              <a:t>"המרחב הסגול" ותרחישי הסלמה אפשריים – מסקנות לגורמי המודיעין </a:t>
            </a:r>
            <a:endParaRPr lang="en-US" sz="2400" dirty="0"/>
          </a:p>
        </p:txBody>
      </p:sp>
      <p:pic>
        <p:nvPicPr>
          <p:cNvPr id="11268" name="Picture 4" descr="Image result for conclus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923" y="1104900"/>
            <a:ext cx="7322727" cy="547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695449" y="1790700"/>
            <a:ext cx="538362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>
                <a:latin typeface="Guttman Yad-Light" panose="02010401010101010101" pitchFamily="2" charset="-79"/>
                <a:cs typeface="Guttman Yad-Light" panose="02010401010101010101" pitchFamily="2" charset="-79"/>
              </a:rPr>
              <a:t>מיקוד בדינמיקה ולא באויב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06923" y="2611220"/>
            <a:ext cx="538362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>
                <a:latin typeface="Guttman Yad-Light" panose="02010401010101010101" pitchFamily="2" charset="-79"/>
                <a:cs typeface="Guttman Yad-Light" panose="02010401010101010101" pitchFamily="2" charset="-79"/>
              </a:rPr>
              <a:t>"המרחב הסגול" מחייב שינוי בשולחן ההערכה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78373" y="3758685"/>
            <a:ext cx="538362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err="1" smtClean="0">
                <a:latin typeface="Guttman Yad-Light" panose="02010401010101010101" pitchFamily="2" charset="-79"/>
                <a:cs typeface="Guttman Yad-Light" panose="02010401010101010101" pitchFamily="2" charset="-79"/>
              </a:rPr>
              <a:t>מדפ"א</a:t>
            </a:r>
            <a:r>
              <a:rPr lang="he-IL" sz="2400" b="1" dirty="0" smtClean="0">
                <a:latin typeface="Guttman Yad-Light" panose="02010401010101010101" pitchFamily="2" charset="-79"/>
                <a:cs typeface="Guttman Yad-Light" panose="02010401010101010101" pitchFamily="2" charset="-79"/>
              </a:rPr>
              <a:t> לתרחישי הידרדרות </a:t>
            </a:r>
          </a:p>
        </p:txBody>
      </p:sp>
    </p:spTree>
    <p:extLst>
      <p:ext uri="{BB962C8B-B14F-4D97-AF65-F5344CB8AC3E}">
        <p14:creationId xmlns:p14="http://schemas.microsoft.com/office/powerpoint/2010/main" val="224323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348</Words>
  <Application>Microsoft Office PowerPoint</Application>
  <PresentationFormat>מסך רחב</PresentationFormat>
  <Paragraphs>78</Paragraphs>
  <Slides>9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9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9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French Script MT</vt:lpstr>
      <vt:lpstr>Guttman Hatzvi</vt:lpstr>
      <vt:lpstr>Guttman Yad-Light</vt:lpstr>
      <vt:lpstr>Times New Roman</vt:lpstr>
      <vt:lpstr>Wingdings</vt:lpstr>
      <vt:lpstr>ערכת נושא Office</vt:lpstr>
      <vt:lpstr>כיצד מתחילה מלחמה שאיש לא רצה?  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u26671</dc:creator>
  <cp:lastModifiedBy>u26671</cp:lastModifiedBy>
  <cp:revision>28</cp:revision>
  <dcterms:created xsi:type="dcterms:W3CDTF">2018-07-03T11:23:41Z</dcterms:created>
  <dcterms:modified xsi:type="dcterms:W3CDTF">2018-07-03T22:59:21Z</dcterms:modified>
</cp:coreProperties>
</file>