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5"/>
  </p:notesMasterIdLst>
  <p:sldIdLst>
    <p:sldId id="270" r:id="rId2"/>
    <p:sldId id="276" r:id="rId3"/>
    <p:sldId id="272" r:id="rId4"/>
    <p:sldId id="273" r:id="rId5"/>
    <p:sldId id="269" r:id="rId6"/>
    <p:sldId id="277" r:id="rId7"/>
    <p:sldId id="263" r:id="rId8"/>
    <p:sldId id="355" r:id="rId9"/>
    <p:sldId id="361" r:id="rId10"/>
    <p:sldId id="362" r:id="rId11"/>
    <p:sldId id="363" r:id="rId12"/>
    <p:sldId id="358" r:id="rId13"/>
    <p:sldId id="364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F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80414" autoAdjust="0"/>
  </p:normalViewPr>
  <p:slideViewPr>
    <p:cSldViewPr snapToGrid="0">
      <p:cViewPr varScale="1">
        <p:scale>
          <a:sx n="88" d="100"/>
          <a:sy n="88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B2E7DF-C6C5-4B55-8C70-CB2986324A88}" type="datetimeFigureOut">
              <a:rPr lang="he-IL" smtClean="0"/>
              <a:t>י"א/תמוז/תש"פ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7BF0C54-AF89-4FFF-AC6E-E069EB2B21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2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שלום,</a:t>
            </a:r>
          </a:p>
          <a:p>
            <a:r>
              <a:rPr lang="he-IL" dirty="0"/>
              <a:t>אני רוצה לספר שלושה סיפורים על חוויות לימודיות </a:t>
            </a:r>
            <a:r>
              <a:rPr lang="he-IL" dirty="0" err="1"/>
              <a:t>במב"ל</a:t>
            </a:r>
            <a:r>
              <a:rPr lang="he-IL" dirty="0"/>
              <a:t>.</a:t>
            </a:r>
          </a:p>
          <a:p>
            <a:r>
              <a:rPr lang="he-IL" dirty="0"/>
              <a:t>לומר שלוש הערות על שנת </a:t>
            </a:r>
            <a:r>
              <a:rPr lang="he-IL" dirty="0" err="1"/>
              <a:t>המב"ל</a:t>
            </a:r>
            <a:r>
              <a:rPr lang="he-IL" dirty="0"/>
              <a:t>,</a:t>
            </a:r>
          </a:p>
          <a:p>
            <a:r>
              <a:rPr lang="he-IL" dirty="0"/>
              <a:t>ולקנח בתודות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7347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e-IL" u="sng" dirty="0"/>
              <a:t>סיפור ראשון: סיור אירופה</a:t>
            </a:r>
          </a:p>
          <a:p>
            <a:pPr marL="171450" indent="-171450">
              <a:buFontTx/>
              <a:buChar char="-"/>
            </a:pPr>
            <a:r>
              <a:rPr lang="he-IL" dirty="0"/>
              <a:t>כל צוות יצא למדינה אחרת ולמסע מחקרי אחר</a:t>
            </a:r>
          </a:p>
          <a:p>
            <a:pPr marL="171450" indent="-171450">
              <a:buFontTx/>
              <a:buChar char="-"/>
            </a:pPr>
            <a:r>
              <a:rPr lang="he-IL" dirty="0"/>
              <a:t>כל צוות הוביל את הלמידה בעצמו ואני זכיתי להוביל את צוות 2 ליוון</a:t>
            </a:r>
          </a:p>
          <a:p>
            <a:pPr marL="171450" indent="-171450">
              <a:buFontTx/>
              <a:buChar char="-"/>
            </a:pPr>
            <a:r>
              <a:rPr lang="he-IL" dirty="0"/>
              <a:t>חקרנו את השפעות המשבר הכלכלי על החברה היוונית</a:t>
            </a:r>
          </a:p>
          <a:p>
            <a:pPr marL="171450" indent="-171450">
              <a:buFontTx/>
              <a:buChar char="-"/>
            </a:pPr>
            <a:r>
              <a:rPr lang="he-IL" dirty="0"/>
              <a:t>נפגשנו עם אנשי ציבור, עיתונאים, אנשי צבא, סטודנטים, וסוחרים מהשוק</a:t>
            </a:r>
          </a:p>
          <a:p>
            <a:pPr marL="171450" indent="-171450">
              <a:buFontTx/>
              <a:buChar char="-"/>
            </a:pPr>
            <a:r>
              <a:rPr lang="he-IL" dirty="0"/>
              <a:t>למעשה נפגשנו עם הרבדים השונים בחברה היוונית</a:t>
            </a:r>
          </a:p>
          <a:p>
            <a:pPr marL="171450" indent="-171450">
              <a:buFontTx/>
              <a:buChar char="-"/>
            </a:pPr>
            <a:r>
              <a:rPr lang="he-IL" dirty="0"/>
              <a:t>גילינו כמה התרבות מושרשת וחזקה לטוב ולרע, כמה היא משמעותית, וכמה היא קשה להזזה כמו סלע.</a:t>
            </a:r>
          </a:p>
          <a:p>
            <a:pPr marL="171450" indent="-171450">
              <a:buFontTx/>
              <a:buChar char="-"/>
            </a:pPr>
            <a:r>
              <a:rPr lang="he-IL" dirty="0"/>
              <a:t>למרות שהם מבינים את הבעיה, הם מתקשים להשתנות</a:t>
            </a:r>
          </a:p>
          <a:p>
            <a:pPr marL="171450" indent="-171450">
              <a:buFontTx/>
              <a:buChar char="-"/>
            </a:pPr>
            <a:r>
              <a:rPr lang="he-IL" dirty="0"/>
              <a:t>וכשחשבנו על זה לעומק – גם אנחנו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06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u="sng" dirty="0"/>
              <a:t>סיפור שני: סיור צפון</a:t>
            </a:r>
          </a:p>
          <a:p>
            <a:r>
              <a:rPr lang="he-IL" dirty="0"/>
              <a:t>סיירנו במשולש, בגליל ובגולן ונפגשנו עם יהודים, ערבים, דרוזים ונוצרים</a:t>
            </a:r>
          </a:p>
          <a:p>
            <a:r>
              <a:rPr lang="he-IL" dirty="0"/>
              <a:t>עסקנו בכל עמודי הביטחון הלאומי – ביטחון, חברה, כלכלה ומעט במדינאות</a:t>
            </a:r>
          </a:p>
          <a:p>
            <a:r>
              <a:rPr lang="he-IL" dirty="0"/>
              <a:t>אני זוכר שנפגשנו עם ראש מועצת גולן מר חיים רוקח. </a:t>
            </a:r>
          </a:p>
          <a:p>
            <a:r>
              <a:rPr lang="he-IL" dirty="0"/>
              <a:t>מה שמעסיק אותו זה רכבת, תיירות, חינוך והשירות לתושבים.</a:t>
            </a:r>
          </a:p>
          <a:p>
            <a:r>
              <a:rPr lang="he-IL" dirty="0"/>
              <a:t>קציני הצבא שאלו אותו לגבי ביטחון – והוא אמר "על מה אתם מדברים?! הגבול שקט. תביאו לי רכבת ותיירים"</a:t>
            </a:r>
          </a:p>
          <a:p>
            <a:r>
              <a:rPr lang="he-IL" dirty="0"/>
              <a:t>וכמה שעות אחרי זה פגשנו את מפקד פיקוד הצפון שהסביר לנו שהאיראנים על הגדרות ושיש קשת רחב של איומים בגזרתו.</a:t>
            </a:r>
          </a:p>
          <a:p>
            <a:endParaRPr lang="he-IL" dirty="0"/>
          </a:p>
          <a:p>
            <a:r>
              <a:rPr lang="he-IL" dirty="0"/>
              <a:t>לא יכול להתקיים עמוד אחד ללא רעהו. </a:t>
            </a:r>
          </a:p>
          <a:p>
            <a:r>
              <a:rPr lang="he-IL" dirty="0"/>
              <a:t>אנחנו חייבים לפתח ראייה אינטגרטיבית.</a:t>
            </a:r>
          </a:p>
          <a:p>
            <a:r>
              <a:rPr lang="he-IL" dirty="0"/>
              <a:t>הצפון זה לא רק ביטחון. זה לא רק חברה. זה לא רק כלכלה. זה לא רק דיפלומטיה. זה גם וגם </a:t>
            </a:r>
            <a:r>
              <a:rPr lang="he-IL" dirty="0" err="1"/>
              <a:t>וגם</a:t>
            </a:r>
            <a:r>
              <a:rPr lang="he-IL" dirty="0"/>
              <a:t>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35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u="sng" dirty="0"/>
              <a:t>סיפור שלישי: סימולציה מדינית</a:t>
            </a:r>
          </a:p>
          <a:p>
            <a:pPr marL="171450" indent="-171450">
              <a:buFontTx/>
              <a:buChar char="-"/>
            </a:pPr>
            <a:r>
              <a:rPr lang="he-IL" dirty="0"/>
              <a:t>נדרשנו לחשיבה אסטרטגית במערכת מורכבת מרובת שחקנים, אינטרסים וזיקות, שבה קצב השינוי היה מהיר.</a:t>
            </a:r>
          </a:p>
          <a:p>
            <a:pPr marL="171450" indent="-171450">
              <a:buFontTx/>
              <a:buChar char="-"/>
            </a:pPr>
            <a:r>
              <a:rPr lang="he-IL" dirty="0"/>
              <a:t>כל פעם שעשינו פעולה</a:t>
            </a:r>
          </a:p>
          <a:p>
            <a:pPr marL="171450" indent="-171450">
              <a:buFontTx/>
              <a:buChar char="-"/>
            </a:pPr>
            <a:r>
              <a:rPr lang="he-IL" dirty="0"/>
              <a:t>הבנו שצריך לחשוב בצורה רחבה, </a:t>
            </a:r>
            <a:r>
              <a:rPr lang="he-IL" dirty="0" err="1"/>
              <a:t>חוצת</a:t>
            </a:r>
            <a:r>
              <a:rPr lang="he-IL" dirty="0"/>
              <a:t> דיסציפלינות</a:t>
            </a:r>
          </a:p>
          <a:p>
            <a:pPr marL="171450" indent="-171450">
              <a:buFontTx/>
              <a:buChar char="-"/>
            </a:pPr>
            <a:r>
              <a:rPr lang="he-IL" dirty="0"/>
              <a:t>למדנו שיש יריב – וההבנה של הצד השני חיונית. מה מניע אותו, מה האינטרסים שלו</a:t>
            </a:r>
          </a:p>
          <a:p>
            <a:pPr marL="171450" indent="-171450">
              <a:buFontTx/>
              <a:buChar char="-"/>
            </a:pPr>
            <a:r>
              <a:rPr lang="he-IL" dirty="0"/>
              <a:t>קצב השינויים מחייב התאמות כל הזמן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272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שלוש הערות מרכזיות על </a:t>
            </a:r>
            <a:r>
              <a:rPr lang="he-IL" dirty="0" err="1"/>
              <a:t>מב"ל</a:t>
            </a:r>
            <a:r>
              <a:rPr lang="he-IL" dirty="0"/>
              <a:t>:</a:t>
            </a:r>
          </a:p>
          <a:p>
            <a:pPr marL="228600" indent="-228600">
              <a:buAutoNum type="arabicPeriod"/>
            </a:pPr>
            <a:r>
              <a:rPr lang="he-IL" dirty="0"/>
              <a:t>זה מקום של מצוינות – תוכן, מעטפת, ובעיקר הרכב האנשים הוא שעושה את ההבדל.</a:t>
            </a:r>
          </a:p>
          <a:p>
            <a:pPr marL="228600" indent="-228600">
              <a:buAutoNum type="arabicPeriod"/>
            </a:pPr>
            <a:r>
              <a:rPr lang="he-IL" dirty="0"/>
              <a:t>חסרה יותר התייחסות לציר הדמות של מנהיגות בכירה (מדברים הרבה על חשיבה, כלי ניתוח, אסטרטגיה, סוגיות בביטחון לאומי, אבל לא מספיק על הובלת שינוי, ניהול משבר, מנהיגות וכו')</a:t>
            </a:r>
          </a:p>
          <a:p>
            <a:pPr marL="228600" indent="-228600">
              <a:buAutoNum type="arabicPeriod"/>
            </a:pPr>
            <a:r>
              <a:rPr lang="he-IL" dirty="0"/>
              <a:t>לאורך השנה התרחשו אירועים אסטרטגים המחייבים התייחסות:</a:t>
            </a:r>
          </a:p>
          <a:p>
            <a:pPr marL="171450" indent="-171450">
              <a:buFontTx/>
              <a:buChar char="-"/>
            </a:pPr>
            <a:r>
              <a:rPr lang="he-IL" dirty="0"/>
              <a:t>תכנית המאה קיבלה ביטוי נהדר בסימולציה המדינית ובסיור ירושלים ויו"ש</a:t>
            </a:r>
          </a:p>
          <a:p>
            <a:pPr marL="171450" indent="-171450">
              <a:buFontTx/>
              <a:buChar char="-"/>
            </a:pPr>
            <a:r>
              <a:rPr lang="he-IL" dirty="0"/>
              <a:t>מצד שני חיסול </a:t>
            </a:r>
            <a:r>
              <a:rPr lang="he-IL" dirty="0" err="1"/>
              <a:t>סולימאני</a:t>
            </a:r>
            <a:r>
              <a:rPr lang="he-IL" dirty="0"/>
              <a:t> די עבר לידנו אולי כי הוא איחר את התרגילון האסטרטגי של זירה צפונית</a:t>
            </a:r>
          </a:p>
          <a:p>
            <a:pPr marL="171450" indent="-171450">
              <a:buFontTx/>
              <a:buChar char="-"/>
            </a:pPr>
            <a:r>
              <a:rPr lang="he-IL" dirty="0"/>
              <a:t>ולקורונה התייחסנו כאל גורם שמפריע להתנהלות התקינה של שנת הלימודים, למרות שהוא אירוע של ביטחון לאומי מהמעלה הראשונה</a:t>
            </a:r>
          </a:p>
          <a:p>
            <a:pPr marL="0" indent="0">
              <a:buFontTx/>
              <a:buNone/>
            </a:pPr>
            <a:r>
              <a:rPr lang="he-IL" dirty="0"/>
              <a:t>א. זיהוי השינוי</a:t>
            </a:r>
          </a:p>
          <a:p>
            <a:pPr marL="0" indent="0">
              <a:buFontTx/>
              <a:buNone/>
            </a:pPr>
            <a:r>
              <a:rPr lang="he-IL" dirty="0"/>
              <a:t>ב. מרכזיות מערכת הביטחון ביחס למערכות האזרחיות בישראל</a:t>
            </a:r>
          </a:p>
          <a:p>
            <a:pPr marL="0" indent="0">
              <a:buFontTx/>
              <a:buNone/>
            </a:pPr>
            <a:r>
              <a:rPr lang="he-IL" dirty="0"/>
              <a:t>ג. המתח בין בריאות לכלכלה, יחסי חוץ ושיתוף פעולה מול בדלנות ועוד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183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לסיום אני רוצה לומר מספר תודות בשם כל המחזור:</a:t>
            </a:r>
          </a:p>
          <a:p>
            <a:pPr marL="171450" indent="-171450">
              <a:buFontTx/>
              <a:buChar char="-"/>
            </a:pPr>
            <a:r>
              <a:rPr lang="he-IL" dirty="0"/>
              <a:t>ראשית לסגל התומך – מתן, אתי, גל, אבי, אפרת וכל אנשיהם על העטיפה ותשומת הלב האינסופית. זה ממש לא מובן מאליו</a:t>
            </a:r>
          </a:p>
          <a:p>
            <a:pPr marL="171450" indent="-171450">
              <a:buFontTx/>
              <a:buChar char="-"/>
            </a:pPr>
            <a:r>
              <a:rPr lang="he-IL" dirty="0"/>
              <a:t>שנית לסגל האקדמי: פרופסור יוסי בן-ארצי, ד"ר דורון נבות, ד"ר ענת שטרן, ד"ר אורנה </a:t>
            </a:r>
            <a:r>
              <a:rPr lang="he-IL" dirty="0" err="1"/>
              <a:t>קזמירסקי</a:t>
            </a:r>
            <a:r>
              <a:rPr lang="he-IL" dirty="0"/>
              <a:t> וד"ר ענת חן על איכות הוראה יוצאת דופן וליווי מקצועי ומסור</a:t>
            </a:r>
          </a:p>
          <a:p>
            <a:pPr marL="171450" indent="-171450">
              <a:buFontTx/>
              <a:buChar char="-"/>
            </a:pPr>
            <a:r>
              <a:rPr lang="he-IL" dirty="0"/>
              <a:t>שלישית לסגל המדריכים: מירב, ערן, אמיר, יהודה, אבי ויקירה על הליווי האישי והחניכה הצמודה</a:t>
            </a:r>
          </a:p>
          <a:p>
            <a:pPr marL="171450" indent="-171450">
              <a:buFontTx/>
              <a:buChar char="-"/>
            </a:pPr>
            <a:r>
              <a:rPr lang="he-IL" dirty="0"/>
              <a:t>ואחרון חביב למפקד שלנו שלימד אותנו שהשאלה היא נצחית אבל התשובה ברת חלוף</a:t>
            </a:r>
          </a:p>
          <a:p>
            <a:pPr marL="0" indent="0">
              <a:buFontTx/>
              <a:buNone/>
            </a:pPr>
            <a:endParaRPr lang="he-IL" dirty="0"/>
          </a:p>
          <a:p>
            <a:pPr marL="0" indent="0">
              <a:buFontTx/>
              <a:buNone/>
            </a:pPr>
            <a:r>
              <a:rPr lang="he-IL" dirty="0"/>
              <a:t>תודה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143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5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6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04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87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5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51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8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5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9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9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5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0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9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5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6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06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32.pn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E8C9EBB1-BE51-46AE-8782-DB3950CF8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8351522" y="310896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27A51171-F2B5-4946-AA17-3EBF88778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10236203" y="308864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B77820CB-8561-4F82-9D52-63AC07A9B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864367" y="310896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5C629C2A-588C-41B4-A9CD-E699DAC98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10236203" y="26416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972BBCCE-B2D5-4DB4-81D0-41EB01F59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800274" y="169672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6F0FE719-48D9-43A1-A7B7-89D1496BC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2649634" y="169672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8EB3817F-32C3-47F3-89DC-00B728283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4552271" y="167640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C0766DC5-3EE3-40CB-8B73-B5F231B61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6412143" y="167640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7E76A3FD-6235-47D9-A32B-552C9E9DC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8351522" y="167640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4BAE9B9E-3A34-4294-A7B4-89B3CF28E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10236203" y="167640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E3593B20-C2B0-4389-9AA8-E99028ABD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753020" y="27432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A127AD07-A274-46AE-86B4-49E34C075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2667590" y="26416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030B369A-E79D-420A-BFFA-0A4110B04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4552271" y="27432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40A7D7C9-B1E8-4BF7-9A2E-2B3666716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6451896" y="27432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C0DE757F-4C6D-4D1D-A4ED-1F493FB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8351522" y="26416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E210C64F-1C71-4C03-8708-34B5D8AE0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6466841" y="311912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25CDCAB9-6573-4077-A27B-1C589C51B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4633729" y="311912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59D5AECF-EC10-461E-8EBF-E0B3A3822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2749048" y="315976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9C9582D4-EB28-470D-9C20-9680936804C7}"/>
              </a:ext>
            </a:extLst>
          </p:cNvPr>
          <p:cNvSpPr/>
          <p:nvPr/>
        </p:nvSpPr>
        <p:spPr>
          <a:xfrm>
            <a:off x="1802196" y="4719935"/>
            <a:ext cx="858760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5400" b="1" dirty="0" err="1">
                <a:solidFill>
                  <a:srgbClr val="002060"/>
                </a:solidFill>
              </a:rPr>
              <a:t>מב"ל</a:t>
            </a:r>
            <a:r>
              <a:rPr lang="he-IL" sz="5400" b="1" dirty="0">
                <a:solidFill>
                  <a:srgbClr val="002060"/>
                </a:solidFill>
              </a:rPr>
              <a:t> מחזור מ"ז – נעים מאוד!</a:t>
            </a:r>
          </a:p>
          <a:p>
            <a:pPr algn="ctr"/>
            <a:r>
              <a:rPr lang="he-IL" sz="5400" b="1" dirty="0">
                <a:solidFill>
                  <a:srgbClr val="002060"/>
                </a:solidFill>
              </a:rPr>
              <a:t>47 </a:t>
            </a:r>
            <a:r>
              <a:rPr lang="en-US" sz="5400" b="1" dirty="0">
                <a:solidFill>
                  <a:srgbClr val="002060"/>
                </a:solidFill>
              </a:rPr>
              <a:t>INDC</a:t>
            </a:r>
            <a:endParaRPr lang="he-IL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0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אדם, אנשים, לדגמן, קבוצה&#10;&#10;התיאור נוצר באופן אוטומטי">
            <a:extLst>
              <a:ext uri="{FF2B5EF4-FFF2-40B4-BE49-F238E27FC236}">
                <a16:creationId xmlns:a16="http://schemas.microsoft.com/office/drawing/2014/main" id="{721164C1-3BBB-4E97-B2C5-117AD3AE42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1" r="2" b="2"/>
          <a:stretch/>
        </p:blipFill>
        <p:spPr>
          <a:xfrm>
            <a:off x="20" y="1"/>
            <a:ext cx="605025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</p:spPr>
      </p:pic>
      <p:pic>
        <p:nvPicPr>
          <p:cNvPr id="2052" name="Picture 4" descr="N12 - אלוף פיקוד הצפון החדש: אמיר ברעם">
            <a:extLst>
              <a:ext uri="{FF2B5EF4-FFF2-40B4-BE49-F238E27FC236}">
                <a16:creationId xmlns:a16="http://schemas.microsoft.com/office/drawing/2014/main" id="{3C34B19B-E625-49C4-8053-6A89AC6C5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602"/>
          <a:stretch/>
        </p:blipFill>
        <p:spPr bwMode="auto">
          <a:xfrm>
            <a:off x="6141722" y="1"/>
            <a:ext cx="605027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מועצה אזורית גולן - ראש המועצה">
            <a:extLst>
              <a:ext uri="{FF2B5EF4-FFF2-40B4-BE49-F238E27FC236}">
                <a16:creationId xmlns:a16="http://schemas.microsoft.com/office/drawing/2014/main" id="{AE92A388-53F1-458E-9C89-C9B2B2724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t="859" r="-6043" b="43461"/>
          <a:stretch/>
        </p:blipFill>
        <p:spPr bwMode="auto">
          <a:xfrm>
            <a:off x="20" y="3489159"/>
            <a:ext cx="605025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 descr="תמונה שמכילה דשא, אדם, חוץ, אנשים&#10;&#10;התיאור נוצר באופן אוטומטי">
            <a:extLst>
              <a:ext uri="{FF2B5EF4-FFF2-40B4-BE49-F238E27FC236}">
                <a16:creationId xmlns:a16="http://schemas.microsoft.com/office/drawing/2014/main" id="{6E2DACBF-ACAE-420C-8A21-BB1E6D0738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2" r="1424" b="25760"/>
          <a:stretch/>
        </p:blipFill>
        <p:spPr>
          <a:xfrm>
            <a:off x="6141722" y="3489159"/>
            <a:ext cx="605027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</p:spPr>
      </p:pic>
      <p:pic>
        <p:nvPicPr>
          <p:cNvPr id="8" name="Picture 4" descr="מי גנב את עמודי הסטיו המלכותי? - מקור ראשון">
            <a:extLst>
              <a:ext uri="{FF2B5EF4-FFF2-40B4-BE49-F238E27FC236}">
                <a16:creationId xmlns:a16="http://schemas.microsoft.com/office/drawing/2014/main" id="{8CB86929-3F73-42A9-B656-0987EFD5D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4" r="2" b="2"/>
          <a:stretch/>
        </p:blipFill>
        <p:spPr bwMode="auto">
          <a:xfrm>
            <a:off x="3983736" y="1918638"/>
            <a:ext cx="4224528" cy="30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767" y="6557043"/>
            <a:ext cx="95249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Aft>
                <a:spcPts val="600"/>
              </a:spcAft>
            </a:pPr>
            <a:fld id="{6FBBACAA-D2A9-4F7C-85FB-46E287B5B6E0}" type="slidenum">
              <a:rPr lang="en-US">
                <a:solidFill>
                  <a:srgbClr val="FFFFFF"/>
                </a:solidFill>
              </a:rPr>
              <a:pPr algn="r" rtl="0"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6" descr="מהי אסטרטגיה עסקית? סקירה. - פרומושן פרסום">
            <a:extLst>
              <a:ext uri="{FF2B5EF4-FFF2-40B4-BE49-F238E27FC236}">
                <a16:creationId xmlns:a16="http://schemas.microsoft.com/office/drawing/2014/main" id="{3C4D67B9-B2D0-466E-A365-E42186483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6" b="-4"/>
          <a:stretch/>
        </p:blipFill>
        <p:spPr bwMode="auto">
          <a:xfrm>
            <a:off x="7967351" y="-1"/>
            <a:ext cx="4224651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3B885F20-A039-449E-8D2A-DDCB01CA7D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57" t="25069" r="1920" b="18229"/>
          <a:stretch/>
        </p:blipFill>
        <p:spPr>
          <a:xfrm>
            <a:off x="4493434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B66898BF-FA10-4059-BF35-8686DA8E5B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54" r="-3" b="8059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6BABCDD-1D40-4A23-84F8-580E4EECB2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80" r="2" b="2097"/>
          <a:stretch/>
        </p:blipFill>
        <p:spPr>
          <a:xfrm>
            <a:off x="6350090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2" name="תמונה 71">
            <a:extLst>
              <a:ext uri="{FF2B5EF4-FFF2-40B4-BE49-F238E27FC236}">
                <a16:creationId xmlns:a16="http://schemas.microsoft.com/office/drawing/2014/main" id="{77E49ADE-92A3-4CD6-AB23-92CA0DF133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5216"/>
          <a:stretch/>
        </p:blipFill>
        <p:spPr>
          <a:xfrm>
            <a:off x="2861892" y="3511296"/>
            <a:ext cx="4836673" cy="3346705"/>
          </a:xfrm>
          <a:custGeom>
            <a:avLst/>
            <a:gdLst/>
            <a:ahLst/>
            <a:cxnLst/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45C0F6F-87E6-43BE-A570-04B467FAAA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2" r="13925" b="4"/>
          <a:stretch/>
        </p:blipFill>
        <p:spPr>
          <a:xfrm>
            <a:off x="-3" y="3511295"/>
            <a:ext cx="4213642" cy="3346705"/>
          </a:xfrm>
          <a:custGeom>
            <a:avLst/>
            <a:gdLst/>
            <a:ahLst/>
            <a:cxnLst/>
            <a:rect l="l" t="t" r="r" b="b"/>
            <a:pathLst>
              <a:path w="4213642" h="3346705">
                <a:moveTo>
                  <a:pt x="0" y="0"/>
                </a:moveTo>
                <a:lnTo>
                  <a:pt x="4213642" y="0"/>
                </a:lnTo>
                <a:lnTo>
                  <a:pt x="2663679" y="3346705"/>
                </a:lnTo>
                <a:lnTo>
                  <a:pt x="2658102" y="3346705"/>
                </a:lnTo>
                <a:lnTo>
                  <a:pt x="159187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1010" y="6356350"/>
            <a:ext cx="7527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Aft>
                <a:spcPts val="600"/>
              </a:spcAft>
            </a:pPr>
            <a:fld id="{6FBBACAA-D2A9-4F7C-85FB-46E287B5B6E0}" type="slidenum">
              <a:rPr lang="en-US" smtClean="0">
                <a:solidFill>
                  <a:srgbClr val="FFFFFF"/>
                </a:solidFill>
              </a:rPr>
              <a:pPr algn="r" rtl="0"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2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גל פרל פינקל: &quot;הוא הרג חפים מפשע, הוא יהרוג עוד, אז עלינו לסיים ...">
            <a:extLst>
              <a:ext uri="{FF2B5EF4-FFF2-40B4-BE49-F238E27FC236}">
                <a16:creationId xmlns:a16="http://schemas.microsoft.com/office/drawing/2014/main" id="{86A0FE7E-898E-48ED-A2E6-FE397C634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6" r="6148" b="2"/>
          <a:stretch/>
        </p:blipFill>
        <p:spPr bwMode="auto">
          <a:xfrm>
            <a:off x="369756" y="3755938"/>
            <a:ext cx="3400481" cy="261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oes Trump's 'deal of the century' make Middle East peace ...">
            <a:extLst>
              <a:ext uri="{FF2B5EF4-FFF2-40B4-BE49-F238E27FC236}">
                <a16:creationId xmlns:a16="http://schemas.microsoft.com/office/drawing/2014/main" id="{82EEDA18-9557-4ABB-924D-B6E7DC98A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t="1" r="-3" b="-563"/>
          <a:stretch/>
        </p:blipFill>
        <p:spPr bwMode="auto">
          <a:xfrm>
            <a:off x="8450716" y="4185563"/>
            <a:ext cx="3458995" cy="196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24" t="-1824" r="-19572" b="-1953"/>
          <a:stretch/>
        </p:blipFill>
        <p:spPr bwMode="auto">
          <a:xfrm>
            <a:off x="4584751" y="440573"/>
            <a:ext cx="3033632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SARS-CoV-2 – ויקיפדיה">
            <a:extLst>
              <a:ext uri="{FF2B5EF4-FFF2-40B4-BE49-F238E27FC236}">
                <a16:creationId xmlns:a16="http://schemas.microsoft.com/office/drawing/2014/main" id="{4F5B0C28-630D-41B1-BA48-CFBA2D82D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06" t="-3145" r="-24173" b="-959"/>
          <a:stretch/>
        </p:blipFill>
        <p:spPr bwMode="auto">
          <a:xfrm>
            <a:off x="4436540" y="3864592"/>
            <a:ext cx="3401568" cy="25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roup Of People Holding Hands Around Letter Excellence Stock Photo ...">
            <a:extLst>
              <a:ext uri="{FF2B5EF4-FFF2-40B4-BE49-F238E27FC236}">
                <a16:creationId xmlns:a16="http://schemas.microsoft.com/office/drawing/2014/main" id="{79C05149-DCA4-4B62-8E47-846393756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r="1576" b="4"/>
          <a:stretch/>
        </p:blipFill>
        <p:spPr bwMode="auto">
          <a:xfrm>
            <a:off x="8827129" y="440573"/>
            <a:ext cx="2752323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87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Aft>
                <a:spcPts val="600"/>
              </a:spcAft>
            </a:pPr>
            <a:fld id="{6FBBACAA-D2A9-4F7C-85FB-46E287B5B6E0}" type="slidenum">
              <a:rPr lang="en-US"/>
              <a:pPr algn="r" rtl="0"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6146" name="Picture 2" descr="מנהיגות וערכים – פדגוגיה מוטת עתיד">
            <a:extLst>
              <a:ext uri="{FF2B5EF4-FFF2-40B4-BE49-F238E27FC236}">
                <a16:creationId xmlns:a16="http://schemas.microsoft.com/office/drawing/2014/main" id="{6372A922-C993-452C-8C24-45B94B012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" r="-2" b="-3"/>
          <a:stretch/>
        </p:blipFill>
        <p:spPr bwMode="auto">
          <a:xfrm>
            <a:off x="343929" y="601321"/>
            <a:ext cx="3401568" cy="21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תודות">
            <a:extLst>
              <a:ext uri="{FF2B5EF4-FFF2-40B4-BE49-F238E27FC236}">
                <a16:creationId xmlns:a16="http://schemas.microsoft.com/office/drawing/2014/main" id="{B55ABACC-C1C0-4B62-9A48-315EF4E8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1035" y="998765"/>
            <a:ext cx="5129784" cy="48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תודות להורים - כתה ו'1תשע&quot;ז">
            <a:extLst>
              <a:ext uri="{FF2B5EF4-FFF2-40B4-BE49-F238E27FC236}">
                <a16:creationId xmlns:a16="http://schemas.microsoft.com/office/drawing/2014/main" id="{FAFD4AC1-257A-491D-BD8A-2DAEE24F9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1633576"/>
            <a:ext cx="5129784" cy="35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Aft>
                <a:spcPts val="600"/>
              </a:spcAft>
            </a:pPr>
            <a:fld id="{6FBBACAA-D2A9-4F7C-85FB-46E287B5B6E0}" type="slidenum">
              <a:rPr lang="en-US">
                <a:solidFill>
                  <a:srgbClr val="FFFFFF"/>
                </a:solidFill>
              </a:rPr>
              <a:pPr algn="r" rtl="0"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CE21E2B-D861-4C84-A388-8B56405D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3" t="27259" r="25951" b="56593"/>
          <a:stretch/>
        </p:blipFill>
        <p:spPr>
          <a:xfrm>
            <a:off x="203200" y="0"/>
            <a:ext cx="11551920" cy="168656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C1EAE89-68B4-4285-B5DC-6FAEDC13B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3" t="27259" r="25951" b="56593"/>
          <a:stretch/>
        </p:blipFill>
        <p:spPr>
          <a:xfrm>
            <a:off x="203200" y="1422400"/>
            <a:ext cx="11551920" cy="168656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A8FBC57-C9D7-4F6C-8DCC-3585F1D4F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3" t="27259" r="25951" b="56593"/>
          <a:stretch/>
        </p:blipFill>
        <p:spPr>
          <a:xfrm>
            <a:off x="203200" y="2844800"/>
            <a:ext cx="11551920" cy="1686560"/>
          </a:xfrm>
          <a:prstGeom prst="rect">
            <a:avLst/>
          </a:prstGeom>
        </p:spPr>
      </p:pic>
      <p:pic>
        <p:nvPicPr>
          <p:cNvPr id="5" name="Picture 4" descr="מגפת קורונה | לפני שאתם רוכשים מסכה לפנים, יש כמה דברים שעליכם ...">
            <a:extLst>
              <a:ext uri="{FF2B5EF4-FFF2-40B4-BE49-F238E27FC236}">
                <a16:creationId xmlns:a16="http://schemas.microsoft.com/office/drawing/2014/main" id="{DDE024D7-88FB-404C-943E-2523A7BAA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16964" r="55500" b="18861"/>
          <a:stretch/>
        </p:blipFill>
        <p:spPr bwMode="auto">
          <a:xfrm>
            <a:off x="350017" y="4531360"/>
            <a:ext cx="1750571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מגפת קורונה | לפני שאתם רוכשים מסכה לפנים, יש כמה דברים שעליכם ...">
            <a:extLst>
              <a:ext uri="{FF2B5EF4-FFF2-40B4-BE49-F238E27FC236}">
                <a16:creationId xmlns:a16="http://schemas.microsoft.com/office/drawing/2014/main" id="{12A2D372-1DB7-43D6-9FBD-283E8E878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16964" r="55500" b="18861"/>
          <a:stretch/>
        </p:blipFill>
        <p:spPr bwMode="auto">
          <a:xfrm>
            <a:off x="4187447" y="4531360"/>
            <a:ext cx="1750571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מגפת קורונה | לפני שאתם רוכשים מסכה לפנים, יש כמה דברים שעליכם ...">
            <a:extLst>
              <a:ext uri="{FF2B5EF4-FFF2-40B4-BE49-F238E27FC236}">
                <a16:creationId xmlns:a16="http://schemas.microsoft.com/office/drawing/2014/main" id="{5E4134CC-BF02-4A44-82B3-E62859480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16964" r="55500" b="18861"/>
          <a:stretch/>
        </p:blipFill>
        <p:spPr bwMode="auto">
          <a:xfrm>
            <a:off x="6188447" y="4531360"/>
            <a:ext cx="1750571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מגפת קורונה | לפני שאתם רוכשים מסכה לפנים, יש כמה דברים שעליכם ...">
            <a:extLst>
              <a:ext uri="{FF2B5EF4-FFF2-40B4-BE49-F238E27FC236}">
                <a16:creationId xmlns:a16="http://schemas.microsoft.com/office/drawing/2014/main" id="{81066E02-6AB7-4118-BEBA-113E4264A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16964" r="55500" b="18861"/>
          <a:stretch/>
        </p:blipFill>
        <p:spPr bwMode="auto">
          <a:xfrm>
            <a:off x="8172698" y="4531360"/>
            <a:ext cx="1750571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מגפת קורונה | לפני שאתם רוכשים מסכה לפנים, יש כמה דברים שעליכם ...">
            <a:extLst>
              <a:ext uri="{FF2B5EF4-FFF2-40B4-BE49-F238E27FC236}">
                <a16:creationId xmlns:a16="http://schemas.microsoft.com/office/drawing/2014/main" id="{76472369-8865-4E7B-8CD2-96368CE3C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16964" r="55500" b="18861"/>
          <a:stretch/>
        </p:blipFill>
        <p:spPr bwMode="auto">
          <a:xfrm>
            <a:off x="10156949" y="4531360"/>
            <a:ext cx="1750571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מגפת קורונה | לפני שאתם רוכשים מסכה לפנים, יש כמה דברים שעליכם ...">
            <a:extLst>
              <a:ext uri="{FF2B5EF4-FFF2-40B4-BE49-F238E27FC236}">
                <a16:creationId xmlns:a16="http://schemas.microsoft.com/office/drawing/2014/main" id="{F7605034-3125-41E8-A067-2B08075A2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16964" r="55500" b="18861"/>
          <a:stretch/>
        </p:blipFill>
        <p:spPr bwMode="auto">
          <a:xfrm>
            <a:off x="2268732" y="4531360"/>
            <a:ext cx="1750571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8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לבן 28">
            <a:extLst>
              <a:ext uri="{FF2B5EF4-FFF2-40B4-BE49-F238E27FC236}">
                <a16:creationId xmlns:a16="http://schemas.microsoft.com/office/drawing/2014/main" id="{9A1CA26F-ACED-44A9-8126-ADD97E55EB78}"/>
              </a:ext>
            </a:extLst>
          </p:cNvPr>
          <p:cNvSpPr/>
          <p:nvPr/>
        </p:nvSpPr>
        <p:spPr>
          <a:xfrm>
            <a:off x="311358" y="5526514"/>
            <a:ext cx="119042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5400" b="1" dirty="0">
                <a:solidFill>
                  <a:srgbClr val="002060"/>
                </a:solidFill>
              </a:rPr>
              <a:t>משתתפים בינלאומיים</a:t>
            </a:r>
            <a:r>
              <a:rPr lang="en-US" sz="5400" b="1" dirty="0">
                <a:solidFill>
                  <a:srgbClr val="002060"/>
                </a:solidFill>
              </a:rPr>
              <a:t>Our Internationals </a:t>
            </a:r>
            <a:endParaRPr lang="he-IL" sz="5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מסכה כירורגית - עמותת מקום קטן בלב">
            <a:extLst>
              <a:ext uri="{FF2B5EF4-FFF2-40B4-BE49-F238E27FC236}">
                <a16:creationId xmlns:a16="http://schemas.microsoft.com/office/drawing/2014/main" id="{44E2DCA6-F94E-405E-AAD0-DE7E554AB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80" b="25849"/>
          <a:stretch/>
        </p:blipFill>
        <p:spPr bwMode="auto">
          <a:xfrm>
            <a:off x="6410425" y="1647482"/>
            <a:ext cx="4209637" cy="192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מסכה כירורגית - עמותת מקום קטן בלב">
            <a:extLst>
              <a:ext uri="{FF2B5EF4-FFF2-40B4-BE49-F238E27FC236}">
                <a16:creationId xmlns:a16="http://schemas.microsoft.com/office/drawing/2014/main" id="{61566973-C5C5-46F9-8829-A35DD95F8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80" b="25849"/>
          <a:stretch/>
        </p:blipFill>
        <p:spPr bwMode="auto">
          <a:xfrm>
            <a:off x="7994990" y="494553"/>
            <a:ext cx="3874686" cy="17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מסכה כירורגית - עמותת מקום קטן בלב">
            <a:extLst>
              <a:ext uri="{FF2B5EF4-FFF2-40B4-BE49-F238E27FC236}">
                <a16:creationId xmlns:a16="http://schemas.microsoft.com/office/drawing/2014/main" id="{8E10FEF6-BD95-41B3-AA74-8A90C5E3B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80" b="25849"/>
          <a:stretch/>
        </p:blipFill>
        <p:spPr bwMode="auto">
          <a:xfrm>
            <a:off x="7200899" y="3250936"/>
            <a:ext cx="4672527" cy="21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מסכה כירורגית - עמותת מקום קטן בלב">
            <a:extLst>
              <a:ext uri="{FF2B5EF4-FFF2-40B4-BE49-F238E27FC236}">
                <a16:creationId xmlns:a16="http://schemas.microsoft.com/office/drawing/2014/main" id="{A34AB8B1-21A3-471F-B3D9-B840FCE62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80" b="25849"/>
          <a:stretch/>
        </p:blipFill>
        <p:spPr bwMode="auto">
          <a:xfrm>
            <a:off x="3126739" y="494553"/>
            <a:ext cx="4405319" cy="20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מסכה כירורגית - עמותת מקום קטן בלב">
            <a:extLst>
              <a:ext uri="{FF2B5EF4-FFF2-40B4-BE49-F238E27FC236}">
                <a16:creationId xmlns:a16="http://schemas.microsoft.com/office/drawing/2014/main" id="{C20234CE-0A9D-48B3-B9F5-74EA6DF31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80" b="25849"/>
          <a:stretch/>
        </p:blipFill>
        <p:spPr bwMode="auto">
          <a:xfrm>
            <a:off x="2534403" y="3510149"/>
            <a:ext cx="4405320" cy="20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מסכה כירורגית - עמותת מקום קטן בלב">
            <a:extLst>
              <a:ext uri="{FF2B5EF4-FFF2-40B4-BE49-F238E27FC236}">
                <a16:creationId xmlns:a16="http://schemas.microsoft.com/office/drawing/2014/main" id="{70417382-87B6-4A23-9B57-C790844AB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80" b="25849"/>
          <a:stretch/>
        </p:blipFill>
        <p:spPr bwMode="auto">
          <a:xfrm>
            <a:off x="158241" y="1874389"/>
            <a:ext cx="4631018" cy="211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E3841A8B-FC18-4E15-96E5-B65A1182A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938" y="2245413"/>
            <a:ext cx="1803623" cy="12024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2E722F53-8D0F-4CA0-847A-F4CA19AE2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659" y="3988203"/>
            <a:ext cx="1981200" cy="9943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5372D381-35C4-43FE-85FA-4EAA2A6DF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767" y="868708"/>
            <a:ext cx="1407295" cy="9750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C9850412-2F95-4007-89BC-85E34E013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7757" y="2059822"/>
            <a:ext cx="1617324" cy="97509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9C9E2C44-2AD3-47B7-9F12-F5CEE835B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109" y="885856"/>
            <a:ext cx="1830578" cy="11192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3D8DB3DF-D64B-4D48-895F-CAF33866ED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5064" y="3676298"/>
            <a:ext cx="1685066" cy="11513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5181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A76B37F0-51D8-4085-88F7-36B0C0808267}"/>
              </a:ext>
            </a:extLst>
          </p:cNvPr>
          <p:cNvSpPr/>
          <p:nvPr/>
        </p:nvSpPr>
        <p:spPr>
          <a:xfrm>
            <a:off x="1156949" y="4945108"/>
            <a:ext cx="102419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5400" b="1" dirty="0">
                <a:solidFill>
                  <a:srgbClr val="002060"/>
                </a:solidFill>
              </a:rPr>
              <a:t>ארגונים </a:t>
            </a:r>
            <a:r>
              <a:rPr lang="he-IL" sz="5400" b="1" dirty="0" err="1">
                <a:solidFill>
                  <a:srgbClr val="002060"/>
                </a:solidFill>
              </a:rPr>
              <a:t>בטחוניים</a:t>
            </a:r>
            <a:r>
              <a:rPr lang="he-IL" sz="5400" b="1" dirty="0">
                <a:solidFill>
                  <a:srgbClr val="002060"/>
                </a:solidFill>
              </a:rPr>
              <a:t> / ארגונים אזרחיים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</a:rPr>
              <a:t>Civilian / Defense</a:t>
            </a:r>
            <a:endParaRPr lang="he-IL" sz="5400" b="1" dirty="0">
              <a:solidFill>
                <a:srgbClr val="002060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B28C67F7-7E22-4264-8401-63B56379D2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82" y="3603395"/>
            <a:ext cx="876424" cy="819232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0206E8A7-E580-4618-9E9E-AFF28D6AC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29" y="3623400"/>
            <a:ext cx="876424" cy="819232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44EE879-D7C2-4D8E-A7D5-BA23427F5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576" y="3623400"/>
            <a:ext cx="876424" cy="819232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89A01255-B22A-4C9A-92FE-113559E15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617" y="3603395"/>
            <a:ext cx="876424" cy="819232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0C1233FB-2A81-4E56-9722-3BB1F8C0F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82" y="2424604"/>
            <a:ext cx="876424" cy="819232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FB247B6-5D3F-4736-8FE9-0AD8AB9F6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29" y="2468873"/>
            <a:ext cx="876424" cy="819232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623FAB3D-D8C2-443B-B507-EB6EDC5DC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576" y="2407061"/>
            <a:ext cx="876424" cy="819232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C323B053-24B9-4564-A635-4DD786958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617" y="2407024"/>
            <a:ext cx="876424" cy="819232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85739714-B469-4522-93A6-AEF3D90D3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29" y="1337941"/>
            <a:ext cx="876424" cy="819232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3054E27E-5494-4C0C-82A4-9A49C77CF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82" y="1367397"/>
            <a:ext cx="876424" cy="819232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642D93EC-67B4-4E60-9D75-8CB29D5BC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858" y="1354533"/>
            <a:ext cx="876424" cy="819232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6D0A54DF-DF87-453A-B806-B7FCDA14A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154" y="1360992"/>
            <a:ext cx="876424" cy="819232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C79F3ECF-2613-4A73-A727-DDF79939B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95" y="314960"/>
            <a:ext cx="876424" cy="819232"/>
          </a:xfrm>
          <a:prstGeom prst="rect">
            <a:avLst/>
          </a:prstGeom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233347AD-291F-4B32-A7A7-698EE427C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82" y="344416"/>
            <a:ext cx="876424" cy="819232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4CE77973-62E0-440A-91BE-B917132835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54" y="331552"/>
            <a:ext cx="876424" cy="819232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BDBBF983-DF74-4EA9-B802-A8788B64D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008" y="314960"/>
            <a:ext cx="876424" cy="819232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C1B20685-77E1-4DD2-B0CE-2BDFDFCA9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0" b="974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02" y="363740"/>
            <a:ext cx="1096109" cy="949960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62868A26-6B5F-45A0-AAEB-B30F64F13D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2" y="363228"/>
            <a:ext cx="773154" cy="765423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18ECAA15-004F-4817-B772-2F091C2E7D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8" y="389764"/>
            <a:ext cx="773154" cy="765423"/>
          </a:xfrm>
          <a:prstGeom prst="rect">
            <a:avLst/>
          </a:prstGeom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B95A278E-DF1E-43DB-BA28-9CBB2A463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14" y="336129"/>
            <a:ext cx="1176960" cy="929741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C41E3609-C601-4FD4-942C-03A5A420D7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06" y="364378"/>
            <a:ext cx="850233" cy="923330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4879D747-3953-48F7-A67D-337592088F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98" y="1421352"/>
            <a:ext cx="594642" cy="1149641"/>
          </a:xfrm>
          <a:prstGeom prst="rect">
            <a:avLst/>
          </a:prstGeom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F03D3641-E654-4497-9E19-1928CCE5C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81" y="1528644"/>
            <a:ext cx="923330" cy="923330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7AFFB8D9-A96C-404C-B88E-44D9CDA52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78" y="3492188"/>
            <a:ext cx="1387156" cy="924771"/>
          </a:xfrm>
          <a:prstGeom prst="rect">
            <a:avLst/>
          </a:prstGeom>
        </p:spPr>
      </p:pic>
      <p:pic>
        <p:nvPicPr>
          <p:cNvPr id="42" name="תמונה 41">
            <a:extLst>
              <a:ext uri="{FF2B5EF4-FFF2-40B4-BE49-F238E27FC236}">
                <a16:creationId xmlns:a16="http://schemas.microsoft.com/office/drawing/2014/main" id="{CB82B8F4-B78B-4C37-BA57-063A011C94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04" y="2459264"/>
            <a:ext cx="1261398" cy="840932"/>
          </a:xfrm>
          <a:prstGeom prst="rect">
            <a:avLst/>
          </a:prstGeom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3CAE048D-605C-413C-83C6-A7D0D42F317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7" y="1528644"/>
            <a:ext cx="1047123" cy="1047123"/>
          </a:xfrm>
          <a:prstGeom prst="rect">
            <a:avLst/>
          </a:prstGeom>
        </p:spPr>
      </p:pic>
      <p:pic>
        <p:nvPicPr>
          <p:cNvPr id="44" name="תמונה 43">
            <a:extLst>
              <a:ext uri="{FF2B5EF4-FFF2-40B4-BE49-F238E27FC236}">
                <a16:creationId xmlns:a16="http://schemas.microsoft.com/office/drawing/2014/main" id="{C19325BE-C9FF-4289-B75A-70C52F30B0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57" y="3757914"/>
            <a:ext cx="874334" cy="799287"/>
          </a:xfrm>
          <a:prstGeom prst="rect">
            <a:avLst/>
          </a:prstGeom>
        </p:spPr>
      </p:pic>
      <p:pic>
        <p:nvPicPr>
          <p:cNvPr id="45" name="תמונה 44">
            <a:extLst>
              <a:ext uri="{FF2B5EF4-FFF2-40B4-BE49-F238E27FC236}">
                <a16:creationId xmlns:a16="http://schemas.microsoft.com/office/drawing/2014/main" id="{B10E3479-63CF-426C-BE69-2F79FBF13B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06" y="3753681"/>
            <a:ext cx="826622" cy="755669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0F4BDB33-A3A3-4CAC-96C1-E53545547B0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58" y="2666918"/>
            <a:ext cx="868953" cy="868953"/>
          </a:xfrm>
          <a:prstGeom prst="rect">
            <a:avLst/>
          </a:prstGeom>
        </p:spPr>
      </p:pic>
      <p:pic>
        <p:nvPicPr>
          <p:cNvPr id="47" name="תמונה 46">
            <a:extLst>
              <a:ext uri="{FF2B5EF4-FFF2-40B4-BE49-F238E27FC236}">
                <a16:creationId xmlns:a16="http://schemas.microsoft.com/office/drawing/2014/main" id="{982D165A-85B1-4E27-9532-E8C9320A7A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5115" y="2658579"/>
            <a:ext cx="833609" cy="833609"/>
          </a:xfrm>
          <a:prstGeom prst="rect">
            <a:avLst/>
          </a:prstGeom>
        </p:spPr>
      </p:pic>
      <p:pic>
        <p:nvPicPr>
          <p:cNvPr id="49" name="תמונה 48">
            <a:extLst>
              <a:ext uri="{FF2B5EF4-FFF2-40B4-BE49-F238E27FC236}">
                <a16:creationId xmlns:a16="http://schemas.microsoft.com/office/drawing/2014/main" id="{8650F3B5-5B96-4632-BCE2-FA3809583C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2604741"/>
            <a:ext cx="1366727" cy="1366727"/>
          </a:xfrm>
          <a:prstGeom prst="rect">
            <a:avLst/>
          </a:prstGeom>
        </p:spPr>
      </p:pic>
      <p:pic>
        <p:nvPicPr>
          <p:cNvPr id="51" name="תמונה 50">
            <a:extLst>
              <a:ext uri="{FF2B5EF4-FFF2-40B4-BE49-F238E27FC236}">
                <a16:creationId xmlns:a16="http://schemas.microsoft.com/office/drawing/2014/main" id="{1A3413CD-E022-4009-8F4B-9287322DFD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1" y="3852669"/>
            <a:ext cx="2239860" cy="1093681"/>
          </a:xfrm>
          <a:prstGeom prst="rect">
            <a:avLst/>
          </a:prstGeom>
        </p:spPr>
      </p:pic>
      <p:pic>
        <p:nvPicPr>
          <p:cNvPr id="52" name="תמונה 51">
            <a:extLst>
              <a:ext uri="{FF2B5EF4-FFF2-40B4-BE49-F238E27FC236}">
                <a16:creationId xmlns:a16="http://schemas.microsoft.com/office/drawing/2014/main" id="{BE4DA3F2-0649-4EA2-A38B-A25D33859DF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29" y="3079831"/>
            <a:ext cx="959563" cy="698082"/>
          </a:xfrm>
          <a:prstGeom prst="rect">
            <a:avLst/>
          </a:prstGeom>
        </p:spPr>
      </p:pic>
      <p:pic>
        <p:nvPicPr>
          <p:cNvPr id="53" name="תמונה 52">
            <a:extLst>
              <a:ext uri="{FF2B5EF4-FFF2-40B4-BE49-F238E27FC236}">
                <a16:creationId xmlns:a16="http://schemas.microsoft.com/office/drawing/2014/main" id="{62938E87-3915-42EB-948F-9E9B259CB7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20" y="1435628"/>
            <a:ext cx="1176960" cy="929741"/>
          </a:xfrm>
          <a:prstGeom prst="rect">
            <a:avLst/>
          </a:prstGeom>
        </p:spPr>
      </p:pic>
      <p:pic>
        <p:nvPicPr>
          <p:cNvPr id="54" name="תמונה 53">
            <a:extLst>
              <a:ext uri="{FF2B5EF4-FFF2-40B4-BE49-F238E27FC236}">
                <a16:creationId xmlns:a16="http://schemas.microsoft.com/office/drawing/2014/main" id="{D08CF861-800A-4EFE-B402-3AFCABDD12F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21" y="1883067"/>
            <a:ext cx="1093681" cy="1093681"/>
          </a:xfrm>
          <a:prstGeom prst="rect">
            <a:avLst/>
          </a:prstGeom>
        </p:spPr>
      </p:pic>
      <p:pic>
        <p:nvPicPr>
          <p:cNvPr id="55" name="תמונה 54">
            <a:extLst>
              <a:ext uri="{FF2B5EF4-FFF2-40B4-BE49-F238E27FC236}">
                <a16:creationId xmlns:a16="http://schemas.microsoft.com/office/drawing/2014/main" id="{C5683CAC-FED5-46CC-AE0E-3E304FFE407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9" y="1034998"/>
            <a:ext cx="1073991" cy="109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3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הקורונה בישראל: 183 נדבקים ביממה; מספר החולים הקשים קפץ ל-46 ...">
            <a:extLst>
              <a:ext uri="{FF2B5EF4-FFF2-40B4-BE49-F238E27FC236}">
                <a16:creationId xmlns:a16="http://schemas.microsoft.com/office/drawing/2014/main" id="{F04B6114-833C-4F1A-BE30-514E05D23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16" y="1790299"/>
            <a:ext cx="4259794" cy="25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1E4A7E2-ED32-41AB-8933-928AA5984EA8}"/>
              </a:ext>
            </a:extLst>
          </p:cNvPr>
          <p:cNvSpPr/>
          <p:nvPr/>
        </p:nvSpPr>
        <p:spPr>
          <a:xfrm>
            <a:off x="534971" y="4785368"/>
            <a:ext cx="1139927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5400" b="1" dirty="0">
                <a:solidFill>
                  <a:srgbClr val="002060"/>
                </a:solidFill>
              </a:rPr>
              <a:t>למידה בחיכוך / צוותים / חקירה בשלשות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</a:rPr>
              <a:t>learning through Friction / in Teams</a:t>
            </a:r>
            <a:endParaRPr lang="he-IL" sz="5400" b="1" dirty="0">
              <a:solidFill>
                <a:srgbClr val="002060"/>
              </a:solidFill>
            </a:endParaRPr>
          </a:p>
        </p:txBody>
      </p:sp>
      <p:pic>
        <p:nvPicPr>
          <p:cNvPr id="2" name="Picture 4" descr="ממות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6" y="885525"/>
            <a:ext cx="6344536" cy="357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0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כל מה שצריך לדעת לפגישות זום - ABT פלטפורמה לקידום יזמות עסקית נשית">
            <a:extLst>
              <a:ext uri="{FF2B5EF4-FFF2-40B4-BE49-F238E27FC236}">
                <a16:creationId xmlns:a16="http://schemas.microsoft.com/office/drawing/2014/main" id="{E4E6E11B-8C53-4DB4-B334-1854A17A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8751B4DB-6AC9-4240-BC79-B8A808B978A0}"/>
              </a:ext>
            </a:extLst>
          </p:cNvPr>
          <p:cNvSpPr/>
          <p:nvPr/>
        </p:nvSpPr>
        <p:spPr>
          <a:xfrm>
            <a:off x="4233616" y="0"/>
            <a:ext cx="4960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>
                <a:solidFill>
                  <a:srgbClr val="002060"/>
                </a:solidFill>
              </a:rPr>
              <a:t>פרויקט גמר מחקרי </a:t>
            </a:r>
            <a:r>
              <a:rPr lang="en-US" sz="2800" b="1" dirty="0">
                <a:solidFill>
                  <a:srgbClr val="002060"/>
                </a:solidFill>
              </a:rPr>
              <a:t>Final Project</a:t>
            </a:r>
            <a:endParaRPr lang="he-IL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11114"/>
              </p:ext>
            </p:extLst>
          </p:nvPr>
        </p:nvGraphicFramePr>
        <p:xfrm>
          <a:off x="2" y="1347542"/>
          <a:ext cx="12133812" cy="4449942"/>
        </p:xfrm>
        <a:graphic>
          <a:graphicData uri="http://schemas.openxmlformats.org/drawingml/2006/table">
            <a:tbl>
              <a:tblPr rtl="1" firstRow="1" firstCol="1" bandRow="1">
                <a:tableStyleId>{69CF1AB2-1976-4502-BF36-3FF5EA218861}</a:tableStyleId>
              </a:tblPr>
              <a:tblGrid>
                <a:gridCol w="3033453">
                  <a:extLst>
                    <a:ext uri="{9D8B030D-6E8A-4147-A177-3AD203B41FA5}">
                      <a16:colId xmlns:a16="http://schemas.microsoft.com/office/drawing/2014/main" val="1526210376"/>
                    </a:ext>
                  </a:extLst>
                </a:gridCol>
                <a:gridCol w="3033453">
                  <a:extLst>
                    <a:ext uri="{9D8B030D-6E8A-4147-A177-3AD203B41FA5}">
                      <a16:colId xmlns:a16="http://schemas.microsoft.com/office/drawing/2014/main" val="3844133899"/>
                    </a:ext>
                  </a:extLst>
                </a:gridCol>
                <a:gridCol w="3033453">
                  <a:extLst>
                    <a:ext uri="{9D8B030D-6E8A-4147-A177-3AD203B41FA5}">
                      <a16:colId xmlns:a16="http://schemas.microsoft.com/office/drawing/2014/main" val="590048744"/>
                    </a:ext>
                  </a:extLst>
                </a:gridCol>
                <a:gridCol w="3033453">
                  <a:extLst>
                    <a:ext uri="{9D8B030D-6E8A-4147-A177-3AD203B41FA5}">
                      <a16:colId xmlns:a16="http://schemas.microsoft.com/office/drawing/2014/main" val="493717523"/>
                    </a:ext>
                  </a:extLst>
                </a:gridCol>
              </a:tblGrid>
              <a:tr h="105659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תיאטרון המצביאות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שימור רלוונטיות בארגונים ביטחוניים הפועלים בסביבה דינמית של שינויים מערכתיים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התמודדות ישראל עם כלי ההשפעה הסינים נוכח התחרות האסטרטגית בין ארצות הברית וסין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פעילות גופי הביטחון לצמצום הפערים החברתיים בישראל,  צה"ל ומשטרת ישראל כמקרי בוחן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008184"/>
                  </a:ext>
                </a:extLst>
              </a:tr>
              <a:tr h="105659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קווים מנחים לישות כלכלית מתפקדת בעזה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האם מדינת ישראל היא מדינת הזנק בדעיכה לא מורשת?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מניעת מימון טרור המתבצע באמצעות מטבעות קריפטוגרפים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ניתוח השפעת האיומים המכוונים לעורף על עוצמתו של החוסן האזרחי הישראלי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458576"/>
                  </a:ext>
                </a:extLst>
              </a:tr>
              <a:tr h="105659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חשיבותן של ערים חכמות לשיפור הביטחון הלאומי והפרטי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שימור מפקדים לוחמים בצה"ל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unmanned autonomous and semi-autonomous systems in asymmetric maritime warfare and its impact on blue water navies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Sealing the Golden Door, the True Impacts to Countering Terrorism through Immigration Policy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966490"/>
                  </a:ext>
                </a:extLst>
              </a:tr>
              <a:tr h="124820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 Energy Markets Demand / Supply Trends and their Geopolitical Consequences on the Middle East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and Russian Competition for Weapons Sales in the Middle East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Cyber Security its Influence on Social Resilience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Influence of Information Technology and Artificial Intelligence development to decision making processes in the economic and military sectors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658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7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441650FE-A45B-444C-9AF5-2B1B00436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09" t="23333" r="23437" b="18889"/>
          <a:stretch/>
        </p:blipFill>
        <p:spPr>
          <a:xfrm>
            <a:off x="446313" y="821418"/>
            <a:ext cx="11186019" cy="554954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4139878" y="6370964"/>
            <a:ext cx="3372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</a:t>
            </a:r>
            <a:r>
              <a:rPr lang="he-IL" sz="2800" dirty="0" err="1">
                <a:solidFill>
                  <a:srgbClr val="002060"/>
                </a:solidFill>
              </a:rPr>
              <a:t>he</a:t>
            </a:r>
            <a:r>
              <a:rPr lang="he-IL" sz="2800" dirty="0">
                <a:solidFill>
                  <a:srgbClr val="002060"/>
                </a:solidFill>
              </a:rPr>
              <a:t> </a:t>
            </a:r>
            <a:r>
              <a:rPr lang="he-IL" sz="2800" dirty="0" err="1">
                <a:solidFill>
                  <a:srgbClr val="002060"/>
                </a:solidFill>
              </a:rPr>
              <a:t>last</a:t>
            </a:r>
            <a:r>
              <a:rPr lang="he-IL" sz="2800" dirty="0">
                <a:solidFill>
                  <a:srgbClr val="002060"/>
                </a:solidFill>
              </a:rPr>
              <a:t> </a:t>
            </a:r>
            <a:r>
              <a:rPr lang="he-IL" sz="2800" dirty="0" err="1">
                <a:solidFill>
                  <a:srgbClr val="002060"/>
                </a:solidFill>
              </a:rPr>
              <a:t>supper</a:t>
            </a:r>
            <a:r>
              <a:rPr lang="en-US" sz="2800" dirty="0">
                <a:solidFill>
                  <a:srgbClr val="002060"/>
                </a:solidFill>
              </a:rPr>
              <a:t>, 2020</a:t>
            </a:r>
            <a:endParaRPr lang="he-I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Personal Experience Beats Theory | Greg Dorban">
            <a:extLst>
              <a:ext uri="{FF2B5EF4-FFF2-40B4-BE49-F238E27FC236}">
                <a16:creationId xmlns:a16="http://schemas.microsoft.com/office/drawing/2014/main" id="{F369F047-3224-442F-9EE4-7B624E776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5" y="2097889"/>
            <a:ext cx="4742993" cy="265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תמונה 6">
            <a:extLst>
              <a:ext uri="{FF2B5EF4-FFF2-40B4-BE49-F238E27FC236}">
                <a16:creationId xmlns:a16="http://schemas.microsoft.com/office/drawing/2014/main" id="{6142E703-62B8-48DD-A83A-618CC28E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240" y="1123527"/>
            <a:ext cx="3803154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Aft>
                <a:spcPts val="600"/>
              </a:spcAft>
            </a:pPr>
            <a:fld id="{6FBBACAA-D2A9-4F7C-85FB-46E287B5B6E0}" type="slidenum">
              <a:rPr lang="en-US" smtClean="0"/>
              <a:pPr algn="r" rtl="0"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3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איך קובעים גיל של סלעים?">
            <a:extLst>
              <a:ext uri="{FF2B5EF4-FFF2-40B4-BE49-F238E27FC236}">
                <a16:creationId xmlns:a16="http://schemas.microsoft.com/office/drawing/2014/main" id="{E6AFE207-9479-4DDD-AED3-207FDBD7C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r="2" b="2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D09E0ACA-B209-4027-9AC6-71B9D2E0A8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2" r="1826" b="-4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3" name="תמונה 2" descr="תמונה שמכילה שולחן, אדם, מקורה, מזון&#10;&#10;התיאור נוצר באופן אוטומטי">
            <a:extLst>
              <a:ext uri="{FF2B5EF4-FFF2-40B4-BE49-F238E27FC236}">
                <a16:creationId xmlns:a16="http://schemas.microsoft.com/office/drawing/2014/main" id="{E8D527EB-DE44-4DDA-A689-ECE5F201B4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6" t="2537" r="23451" b="-2537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6" name="תמונה 15" descr="תמונה שמכילה פירות, אישה, מזון, עמידה&#10;&#10;התיאור נוצר באופן אוטומטי">
            <a:extLst>
              <a:ext uri="{FF2B5EF4-FFF2-40B4-BE49-F238E27FC236}">
                <a16:creationId xmlns:a16="http://schemas.microsoft.com/office/drawing/2014/main" id="{3CAC1A22-AB55-4775-9FE1-B85929FB98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3" r="-1" b="-1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9" name="תמונה 8" descr="Flag of Greece.svg">
            <a:extLst>
              <a:ext uri="{FF2B5EF4-FFF2-40B4-BE49-F238E27FC236}">
                <a16:creationId xmlns:a16="http://schemas.microsoft.com/office/drawing/2014/main" id="{71F97C07-BC48-4A12-88E8-5643B2A2E3C6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08" r="13091" b="-7"/>
          <a:stretch/>
        </p:blipFill>
        <p:spPr bwMode="auto">
          <a:xfrm>
            <a:off x="4116686" y="3671986"/>
            <a:ext cx="1880734" cy="1343458"/>
          </a:xfrm>
          <a:prstGeom prst="rect">
            <a:avLst/>
          </a:prstGeom>
          <a:noFill/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A9E18EB5-EEFF-41B9-B259-64BF146E5F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18" r="6829" b="-1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767" y="6557043"/>
            <a:ext cx="95249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Aft>
                <a:spcPts val="600"/>
              </a:spcAft>
            </a:pPr>
            <a:fld id="{6FBBACAA-D2A9-4F7C-85FB-46E287B5B6E0}" type="slidenum">
              <a:rPr lang="en-US">
                <a:solidFill>
                  <a:srgbClr val="FFFFFF"/>
                </a:solidFill>
              </a:rPr>
              <a:pPr algn="r" rtl="0"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4" name="Picture 4" descr="Duitsland - Interface (Intl)">
            <a:extLst>
              <a:ext uri="{FF2B5EF4-FFF2-40B4-BE49-F238E27FC236}">
                <a16:creationId xmlns:a16="http://schemas.microsoft.com/office/drawing/2014/main" id="{D0408D11-9933-465A-AD43-76F1CA7A8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671987"/>
            <a:ext cx="2005211" cy="134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דגל אנגליה">
            <a:extLst>
              <a:ext uri="{FF2B5EF4-FFF2-40B4-BE49-F238E27FC236}">
                <a16:creationId xmlns:a16="http://schemas.microsoft.com/office/drawing/2014/main" id="{474DB845-3974-44DC-85BC-6D63CE7D2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47" y="5122578"/>
            <a:ext cx="2073439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קפריסין היוונית - דרום קפריסין - מידע על קפריסין">
            <a:extLst>
              <a:ext uri="{FF2B5EF4-FFF2-40B4-BE49-F238E27FC236}">
                <a16:creationId xmlns:a16="http://schemas.microsoft.com/office/drawing/2014/main" id="{DC18DA6B-D609-4727-B563-A11A49B4F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r="7817"/>
          <a:stretch/>
        </p:blipFill>
        <p:spPr bwMode="auto">
          <a:xfrm>
            <a:off x="4072273" y="5163548"/>
            <a:ext cx="190294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83949"/>
      </p:ext>
    </p:extLst>
  </p:cSld>
  <p:clrMapOvr>
    <a:masterClrMapping/>
  </p:clrMapOvr>
</p:sld>
</file>

<file path=ppt/theme/theme1.xml><?xml version="1.0" encoding="utf-8"?>
<a:theme xmlns:a="http://schemas.openxmlformats.org/drawingml/2006/main" name="עומק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770</Words>
  <Application>Microsoft Office PowerPoint</Application>
  <PresentationFormat>מסך רחב</PresentationFormat>
  <Paragraphs>84</Paragraphs>
  <Slides>13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עומק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Halperin Simona</dc:creator>
  <cp:lastModifiedBy>Maya levin</cp:lastModifiedBy>
  <cp:revision>71</cp:revision>
  <dcterms:created xsi:type="dcterms:W3CDTF">2020-06-26T07:31:10Z</dcterms:created>
  <dcterms:modified xsi:type="dcterms:W3CDTF">2020-07-02T21:48:53Z</dcterms:modified>
</cp:coreProperties>
</file>