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7" r:id="rId3"/>
    <p:sldId id="260" r:id="rId4"/>
    <p:sldId id="264" r:id="rId5"/>
    <p:sldId id="262" r:id="rId6"/>
    <p:sldId id="263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F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5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6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04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87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5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51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8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5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9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9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5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0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9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5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6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">
              <a:srgbClr val="00B0F0"/>
            </a:gs>
            <a:gs pos="2000">
              <a:schemeClr val="accent1">
                <a:lumMod val="5000"/>
                <a:lumOff val="95000"/>
              </a:schemeClr>
            </a:gs>
            <a:gs pos="76000">
              <a:schemeClr val="tx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06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microsoft.com/office/2007/relationships/hdphoto" Target="../media/hdphoto2.wdp"/><Relationship Id="rId17" Type="http://schemas.openxmlformats.org/officeDocument/2006/relationships/image" Target="../media/image27.png"/><Relationship Id="rId2" Type="http://schemas.openxmlformats.org/officeDocument/2006/relationships/image" Target="../media/image13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5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3629516" y="147274"/>
            <a:ext cx="4656383" cy="74176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6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 smtClean="0">
                <a:solidFill>
                  <a:srgbClr val="002060"/>
                </a:solidFill>
              </a:rPr>
              <a:t>מבל מז 47 </a:t>
            </a:r>
            <a:r>
              <a:rPr lang="en-US" b="1" smtClean="0">
                <a:solidFill>
                  <a:srgbClr val="002060"/>
                </a:solidFill>
              </a:rPr>
              <a:t>INDC</a:t>
            </a:r>
            <a:endParaRPr lang="he-IL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Diversity In The Workplace - Group Of People Illustration P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0" y="997891"/>
            <a:ext cx="6179911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ack Business Hands Concept Teamwork Collaboration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" b="5445"/>
          <a:stretch/>
        </p:blipFill>
        <p:spPr bwMode="auto">
          <a:xfrm>
            <a:off x="8850459" y="3412003"/>
            <a:ext cx="3072316" cy="26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inking - Two Heads Are Better Than One Stock Vector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5"/>
          <a:stretch/>
        </p:blipFill>
        <p:spPr bwMode="auto">
          <a:xfrm>
            <a:off x="5810946" y="3936133"/>
            <a:ext cx="2769765" cy="282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4" t="9139" r="1566" b="15528"/>
          <a:stretch/>
        </p:blipFill>
        <p:spPr>
          <a:xfrm>
            <a:off x="7478485" y="889034"/>
            <a:ext cx="4136572" cy="24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7" t="7263" r="857"/>
          <a:stretch/>
        </p:blipFill>
        <p:spPr>
          <a:xfrm>
            <a:off x="1512571" y="1097543"/>
            <a:ext cx="9292589" cy="5547097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10852362" y="1476548"/>
            <a:ext cx="1203962" cy="704504"/>
          </a:xfrm>
          <a:prstGeom prst="rect">
            <a:avLst/>
          </a:prstGeom>
        </p:spPr>
        <p:txBody>
          <a:bodyPr wrap="non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rgbClr val="002060"/>
                </a:solidFill>
              </a:rPr>
              <a:t>ישראלים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Israeli</a:t>
            </a:r>
            <a:r>
              <a:rPr lang="he-IL" sz="1800" b="1" dirty="0" smtClean="0">
                <a:solidFill>
                  <a:srgbClr val="002060"/>
                </a:solidFill>
              </a:rPr>
              <a:t> </a:t>
            </a:r>
            <a:endParaRPr lang="he-IL" sz="1800" b="1" dirty="0">
              <a:solidFill>
                <a:srgbClr val="002060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0730443" y="5535960"/>
            <a:ext cx="1447800" cy="774434"/>
          </a:xfrm>
          <a:prstGeom prst="rect">
            <a:avLst/>
          </a:prstGeom>
        </p:spPr>
        <p:txBody>
          <a:bodyPr wrap="non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000" b="1" dirty="0" smtClean="0">
                <a:solidFill>
                  <a:srgbClr val="002060"/>
                </a:solidFill>
              </a:rPr>
              <a:t>צבאי</a:t>
            </a:r>
            <a:endParaRPr lang="he-IL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Military</a:t>
            </a:r>
            <a:endParaRPr lang="he-IL" sz="2000" b="1" dirty="0">
              <a:solidFill>
                <a:srgbClr val="00206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0852362" y="2948811"/>
            <a:ext cx="1203962" cy="704504"/>
          </a:xfrm>
          <a:prstGeom prst="rect">
            <a:avLst/>
          </a:prstGeom>
        </p:spPr>
        <p:txBody>
          <a:bodyPr wrap="non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rgbClr val="002060"/>
                </a:solidFill>
              </a:rPr>
              <a:t>גברים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Men</a:t>
            </a:r>
            <a:r>
              <a:rPr lang="he-IL" sz="1800" b="1" dirty="0" smtClean="0">
                <a:solidFill>
                  <a:srgbClr val="002060"/>
                </a:solidFill>
              </a:rPr>
              <a:t> </a:t>
            </a:r>
            <a:endParaRPr lang="he-IL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0744200" y="4207420"/>
            <a:ext cx="1447800" cy="774434"/>
          </a:xfrm>
          <a:prstGeom prst="rect">
            <a:avLst/>
          </a:prstGeom>
        </p:spPr>
        <p:txBody>
          <a:bodyPr wrap="non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000" b="1" dirty="0" smtClean="0">
                <a:solidFill>
                  <a:srgbClr val="002060"/>
                </a:solidFill>
              </a:rPr>
              <a:t>בטחוני</a:t>
            </a:r>
            <a:endParaRPr lang="he-IL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Security</a:t>
            </a:r>
            <a:endParaRPr lang="he-IL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0" y="1476548"/>
            <a:ext cx="1478280" cy="688055"/>
          </a:xfrm>
          <a:prstGeom prst="rect">
            <a:avLst/>
          </a:prstGeom>
        </p:spPr>
        <p:txBody>
          <a:bodyPr wrap="non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rgbClr val="002060"/>
                </a:solidFill>
              </a:rPr>
              <a:t>בינלאומיים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Internationals</a:t>
            </a:r>
            <a:endParaRPr lang="he-IL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0480" y="4154523"/>
            <a:ext cx="1447800" cy="880228"/>
          </a:xfrm>
          <a:prstGeom prst="rect">
            <a:avLst/>
          </a:prstGeom>
        </p:spPr>
        <p:txBody>
          <a:bodyPr wrap="non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000" b="1" dirty="0" smtClean="0">
                <a:solidFill>
                  <a:srgbClr val="002060"/>
                </a:solidFill>
              </a:rPr>
              <a:t>אזרחי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Civilian</a:t>
            </a:r>
            <a:endParaRPr lang="he-IL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0" y="5536846"/>
            <a:ext cx="1447800" cy="880228"/>
          </a:xfrm>
          <a:prstGeom prst="rect">
            <a:avLst/>
          </a:prstGeom>
        </p:spPr>
        <p:txBody>
          <a:bodyPr wrap="non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000" b="1" dirty="0" smtClean="0">
                <a:solidFill>
                  <a:srgbClr val="002060"/>
                </a:solidFill>
              </a:rPr>
              <a:t>אזרחי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Civilian</a:t>
            </a:r>
            <a:endParaRPr lang="he-IL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21919" y="2865883"/>
            <a:ext cx="1203962" cy="704504"/>
          </a:xfrm>
          <a:prstGeom prst="rect">
            <a:avLst/>
          </a:prstGeom>
        </p:spPr>
        <p:txBody>
          <a:bodyPr wrap="non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rgbClr val="002060"/>
                </a:solidFill>
              </a:rPr>
              <a:t>נשים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Women</a:t>
            </a:r>
            <a:r>
              <a:rPr lang="he-IL" sz="1800" b="1" dirty="0" smtClean="0">
                <a:solidFill>
                  <a:srgbClr val="002060"/>
                </a:solidFill>
              </a:rPr>
              <a:t> </a:t>
            </a:r>
            <a:endParaRPr lang="he-IL" sz="1800" b="1" dirty="0">
              <a:solidFill>
                <a:srgbClr val="002060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325881" y="4072482"/>
            <a:ext cx="838199" cy="606198"/>
          </a:xfrm>
          <a:prstGeom prst="rect">
            <a:avLst/>
          </a:prstGeom>
        </p:spPr>
        <p:txBody>
          <a:bodyPr wrap="non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dirty="0" smtClean="0"/>
              <a:t>מדיני</a:t>
            </a:r>
          </a:p>
          <a:p>
            <a:pPr algn="ctr"/>
            <a:r>
              <a:rPr lang="en-US" sz="1600" b="1" dirty="0" smtClean="0"/>
              <a:t>Diplomacy</a:t>
            </a:r>
            <a:endParaRPr lang="he-IL" sz="16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1744980" y="4072482"/>
            <a:ext cx="1447800" cy="659484"/>
          </a:xfrm>
          <a:prstGeom prst="rect">
            <a:avLst/>
          </a:prstGeom>
        </p:spPr>
        <p:txBody>
          <a:bodyPr wrap="non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dirty="0" smtClean="0"/>
              <a:t>כלכלי</a:t>
            </a:r>
          </a:p>
          <a:p>
            <a:pPr algn="ctr"/>
            <a:r>
              <a:rPr lang="en-US" sz="1600" b="1" dirty="0" smtClean="0"/>
              <a:t>Economy</a:t>
            </a:r>
            <a:endParaRPr lang="he-IL" sz="16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2735580" y="4072482"/>
            <a:ext cx="914400" cy="659484"/>
          </a:xfrm>
          <a:prstGeom prst="rect">
            <a:avLst/>
          </a:prstGeom>
        </p:spPr>
        <p:txBody>
          <a:bodyPr wrap="non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dirty="0" smtClean="0"/>
              <a:t>חברתי</a:t>
            </a:r>
          </a:p>
          <a:p>
            <a:pPr algn="ctr"/>
            <a:r>
              <a:rPr lang="en-US" sz="1600" b="1" dirty="0" smtClean="0"/>
              <a:t>Social</a:t>
            </a:r>
            <a:endParaRPr lang="he-IL" sz="16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6633210" y="4054473"/>
            <a:ext cx="1127760" cy="604062"/>
          </a:xfrm>
          <a:prstGeom prst="rect">
            <a:avLst/>
          </a:prstGeom>
        </p:spPr>
        <p:txBody>
          <a:bodyPr wrap="non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/>
              <a:t>בטחוני</a:t>
            </a:r>
            <a:endParaRPr lang="he-IL" sz="1800" b="1" dirty="0" smtClean="0"/>
          </a:p>
          <a:p>
            <a:pPr algn="ctr"/>
            <a:r>
              <a:rPr lang="en-US" sz="1800" b="1" dirty="0" smtClean="0"/>
              <a:t>Security </a:t>
            </a:r>
          </a:p>
        </p:txBody>
      </p:sp>
      <p:sp>
        <p:nvSpPr>
          <p:cNvPr id="19" name="כותרת 1"/>
          <p:cNvSpPr>
            <a:spLocks noGrp="1"/>
          </p:cNvSpPr>
          <p:nvPr>
            <p:ph type="title"/>
          </p:nvPr>
        </p:nvSpPr>
        <p:spPr>
          <a:xfrm>
            <a:off x="731520" y="-228020"/>
            <a:ext cx="10515600" cy="1325563"/>
          </a:xfrm>
        </p:spPr>
        <p:txBody>
          <a:bodyPr/>
          <a:lstStyle/>
          <a:p>
            <a:pPr algn="ctr"/>
            <a:r>
              <a:rPr lang="he-IL" dirty="0" smtClean="0">
                <a:solidFill>
                  <a:srgbClr val="002060"/>
                </a:solidFill>
              </a:rPr>
              <a:t>מי אנחנו ?</a:t>
            </a:r>
            <a:r>
              <a:rPr lang="en-US" dirty="0" smtClean="0">
                <a:solidFill>
                  <a:srgbClr val="002060"/>
                </a:solidFill>
              </a:rPr>
              <a:t> Who are we 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4107180" y="5535960"/>
            <a:ext cx="1127760" cy="604062"/>
          </a:xfrm>
          <a:prstGeom prst="rect">
            <a:avLst/>
          </a:prstGeom>
        </p:spPr>
        <p:txBody>
          <a:bodyPr wrap="non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/>
              <a:t>אזרחי בטחוני</a:t>
            </a:r>
          </a:p>
          <a:p>
            <a:pPr algn="ctr"/>
            <a:r>
              <a:rPr lang="en-US" sz="1800" b="1" dirty="0" err="1" smtClean="0"/>
              <a:t>Civnon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militaryil</a:t>
            </a:r>
            <a:r>
              <a:rPr lang="en-US" sz="1800" b="1" dirty="0" smtClean="0"/>
              <a:t> security</a:t>
            </a:r>
            <a:endParaRPr lang="he-IL" sz="1800" b="1" dirty="0" smtClean="0"/>
          </a:p>
          <a:p>
            <a:pPr algn="ctr"/>
            <a:endParaRPr lang="he-IL" sz="1800" b="1" dirty="0"/>
          </a:p>
        </p:txBody>
      </p:sp>
    </p:spTree>
    <p:extLst>
      <p:ext uri="{BB962C8B-B14F-4D97-AF65-F5344CB8AC3E}">
        <p14:creationId xmlns:p14="http://schemas.microsoft.com/office/powerpoint/2010/main" val="25545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מלבן 57"/>
          <p:cNvSpPr/>
          <p:nvPr/>
        </p:nvSpPr>
        <p:spPr>
          <a:xfrm>
            <a:off x="5587884" y="1008824"/>
            <a:ext cx="651854" cy="535264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shade val="50000"/>
                <a:alpha val="3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מלבן 58"/>
          <p:cNvSpPr/>
          <p:nvPr/>
        </p:nvSpPr>
        <p:spPr>
          <a:xfrm>
            <a:off x="7126580" y="998992"/>
            <a:ext cx="576279" cy="535264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shade val="50000"/>
                <a:alpha val="3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מלבן 59"/>
          <p:cNvSpPr/>
          <p:nvPr/>
        </p:nvSpPr>
        <p:spPr>
          <a:xfrm>
            <a:off x="9207133" y="998993"/>
            <a:ext cx="332217" cy="535264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shade val="50000"/>
                <a:alpha val="3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3655199" y="998993"/>
            <a:ext cx="979046" cy="535264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shade val="50000"/>
                <a:alpha val="3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8D4BE04A-E532-4C32-9EA9-81A58A6C6D1C}"/>
              </a:ext>
            </a:extLst>
          </p:cNvPr>
          <p:cNvCxnSpPr>
            <a:cxnSpLocks/>
          </p:cNvCxnSpPr>
          <p:nvPr/>
        </p:nvCxnSpPr>
        <p:spPr>
          <a:xfrm flipH="1">
            <a:off x="345760" y="4208935"/>
            <a:ext cx="1918252" cy="0"/>
          </a:xfrm>
          <a:prstGeom prst="line">
            <a:avLst/>
          </a:prstGeom>
          <a:ln w="33972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2184BCB-7D0B-2943-81E1-68FC3E420E81}"/>
              </a:ext>
            </a:extLst>
          </p:cNvPr>
          <p:cNvSpPr txBox="1"/>
          <p:nvPr/>
        </p:nvSpPr>
        <p:spPr>
          <a:xfrm>
            <a:off x="84104" y="5137235"/>
            <a:ext cx="241622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T4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 Integrative season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B3200F-5074-9445-8462-AC05E77BE4D8}"/>
              </a:ext>
            </a:extLst>
          </p:cNvPr>
          <p:cNvSpPr txBox="1"/>
          <p:nvPr/>
        </p:nvSpPr>
        <p:spPr>
          <a:xfrm>
            <a:off x="113600" y="3133502"/>
            <a:ext cx="197725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T2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 Israeli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 Season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98323" y="4013369"/>
            <a:ext cx="216568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T3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 Specialization &amp; electives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180115" y="1217569"/>
            <a:ext cx="208389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T1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 Global Season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8" name="תמונה 27">
            <a:extLst>
              <a:ext uri="{FF2B5EF4-FFF2-40B4-BE49-F238E27FC236}">
                <a16:creationId xmlns:a16="http://schemas.microsoft.com/office/drawing/2014/main" id="{18B919B0-22A5-44B2-94E9-DB434F858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222" y="1531549"/>
            <a:ext cx="8431137" cy="4742155"/>
          </a:xfrm>
          <a:prstGeom prst="rect">
            <a:avLst/>
          </a:prstGeom>
        </p:spPr>
      </p:pic>
      <p:sp>
        <p:nvSpPr>
          <p:cNvPr id="12" name="TextBox 85">
            <a:extLst>
              <a:ext uri="{FF2B5EF4-FFF2-40B4-BE49-F238E27FC236}">
                <a16:creationId xmlns:a16="http://schemas.microsoft.com/office/drawing/2014/main" id="{44C10A41-35DD-4A2A-B999-A31608C534E4}"/>
              </a:ext>
            </a:extLst>
          </p:cNvPr>
          <p:cNvSpPr txBox="1"/>
          <p:nvPr/>
        </p:nvSpPr>
        <p:spPr>
          <a:xfrm>
            <a:off x="9031188" y="4848245"/>
            <a:ext cx="141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סמינר מחקרי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ארה"ב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TextBox 85">
            <a:extLst>
              <a:ext uri="{FF2B5EF4-FFF2-40B4-BE49-F238E27FC236}">
                <a16:creationId xmlns:a16="http://schemas.microsoft.com/office/drawing/2014/main" id="{4DBCA1CC-7469-48D5-9C6C-56A9C1217342}"/>
              </a:ext>
            </a:extLst>
          </p:cNvPr>
          <p:cNvSpPr txBox="1"/>
          <p:nvPr/>
        </p:nvSpPr>
        <p:spPr>
          <a:xfrm>
            <a:off x="6378463" y="1685955"/>
            <a:ext cx="141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סמינר מחקרי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אירופה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TextBox 85">
            <a:extLst>
              <a:ext uri="{FF2B5EF4-FFF2-40B4-BE49-F238E27FC236}">
                <a16:creationId xmlns:a16="http://schemas.microsoft.com/office/drawing/2014/main" id="{F4C89BF4-AAB3-4CD3-AE57-A101808B667A}"/>
              </a:ext>
            </a:extLst>
          </p:cNvPr>
          <p:cNvSpPr txBox="1"/>
          <p:nvPr/>
        </p:nvSpPr>
        <p:spPr>
          <a:xfrm>
            <a:off x="7509125" y="2886403"/>
            <a:ext cx="141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סימולציה מדינית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extBox 85">
            <a:extLst>
              <a:ext uri="{FF2B5EF4-FFF2-40B4-BE49-F238E27FC236}">
                <a16:creationId xmlns:a16="http://schemas.microsoft.com/office/drawing/2014/main" id="{2B94C87F-9849-4B78-AC4B-BC6DC978E185}"/>
              </a:ext>
            </a:extLst>
          </p:cNvPr>
          <p:cNvSpPr txBox="1"/>
          <p:nvPr/>
        </p:nvSpPr>
        <p:spPr>
          <a:xfrm>
            <a:off x="7208078" y="4148349"/>
            <a:ext cx="1646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סמינר מחקרי מזרח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45631259-F464-4043-AB94-30FC0EC7E2EC}"/>
              </a:ext>
            </a:extLst>
          </p:cNvPr>
          <p:cNvSpPr/>
          <p:nvPr/>
        </p:nvSpPr>
        <p:spPr>
          <a:xfrm>
            <a:off x="3697446" y="1588303"/>
            <a:ext cx="195304" cy="1953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A7680820-11F1-41F5-B4C3-6891CA7BA799}"/>
              </a:ext>
            </a:extLst>
          </p:cNvPr>
          <p:cNvSpPr/>
          <p:nvPr/>
        </p:nvSpPr>
        <p:spPr>
          <a:xfrm>
            <a:off x="4940303" y="2049772"/>
            <a:ext cx="195304" cy="1953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8A2B3D51-2B12-4AEB-B1B5-F4772BA3BE00}"/>
              </a:ext>
            </a:extLst>
          </p:cNvPr>
          <p:cNvSpPr/>
          <p:nvPr/>
        </p:nvSpPr>
        <p:spPr>
          <a:xfrm>
            <a:off x="5998348" y="1674079"/>
            <a:ext cx="195304" cy="1953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D4551C84-616D-464F-A40D-A53E4BDEEEC7}"/>
              </a:ext>
            </a:extLst>
          </p:cNvPr>
          <p:cNvSpPr/>
          <p:nvPr/>
        </p:nvSpPr>
        <p:spPr>
          <a:xfrm>
            <a:off x="3212552" y="3279862"/>
            <a:ext cx="195304" cy="1953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72123022-14AE-46E7-9E69-C92BE0FC427F}"/>
              </a:ext>
            </a:extLst>
          </p:cNvPr>
          <p:cNvSpPr/>
          <p:nvPr/>
        </p:nvSpPr>
        <p:spPr>
          <a:xfrm>
            <a:off x="4438941" y="3279862"/>
            <a:ext cx="195304" cy="1953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6D5F5988-8589-4698-8601-0EB6AB3717B5}"/>
              </a:ext>
            </a:extLst>
          </p:cNvPr>
          <p:cNvSpPr/>
          <p:nvPr/>
        </p:nvSpPr>
        <p:spPr>
          <a:xfrm>
            <a:off x="5597909" y="3307530"/>
            <a:ext cx="195304" cy="1953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F306008C-7AAF-4D40-B39A-570784E1660D}"/>
              </a:ext>
            </a:extLst>
          </p:cNvPr>
          <p:cNvSpPr/>
          <p:nvPr/>
        </p:nvSpPr>
        <p:spPr>
          <a:xfrm>
            <a:off x="6511564" y="3331348"/>
            <a:ext cx="195304" cy="1953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33A0EDF8-6460-46CC-8215-044B6CF6D889}"/>
              </a:ext>
            </a:extLst>
          </p:cNvPr>
          <p:cNvSpPr/>
          <p:nvPr/>
        </p:nvSpPr>
        <p:spPr>
          <a:xfrm>
            <a:off x="8598871" y="2136982"/>
            <a:ext cx="195304" cy="1953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6" name="Oval 13">
            <a:extLst>
              <a:ext uri="{FF2B5EF4-FFF2-40B4-BE49-F238E27FC236}">
                <a16:creationId xmlns:a16="http://schemas.microsoft.com/office/drawing/2014/main" id="{56500898-417B-4BB4-87AD-524CE81C3C17}"/>
              </a:ext>
            </a:extLst>
          </p:cNvPr>
          <p:cNvSpPr/>
          <p:nvPr/>
        </p:nvSpPr>
        <p:spPr>
          <a:xfrm>
            <a:off x="3267300" y="4157954"/>
            <a:ext cx="195304" cy="19530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30949BA3-E663-4E21-B7A0-DF8C726B77F5}"/>
              </a:ext>
            </a:extLst>
          </p:cNvPr>
          <p:cNvSpPr/>
          <p:nvPr/>
        </p:nvSpPr>
        <p:spPr>
          <a:xfrm>
            <a:off x="4241883" y="4187397"/>
            <a:ext cx="195304" cy="19530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58B4573E-A0B0-4600-AF2B-2D705E9D81BE}"/>
              </a:ext>
            </a:extLst>
          </p:cNvPr>
          <p:cNvSpPr/>
          <p:nvPr/>
        </p:nvSpPr>
        <p:spPr>
          <a:xfrm>
            <a:off x="5378115" y="4208935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F5D60458-98F3-49AD-8F6A-79578DECCF80}"/>
              </a:ext>
            </a:extLst>
          </p:cNvPr>
          <p:cNvSpPr/>
          <p:nvPr/>
        </p:nvSpPr>
        <p:spPr>
          <a:xfrm>
            <a:off x="7655408" y="5325248"/>
            <a:ext cx="195304" cy="19530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5" name="TextBox 85">
            <a:extLst>
              <a:ext uri="{FF2B5EF4-FFF2-40B4-BE49-F238E27FC236}">
                <a16:creationId xmlns:a16="http://schemas.microsoft.com/office/drawing/2014/main" id="{C17A1996-8CC4-48BB-9C50-0F274AFDE5F8}"/>
              </a:ext>
            </a:extLst>
          </p:cNvPr>
          <p:cNvSpPr txBox="1"/>
          <p:nvPr/>
        </p:nvSpPr>
        <p:spPr>
          <a:xfrm rot="19016837">
            <a:off x="4770524" y="1444689"/>
            <a:ext cx="109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מהפוליס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 </a:t>
            </a:r>
            <a:r>
              <a:rPr kumimoji="0" lang="he-IL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לגלובליצזיה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</a:endParaRPr>
          </a:p>
        </p:txBody>
      </p:sp>
      <p:sp>
        <p:nvSpPr>
          <p:cNvPr id="36" name="TextBox 85">
            <a:extLst>
              <a:ext uri="{FF2B5EF4-FFF2-40B4-BE49-F238E27FC236}">
                <a16:creationId xmlns:a16="http://schemas.microsoft.com/office/drawing/2014/main" id="{76A643BF-B75C-4D60-8C0E-146AEC6CE2F3}"/>
              </a:ext>
            </a:extLst>
          </p:cNvPr>
          <p:cNvSpPr txBox="1"/>
          <p:nvPr/>
        </p:nvSpPr>
        <p:spPr>
          <a:xfrm rot="19016837">
            <a:off x="5755276" y="3031311"/>
            <a:ext cx="125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1400" dirty="0">
                <a:solidFill>
                  <a:schemeClr val="bg1"/>
                </a:solidFill>
                <a:latin typeface="Corbel" panose="020B0503020204020204"/>
              </a:rPr>
              <a:t>סיורי הביטחון הלאומי</a:t>
            </a:r>
            <a:endParaRPr lang="en-US" sz="1400" dirty="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37" name="TextBox 85">
            <a:extLst>
              <a:ext uri="{FF2B5EF4-FFF2-40B4-BE49-F238E27FC236}">
                <a16:creationId xmlns:a16="http://schemas.microsoft.com/office/drawing/2014/main" id="{8113A952-859F-445C-AEC3-FB472DD2C6D2}"/>
              </a:ext>
            </a:extLst>
          </p:cNvPr>
          <p:cNvSpPr txBox="1"/>
          <p:nvPr/>
        </p:nvSpPr>
        <p:spPr>
          <a:xfrm rot="19016837">
            <a:off x="3665466" y="2765188"/>
            <a:ext cx="1096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1400" dirty="0">
                <a:solidFill>
                  <a:schemeClr val="bg1"/>
                </a:solidFill>
                <a:latin typeface="Corbel" panose="020B0503020204020204"/>
              </a:rPr>
              <a:t>מושגי הביטחון הלאומי</a:t>
            </a:r>
            <a:endParaRPr lang="en-US" sz="1400" dirty="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38" name="TextBox 85">
            <a:extLst>
              <a:ext uri="{FF2B5EF4-FFF2-40B4-BE49-F238E27FC236}">
                <a16:creationId xmlns:a16="http://schemas.microsoft.com/office/drawing/2014/main" id="{E043FB2B-66BB-4272-94F0-4AB9EDDB773D}"/>
              </a:ext>
            </a:extLst>
          </p:cNvPr>
          <p:cNvSpPr txBox="1"/>
          <p:nvPr/>
        </p:nvSpPr>
        <p:spPr>
          <a:xfrm rot="19016837">
            <a:off x="4763764" y="2996771"/>
            <a:ext cx="109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1400" dirty="0">
                <a:solidFill>
                  <a:schemeClr val="bg1"/>
                </a:solidFill>
                <a:latin typeface="Corbel" panose="020B0503020204020204"/>
              </a:rPr>
              <a:t>חשיבה אסטרטגית</a:t>
            </a:r>
            <a:endParaRPr lang="en-US" sz="1400" dirty="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39" name="TextBox 85">
            <a:extLst>
              <a:ext uri="{FF2B5EF4-FFF2-40B4-BE49-F238E27FC236}">
                <a16:creationId xmlns:a16="http://schemas.microsoft.com/office/drawing/2014/main" id="{C1088D5B-C3ED-4928-A744-02A3A8BFCAB8}"/>
              </a:ext>
            </a:extLst>
          </p:cNvPr>
          <p:cNvSpPr txBox="1"/>
          <p:nvPr/>
        </p:nvSpPr>
        <p:spPr>
          <a:xfrm rot="19016837">
            <a:off x="2779650" y="2834856"/>
            <a:ext cx="109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1400" dirty="0">
                <a:solidFill>
                  <a:schemeClr val="bg1"/>
                </a:solidFill>
                <a:latin typeface="Corbel" panose="020B0503020204020204"/>
              </a:rPr>
              <a:t>אבות האומה</a:t>
            </a:r>
            <a:endParaRPr lang="en-US" sz="1400" dirty="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40" name="TextBox 85">
            <a:extLst>
              <a:ext uri="{FF2B5EF4-FFF2-40B4-BE49-F238E27FC236}">
                <a16:creationId xmlns:a16="http://schemas.microsoft.com/office/drawing/2014/main" id="{5F324B13-3F9C-4C89-9747-39C82DED29BE}"/>
              </a:ext>
            </a:extLst>
          </p:cNvPr>
          <p:cNvSpPr txBox="1"/>
          <p:nvPr/>
        </p:nvSpPr>
        <p:spPr>
          <a:xfrm rot="19016837">
            <a:off x="5132837" y="1998011"/>
            <a:ext cx="109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1400" dirty="0">
                <a:solidFill>
                  <a:schemeClr val="bg1"/>
                </a:solidFill>
                <a:latin typeface="Corbel" panose="020B0503020204020204"/>
              </a:rPr>
              <a:t>מחשבה אסטרטגית</a:t>
            </a:r>
            <a:endParaRPr lang="en-US" sz="1400" dirty="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41" name="TextBox 85">
            <a:extLst>
              <a:ext uri="{FF2B5EF4-FFF2-40B4-BE49-F238E27FC236}">
                <a16:creationId xmlns:a16="http://schemas.microsoft.com/office/drawing/2014/main" id="{5FD7BA9B-6FA0-473B-9D95-C0E4C0747563}"/>
              </a:ext>
            </a:extLst>
          </p:cNvPr>
          <p:cNvSpPr txBox="1"/>
          <p:nvPr/>
        </p:nvSpPr>
        <p:spPr>
          <a:xfrm rot="19016837">
            <a:off x="3612042" y="1067098"/>
            <a:ext cx="109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ביטחון לאומי גלובלי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</a:endParaRPr>
          </a:p>
        </p:txBody>
      </p:sp>
      <p:sp>
        <p:nvSpPr>
          <p:cNvPr id="42" name="TextBox 85">
            <a:extLst>
              <a:ext uri="{FF2B5EF4-FFF2-40B4-BE49-F238E27FC236}">
                <a16:creationId xmlns:a16="http://schemas.microsoft.com/office/drawing/2014/main" id="{1D32C6CA-3207-46E6-AEA2-B9E1EA59B23B}"/>
              </a:ext>
            </a:extLst>
          </p:cNvPr>
          <p:cNvSpPr txBox="1"/>
          <p:nvPr/>
        </p:nvSpPr>
        <p:spPr>
          <a:xfrm rot="19016837">
            <a:off x="2507178" y="3955455"/>
            <a:ext cx="128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1400" dirty="0">
                <a:solidFill>
                  <a:schemeClr val="bg1"/>
                </a:solidFill>
                <a:latin typeface="Corbel" panose="020B0503020204020204"/>
              </a:rPr>
              <a:t>סמינר מורחב</a:t>
            </a:r>
            <a:endParaRPr lang="en-US" sz="1400" dirty="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46" name="TextBox 85">
            <a:extLst>
              <a:ext uri="{FF2B5EF4-FFF2-40B4-BE49-F238E27FC236}">
                <a16:creationId xmlns:a16="http://schemas.microsoft.com/office/drawing/2014/main" id="{DE29AD41-6855-48C7-98F2-222373ECC195}"/>
              </a:ext>
            </a:extLst>
          </p:cNvPr>
          <p:cNvSpPr txBox="1"/>
          <p:nvPr/>
        </p:nvSpPr>
        <p:spPr>
          <a:xfrm rot="19016837">
            <a:off x="3580466" y="3924718"/>
            <a:ext cx="133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1400" dirty="0">
                <a:solidFill>
                  <a:schemeClr val="bg1"/>
                </a:solidFill>
                <a:latin typeface="Corbel" panose="020B0503020204020204"/>
              </a:rPr>
              <a:t>העולם הדיגיטלי</a:t>
            </a:r>
            <a:endParaRPr lang="en-US" sz="1400" dirty="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47" name="TextBox 85">
            <a:extLst>
              <a:ext uri="{FF2B5EF4-FFF2-40B4-BE49-F238E27FC236}">
                <a16:creationId xmlns:a16="http://schemas.microsoft.com/office/drawing/2014/main" id="{4DFAF2A8-CF71-44DE-92C0-998A289F3023}"/>
              </a:ext>
            </a:extLst>
          </p:cNvPr>
          <p:cNvSpPr txBox="1"/>
          <p:nvPr/>
        </p:nvSpPr>
        <p:spPr>
          <a:xfrm rot="19016837">
            <a:off x="4763763" y="4008491"/>
            <a:ext cx="109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1400" dirty="0">
                <a:solidFill>
                  <a:schemeClr val="bg1"/>
                </a:solidFill>
                <a:latin typeface="Corbel" panose="020B0503020204020204"/>
              </a:rPr>
              <a:t>סמינר בחירה</a:t>
            </a:r>
            <a:endParaRPr lang="en-US" sz="1400" dirty="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48" name="TextBox 85">
            <a:extLst>
              <a:ext uri="{FF2B5EF4-FFF2-40B4-BE49-F238E27FC236}">
                <a16:creationId xmlns:a16="http://schemas.microsoft.com/office/drawing/2014/main" id="{C3F38B93-B0B7-40F0-A2D7-053C8F33EADB}"/>
              </a:ext>
            </a:extLst>
          </p:cNvPr>
          <p:cNvSpPr txBox="1"/>
          <p:nvPr/>
        </p:nvSpPr>
        <p:spPr>
          <a:xfrm rot="19016837">
            <a:off x="8050585" y="1693291"/>
            <a:ext cx="109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פוליטיקה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</a:rPr>
              <a:t>מדינאות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</a:endParaRPr>
          </a:p>
        </p:txBody>
      </p:sp>
      <p:sp>
        <p:nvSpPr>
          <p:cNvPr id="49" name="TextBox 85">
            <a:extLst>
              <a:ext uri="{FF2B5EF4-FFF2-40B4-BE49-F238E27FC236}">
                <a16:creationId xmlns:a16="http://schemas.microsoft.com/office/drawing/2014/main" id="{FE137069-F8B3-4DDB-B10B-FB17AF40FC7F}"/>
              </a:ext>
            </a:extLst>
          </p:cNvPr>
          <p:cNvSpPr txBox="1"/>
          <p:nvPr/>
        </p:nvSpPr>
        <p:spPr>
          <a:xfrm rot="19016837">
            <a:off x="6883402" y="5269012"/>
            <a:ext cx="1096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1400" dirty="0">
                <a:solidFill>
                  <a:schemeClr val="bg1"/>
                </a:solidFill>
                <a:latin typeface="Corbel" panose="020B0503020204020204"/>
              </a:rPr>
              <a:t>פרויקט גמר</a:t>
            </a:r>
            <a:endParaRPr lang="en-US" sz="1400" dirty="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50" name="Oval 13">
            <a:extLst>
              <a:ext uri="{FF2B5EF4-FFF2-40B4-BE49-F238E27FC236}">
                <a16:creationId xmlns:a16="http://schemas.microsoft.com/office/drawing/2014/main" id="{1DE69BD3-E190-4E7A-98E4-8D8C0E85EBC5}"/>
              </a:ext>
            </a:extLst>
          </p:cNvPr>
          <p:cNvSpPr/>
          <p:nvPr/>
        </p:nvSpPr>
        <p:spPr>
          <a:xfrm>
            <a:off x="9379797" y="2571173"/>
            <a:ext cx="195304" cy="1953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1" name="TextBox 85">
            <a:extLst>
              <a:ext uri="{FF2B5EF4-FFF2-40B4-BE49-F238E27FC236}">
                <a16:creationId xmlns:a16="http://schemas.microsoft.com/office/drawing/2014/main" id="{C563664F-0D5B-4678-A56A-893A1DE78075}"/>
              </a:ext>
            </a:extLst>
          </p:cNvPr>
          <p:cNvSpPr txBox="1"/>
          <p:nvPr/>
        </p:nvSpPr>
        <p:spPr>
          <a:xfrm rot="19016837">
            <a:off x="9165868" y="1983465"/>
            <a:ext cx="109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400" dirty="0">
                <a:solidFill>
                  <a:schemeClr val="bg1"/>
                </a:solidFill>
                <a:latin typeface="Corbel" panose="020B0503020204020204"/>
              </a:rPr>
              <a:t>מיומנויות אישיות</a:t>
            </a:r>
            <a:endParaRPr lang="en-US" sz="1400" dirty="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57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38200" y="93561"/>
            <a:ext cx="10515600" cy="9054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solidFill>
                  <a:srgbClr val="00206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מודל המטרו – למידה אינטגרטיבית על פני יסודות </a:t>
            </a:r>
            <a:r>
              <a:rPr lang="he-IL" b="1" dirty="0" err="1" smtClean="0">
                <a:solidFill>
                  <a:srgbClr val="00206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הבטל"מ</a:t>
            </a:r>
            <a:r>
              <a:rPr lang="he-IL" b="1" dirty="0" smtClean="0">
                <a:solidFill>
                  <a:srgbClr val="00206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Imprint MT Shadow" panose="04020605060303030202" pitchFamily="82" charset="0"/>
                <a:cs typeface="Levenim MT" panose="02010502060101010101" pitchFamily="2" charset="-79"/>
              </a:rPr>
              <a:t>The Metro model – integrative learning over NS foundation</a:t>
            </a:r>
            <a:endParaRPr lang="he-IL" b="1" dirty="0">
              <a:solidFill>
                <a:srgbClr val="FF0000"/>
              </a:solidFill>
              <a:latin typeface="Imprint MT Shadow" panose="04020605060303030202" pitchFamily="82" charset="0"/>
              <a:cs typeface="Levenim MT" panose="02010502060101010101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9085" y="6438389"/>
            <a:ext cx="204652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Defense &amp; Security 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61148" y="6446021"/>
            <a:ext cx="120738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Diplomacy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82" y="6442207"/>
            <a:ext cx="89479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Society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23784" y="6434100"/>
            <a:ext cx="108234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Economy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" name="טבעת 1"/>
          <p:cNvSpPr/>
          <p:nvPr/>
        </p:nvSpPr>
        <p:spPr>
          <a:xfrm>
            <a:off x="2444973" y="989660"/>
            <a:ext cx="9107929" cy="5358281"/>
          </a:xfrm>
          <a:prstGeom prst="donut">
            <a:avLst>
              <a:gd name="adj" fmla="val 290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905602" y="5757904"/>
            <a:ext cx="1872629" cy="369332"/>
          </a:xfrm>
          <a:prstGeom prst="rect">
            <a:avLst/>
          </a:prstGeom>
          <a:solidFill>
            <a:srgbClr val="7030A0">
              <a:alpha val="49000"/>
            </a:srgbClr>
          </a:solidFill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Strategic thought</a:t>
            </a:r>
            <a:endParaRPr lang="he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4" grpId="0" animBg="1"/>
      <p:bldP spid="5" grpId="0" animBg="1"/>
      <p:bldP spid="61" grpId="0" animBg="1"/>
      <p:bldP spid="62" grpId="0" animBg="1"/>
      <p:bldP spid="63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1" y="3466810"/>
            <a:ext cx="6974449" cy="3385060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4650"/>
            <a:ext cx="5257800" cy="394335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904"/>
            <a:ext cx="4441372" cy="333102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918" y="90840"/>
            <a:ext cx="4734832" cy="3551124"/>
          </a:xfrm>
          <a:prstGeom prst="rect">
            <a:avLst/>
          </a:prstGeom>
        </p:spPr>
      </p:pic>
      <p:pic>
        <p:nvPicPr>
          <p:cNvPr id="9" name="Picture 4" descr="Image result for homeland">
            <a:extLst>
              <a:ext uri="{FF2B5EF4-FFF2-40B4-BE49-F238E27FC236}">
                <a16:creationId xmlns:a16="http://schemas.microsoft.com/office/drawing/2014/main" id="{117D326A-D84C-4509-8CF2-CD1247F75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353" y="37986"/>
            <a:ext cx="2478220" cy="351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EF7C024-4528-41A4-A080-9B57208506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24" y="455846"/>
            <a:ext cx="2453677" cy="1742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8052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03815" y="99387"/>
            <a:ext cx="5352273" cy="713231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err="1" smtClean="0">
                <a:solidFill>
                  <a:srgbClr val="002060"/>
                </a:solidFill>
              </a:rPr>
              <a:t>פג"מ</a:t>
            </a:r>
            <a:r>
              <a:rPr lang="en-US" dirty="0" smtClean="0">
                <a:solidFill>
                  <a:srgbClr val="002060"/>
                </a:solidFill>
              </a:rPr>
              <a:t>Final Project </a:t>
            </a:r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2050" name="Picture 2" descr="What Does Ecclesiastes 4:9 Mean?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" b="13369"/>
          <a:stretch/>
        </p:blipFill>
        <p:spPr bwMode="auto">
          <a:xfrm>
            <a:off x="81566" y="1027906"/>
            <a:ext cx="4109434" cy="26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ree Heads Are Better Than One (Or Two): Settings We Wish W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39" y="2552781"/>
            <a:ext cx="4311659" cy="420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Creativity Comes From Collaboration And Nowhere E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25" y="2035573"/>
            <a:ext cx="3682800" cy="33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n US-China relations be saved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0" y="5025933"/>
            <a:ext cx="2604643" cy="173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מדריך למעסיקים ביישום תכנית הכשרה בחניכות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91" y="1027906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חיוכים עצובים מהחזית: התמונות האבודות של לוחמי יום הכיפורים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41" y="2319943"/>
            <a:ext cx="3474859" cy="24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ערים חכמות בישראל? מחכים לממשלה שתיבחר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160" y="5170021"/>
            <a:ext cx="2580840" cy="16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ificial intelligence (AI) warfare communications | Military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04" y="5025933"/>
            <a:ext cx="2890256" cy="16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lobal Palestine – Connected Gaza | ULI United Kingdom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5" t="13441" r="320" b="-1707"/>
          <a:stretch/>
        </p:blipFill>
        <p:spPr bwMode="auto">
          <a:xfrm>
            <a:off x="10451703" y="2758830"/>
            <a:ext cx="1586611" cy="226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דנה פרנק: סטארט אפ ניישן‎ - YouTub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65" b="88787" l="20437" r="79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67" t="13041" r="13076" b="1347"/>
          <a:stretch/>
        </p:blipFill>
        <p:spPr bwMode="auto">
          <a:xfrm>
            <a:off x="10149840" y="64008"/>
            <a:ext cx="1798936" cy="14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קובץ:סימן שאלה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607" y="0"/>
            <a:ext cx="841121" cy="156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inistry of Energ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2" y="780054"/>
            <a:ext cx="4506587" cy="13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US Russia Arms Sales Race Graphic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18273" r="11361" b="60500"/>
          <a:stretch/>
        </p:blipFill>
        <p:spPr bwMode="auto">
          <a:xfrm>
            <a:off x="2625314" y="5081154"/>
            <a:ext cx="3192659" cy="16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TroyHistoricVillage on Twitter: &quot;MARK YOUR CALENDAR: starting July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133" y="1194181"/>
            <a:ext cx="2993381" cy="16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17"/>
          <a:srcRect l="1673" t="2962" r="10163" b="21949"/>
          <a:stretch/>
        </p:blipFill>
        <p:spPr>
          <a:xfrm>
            <a:off x="5439136" y="2909647"/>
            <a:ext cx="3486978" cy="197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3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441650FE-A45B-444C-9AF5-2B1B00436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09" t="23333" r="23437" b="18889"/>
          <a:stretch/>
        </p:blipFill>
        <p:spPr>
          <a:xfrm>
            <a:off x="446313" y="821418"/>
            <a:ext cx="11186019" cy="554954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4139878" y="6370964"/>
            <a:ext cx="3372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</a:t>
            </a:r>
            <a:r>
              <a:rPr lang="he-IL" sz="2800" dirty="0" err="1">
                <a:solidFill>
                  <a:srgbClr val="002060"/>
                </a:solidFill>
              </a:rPr>
              <a:t>he</a:t>
            </a:r>
            <a:r>
              <a:rPr lang="he-IL" sz="2800" dirty="0">
                <a:solidFill>
                  <a:srgbClr val="002060"/>
                </a:solidFill>
              </a:rPr>
              <a:t> </a:t>
            </a:r>
            <a:r>
              <a:rPr lang="he-IL" sz="2800" dirty="0" err="1">
                <a:solidFill>
                  <a:srgbClr val="002060"/>
                </a:solidFill>
              </a:rPr>
              <a:t>last</a:t>
            </a:r>
            <a:r>
              <a:rPr lang="he-IL" sz="2800" dirty="0">
                <a:solidFill>
                  <a:srgbClr val="002060"/>
                </a:solidFill>
              </a:rPr>
              <a:t> </a:t>
            </a:r>
            <a:r>
              <a:rPr lang="he-IL" sz="2800" dirty="0" err="1">
                <a:solidFill>
                  <a:srgbClr val="002060"/>
                </a:solidFill>
              </a:rPr>
              <a:t>supper</a:t>
            </a:r>
            <a:r>
              <a:rPr lang="en-US" sz="2800" dirty="0">
                <a:solidFill>
                  <a:srgbClr val="002060"/>
                </a:solidFill>
              </a:rPr>
              <a:t>, 2020</a:t>
            </a:r>
            <a:endParaRPr lang="he-I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ומק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128</Words>
  <Application>Microsoft Office PowerPoint</Application>
  <PresentationFormat>מסך רחב</PresentationFormat>
  <Paragraphs>61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2" baseType="lpstr">
      <vt:lpstr>Arial</vt:lpstr>
      <vt:lpstr>Corbel</vt:lpstr>
      <vt:lpstr>Imprint MT Shadow</vt:lpstr>
      <vt:lpstr>Levenim MT</vt:lpstr>
      <vt:lpstr>Miriam</vt:lpstr>
      <vt:lpstr>עומק</vt:lpstr>
      <vt:lpstr>מצגת של PowerPoint‏</vt:lpstr>
      <vt:lpstr>מי אנחנו ? Who are we </vt:lpstr>
      <vt:lpstr>מצגת של PowerPoint‏</vt:lpstr>
      <vt:lpstr>מצגת של PowerPoint‏</vt:lpstr>
      <vt:lpstr>פג"מFinal Project 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Halperin Simona</dc:creator>
  <cp:lastModifiedBy>Halperin Simona</cp:lastModifiedBy>
  <cp:revision>53</cp:revision>
  <dcterms:created xsi:type="dcterms:W3CDTF">2020-06-26T07:31:10Z</dcterms:created>
  <dcterms:modified xsi:type="dcterms:W3CDTF">2020-06-30T16:00:44Z</dcterms:modified>
</cp:coreProperties>
</file>