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31"/>
  </p:notesMasterIdLst>
  <p:sldIdLst>
    <p:sldId id="256" r:id="rId2"/>
    <p:sldId id="257" r:id="rId3"/>
    <p:sldId id="331" r:id="rId4"/>
    <p:sldId id="308" r:id="rId5"/>
    <p:sldId id="334" r:id="rId6"/>
    <p:sldId id="336" r:id="rId7"/>
    <p:sldId id="337" r:id="rId8"/>
    <p:sldId id="339" r:id="rId9"/>
    <p:sldId id="358" r:id="rId10"/>
    <p:sldId id="341" r:id="rId11"/>
    <p:sldId id="258" r:id="rId12"/>
    <p:sldId id="276" r:id="rId13"/>
    <p:sldId id="326" r:id="rId14"/>
    <p:sldId id="266" r:id="rId15"/>
    <p:sldId id="272" r:id="rId16"/>
    <p:sldId id="271" r:id="rId17"/>
    <p:sldId id="292" r:id="rId18"/>
    <p:sldId id="321" r:id="rId19"/>
    <p:sldId id="293" r:id="rId20"/>
    <p:sldId id="319" r:id="rId21"/>
    <p:sldId id="296" r:id="rId22"/>
    <p:sldId id="317" r:id="rId23"/>
    <p:sldId id="304" r:id="rId24"/>
    <p:sldId id="342" r:id="rId25"/>
    <p:sldId id="354" r:id="rId26"/>
    <p:sldId id="345" r:id="rId27"/>
    <p:sldId id="359" r:id="rId28"/>
    <p:sldId id="346" r:id="rId29"/>
    <p:sldId id="35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0809" autoAdjust="0"/>
  </p:normalViewPr>
  <p:slideViewPr>
    <p:cSldViewPr snapToGrid="0">
      <p:cViewPr>
        <p:scale>
          <a:sx n="50" d="100"/>
          <a:sy n="50" d="100"/>
        </p:scale>
        <p:origin x="23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CF217F-CF0F-4B3F-AA03-1DCFE55A8543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63DAA2-348F-420A-A930-AB839B8013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79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58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17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309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77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74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600" y="515566"/>
            <a:ext cx="9448800" cy="161479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Tour of Judea and Samaria and Jerusalem </a:t>
            </a:r>
            <a:endParaRPr lang="he-IL" sz="48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922195"/>
            <a:ext cx="9448800" cy="881839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January 21</a:t>
            </a:r>
            <a:r>
              <a:rPr lang="en-US" baseline="30000" dirty="0">
                <a:solidFill>
                  <a:srgbClr val="0070C0"/>
                </a:solidFill>
              </a:rPr>
              <a:t>st</a:t>
            </a:r>
            <a:r>
              <a:rPr lang="en-US" dirty="0">
                <a:solidFill>
                  <a:srgbClr val="0070C0"/>
                </a:solidFill>
              </a:rPr>
              <a:t>, 202o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Leading Team: </a:t>
            </a:r>
            <a:r>
              <a:rPr lang="en-US" dirty="0" err="1">
                <a:solidFill>
                  <a:srgbClr val="0070C0"/>
                </a:solidFill>
              </a:rPr>
              <a:t>Sima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Schpitzer</a:t>
            </a:r>
            <a:r>
              <a:rPr lang="en-US" dirty="0">
                <a:solidFill>
                  <a:srgbClr val="0070C0"/>
                </a:solidFill>
              </a:rPr>
              <a:t>, Amit </a:t>
            </a:r>
            <a:r>
              <a:rPr lang="en-US" dirty="0" err="1">
                <a:solidFill>
                  <a:srgbClr val="0070C0"/>
                </a:solidFill>
              </a:rPr>
              <a:t>Yamin</a:t>
            </a:r>
            <a:r>
              <a:rPr lang="en-US" dirty="0">
                <a:solidFill>
                  <a:srgbClr val="0070C0"/>
                </a:solidFill>
              </a:rPr>
              <a:t>, Shlomi </a:t>
            </a:r>
            <a:r>
              <a:rPr lang="en-US" dirty="0" err="1">
                <a:solidFill>
                  <a:srgbClr val="0070C0"/>
                </a:solidFill>
              </a:rPr>
              <a:t>toledano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7810" y="6432413"/>
            <a:ext cx="5567967" cy="6533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30" name="Picture 6" descr="תוצאת תמונה עבור יהודה ושומרו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" y="2092642"/>
            <a:ext cx="4131320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תוצאת תמונה עבור תמונות ירושל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52" y="2092642"/>
            <a:ext cx="4118043" cy="23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6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תוצאת תמונה עבור תמונות רמאלל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95" y="2092642"/>
            <a:ext cx="3602204" cy="2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5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‫טרמפיאדה‬‎">
            <a:extLst>
              <a:ext uri="{FF2B5EF4-FFF2-40B4-BE49-F238E27FC236}">
                <a16:creationId xmlns:a16="http://schemas.microsoft.com/office/drawing/2014/main" id="{1C61CD78-C2F7-476C-991D-C4383B64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02260"/>
            <a:ext cx="100076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EA7048C-3A8F-46CE-9619-6137B953313E}"/>
              </a:ext>
            </a:extLst>
          </p:cNvPr>
          <p:cNvSpPr/>
          <p:nvPr/>
        </p:nvSpPr>
        <p:spPr>
          <a:xfrm>
            <a:off x="975360" y="3230968"/>
            <a:ext cx="3688080" cy="5814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Development: Past, Present Future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4C1DD81-867A-4DF0-A5E8-86CF2512BFD8}"/>
              </a:ext>
            </a:extLst>
          </p:cNvPr>
          <p:cNvSpPr/>
          <p:nvPr/>
        </p:nvSpPr>
        <p:spPr>
          <a:xfrm>
            <a:off x="5181600" y="5153892"/>
            <a:ext cx="3112655" cy="915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Balanced observation of the region’s populations</a:t>
            </a:r>
            <a:endParaRPr lang="he-IL" sz="2000" dirty="0"/>
          </a:p>
        </p:txBody>
      </p:sp>
      <p:sp>
        <p:nvSpPr>
          <p:cNvPr id="8" name="מלבן 8">
            <a:extLst>
              <a:ext uri="{FF2B5EF4-FFF2-40B4-BE49-F238E27FC236}">
                <a16:creationId xmlns:a16="http://schemas.microsoft.com/office/drawing/2014/main" id="{6D27BBB5-50BD-4E46-8372-5F1E34F2DD58}"/>
              </a:ext>
            </a:extLst>
          </p:cNvPr>
          <p:cNvSpPr/>
          <p:nvPr/>
        </p:nvSpPr>
        <p:spPr>
          <a:xfrm>
            <a:off x="8404964" y="4568220"/>
            <a:ext cx="3563098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National Security Components </a:t>
            </a:r>
            <a:endParaRPr lang="he-I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מלבן 2">
            <a:extLst>
              <a:ext uri="{FF2B5EF4-FFF2-40B4-BE49-F238E27FC236}">
                <a16:creationId xmlns:a16="http://schemas.microsoft.com/office/drawing/2014/main" id="{3AE6EFFD-2A62-4F87-9A1C-E9DAFEC0E0B5}"/>
              </a:ext>
            </a:extLst>
          </p:cNvPr>
          <p:cNvSpPr/>
          <p:nvPr/>
        </p:nvSpPr>
        <p:spPr>
          <a:xfrm>
            <a:off x="4663440" y="2543410"/>
            <a:ext cx="616931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Birdseye View of Judea &amp; Samaria and Jerusalem Region 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מלבן 7">
            <a:extLst>
              <a:ext uri="{FF2B5EF4-FFF2-40B4-BE49-F238E27FC236}">
                <a16:creationId xmlns:a16="http://schemas.microsoft.com/office/drawing/2014/main" id="{E5561CAC-7398-4B1B-8D3C-01AF6E86F3AE}"/>
              </a:ext>
            </a:extLst>
          </p:cNvPr>
          <p:cNvSpPr/>
          <p:nvPr/>
        </p:nvSpPr>
        <p:spPr>
          <a:xfrm>
            <a:off x="975360" y="6290829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Movement on the back of the mountain, from north to south, from Samaria to Benjamin, Etzion Judea and Jerusalem</a:t>
            </a:r>
            <a:endParaRPr lang="he-IL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471638"/>
            <a:ext cx="10101943" cy="7559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Tour Objectives</a:t>
            </a: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2132F24-5279-4B7A-95BA-65C2E3839DEF}"/>
              </a:ext>
            </a:extLst>
          </p:cNvPr>
          <p:cNvSpPr txBox="1">
            <a:spLocks/>
          </p:cNvSpPr>
          <p:nvPr/>
        </p:nvSpPr>
        <p:spPr>
          <a:xfrm>
            <a:off x="755943" y="1963455"/>
            <a:ext cx="1075025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familiar with the areas of Judea &amp; Samaria and Jerusalem while examining National Security elements (National Defense, Political, Social, Economic) and learning more about the Israeli-Palestinian conflict.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 - getting to know the multi-layered complexity of the city as the capital and its impact on national security.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-  Preparing participants for the Political Simulation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he-I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121186"/>
            <a:ext cx="10101943" cy="12449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Research Questions</a:t>
            </a: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44BF9-9D8E-47A1-969E-F844C6040F6C}"/>
              </a:ext>
            </a:extLst>
          </p:cNvPr>
          <p:cNvSpPr txBox="1"/>
          <p:nvPr/>
        </p:nvSpPr>
        <p:spPr>
          <a:xfrm>
            <a:off x="813385" y="1353697"/>
            <a:ext cx="10820400" cy="28352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l" rtl="1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Research Question: Judea and Samaria</a:t>
            </a:r>
          </a:p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To what extent is Israeli control over Judea and Samaria an 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asset or a burden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in terms of national security? (National defense, political, economical, social) </a:t>
            </a:r>
          </a:p>
          <a:p>
            <a:pPr marL="514350" lvl="0" indent="-514350">
              <a:lnSpc>
                <a:spcPct val="107000"/>
              </a:lnSpc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What are the enablers and challengers of the 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shared community life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in the Judea &amp; Samaria region and how do they impact its future?   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E47A8-9E11-4ADD-93C9-3ED5E4C64BA1}"/>
              </a:ext>
            </a:extLst>
          </p:cNvPr>
          <p:cNvSpPr txBox="1"/>
          <p:nvPr/>
        </p:nvSpPr>
        <p:spPr>
          <a:xfrm>
            <a:off x="813385" y="4695375"/>
            <a:ext cx="10820400" cy="14521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Research Question: Jerusalem</a:t>
            </a:r>
          </a:p>
          <a:p>
            <a:pPr lvl="0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How does shared community life of the various populations in Jerusalem subsists and in what way will this effect the city’s future?  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מציין מיקום תוכן 6">
            <a:extLst>
              <a:ext uri="{FF2B5EF4-FFF2-40B4-BE49-F238E27FC236}">
                <a16:creationId xmlns:a16="http://schemas.microsoft.com/office/drawing/2014/main" id="{A01DECF9-000D-442B-B0FE-4545E7E00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16807"/>
              </p:ext>
            </p:extLst>
          </p:nvPr>
        </p:nvGraphicFramePr>
        <p:xfrm>
          <a:off x="327231" y="2150247"/>
          <a:ext cx="11864769" cy="13788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07606">
                  <a:extLst>
                    <a:ext uri="{9D8B030D-6E8A-4147-A177-3AD203B41FA5}">
                      <a16:colId xmlns:a16="http://schemas.microsoft.com/office/drawing/2014/main" val="3423953895"/>
                    </a:ext>
                  </a:extLst>
                </a:gridCol>
                <a:gridCol w="2757163">
                  <a:extLst>
                    <a:ext uri="{9D8B030D-6E8A-4147-A177-3AD203B41FA5}">
                      <a16:colId xmlns:a16="http://schemas.microsoft.com/office/drawing/2014/main" val="1248810264"/>
                    </a:ext>
                  </a:extLst>
                </a:gridCol>
              </a:tblGrid>
              <a:tr h="47833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Content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Time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67094"/>
                  </a:ext>
                </a:extLst>
              </a:tr>
              <a:tr h="430041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Tour presentation by leading team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13:00-13:15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80541"/>
                  </a:ext>
                </a:extLst>
              </a:tr>
              <a:tr h="470474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Prof. Yossi Ben </a:t>
                      </a:r>
                      <a:r>
                        <a:rPr lang="en-US" dirty="0" err="1"/>
                        <a:t>Arzi</a:t>
                      </a:r>
                      <a:r>
                        <a:rPr lang="en-US" dirty="0"/>
                        <a:t> – Judea &amp; Samaria and Jerusalem: geographical and historical aspects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13:15- 14:15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336"/>
                  </a:ext>
                </a:extLst>
              </a:tr>
            </a:tbl>
          </a:graphicData>
        </a:graphic>
      </p:graphicFrame>
      <p:sp>
        <p:nvSpPr>
          <p:cNvPr id="7" name="כותרת 1">
            <a:extLst>
              <a:ext uri="{FF2B5EF4-FFF2-40B4-BE49-F238E27FC236}">
                <a16:creationId xmlns:a16="http://schemas.microsoft.com/office/drawing/2014/main" id="{623B9959-894A-4E72-9438-40E2B913C4D7}"/>
              </a:ext>
            </a:extLst>
          </p:cNvPr>
          <p:cNvSpPr txBox="1">
            <a:spLocks/>
          </p:cNvSpPr>
          <p:nvPr/>
        </p:nvSpPr>
        <p:spPr>
          <a:xfrm>
            <a:off x="1023061" y="333738"/>
            <a:ext cx="10058400" cy="928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Charging Day – Judea &amp; Samaria and Jerusalem; Tuesday, January 21</a:t>
            </a:r>
            <a:r>
              <a:rPr lang="en-US" sz="32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st</a:t>
            </a:r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, 2020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892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01414"/>
              </p:ext>
            </p:extLst>
          </p:nvPr>
        </p:nvGraphicFramePr>
        <p:xfrm>
          <a:off x="920673" y="334876"/>
          <a:ext cx="11006265" cy="59089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9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8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72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08:30-09:30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Why there will never be peace with the Palestinians – Former MK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Arye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Eldad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9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-9:30-10:00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sz="1600" b="1" dirty="0">
                          <a:cs typeface="+mn-cs"/>
                        </a:rPr>
                        <a:t>          </a:t>
                      </a:r>
                      <a:r>
                        <a:rPr lang="en-US" sz="1600" b="1" dirty="0">
                          <a:cs typeface="+mn-cs"/>
                        </a:rPr>
                        <a:t>Break</a:t>
                      </a:r>
                      <a:endParaRPr lang="he-IL" sz="16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10:00-11:00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Can the conflict go on forever – Former Minister of Agriculture, Mr. Haim </a:t>
                      </a:r>
                      <a:r>
                        <a:rPr lang="en-US" sz="16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Oron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(“</a:t>
                      </a:r>
                      <a:r>
                        <a:rPr lang="en-US" sz="16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Jumes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”)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11:15-11:30</a:t>
                      </a:r>
                      <a:r>
                        <a:rPr lang="he-IL" sz="1600" b="1" baseline="0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Break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11:30-12:45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The Interests of Israel and the Palestinians in Judea and Samaria and the Civilian Challenge in Judea and Samaria - COGAT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12:45-13:30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Lunch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6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13:30-14:45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Jerusalem and its Demographic Challenges – Mr. </a:t>
                      </a:r>
                      <a:r>
                        <a:rPr lang="en-US" sz="1600" b="1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Lior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Shilat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, Executive Director of the Jerusalem Institute for Policy Research </a:t>
                      </a:r>
                      <a:endParaRPr lang="he-IL" sz="1600" b="1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9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14:45-15:00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Break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57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 15:00-16:30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cs typeface="+mn-cs"/>
                        </a:rPr>
                        <a:t>TED TALKS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cs typeface="+mn-cs"/>
                        </a:rPr>
                        <a:t>Tzvika – The Unique Legal System in Judea &amp; Samaria 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>
                          <a:cs typeface="+mn-cs"/>
                        </a:rPr>
                        <a:t>Idan</a:t>
                      </a:r>
                      <a:r>
                        <a:rPr lang="en-US" sz="1600" b="1" u="none" dirty="0">
                          <a:cs typeface="+mn-cs"/>
                        </a:rPr>
                        <a:t> – The Fight Over Area C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>
                          <a:cs typeface="+mn-cs"/>
                        </a:rPr>
                        <a:t>Sima</a:t>
                      </a:r>
                      <a:r>
                        <a:rPr lang="en-US" sz="1600" b="1" u="none" dirty="0">
                          <a:cs typeface="+mn-cs"/>
                        </a:rPr>
                        <a:t> – The Economic Situation in Judea &amp; Samaria 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cs typeface="+mn-cs"/>
                        </a:rPr>
                        <a:t>Roman – Perspective of a Brigade Commander in Judea &amp; Samaria </a:t>
                      </a:r>
                      <a:endParaRPr lang="he-IL" sz="1600" b="1" u="none" dirty="0"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AE19443E-0BCF-45C6-99EA-9B2B5BDAA787}"/>
              </a:ext>
            </a:extLst>
          </p:cNvPr>
          <p:cNvSpPr txBox="1">
            <a:spLocks/>
          </p:cNvSpPr>
          <p:nvPr/>
        </p:nvSpPr>
        <p:spPr>
          <a:xfrm>
            <a:off x="1094686" y="-7212"/>
            <a:ext cx="10058400" cy="778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Charging Day – Judea &amp; Samaria and Jerusalem; Wednesday, January 22</a:t>
            </a:r>
            <a:r>
              <a:rPr lang="en-US" sz="28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nd</a:t>
            </a:r>
            <a:r>
              <a:rPr lang="en-US" sz="28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, 2020</a:t>
            </a:r>
            <a:endParaRPr lang="he-IL" sz="28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501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960423"/>
              </p:ext>
            </p:extLst>
          </p:nvPr>
        </p:nvGraphicFramePr>
        <p:xfrm>
          <a:off x="492745" y="1620400"/>
          <a:ext cx="10754528" cy="4067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1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3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 לו"ז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תוכן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3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08:00-09:30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אתגרי הריבון ביהודה ושומרון – מפקד פקמ"ז האלוף נדב פדן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09:30-09:45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</a:rPr>
                        <a:t>09:45-10:45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290 – סיכול טרור </a:t>
                      </a:r>
                      <a:r>
                        <a:rPr lang="he-IL" sz="24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10:45-11:00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8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ירושלים בירת ישראל,</a:t>
                      </a:r>
                      <a:r>
                        <a:rPr lang="he-IL" sz="2400" b="1" u="none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בין המוניציפלי למדיני –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ח"כ לשעבר  הגברת רחל עזריה </a:t>
                      </a:r>
                      <a:endParaRPr lang="he-IL" sz="2400" b="1" u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F1931E7D-89AD-46C8-9797-39D550A96A4A}"/>
              </a:ext>
            </a:extLst>
          </p:cNvPr>
          <p:cNvSpPr txBox="1">
            <a:spLocks/>
          </p:cNvSpPr>
          <p:nvPr/>
        </p:nvSpPr>
        <p:spPr>
          <a:xfrm>
            <a:off x="1023061" y="333738"/>
            <a:ext cx="10058400" cy="928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Charging Day – Judea &amp; Samaria and Jerusalem; Thursday, January 23</a:t>
            </a:r>
            <a:r>
              <a:rPr lang="en-US" sz="32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rd</a:t>
            </a:r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, 2020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297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581489"/>
              </p:ext>
            </p:extLst>
          </p:nvPr>
        </p:nvGraphicFramePr>
        <p:xfrm>
          <a:off x="616957" y="687102"/>
          <a:ext cx="11093984" cy="58674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3498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5164717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45769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6588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545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07:00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איסוף 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במב"ל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/לטרון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מב"ל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71107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08:15-09:00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latin typeface="David" panose="020E0502060401010101" pitchFamily="34" charset="-79"/>
                          <a:cs typeface="+mn-cs"/>
                        </a:rPr>
                        <a:t>ארוחת בוקר – יקב כביר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72844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09:15-10:30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הר כביר – כאן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הכל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התחיל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יוסי בן ארצי (20 דקות), בני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(40 דקות)</a:t>
                      </a:r>
                      <a:endParaRPr lang="he-IL" sz="16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מקום חלופי – מרכז המבקרים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שומרון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he-IL" sz="16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48563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10:30-11:00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לקידה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70944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11:00-11:30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קידה – תצפית על הבקעה- ציר אלון – חיבור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לאיו"ש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בן ארצי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7090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11:30-12:00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לתל שילה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131681"/>
                  </a:ext>
                </a:extLst>
              </a:tr>
              <a:tr h="13742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12:00-12:30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מבט ארכיאולוגי – שחר </a:t>
                      </a:r>
                      <a:r>
                        <a:rPr lang="he-IL" sz="16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בץ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הולוגרמה משכן שילה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דברי פתיחה – מנהלת האתר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  <a:tr h="48563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12:30-13:15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עמרם מצנע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784294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C3123E32-4217-4134-AA01-BD81AE7AD2A9}"/>
              </a:ext>
            </a:extLst>
          </p:cNvPr>
          <p:cNvSpPr txBox="1">
            <a:spLocks/>
          </p:cNvSpPr>
          <p:nvPr/>
        </p:nvSpPr>
        <p:spPr>
          <a:xfrm>
            <a:off x="1373613" y="265660"/>
            <a:ext cx="10058400" cy="383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Samaria Binyamin Tour; Tuesday, January 28</a:t>
            </a:r>
            <a:r>
              <a:rPr lang="en-US" sz="32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th</a:t>
            </a:r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, 2020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562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752326"/>
              </p:ext>
            </p:extLst>
          </p:nvPr>
        </p:nvGraphicFramePr>
        <p:xfrm>
          <a:off x="583894" y="1036759"/>
          <a:ext cx="11049918" cy="53970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9316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709316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31286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3845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ארוחת צהרים בנוכחות ר' מנהל אזרחי – מילות פתיחה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14:15-14:45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לראוובי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14:45-16:00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ראוובי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סיור בעיר ושיחה עם בשאר על מסרי במרכז המבקרים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מנהל אזרחי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55783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16:00-17:00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לרמאללה, דרך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מפאו"ג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איו"ש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17:00-18:00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רמאללה – שיח עם נציג בכיר מהנהגת הרשות הפלס'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מנהל אזרחי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צוותי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בחדרים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בסגנון ערבי- רמת רחל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5120639"/>
            <a:ext cx="2817956" cy="1169779"/>
          </a:xfrm>
          <a:prstGeom prst="rect">
            <a:avLst/>
          </a:prstGeom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C502B24F-6F4B-4666-BDCE-89DB39DA02A8}"/>
              </a:ext>
            </a:extLst>
          </p:cNvPr>
          <p:cNvSpPr txBox="1">
            <a:spLocks/>
          </p:cNvSpPr>
          <p:nvPr/>
        </p:nvSpPr>
        <p:spPr>
          <a:xfrm>
            <a:off x="1335049" y="424150"/>
            <a:ext cx="10058400" cy="383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Samaria Binyamin Tour; Tuesday, January 28</a:t>
            </a:r>
            <a:r>
              <a:rPr lang="en-US" sz="32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th</a:t>
            </a:r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, 2020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140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86732"/>
              </p:ext>
            </p:extLst>
          </p:nvPr>
        </p:nvGraphicFramePr>
        <p:xfrm>
          <a:off x="251461" y="892367"/>
          <a:ext cx="11503540" cy="60357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1611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4032419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959510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3097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6451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06:30-07:30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אימון כושר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26451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07:30-08:45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ארוחת בוקר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2632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08:45-09:30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David" panose="020E0502060401010101" pitchFamily="34" charset="-79"/>
                          <a:cs typeface="+mn-cs"/>
                        </a:rPr>
                        <a:t>נסיעה לגוש עציון </a:t>
                      </a:r>
                      <a:r>
                        <a:rPr lang="he-IL" sz="1400" b="1" baseline="0" dirty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he-IL" sz="14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4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367859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09:30-10:30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א- 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מפגש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עם ר' מועצת אפרת- אפרת – ציר מוניציפאלי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ב- 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פגישה עם מנכ"ל חברה לפיתוח גוש עציון אהרוני </a:t>
                      </a:r>
                      <a:r>
                        <a:rPr lang="he-IL" sz="14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נוייבר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נווה דניאל – הציר העסקי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א- 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עוז וגאון – שיחה עם יהודית </a:t>
                      </a:r>
                      <a:r>
                        <a:rPr lang="he-IL" sz="14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+נדיה מטר  - נשים בירוק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קבוצה ב 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קבוצה פגישה  עם הדסה פרומן – ארגון שורשים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Optional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Optional 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11495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12:15-13:15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Lunch 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Rosa Restaurant – Gush Etzion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E8CE10B2-4FEF-4AAB-AF66-3F43363A18A7}"/>
              </a:ext>
            </a:extLst>
          </p:cNvPr>
          <p:cNvSpPr txBox="1">
            <a:spLocks/>
          </p:cNvSpPr>
          <p:nvPr/>
        </p:nvSpPr>
        <p:spPr>
          <a:xfrm>
            <a:off x="1395643" y="326542"/>
            <a:ext cx="10058400" cy="383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Etzion Hebron Tour; Wednesday, January 29</a:t>
            </a:r>
            <a:r>
              <a:rPr lang="en-US" sz="32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th</a:t>
            </a:r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, 2020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90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810194"/>
              </p:ext>
            </p:extLst>
          </p:nvPr>
        </p:nvGraphicFramePr>
        <p:xfrm>
          <a:off x="242372" y="867411"/>
          <a:ext cx="11810081" cy="60339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64493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96449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881095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9739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1440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13:15-13:45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לצומת זיף/ קריית ארבע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 /פיצול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125761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13:45-14:30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קבוצה</a:t>
                      </a:r>
                      <a:r>
                        <a:rPr lang="he-IL" sz="1400" b="1" u="sng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א- </a:t>
                      </a:r>
                      <a:r>
                        <a:rPr lang="he-IL" sz="14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דיוואן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(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יאטה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) – מפגש עם השיח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קבוצה ב- 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קריית ארבע – שיחה עם באשר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פארשת</a:t>
                      </a:r>
                      <a:endParaRPr lang="en-US" sz="1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הנהגה מסורתית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קריית ארבע- זווית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הציעירים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33801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14:30-15:15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ליישוב היהודי בחברון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94320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15:15-16:45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ביישוב היהודי בחברון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אבו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סנינה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, ישוב יהודי, בית רומנו, קסבה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ארצי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היסטוריה וגיאוגרפיה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מח"ט חברון / </a:t>
                      </a:r>
                      <a:r>
                        <a:rPr lang="he-IL" sz="14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רמת"ק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חברון– היבטי ביטחון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3438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16:45-17:30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Visit to the Cave of the Patriarchs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Noam </a:t>
                      </a:r>
                      <a:r>
                        <a:rPr lang="en-US" sz="14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Arnon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6288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Dinner –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Papagaio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Talpiyot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, Jerusalem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6288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Head to Ramat Rachel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3895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19:30-20:00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Processing 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57904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Free Evening </a:t>
                      </a: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Optional – Suck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Mahne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Yehuda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0EFC6776-4705-46EE-A132-4063BF0DE927}"/>
              </a:ext>
            </a:extLst>
          </p:cNvPr>
          <p:cNvSpPr txBox="1">
            <a:spLocks/>
          </p:cNvSpPr>
          <p:nvPr/>
        </p:nvSpPr>
        <p:spPr>
          <a:xfrm>
            <a:off x="1395643" y="326542"/>
            <a:ext cx="10058400" cy="383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Etzion Hebron Tour; Wednesday, January 29</a:t>
            </a:r>
            <a:r>
              <a:rPr lang="en-US" sz="32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th</a:t>
            </a:r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, 2020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746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General</a:t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8F778FF-0720-4E59-B3D7-570FDD108867}"/>
              </a:ext>
            </a:extLst>
          </p:cNvPr>
          <p:cNvSpPr txBox="1">
            <a:spLocks/>
          </p:cNvSpPr>
          <p:nvPr/>
        </p:nvSpPr>
        <p:spPr>
          <a:xfrm>
            <a:off x="720871" y="2121546"/>
            <a:ext cx="10750257" cy="277800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 tour of Judea and Samaria and Jerusalem will take place on January 28-30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the tour, 2 charging days will take place on January 22-23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addition to January 21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Councilors – Prof. Yossi Ben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Instructor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lnSpc>
                <a:spcPct val="17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Influential factors:</a:t>
            </a:r>
          </a:p>
          <a:p>
            <a:pPr marL="841248" lvl="4" indent="0" algn="l" rtl="0">
              <a:lnSpc>
                <a:spcPct val="17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Israeli elections</a:t>
            </a:r>
          </a:p>
          <a:p>
            <a:pPr marL="457200" indent="-457200" algn="l" rtl="0">
              <a:buFont typeface="+mj-lt"/>
              <a:buAutoNum type="arabicPeriod"/>
            </a:pPr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he-I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4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Guttman Stam" panose="02010401010101010101" pitchFamily="2" charset="-79"/>
              </a:rPr>
              <a:t>Jerusalem of Gold</a:t>
            </a:r>
            <a:endParaRPr lang="he-IL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cs typeface="Guttman Stam" panose="02010401010101010101" pitchFamily="2" charset="-79"/>
            </a:endParaRPr>
          </a:p>
        </p:txBody>
      </p:sp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תוצאת תמונה עבור תמונות ריקוד הדגלי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63" y="1737360"/>
            <a:ext cx="3205411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תמונות מזרח ירושל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26" y="1737360"/>
            <a:ext cx="2900394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תמונות מסיבות רחוב בירושל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71" y="1737360"/>
            <a:ext cx="3137714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תמונות חרדים בירושלי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5151"/>
            <a:ext cx="2921563" cy="20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6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99504"/>
              </p:ext>
            </p:extLst>
          </p:nvPr>
        </p:nvGraphicFramePr>
        <p:xfrm>
          <a:off x="624298" y="708960"/>
          <a:ext cx="11431836" cy="62506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45434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5778500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007902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6044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Notes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Content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Leave Ramat Rachel – 7:00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Breakfast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06:00-07:00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404112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Eish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HaTora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Police Chief of the Jerusalem District, Major General Doron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Yadid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311192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Ami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Meitav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Tour of Temple Mount – 2 groups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/>
                        <a:t>0</a:t>
                      </a:r>
                      <a:r>
                        <a:rPr lang="he-IL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9:15-10:30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39125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Dr.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Yizhar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Hess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Executive Director of the Conservative Movement in Israel 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10:40-11:10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895914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Rabbi of the Western Wall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Tour of two new excavations in the Western Wall tunnels </a:t>
                      </a: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Discussion with the Rabbi of the Western Wall, Rabbi Rabinowitz  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11:20-12:20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048042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אחר כותלנו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Lunch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12:30-13:30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2872989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                              13:45   הסעות מקבילות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Edri</a:t>
                      </a: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Shahar</a:t>
                      </a: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Sima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Benny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1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חברה ערבית 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במ"פ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שועפט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2- חברה חרדית  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בביתו של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יואליש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קרוייס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קמב"צ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העדה החרדית לשעבר- מאה שערים</a:t>
                      </a: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3- 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חילונים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מפגש עם צעירי ירושלים בית הכרם (הילה רונן- ממובילות המאבק לאורח חיים חילוני בעיר- פעילה בתנועת הירושלמיות ) </a:t>
                      </a: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4 –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ציונות דתית  - משפחת חלמיש </a:t>
                      </a:r>
                      <a:r>
                        <a:rPr lang="he-IL" sz="1200" b="1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עיר דוד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14:00-16:00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  <a:tr h="26044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Notes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פיזור מלטרון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17:00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66936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×ª××¦××ª ×ª××× × ×¢×××¨ ××¦××ª ×¢× ××¨××©×××">
            <a:extLst>
              <a:ext uri="{FF2B5EF4-FFF2-40B4-BE49-F238E27FC236}">
                <a16:creationId xmlns:a16="http://schemas.microsoft.com/office/drawing/2014/main" id="{F8A56054-44ED-4B73-9091-79CC1D6A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84720" y="2578066"/>
            <a:ext cx="2379406" cy="92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6900" y="4325158"/>
            <a:ext cx="3492347" cy="2280491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831CB16A-13BB-4E1D-B5B5-1B7620A5C55F}"/>
              </a:ext>
            </a:extLst>
          </p:cNvPr>
          <p:cNvSpPr txBox="1">
            <a:spLocks/>
          </p:cNvSpPr>
          <p:nvPr/>
        </p:nvSpPr>
        <p:spPr>
          <a:xfrm>
            <a:off x="1066800" y="134705"/>
            <a:ext cx="10058400" cy="383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Jerusalem Tour; Thursday, January 30</a:t>
            </a:r>
            <a:r>
              <a:rPr lang="en-US" sz="3200" b="1" baseline="30000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th</a:t>
            </a:r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, 2020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957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036760"/>
            <a:ext cx="10058400" cy="483233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77739"/>
              </p:ext>
            </p:extLst>
          </p:nvPr>
        </p:nvGraphicFramePr>
        <p:xfrm>
          <a:off x="229416" y="999124"/>
          <a:ext cx="11962584" cy="55297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5323">
                  <a:extLst>
                    <a:ext uri="{9D8B030D-6E8A-4147-A177-3AD203B41FA5}">
                      <a16:colId xmlns:a16="http://schemas.microsoft.com/office/drawing/2014/main" val="2549154291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val="1181146258"/>
                    </a:ext>
                  </a:extLst>
                </a:gridCol>
                <a:gridCol w="1495323">
                  <a:extLst>
                    <a:ext uri="{9D8B030D-6E8A-4147-A177-3AD203B41FA5}">
                      <a16:colId xmlns:a16="http://schemas.microsoft.com/office/drawing/2014/main" val="3572236750"/>
                    </a:ext>
                  </a:extLst>
                </a:gridCol>
                <a:gridCol w="1300769">
                  <a:extLst>
                    <a:ext uri="{9D8B030D-6E8A-4147-A177-3AD203B41FA5}">
                      <a16:colId xmlns:a16="http://schemas.microsoft.com/office/drawing/2014/main" val="2590429504"/>
                    </a:ext>
                  </a:extLst>
                </a:gridCol>
                <a:gridCol w="1689877">
                  <a:extLst>
                    <a:ext uri="{9D8B030D-6E8A-4147-A177-3AD203B41FA5}">
                      <a16:colId xmlns:a16="http://schemas.microsoft.com/office/drawing/2014/main" val="2551501108"/>
                    </a:ext>
                  </a:extLst>
                </a:gridCol>
                <a:gridCol w="1498460">
                  <a:extLst>
                    <a:ext uri="{9D8B030D-6E8A-4147-A177-3AD203B41FA5}">
                      <a16:colId xmlns:a16="http://schemas.microsoft.com/office/drawing/2014/main" val="1264375402"/>
                    </a:ext>
                  </a:extLst>
                </a:gridCol>
                <a:gridCol w="1602625">
                  <a:extLst>
                    <a:ext uri="{9D8B030D-6E8A-4147-A177-3AD203B41FA5}">
                      <a16:colId xmlns:a16="http://schemas.microsoft.com/office/drawing/2014/main" val="724408841"/>
                    </a:ext>
                  </a:extLst>
                </a:gridCol>
                <a:gridCol w="1384884">
                  <a:extLst>
                    <a:ext uri="{9D8B030D-6E8A-4147-A177-3AD203B41FA5}">
                      <a16:colId xmlns:a16="http://schemas.microsoft.com/office/drawing/2014/main" val="3256345373"/>
                    </a:ext>
                  </a:extLst>
                </a:gridCol>
              </a:tblGrid>
              <a:tr h="70795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Right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Left/Peace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Local Leadership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Historical/Geographical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Security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Social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Palestinians/Israeli Arabs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INDC Atmosphere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19217"/>
                  </a:ext>
                </a:extLst>
              </a:tr>
              <a:tr h="1038582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Benny </a:t>
                      </a:r>
                      <a:r>
                        <a:rPr lang="en-US" sz="1200" b="1" dirty="0" err="1">
                          <a:cs typeface="+mn-cs"/>
                        </a:rPr>
                        <a:t>Katzover</a:t>
                      </a:r>
                      <a:r>
                        <a:rPr lang="en-US" sz="1200" b="1" dirty="0">
                          <a:cs typeface="+mn-cs"/>
                        </a:rPr>
                        <a:t> – the beginning of the settlements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Former MK Haim </a:t>
                      </a:r>
                      <a:r>
                        <a:rPr lang="en-US" sz="1200" b="1" dirty="0" err="1">
                          <a:cs typeface="+mn-cs"/>
                        </a:rPr>
                        <a:t>Oron</a:t>
                      </a:r>
                      <a:r>
                        <a:rPr lang="en-US" sz="1200" b="1" dirty="0">
                          <a:cs typeface="+mn-cs"/>
                        </a:rPr>
                        <a:t> on the Left’s position regarding Judea &amp; Samaria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cs typeface="+mn-cs"/>
                        </a:rPr>
                        <a:t>Head of the Efrat Council; Executive Director of the Society for the Development of Etzion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Prof. Yossi Ben </a:t>
                      </a:r>
                      <a:r>
                        <a:rPr lang="en-US" sz="1200" b="1" dirty="0" err="1">
                          <a:cs typeface="+mn-cs"/>
                        </a:rPr>
                        <a:t>Arzi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Head of the Central Command – the challenges of sovereignty in Judea &amp; Samaria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err="1">
                          <a:cs typeface="+mn-cs"/>
                        </a:rPr>
                        <a:t>Lior</a:t>
                      </a:r>
                      <a:r>
                        <a:rPr lang="en-US" sz="1200" b="1" dirty="0">
                          <a:cs typeface="+mn-cs"/>
                        </a:rPr>
                        <a:t> </a:t>
                      </a:r>
                      <a:r>
                        <a:rPr lang="en-US" sz="1200" b="1" dirty="0" err="1">
                          <a:cs typeface="+mn-cs"/>
                        </a:rPr>
                        <a:t>Shilat</a:t>
                      </a:r>
                      <a:r>
                        <a:rPr lang="en-US" sz="1200" b="1" dirty="0">
                          <a:cs typeface="+mn-cs"/>
                        </a:rPr>
                        <a:t> – A Socio-demographic Overview of Jerusalem</a:t>
                      </a:r>
                      <a:endParaRPr lang="he-IL" sz="1200" b="1" baseline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Bashar el </a:t>
                      </a:r>
                      <a:r>
                        <a:rPr lang="en-US" sz="1200" b="1" dirty="0" err="1">
                          <a:cs typeface="+mn-cs"/>
                        </a:rPr>
                        <a:t>Masri</a:t>
                      </a:r>
                      <a:r>
                        <a:rPr lang="en-US" sz="1200" b="1" dirty="0">
                          <a:cs typeface="+mn-cs"/>
                        </a:rPr>
                        <a:t> – </a:t>
                      </a:r>
                      <a:r>
                        <a:rPr lang="en-US" sz="1200" b="1" dirty="0" err="1">
                          <a:cs typeface="+mn-cs"/>
                        </a:rPr>
                        <a:t>Rowabi</a:t>
                      </a:r>
                      <a:r>
                        <a:rPr lang="en-US" sz="1200" b="1" dirty="0">
                          <a:cs typeface="+mn-cs"/>
                        </a:rPr>
                        <a:t> – business and social aspect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An Arab Evening – Ramat Rachel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70796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Former MK </a:t>
                      </a:r>
                      <a:r>
                        <a:rPr lang="en-US" sz="1200" b="1" dirty="0" err="1">
                          <a:cs typeface="+mn-cs"/>
                        </a:rPr>
                        <a:t>Arye</a:t>
                      </a:r>
                      <a:r>
                        <a:rPr lang="en-US" sz="1200" b="1" dirty="0">
                          <a:cs typeface="+mn-cs"/>
                        </a:rPr>
                        <a:t> Eldad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Amram Mitzna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Former MK Rachel Azaria</a:t>
                      </a:r>
                      <a:endParaRPr lang="he-IL" sz="1200" b="1" dirty="0"/>
                    </a:p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cs typeface="+mn-cs"/>
                        </a:rPr>
                        <a:t>Jewish Presence – Noam </a:t>
                      </a:r>
                      <a:r>
                        <a:rPr lang="en-US" sz="1200" b="1" dirty="0" err="1">
                          <a:cs typeface="+mn-cs"/>
                        </a:rPr>
                        <a:t>Arnon</a:t>
                      </a:r>
                      <a:r>
                        <a:rPr lang="en-US" sz="1200" b="1" dirty="0">
                          <a:cs typeface="+mn-cs"/>
                        </a:rPr>
                        <a:t>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Commander of the Hebron Brigade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cs typeface="+mn-cs"/>
                        </a:rPr>
                        <a:t>ביקור במאה שערים- חרדים-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PA representative in Ramallah – Security; Political aspects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Free Evening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1359"/>
                  </a:ext>
                </a:extLst>
              </a:tr>
              <a:tr h="70795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cs typeface="+mn-cs"/>
                        </a:rPr>
                        <a:t>Yehudit </a:t>
                      </a:r>
                      <a:r>
                        <a:rPr lang="en-US" sz="1200" b="1" dirty="0" err="1">
                          <a:cs typeface="+mn-cs"/>
                        </a:rPr>
                        <a:t>Katzover</a:t>
                      </a:r>
                      <a:r>
                        <a:rPr lang="en-US" sz="1200" b="1" dirty="0">
                          <a:cs typeface="+mn-cs"/>
                        </a:rPr>
                        <a:t> </a:t>
                      </a:r>
                      <a:endParaRPr lang="he-IL" sz="1200" b="1" dirty="0">
                        <a:cs typeface="+mn-cs"/>
                      </a:endParaRPr>
                    </a:p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Head of 290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cs typeface="+mn-cs"/>
                        </a:rPr>
                        <a:t>ביקור בבית קפה שיתופי בירושלים- חילונים-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Sheikh </a:t>
                      </a:r>
                      <a:r>
                        <a:rPr lang="en-US" sz="1200" b="1" dirty="0" err="1">
                          <a:cs typeface="+mn-cs"/>
                        </a:rPr>
                        <a:t>Jaabri</a:t>
                      </a:r>
                      <a:r>
                        <a:rPr lang="en-US" sz="1200" b="1" dirty="0">
                          <a:cs typeface="+mn-cs"/>
                        </a:rPr>
                        <a:t> – Spiritual Leadership in Hebron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Fitness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9064"/>
                  </a:ext>
                </a:extLst>
              </a:tr>
              <a:tr h="528273"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cs typeface="+mn-cs"/>
                        </a:rPr>
                        <a:t>Head of the Civilian Administration</a:t>
                      </a:r>
                      <a:endParaRPr lang="he-IL" sz="1200" b="1" dirty="0">
                        <a:cs typeface="+mn-cs"/>
                      </a:endParaRPr>
                    </a:p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Visit with the Religious Zionist Movement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Visit in </a:t>
                      </a:r>
                      <a:r>
                        <a:rPr lang="en-US" sz="1200" b="1" dirty="0" err="1">
                          <a:cs typeface="+mn-cs"/>
                        </a:rPr>
                        <a:t>Shuafat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38583"/>
                  </a:ext>
                </a:extLst>
              </a:tr>
              <a:tr h="505681">
                <a:tc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Police Chief of the Jerusalem District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cs typeface="+mn-cs"/>
                        </a:rPr>
                        <a:t>Rabbi of the Whaling Wall 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err="1">
                          <a:cs typeface="+mn-cs"/>
                        </a:rPr>
                        <a:t>Sharafat</a:t>
                      </a:r>
                      <a:r>
                        <a:rPr lang="en-US" sz="1200" b="1" dirty="0">
                          <a:cs typeface="+mn-cs"/>
                        </a:rPr>
                        <a:t> – Young Leadership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200" b="1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34874"/>
                  </a:ext>
                </a:extLst>
              </a:tr>
              <a:tr h="40454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1" dirty="0"/>
                        <a:t>COGAT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Dr. </a:t>
                      </a:r>
                      <a:r>
                        <a:rPr lang="en-US" sz="1200" b="1" dirty="0" err="1"/>
                        <a:t>Yizhar</a:t>
                      </a:r>
                      <a:r>
                        <a:rPr lang="en-US" sz="1200" b="1" dirty="0"/>
                        <a:t> Hess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8341"/>
                  </a:ext>
                </a:extLst>
              </a:tr>
              <a:tr h="52827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70423"/>
                  </a:ext>
                </a:extLst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5869093"/>
            <a:ext cx="3531078" cy="61638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3" y="5883235"/>
            <a:ext cx="3907947" cy="6022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7" y="5883235"/>
            <a:ext cx="4136027" cy="602246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11EFF8FB-4BD2-40DE-8568-CBFC85F6F5B4}"/>
              </a:ext>
            </a:extLst>
          </p:cNvPr>
          <p:cNvSpPr txBox="1">
            <a:spLocks/>
          </p:cNvSpPr>
          <p:nvPr/>
        </p:nvSpPr>
        <p:spPr>
          <a:xfrm>
            <a:off x="1181508" y="424077"/>
            <a:ext cx="10058400" cy="3836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Map of the Various Points of View</a:t>
            </a:r>
            <a:endParaRPr lang="he-IL" sz="3200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132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84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Places we won’t be visiting this time </a:t>
            </a: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73EF02E5-328F-4960-AD8A-1427F70BBC7D}"/>
              </a:ext>
            </a:extLst>
          </p:cNvPr>
          <p:cNvSpPr txBox="1">
            <a:spLocks/>
          </p:cNvSpPr>
          <p:nvPr/>
        </p:nvSpPr>
        <p:spPr>
          <a:xfrm>
            <a:off x="751351" y="1959312"/>
            <a:ext cx="1075025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things we had to pass on due to time constraints: 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institutions in Jerusalem – will be completed another time</a:t>
            </a:r>
          </a:p>
          <a:p>
            <a:pPr lvl="1" algn="l" rtl="0"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Fence – except for the segment in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Shuafat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 rtl="0"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Hamas Perspective – proposal – will be addressed in a simulation</a:t>
            </a:r>
          </a:p>
          <a:p>
            <a:pPr lvl="1" algn="l" rtl="0">
              <a:buFontTx/>
              <a:buChar char="-"/>
            </a:pPr>
            <a:endParaRPr lang="he-IL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5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General</a:t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2B72E94D-694B-417D-B781-9BB711AA19F5}"/>
              </a:ext>
            </a:extLst>
          </p:cNvPr>
          <p:cNvSpPr txBox="1">
            <a:spLocks/>
          </p:cNvSpPr>
          <p:nvPr/>
        </p:nvSpPr>
        <p:spPr>
          <a:xfrm>
            <a:off x="720871" y="1270359"/>
            <a:ext cx="1075025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Pickup and Dropoff points: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January 28</a:t>
            </a:r>
            <a:r>
              <a:rPr lang="en-US" sz="3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7:00 – pickup from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Latrun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INDC.</a:t>
            </a:r>
          </a:p>
          <a:p>
            <a:pPr lvl="1" algn="l" rtl="0"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30, 17:00 – drop-off at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Latrun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shuttle to INDC</a:t>
            </a:r>
          </a:p>
          <a:p>
            <a:pPr lvl="1" algn="l" rtl="0"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won’t be allowed to arrive with their private vehicles. </a:t>
            </a:r>
            <a:endParaRPr lang="he-IL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09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Room and Board</a:t>
            </a: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1323363"/>
            <a:ext cx="10165453" cy="4545731"/>
          </a:xfrm>
        </p:spPr>
        <p:txBody>
          <a:bodyPr>
            <a:normAutofit/>
          </a:bodyPr>
          <a:lstStyle/>
          <a:p>
            <a:pPr marL="292608" lvl="1" indent="0" algn="ctr">
              <a:buNone/>
            </a:pPr>
            <a:r>
              <a:rPr lang="en-US" sz="30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Kibbutz Ramat Rachel, both nights</a:t>
            </a:r>
            <a:endParaRPr lang="he-IL" sz="30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Font typeface="+mj-cs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238"/>
            <a:ext cx="3624713" cy="21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39" y="3013162"/>
            <a:ext cx="3595760" cy="19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רמת רחל חדר כושר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96" y="1737360"/>
            <a:ext cx="4894043" cy="32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8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Highlights</a:t>
            </a: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3483816-BFE7-4714-A63E-5D70F2B488AC}"/>
              </a:ext>
            </a:extLst>
          </p:cNvPr>
          <p:cNvSpPr txBox="1">
            <a:spLocks/>
          </p:cNvSpPr>
          <p:nvPr/>
        </p:nvSpPr>
        <p:spPr>
          <a:xfrm>
            <a:off x="1094686" y="2186802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cold and rainy weather.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questions will be sent digitally.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and focused materials will be sent prior to arrival to the site as well as the charging days. 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2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Responsibilities</a:t>
            </a: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F77B474E-0643-4FA4-B7FF-23ADBEB4409F}"/>
              </a:ext>
            </a:extLst>
          </p:cNvPr>
          <p:cNvSpPr txBox="1">
            <a:spLocks/>
          </p:cNvSpPr>
          <p:nvPr/>
        </p:nvSpPr>
        <p:spPr>
          <a:xfrm>
            <a:off x="949055" y="2023963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Aviad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Processing questions, documentation, splitting groups (heterogenous)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Livious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Security, safety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Nadav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Distributing google maps – English/Hebrew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Distributing relevant materials prior to arrival to the various sites: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Archeology in Judea &amp; Samaria.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legal battle regarding marking products from Judea &amp; Samaria,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Livious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Valley </a:t>
            </a:r>
          </a:p>
          <a:p>
            <a:pPr marL="457200" indent="-457200" algn="l" rtl="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06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Security and Safety </a:t>
            </a: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FDDFD5EF-AD4A-4FC4-82CC-9AFA9CDE52EF}"/>
              </a:ext>
            </a:extLst>
          </p:cNvPr>
          <p:cNvSpPr txBox="1">
            <a:spLocks/>
          </p:cNvSpPr>
          <p:nvPr/>
        </p:nvSpPr>
        <p:spPr>
          <a:xfrm>
            <a:off x="823794" y="2023963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guns, one for each team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Safety Order distribution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by the territorial brigade/Jerusalem district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briefing – the day of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as a tight group in tour focal points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evac. Vehicle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contact information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 rtl="0">
              <a:buFont typeface="Calibri" panose="020F0502020204030204" pitchFamily="34" charset="0"/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08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970247"/>
            <a:ext cx="8825658" cy="33814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Enjoy the Tour!</a:t>
            </a:r>
            <a:endParaRPr lang="he-IL" sz="8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083978" y="17086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1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8128" y="0"/>
            <a:ext cx="10058400" cy="7253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Lessons Learned from Previous Tours</a:t>
            </a: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B94237CA-BC17-4EA2-BBEF-7CD68644A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219266"/>
              </p:ext>
            </p:extLst>
          </p:nvPr>
        </p:nvGraphicFramePr>
        <p:xfrm>
          <a:off x="153909" y="943273"/>
          <a:ext cx="11864769" cy="55868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8080">
                  <a:extLst>
                    <a:ext uri="{9D8B030D-6E8A-4147-A177-3AD203B41FA5}">
                      <a16:colId xmlns:a16="http://schemas.microsoft.com/office/drawing/2014/main" val="3423953895"/>
                    </a:ext>
                  </a:extLst>
                </a:gridCol>
                <a:gridCol w="5716689">
                  <a:extLst>
                    <a:ext uri="{9D8B030D-6E8A-4147-A177-3AD203B41FA5}">
                      <a16:colId xmlns:a16="http://schemas.microsoft.com/office/drawing/2014/main" val="1248810264"/>
                    </a:ext>
                  </a:extLst>
                </a:gridCol>
              </a:tblGrid>
              <a:tr h="47833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Status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Content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67094"/>
                  </a:ext>
                </a:extLst>
              </a:tr>
              <a:tr h="93232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Scheduled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Throughout the charging time and the tour, connection should be made to the research question as well as the national security axis.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80541"/>
                  </a:ext>
                </a:extLst>
              </a:tr>
              <a:tr h="47047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Scheduled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Issues should be presented from various perspectives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336"/>
                  </a:ext>
                </a:extLst>
              </a:tr>
              <a:tr h="615002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Learning in small groups; choice; processing in teams from various perspectives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Schedule choices should be enabled 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23507"/>
                  </a:ext>
                </a:extLst>
              </a:tr>
              <a:tr h="47047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Adaptations were made as much as possible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An effective day will end no later than 19:00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15319"/>
                  </a:ext>
                </a:extLst>
              </a:tr>
              <a:tr h="47047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Done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Scheduled free evening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45645"/>
                  </a:ext>
                </a:extLst>
              </a:tr>
              <a:tr h="615002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/>
                        <a:t>Focused Team Processing </a:t>
                      </a:r>
                      <a:r>
                        <a:rPr lang="en-US" dirty="0"/>
                        <a:t>– focused question, simple computerized format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Focusing a questions for each processing 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51446"/>
                  </a:ext>
                </a:extLst>
              </a:tr>
              <a:tr h="615002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/>
                        <a:t>Connecting Personal Aspects </a:t>
                      </a:r>
                      <a:r>
                        <a:rPr lang="en-US" dirty="0"/>
                        <a:t>of INDC participants – TED, geographical overviews, archeology and more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Using participants’ preexisting knowledge  </a:t>
                      </a:r>
                      <a:endParaRPr lang="he-IL" sz="18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36007"/>
                  </a:ext>
                </a:extLst>
              </a:tr>
              <a:tr h="84456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Online learning – Clips, podcasts as part charging and before each meetup during the tour (specifically content in English)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Relaying knowledge using videos and  informative data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7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8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4297" y="-12232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Staff work Gantt</a:t>
            </a:r>
            <a:endParaRPr lang="he-IL" b="1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EB5B5D-E8A9-4892-AC6E-E3C20974A4F9}"/>
              </a:ext>
            </a:extLst>
          </p:cNvPr>
          <p:cNvSpPr/>
          <p:nvPr/>
        </p:nvSpPr>
        <p:spPr>
          <a:xfrm flipH="1">
            <a:off x="8730764" y="1977074"/>
            <a:ext cx="2547963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606" tIns="57150" rIns="458606" bIns="57150" numCol="1" spcCol="1270" anchor="ctr" anchorCtr="0">
            <a:noAutofit/>
          </a:bodyPr>
          <a:lstStyle/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>
                <a:solidFill>
                  <a:srgbClr val="C00000"/>
                </a:solidFill>
              </a:rPr>
              <a:t>2</a:t>
            </a:r>
            <a:r>
              <a:rPr lang="en-US" sz="1500" b="1" kern="1200" baseline="30000" dirty="0">
                <a:solidFill>
                  <a:srgbClr val="C00000"/>
                </a:solidFill>
              </a:rPr>
              <a:t>nd</a:t>
            </a:r>
            <a:r>
              <a:rPr lang="en-US" sz="1500" b="1" kern="1200" dirty="0">
                <a:solidFill>
                  <a:srgbClr val="C00000"/>
                </a:solidFill>
              </a:rPr>
              <a:t> Preparation Day</a:t>
            </a:r>
          </a:p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Jerusalem</a:t>
            </a:r>
            <a:endParaRPr lang="he-IL" sz="1500" kern="1200" dirty="0"/>
          </a:p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/>
              <a:t>8.12.19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DCC362-89C0-4FFB-A757-494527AB69C2}"/>
              </a:ext>
            </a:extLst>
          </p:cNvPr>
          <p:cNvSpPr/>
          <p:nvPr/>
        </p:nvSpPr>
        <p:spPr>
          <a:xfrm flipH="1">
            <a:off x="5976643" y="1982327"/>
            <a:ext cx="2547961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8486" tIns="57150" rIns="368486" bIns="57150" numCol="1" spcCol="1270" anchor="ctr" anchorCtr="0">
            <a:noAutofit/>
          </a:bodyPr>
          <a:lstStyle/>
          <a:p>
            <a:pPr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Status Prof. Yossi Ben </a:t>
            </a:r>
            <a:r>
              <a:rPr lang="en-US" sz="1500" dirty="0" err="1"/>
              <a:t>Arzi</a:t>
            </a:r>
            <a:r>
              <a:rPr lang="en-US" sz="1500" dirty="0"/>
              <a:t> and instructor </a:t>
            </a:r>
            <a:r>
              <a:rPr lang="en-US" sz="1500" dirty="0" err="1"/>
              <a:t>Avi</a:t>
            </a:r>
            <a:r>
              <a:rPr lang="en-US" sz="1500" dirty="0"/>
              <a:t> </a:t>
            </a:r>
            <a:r>
              <a:rPr lang="en-US" sz="1500" dirty="0" err="1"/>
              <a:t>Almog</a:t>
            </a:r>
            <a:endParaRPr lang="en-US" sz="1500" dirty="0"/>
          </a:p>
          <a:p>
            <a:pPr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500" dirty="0"/>
              <a:t>31/10/19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4E030C-E4D1-4203-80AF-CB7EE4FF5FE4}"/>
              </a:ext>
            </a:extLst>
          </p:cNvPr>
          <p:cNvSpPr/>
          <p:nvPr/>
        </p:nvSpPr>
        <p:spPr>
          <a:xfrm flipH="1">
            <a:off x="3103903" y="1982327"/>
            <a:ext cx="2625481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819" tIns="57150" rIns="470819" bIns="57150" numCol="1" spcCol="1270" anchor="ctr" anchorCtr="0">
            <a:noAutofit/>
          </a:bodyPr>
          <a:lstStyle/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>
                <a:solidFill>
                  <a:srgbClr val="C00000"/>
                </a:solidFill>
              </a:rPr>
              <a:t>2</a:t>
            </a:r>
            <a:r>
              <a:rPr lang="en-US" sz="1500" b="1" baseline="30000" dirty="0">
                <a:solidFill>
                  <a:srgbClr val="C00000"/>
                </a:solidFill>
              </a:rPr>
              <a:t>nd</a:t>
            </a:r>
            <a:r>
              <a:rPr lang="en-US" sz="1500" b="1" dirty="0">
                <a:solidFill>
                  <a:srgbClr val="C00000"/>
                </a:solidFill>
              </a:rPr>
              <a:t> Preparation Day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Jerusalem and Judea &amp; Samaria</a:t>
            </a:r>
            <a:endParaRPr lang="he-IL" sz="1500" dirty="0"/>
          </a:p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/>
              <a:t>10.10.19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58C2E7-F6D7-45C1-9E3C-66B834BDA1F9}"/>
              </a:ext>
            </a:extLst>
          </p:cNvPr>
          <p:cNvSpPr/>
          <p:nvPr/>
        </p:nvSpPr>
        <p:spPr>
          <a:xfrm flipH="1">
            <a:off x="8740448" y="3294304"/>
            <a:ext cx="2538279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080" tIns="57150" rIns="457080" bIns="57150" numCol="1" spcCol="1270" anchor="ctr" anchorCtr="0">
            <a:noAutofit/>
          </a:bodyPr>
          <a:lstStyle/>
          <a:p>
            <a:pPr algn="ctr" defTabSz="914400" rtl="1">
              <a:spcBef>
                <a:spcPct val="0"/>
              </a:spcBef>
              <a:defRPr/>
            </a:pPr>
            <a:r>
              <a:rPr lang="en-US" sz="1500" b="1" dirty="0">
                <a:solidFill>
                  <a:srgbClr val="C00000"/>
                </a:solidFill>
              </a:rPr>
              <a:t>4</a:t>
            </a:r>
            <a:r>
              <a:rPr lang="en-US" sz="1500" b="1" baseline="30000" dirty="0">
                <a:solidFill>
                  <a:srgbClr val="C00000"/>
                </a:solidFill>
              </a:rPr>
              <a:t>th </a:t>
            </a:r>
            <a:r>
              <a:rPr lang="en-US" sz="1500" b="1" dirty="0">
                <a:solidFill>
                  <a:srgbClr val="C00000"/>
                </a:solidFill>
              </a:rPr>
              <a:t>Preparation Day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kern="1200" dirty="0"/>
              <a:t>Hebron &amp; Etzion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500" kern="1200" dirty="0"/>
              <a:t>29.12.19</a:t>
            </a:r>
          </a:p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1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ABC9A0-E9CB-461F-ACD9-321493DAC03A}"/>
              </a:ext>
            </a:extLst>
          </p:cNvPr>
          <p:cNvSpPr/>
          <p:nvPr/>
        </p:nvSpPr>
        <p:spPr>
          <a:xfrm flipH="1">
            <a:off x="5930655" y="3249451"/>
            <a:ext cx="2538280" cy="107238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843" tIns="57150" rIns="442843" bIns="57150" numCol="1" spcCol="1270" anchor="ctr" anchorCtr="0">
            <a:noAutofit/>
          </a:bodyPr>
          <a:lstStyle/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Chief Instructor Plan Approval</a:t>
            </a:r>
            <a:endParaRPr lang="he-IL" sz="1500" kern="1200" dirty="0"/>
          </a:p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/>
              <a:t>23.12.19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8A561E-AA44-411C-8E5B-7CBECC37282F}"/>
              </a:ext>
            </a:extLst>
          </p:cNvPr>
          <p:cNvSpPr/>
          <p:nvPr/>
        </p:nvSpPr>
        <p:spPr>
          <a:xfrm flipH="1">
            <a:off x="3215208" y="3288350"/>
            <a:ext cx="2514175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4957" tIns="57150" rIns="434956" bIns="57150" numCol="1" spcCol="1270" anchor="ctr" anchorCtr="0">
            <a:noAutofit/>
          </a:bodyPr>
          <a:lstStyle/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>
                <a:solidFill>
                  <a:srgbClr val="C00000"/>
                </a:solidFill>
              </a:rPr>
              <a:t>3rd Preparation Day</a:t>
            </a:r>
          </a:p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Samaria &amp; Binyamin</a:t>
            </a:r>
            <a:endParaRPr lang="he-IL" sz="1500" dirty="0"/>
          </a:p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500" dirty="0"/>
              <a:t>15.12.19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18C7B1-7838-4724-B4E2-1B19B7589CB2}"/>
              </a:ext>
            </a:extLst>
          </p:cNvPr>
          <p:cNvSpPr/>
          <p:nvPr/>
        </p:nvSpPr>
        <p:spPr>
          <a:xfrm flipH="1">
            <a:off x="1178964" y="3228565"/>
            <a:ext cx="1975991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8486" tIns="57150" rIns="368486" bIns="57150" numCol="1" spcCol="1270" anchor="ctr" anchorCtr="0">
            <a:noAutofit/>
          </a:bodyPr>
          <a:lstStyle/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Initial Plan Approval</a:t>
            </a:r>
            <a:endParaRPr lang="he-IL" sz="1500" kern="1200" dirty="0"/>
          </a:p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/>
              <a:t>11.12.19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B08CD3-B748-433C-86D9-2EA978D956F4}"/>
              </a:ext>
            </a:extLst>
          </p:cNvPr>
          <p:cNvSpPr/>
          <p:nvPr/>
        </p:nvSpPr>
        <p:spPr>
          <a:xfrm flipH="1">
            <a:off x="8736685" y="4548252"/>
            <a:ext cx="2483564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8459" tIns="57150" rIns="448459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/>
              <a:t>28-30/1/20</a:t>
            </a:r>
            <a:r>
              <a:rPr lang="en-US" sz="1500" kern="1200" dirty="0"/>
              <a:t> Tour of Judea &amp; Samaria and Jerusalem. Goodluck! </a:t>
            </a:r>
            <a:endParaRPr lang="he-IL" sz="15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692973-F399-4D85-A87E-3DC20CC31B3E}"/>
              </a:ext>
            </a:extLst>
          </p:cNvPr>
          <p:cNvSpPr/>
          <p:nvPr/>
        </p:nvSpPr>
        <p:spPr>
          <a:xfrm flipH="1">
            <a:off x="5976642" y="4534666"/>
            <a:ext cx="2483563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0837" tIns="60960" rIns="440837" bIns="6096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600" b="1" kern="1200" dirty="0">
                <a:solidFill>
                  <a:schemeClr val="tx1"/>
                </a:solidFill>
              </a:rPr>
              <a:t>21-22-23/1/20</a:t>
            </a:r>
          </a:p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</a:rPr>
              <a:t>Charging Days</a:t>
            </a:r>
            <a:endParaRPr lang="he-IL" sz="1600" b="1" kern="1200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C36B4E8-C6B1-42E7-834E-6F733F996D38}"/>
              </a:ext>
            </a:extLst>
          </p:cNvPr>
          <p:cNvSpPr/>
          <p:nvPr/>
        </p:nvSpPr>
        <p:spPr>
          <a:xfrm flipH="1">
            <a:off x="3488846" y="4548252"/>
            <a:ext cx="2318786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2497" tIns="57150" rIns="422497" bIns="57150" numCol="1" spcCol="1270" anchor="ctr" anchorCtr="0">
            <a:noAutofit/>
          </a:bodyPr>
          <a:lstStyle/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>
                <a:solidFill>
                  <a:srgbClr val="C00000"/>
                </a:solidFill>
              </a:rPr>
              <a:t>5</a:t>
            </a:r>
            <a:r>
              <a:rPr lang="en-US" sz="1500" b="1" baseline="30000" dirty="0">
                <a:solidFill>
                  <a:srgbClr val="C00000"/>
                </a:solidFill>
              </a:rPr>
              <a:t>th</a:t>
            </a:r>
            <a:r>
              <a:rPr lang="en-US" sz="1500" b="1" dirty="0">
                <a:solidFill>
                  <a:srgbClr val="C00000"/>
                </a:solidFill>
              </a:rPr>
              <a:t> Preparation Day</a:t>
            </a:r>
          </a:p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Jerusalem &amp; Samaria</a:t>
            </a:r>
            <a:endParaRPr lang="he-IL" sz="15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AB9BAE-C516-4A7D-837F-5386E1E426E4}"/>
              </a:ext>
            </a:extLst>
          </p:cNvPr>
          <p:cNvSpPr/>
          <p:nvPr/>
        </p:nvSpPr>
        <p:spPr>
          <a:xfrm flipH="1">
            <a:off x="1178964" y="4548252"/>
            <a:ext cx="1975991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8486" tIns="57150" rIns="368486" bIns="57150" numCol="1" spcCol="1270" anchor="ctr" anchorCtr="0">
            <a:noAutofit/>
          </a:bodyPr>
          <a:lstStyle/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General Plan Approval</a:t>
            </a:r>
            <a:endParaRPr lang="he-IL" sz="1500" dirty="0"/>
          </a:p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b="1" kern="1200" dirty="0">
                <a:solidFill>
                  <a:schemeClr val="bg1"/>
                </a:solidFill>
              </a:rPr>
              <a:t>9.1.20</a:t>
            </a:r>
          </a:p>
        </p:txBody>
      </p:sp>
      <p:pic>
        <p:nvPicPr>
          <p:cNvPr id="13" name="תמונה 12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חץ למעלה 2"/>
          <p:cNvSpPr/>
          <p:nvPr/>
        </p:nvSpPr>
        <p:spPr>
          <a:xfrm>
            <a:off x="7184844" y="5787085"/>
            <a:ext cx="760162" cy="630964"/>
          </a:xfrm>
          <a:prstGeom prst="upArrow">
            <a:avLst>
              <a:gd name="adj1" fmla="val 50000"/>
              <a:gd name="adj2" fmla="val 3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8FFBBD-D6C2-479C-B758-BAAEF6C326B7}"/>
              </a:ext>
            </a:extLst>
          </p:cNvPr>
          <p:cNvSpPr/>
          <p:nvPr/>
        </p:nvSpPr>
        <p:spPr>
          <a:xfrm flipH="1">
            <a:off x="1178964" y="1977073"/>
            <a:ext cx="1975991" cy="111415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8486" tIns="57150" rIns="368486" bIns="57150" numCol="1" spcCol="1270" anchor="ctr" anchorCtr="0">
            <a:noAutofit/>
          </a:bodyPr>
          <a:lstStyle/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Kickstarting Discussion – Leading team, INDC instructor </a:t>
            </a:r>
          </a:p>
          <a:p>
            <a:pPr marL="0" lvl="0" indent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dirty="0"/>
              <a:t>October 2019 </a:t>
            </a:r>
            <a:endParaRPr lang="he-IL" sz="1500" kern="1200" dirty="0"/>
          </a:p>
        </p:txBody>
      </p:sp>
    </p:spTree>
    <p:extLst>
      <p:ext uri="{BB962C8B-B14F-4D97-AF65-F5344CB8AC3E}">
        <p14:creationId xmlns:p14="http://schemas.microsoft.com/office/powerpoint/2010/main" val="25944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AA7BEDA-4B77-4D74-B1F8-0AA9E58B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15380"/>
            <a:ext cx="11509375" cy="585515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D824673F-973F-40B2-8175-09B03DD1991C}"/>
              </a:ext>
            </a:extLst>
          </p:cNvPr>
          <p:cNvSpPr/>
          <p:nvPr/>
        </p:nvSpPr>
        <p:spPr>
          <a:xfrm>
            <a:off x="4024497" y="568235"/>
            <a:ext cx="758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Rationale: Judea and Samaria – the Land of Hitchhiking Stops </a:t>
            </a:r>
            <a:endParaRPr lang="he-IL" sz="3600" dirty="0"/>
          </a:p>
        </p:txBody>
      </p:sp>
      <p:pic>
        <p:nvPicPr>
          <p:cNvPr id="14" name="Picture 2" descr="Image result for ‫טרמפיאדה‬‎">
            <a:extLst>
              <a:ext uri="{FF2B5EF4-FFF2-40B4-BE49-F238E27FC236}">
                <a16:creationId xmlns:a16="http://schemas.microsoft.com/office/drawing/2014/main" id="{192449CD-E209-49D8-916A-CDEDBB0F8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3155" r="37711" b="27831"/>
          <a:stretch/>
        </p:blipFill>
        <p:spPr bwMode="auto">
          <a:xfrm>
            <a:off x="1087120" y="4489858"/>
            <a:ext cx="3281680" cy="11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‫טרמפיאדה‬‎">
            <a:extLst>
              <a:ext uri="{FF2B5EF4-FFF2-40B4-BE49-F238E27FC236}">
                <a16:creationId xmlns:a16="http://schemas.microsoft.com/office/drawing/2014/main" id="{47BF7E6E-AAF7-4F50-AE5B-03F893046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13155" r="33134" b="22343"/>
          <a:stretch/>
        </p:blipFill>
        <p:spPr bwMode="auto">
          <a:xfrm>
            <a:off x="6161087" y="3760780"/>
            <a:ext cx="1879600" cy="7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‫טרמפיאדה‬‎">
            <a:extLst>
              <a:ext uri="{FF2B5EF4-FFF2-40B4-BE49-F238E27FC236}">
                <a16:creationId xmlns:a16="http://schemas.microsoft.com/office/drawing/2014/main" id="{52ED68DB-3C64-4C46-AC36-C849B644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r="33134" b="19353"/>
          <a:stretch/>
        </p:blipFill>
        <p:spPr bwMode="auto">
          <a:xfrm>
            <a:off x="10314399" y="3198715"/>
            <a:ext cx="1471201" cy="4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1A95DDFC-D542-490B-9683-AF42741A6A9F}"/>
              </a:ext>
            </a:extLst>
          </p:cNvPr>
          <p:cNvSpPr/>
          <p:nvPr/>
        </p:nvSpPr>
        <p:spPr>
          <a:xfrm>
            <a:off x="386079" y="3609242"/>
            <a:ext cx="11529695" cy="2222598"/>
          </a:xfrm>
          <a:custGeom>
            <a:avLst/>
            <a:gdLst>
              <a:gd name="connsiteX0" fmla="*/ 9743440 w 9743440"/>
              <a:gd name="connsiteY0" fmla="*/ 0 h 2153920"/>
              <a:gd name="connsiteX1" fmla="*/ 9072880 w 9743440"/>
              <a:gd name="connsiteY1" fmla="*/ 10160 h 2153920"/>
              <a:gd name="connsiteX2" fmla="*/ 8961120 w 9743440"/>
              <a:gd name="connsiteY2" fmla="*/ 30480 h 2153920"/>
              <a:gd name="connsiteX3" fmla="*/ 8900160 w 9743440"/>
              <a:gd name="connsiteY3" fmla="*/ 50800 h 2153920"/>
              <a:gd name="connsiteX4" fmla="*/ 8869680 w 9743440"/>
              <a:gd name="connsiteY4" fmla="*/ 60960 h 2153920"/>
              <a:gd name="connsiteX5" fmla="*/ 8818880 w 9743440"/>
              <a:gd name="connsiteY5" fmla="*/ 101600 h 2153920"/>
              <a:gd name="connsiteX6" fmla="*/ 8757920 w 9743440"/>
              <a:gd name="connsiteY6" fmla="*/ 142240 h 2153920"/>
              <a:gd name="connsiteX7" fmla="*/ 8737600 w 9743440"/>
              <a:gd name="connsiteY7" fmla="*/ 172720 h 2153920"/>
              <a:gd name="connsiteX8" fmla="*/ 8646160 w 9743440"/>
              <a:gd name="connsiteY8" fmla="*/ 203200 h 2153920"/>
              <a:gd name="connsiteX9" fmla="*/ 8585200 w 9743440"/>
              <a:gd name="connsiteY9" fmla="*/ 243840 h 2153920"/>
              <a:gd name="connsiteX10" fmla="*/ 8483600 w 9743440"/>
              <a:gd name="connsiteY10" fmla="*/ 325120 h 2153920"/>
              <a:gd name="connsiteX11" fmla="*/ 8432800 w 9743440"/>
              <a:gd name="connsiteY11" fmla="*/ 375920 h 2153920"/>
              <a:gd name="connsiteX12" fmla="*/ 8392160 w 9743440"/>
              <a:gd name="connsiteY12" fmla="*/ 406400 h 2153920"/>
              <a:gd name="connsiteX13" fmla="*/ 8331200 w 9743440"/>
              <a:gd name="connsiteY13" fmla="*/ 426720 h 2153920"/>
              <a:gd name="connsiteX14" fmla="*/ 8300720 w 9743440"/>
              <a:gd name="connsiteY14" fmla="*/ 457200 h 2153920"/>
              <a:gd name="connsiteX15" fmla="*/ 8260080 w 9743440"/>
              <a:gd name="connsiteY15" fmla="*/ 467360 h 2153920"/>
              <a:gd name="connsiteX16" fmla="*/ 8148320 w 9743440"/>
              <a:gd name="connsiteY16" fmla="*/ 487680 h 2153920"/>
              <a:gd name="connsiteX17" fmla="*/ 8026400 w 9743440"/>
              <a:gd name="connsiteY17" fmla="*/ 548640 h 2153920"/>
              <a:gd name="connsiteX18" fmla="*/ 7965440 w 9743440"/>
              <a:gd name="connsiteY18" fmla="*/ 599440 h 2153920"/>
              <a:gd name="connsiteX19" fmla="*/ 7945120 w 9743440"/>
              <a:gd name="connsiteY19" fmla="*/ 640080 h 2153920"/>
              <a:gd name="connsiteX20" fmla="*/ 7914640 w 9743440"/>
              <a:gd name="connsiteY20" fmla="*/ 660400 h 2153920"/>
              <a:gd name="connsiteX21" fmla="*/ 7884160 w 9743440"/>
              <a:gd name="connsiteY21" fmla="*/ 690880 h 2153920"/>
              <a:gd name="connsiteX22" fmla="*/ 7853680 w 9743440"/>
              <a:gd name="connsiteY22" fmla="*/ 711200 h 2153920"/>
              <a:gd name="connsiteX23" fmla="*/ 7823200 w 9743440"/>
              <a:gd name="connsiteY23" fmla="*/ 741680 h 2153920"/>
              <a:gd name="connsiteX24" fmla="*/ 7802880 w 9743440"/>
              <a:gd name="connsiteY24" fmla="*/ 772160 h 2153920"/>
              <a:gd name="connsiteX25" fmla="*/ 7762240 w 9743440"/>
              <a:gd name="connsiteY25" fmla="*/ 792480 h 2153920"/>
              <a:gd name="connsiteX26" fmla="*/ 7701280 w 9743440"/>
              <a:gd name="connsiteY26" fmla="*/ 812800 h 2153920"/>
              <a:gd name="connsiteX27" fmla="*/ 7670800 w 9743440"/>
              <a:gd name="connsiteY27" fmla="*/ 822960 h 2153920"/>
              <a:gd name="connsiteX28" fmla="*/ 7589520 w 9743440"/>
              <a:gd name="connsiteY28" fmla="*/ 843280 h 2153920"/>
              <a:gd name="connsiteX29" fmla="*/ 7559040 w 9743440"/>
              <a:gd name="connsiteY29" fmla="*/ 853440 h 2153920"/>
              <a:gd name="connsiteX30" fmla="*/ 7132320 w 9743440"/>
              <a:gd name="connsiteY30" fmla="*/ 883920 h 2153920"/>
              <a:gd name="connsiteX31" fmla="*/ 5506720 w 9743440"/>
              <a:gd name="connsiteY31" fmla="*/ 914400 h 2153920"/>
              <a:gd name="connsiteX32" fmla="*/ 5466080 w 9743440"/>
              <a:gd name="connsiteY32" fmla="*/ 924560 h 2153920"/>
              <a:gd name="connsiteX33" fmla="*/ 5405120 w 9743440"/>
              <a:gd name="connsiteY33" fmla="*/ 934720 h 2153920"/>
              <a:gd name="connsiteX34" fmla="*/ 5313680 w 9743440"/>
              <a:gd name="connsiteY34" fmla="*/ 975360 h 2153920"/>
              <a:gd name="connsiteX35" fmla="*/ 5262880 w 9743440"/>
              <a:gd name="connsiteY35" fmla="*/ 1036320 h 2153920"/>
              <a:gd name="connsiteX36" fmla="*/ 5232400 w 9743440"/>
              <a:gd name="connsiteY36" fmla="*/ 1066800 h 2153920"/>
              <a:gd name="connsiteX37" fmla="*/ 5212080 w 9743440"/>
              <a:gd name="connsiteY37" fmla="*/ 1209040 h 2153920"/>
              <a:gd name="connsiteX38" fmla="*/ 5191760 w 9743440"/>
              <a:gd name="connsiteY38" fmla="*/ 1310640 h 2153920"/>
              <a:gd name="connsiteX39" fmla="*/ 5171440 w 9743440"/>
              <a:gd name="connsiteY39" fmla="*/ 1381760 h 2153920"/>
              <a:gd name="connsiteX40" fmla="*/ 5140960 w 9743440"/>
              <a:gd name="connsiteY40" fmla="*/ 1412240 h 2153920"/>
              <a:gd name="connsiteX41" fmla="*/ 5100320 w 9743440"/>
              <a:gd name="connsiteY41" fmla="*/ 1463040 h 2153920"/>
              <a:gd name="connsiteX42" fmla="*/ 5069840 w 9743440"/>
              <a:gd name="connsiteY42" fmla="*/ 1524000 h 2153920"/>
              <a:gd name="connsiteX43" fmla="*/ 5039360 w 9743440"/>
              <a:gd name="connsiteY43" fmla="*/ 1544320 h 2153920"/>
              <a:gd name="connsiteX44" fmla="*/ 5019040 w 9743440"/>
              <a:gd name="connsiteY44" fmla="*/ 1574800 h 2153920"/>
              <a:gd name="connsiteX45" fmla="*/ 4978400 w 9743440"/>
              <a:gd name="connsiteY45" fmla="*/ 1645920 h 2153920"/>
              <a:gd name="connsiteX46" fmla="*/ 4947920 w 9743440"/>
              <a:gd name="connsiteY46" fmla="*/ 1656080 h 2153920"/>
              <a:gd name="connsiteX47" fmla="*/ 4897120 w 9743440"/>
              <a:gd name="connsiteY47" fmla="*/ 1717040 h 2153920"/>
              <a:gd name="connsiteX48" fmla="*/ 4856480 w 9743440"/>
              <a:gd name="connsiteY48" fmla="*/ 1747520 h 2153920"/>
              <a:gd name="connsiteX49" fmla="*/ 4775200 w 9743440"/>
              <a:gd name="connsiteY49" fmla="*/ 1828800 h 2153920"/>
              <a:gd name="connsiteX50" fmla="*/ 4765040 w 9743440"/>
              <a:gd name="connsiteY50" fmla="*/ 1859280 h 2153920"/>
              <a:gd name="connsiteX51" fmla="*/ 4734560 w 9743440"/>
              <a:gd name="connsiteY51" fmla="*/ 1869440 h 2153920"/>
              <a:gd name="connsiteX52" fmla="*/ 4693920 w 9743440"/>
              <a:gd name="connsiteY52" fmla="*/ 1899920 h 2153920"/>
              <a:gd name="connsiteX53" fmla="*/ 4643120 w 9743440"/>
              <a:gd name="connsiteY53" fmla="*/ 1950720 h 2153920"/>
              <a:gd name="connsiteX54" fmla="*/ 4632960 w 9743440"/>
              <a:gd name="connsiteY54" fmla="*/ 1991360 h 2153920"/>
              <a:gd name="connsiteX55" fmla="*/ 4602480 w 9743440"/>
              <a:gd name="connsiteY55" fmla="*/ 2021840 h 2153920"/>
              <a:gd name="connsiteX56" fmla="*/ 4389120 w 9743440"/>
              <a:gd name="connsiteY56" fmla="*/ 2072640 h 2153920"/>
              <a:gd name="connsiteX57" fmla="*/ 2733040 w 9743440"/>
              <a:gd name="connsiteY57" fmla="*/ 2082800 h 2153920"/>
              <a:gd name="connsiteX58" fmla="*/ 2580640 w 9743440"/>
              <a:gd name="connsiteY58" fmla="*/ 2123440 h 2153920"/>
              <a:gd name="connsiteX59" fmla="*/ 2499360 w 9743440"/>
              <a:gd name="connsiteY59" fmla="*/ 2133600 h 2153920"/>
              <a:gd name="connsiteX60" fmla="*/ 2275840 w 9743440"/>
              <a:gd name="connsiteY60" fmla="*/ 2153920 h 2153920"/>
              <a:gd name="connsiteX61" fmla="*/ 1249680 w 9743440"/>
              <a:gd name="connsiteY61" fmla="*/ 2143760 h 2153920"/>
              <a:gd name="connsiteX62" fmla="*/ 1148080 w 9743440"/>
              <a:gd name="connsiteY62" fmla="*/ 2103120 h 2153920"/>
              <a:gd name="connsiteX63" fmla="*/ 1097280 w 9743440"/>
              <a:gd name="connsiteY63" fmla="*/ 2092960 h 2153920"/>
              <a:gd name="connsiteX64" fmla="*/ 985520 w 9743440"/>
              <a:gd name="connsiteY64" fmla="*/ 2072640 h 2153920"/>
              <a:gd name="connsiteX65" fmla="*/ 944880 w 9743440"/>
              <a:gd name="connsiteY65" fmla="*/ 2062480 h 2153920"/>
              <a:gd name="connsiteX66" fmla="*/ 0 w 9743440"/>
              <a:gd name="connsiteY66" fmla="*/ 206248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743440" h="2153920">
                <a:moveTo>
                  <a:pt x="9743440" y="0"/>
                </a:moveTo>
                <a:lnTo>
                  <a:pt x="9072880" y="10160"/>
                </a:lnTo>
                <a:cubicBezTo>
                  <a:pt x="9064257" y="10400"/>
                  <a:pt x="8973969" y="26976"/>
                  <a:pt x="8961120" y="30480"/>
                </a:cubicBezTo>
                <a:cubicBezTo>
                  <a:pt x="8940456" y="36116"/>
                  <a:pt x="8920480" y="44027"/>
                  <a:pt x="8900160" y="50800"/>
                </a:cubicBezTo>
                <a:lnTo>
                  <a:pt x="8869680" y="60960"/>
                </a:lnTo>
                <a:cubicBezTo>
                  <a:pt x="8832135" y="117278"/>
                  <a:pt x="8870842" y="72732"/>
                  <a:pt x="8818880" y="101600"/>
                </a:cubicBezTo>
                <a:cubicBezTo>
                  <a:pt x="8797532" y="113460"/>
                  <a:pt x="8757920" y="142240"/>
                  <a:pt x="8757920" y="142240"/>
                </a:cubicBezTo>
                <a:cubicBezTo>
                  <a:pt x="8751147" y="152400"/>
                  <a:pt x="8746234" y="164086"/>
                  <a:pt x="8737600" y="172720"/>
                </a:cubicBezTo>
                <a:cubicBezTo>
                  <a:pt x="8709028" y="201292"/>
                  <a:pt x="8687029" y="196388"/>
                  <a:pt x="8646160" y="203200"/>
                </a:cubicBezTo>
                <a:cubicBezTo>
                  <a:pt x="8625840" y="216747"/>
                  <a:pt x="8602469" y="226571"/>
                  <a:pt x="8585200" y="243840"/>
                </a:cubicBezTo>
                <a:cubicBezTo>
                  <a:pt x="8513530" y="315510"/>
                  <a:pt x="8549943" y="291949"/>
                  <a:pt x="8483600" y="325120"/>
                </a:cubicBezTo>
                <a:cubicBezTo>
                  <a:pt x="8454044" y="369455"/>
                  <a:pt x="8475903" y="345132"/>
                  <a:pt x="8432800" y="375920"/>
                </a:cubicBezTo>
                <a:cubicBezTo>
                  <a:pt x="8419021" y="385762"/>
                  <a:pt x="8407306" y="398827"/>
                  <a:pt x="8392160" y="406400"/>
                </a:cubicBezTo>
                <a:cubicBezTo>
                  <a:pt x="8373002" y="415979"/>
                  <a:pt x="8331200" y="426720"/>
                  <a:pt x="8331200" y="426720"/>
                </a:cubicBezTo>
                <a:cubicBezTo>
                  <a:pt x="8321040" y="436880"/>
                  <a:pt x="8313195" y="450071"/>
                  <a:pt x="8300720" y="457200"/>
                </a:cubicBezTo>
                <a:cubicBezTo>
                  <a:pt x="8288596" y="464128"/>
                  <a:pt x="8273506" y="463524"/>
                  <a:pt x="8260080" y="467360"/>
                </a:cubicBezTo>
                <a:cubicBezTo>
                  <a:pt x="8186991" y="488243"/>
                  <a:pt x="8282819" y="470868"/>
                  <a:pt x="8148320" y="487680"/>
                </a:cubicBezTo>
                <a:cubicBezTo>
                  <a:pt x="8064192" y="515723"/>
                  <a:pt x="8105182" y="496119"/>
                  <a:pt x="8026400" y="548640"/>
                </a:cubicBezTo>
                <a:cubicBezTo>
                  <a:pt x="8002096" y="564843"/>
                  <a:pt x="7983219" y="574549"/>
                  <a:pt x="7965440" y="599440"/>
                </a:cubicBezTo>
                <a:cubicBezTo>
                  <a:pt x="7956637" y="611765"/>
                  <a:pt x="7954816" y="628445"/>
                  <a:pt x="7945120" y="640080"/>
                </a:cubicBezTo>
                <a:cubicBezTo>
                  <a:pt x="7937303" y="649461"/>
                  <a:pt x="7924021" y="652583"/>
                  <a:pt x="7914640" y="660400"/>
                </a:cubicBezTo>
                <a:cubicBezTo>
                  <a:pt x="7903602" y="669598"/>
                  <a:pt x="7895198" y="681682"/>
                  <a:pt x="7884160" y="690880"/>
                </a:cubicBezTo>
                <a:cubicBezTo>
                  <a:pt x="7874779" y="698697"/>
                  <a:pt x="7863061" y="703383"/>
                  <a:pt x="7853680" y="711200"/>
                </a:cubicBezTo>
                <a:cubicBezTo>
                  <a:pt x="7842642" y="720398"/>
                  <a:pt x="7832398" y="730642"/>
                  <a:pt x="7823200" y="741680"/>
                </a:cubicBezTo>
                <a:cubicBezTo>
                  <a:pt x="7815383" y="751061"/>
                  <a:pt x="7812261" y="764343"/>
                  <a:pt x="7802880" y="772160"/>
                </a:cubicBezTo>
                <a:cubicBezTo>
                  <a:pt x="7791245" y="781856"/>
                  <a:pt x="7776302" y="786855"/>
                  <a:pt x="7762240" y="792480"/>
                </a:cubicBezTo>
                <a:cubicBezTo>
                  <a:pt x="7742353" y="800435"/>
                  <a:pt x="7721600" y="806027"/>
                  <a:pt x="7701280" y="812800"/>
                </a:cubicBezTo>
                <a:lnTo>
                  <a:pt x="7670800" y="822960"/>
                </a:lnTo>
                <a:cubicBezTo>
                  <a:pt x="7601127" y="846184"/>
                  <a:pt x="7687603" y="818759"/>
                  <a:pt x="7589520" y="843280"/>
                </a:cubicBezTo>
                <a:cubicBezTo>
                  <a:pt x="7579130" y="845877"/>
                  <a:pt x="7569651" y="851993"/>
                  <a:pt x="7559040" y="853440"/>
                </a:cubicBezTo>
                <a:cubicBezTo>
                  <a:pt x="7379058" y="877983"/>
                  <a:pt x="7321471" y="875696"/>
                  <a:pt x="7132320" y="883920"/>
                </a:cubicBezTo>
                <a:cubicBezTo>
                  <a:pt x="6484491" y="970297"/>
                  <a:pt x="7114138" y="892824"/>
                  <a:pt x="5506720" y="914400"/>
                </a:cubicBezTo>
                <a:cubicBezTo>
                  <a:pt x="5492758" y="914587"/>
                  <a:pt x="5479772" y="921822"/>
                  <a:pt x="5466080" y="924560"/>
                </a:cubicBezTo>
                <a:cubicBezTo>
                  <a:pt x="5445880" y="928600"/>
                  <a:pt x="5425105" y="929724"/>
                  <a:pt x="5405120" y="934720"/>
                </a:cubicBezTo>
                <a:cubicBezTo>
                  <a:pt x="5367147" y="944213"/>
                  <a:pt x="5342273" y="951532"/>
                  <a:pt x="5313680" y="975360"/>
                </a:cubicBezTo>
                <a:cubicBezTo>
                  <a:pt x="5265108" y="1015836"/>
                  <a:pt x="5299207" y="992727"/>
                  <a:pt x="5262880" y="1036320"/>
                </a:cubicBezTo>
                <a:cubicBezTo>
                  <a:pt x="5253682" y="1047358"/>
                  <a:pt x="5242560" y="1056640"/>
                  <a:pt x="5232400" y="1066800"/>
                </a:cubicBezTo>
                <a:cubicBezTo>
                  <a:pt x="5224539" y="1129689"/>
                  <a:pt x="5223067" y="1150445"/>
                  <a:pt x="5212080" y="1209040"/>
                </a:cubicBezTo>
                <a:cubicBezTo>
                  <a:pt x="5205715" y="1242986"/>
                  <a:pt x="5200137" y="1277134"/>
                  <a:pt x="5191760" y="1310640"/>
                </a:cubicBezTo>
                <a:cubicBezTo>
                  <a:pt x="5190405" y="1316059"/>
                  <a:pt x="5177270" y="1373015"/>
                  <a:pt x="5171440" y="1381760"/>
                </a:cubicBezTo>
                <a:cubicBezTo>
                  <a:pt x="5163470" y="1393715"/>
                  <a:pt x="5150422" y="1401427"/>
                  <a:pt x="5140960" y="1412240"/>
                </a:cubicBezTo>
                <a:cubicBezTo>
                  <a:pt x="5126680" y="1428560"/>
                  <a:pt x="5113867" y="1446107"/>
                  <a:pt x="5100320" y="1463040"/>
                </a:cubicBezTo>
                <a:cubicBezTo>
                  <a:pt x="5092057" y="1487830"/>
                  <a:pt x="5089535" y="1504305"/>
                  <a:pt x="5069840" y="1524000"/>
                </a:cubicBezTo>
                <a:cubicBezTo>
                  <a:pt x="5061206" y="1532634"/>
                  <a:pt x="5049520" y="1537547"/>
                  <a:pt x="5039360" y="1544320"/>
                </a:cubicBezTo>
                <a:cubicBezTo>
                  <a:pt x="5032587" y="1554480"/>
                  <a:pt x="5024501" y="1563878"/>
                  <a:pt x="5019040" y="1574800"/>
                </a:cubicBezTo>
                <a:cubicBezTo>
                  <a:pt x="5000230" y="1612420"/>
                  <a:pt x="5020516" y="1610824"/>
                  <a:pt x="4978400" y="1645920"/>
                </a:cubicBezTo>
                <a:cubicBezTo>
                  <a:pt x="4970173" y="1652776"/>
                  <a:pt x="4958080" y="1652693"/>
                  <a:pt x="4947920" y="1656080"/>
                </a:cubicBezTo>
                <a:cubicBezTo>
                  <a:pt x="4927017" y="1687435"/>
                  <a:pt x="4927542" y="1690964"/>
                  <a:pt x="4897120" y="1717040"/>
                </a:cubicBezTo>
                <a:cubicBezTo>
                  <a:pt x="4884263" y="1728060"/>
                  <a:pt x="4868454" y="1735546"/>
                  <a:pt x="4856480" y="1747520"/>
                </a:cubicBezTo>
                <a:cubicBezTo>
                  <a:pt x="4740504" y="1863496"/>
                  <a:pt x="4932049" y="1703321"/>
                  <a:pt x="4775200" y="1828800"/>
                </a:cubicBezTo>
                <a:cubicBezTo>
                  <a:pt x="4771813" y="1838960"/>
                  <a:pt x="4772613" y="1851707"/>
                  <a:pt x="4765040" y="1859280"/>
                </a:cubicBezTo>
                <a:cubicBezTo>
                  <a:pt x="4757467" y="1866853"/>
                  <a:pt x="4743859" y="1864127"/>
                  <a:pt x="4734560" y="1869440"/>
                </a:cubicBezTo>
                <a:cubicBezTo>
                  <a:pt x="4719858" y="1877841"/>
                  <a:pt x="4705894" y="1887946"/>
                  <a:pt x="4693920" y="1899920"/>
                </a:cubicBezTo>
                <a:cubicBezTo>
                  <a:pt x="4626187" y="1967653"/>
                  <a:pt x="4724400" y="1896533"/>
                  <a:pt x="4643120" y="1950720"/>
                </a:cubicBezTo>
                <a:cubicBezTo>
                  <a:pt x="4639733" y="1964267"/>
                  <a:pt x="4639888" y="1979236"/>
                  <a:pt x="4632960" y="1991360"/>
                </a:cubicBezTo>
                <a:cubicBezTo>
                  <a:pt x="4625831" y="2003835"/>
                  <a:pt x="4615040" y="2014862"/>
                  <a:pt x="4602480" y="2021840"/>
                </a:cubicBezTo>
                <a:cubicBezTo>
                  <a:pt x="4562205" y="2044215"/>
                  <a:pt x="4393622" y="2072612"/>
                  <a:pt x="4389120" y="2072640"/>
                </a:cubicBezTo>
                <a:lnTo>
                  <a:pt x="2733040" y="2082800"/>
                </a:lnTo>
                <a:cubicBezTo>
                  <a:pt x="2682240" y="2096347"/>
                  <a:pt x="2632015" y="2112271"/>
                  <a:pt x="2580640" y="2123440"/>
                </a:cubicBezTo>
                <a:cubicBezTo>
                  <a:pt x="2553959" y="2129240"/>
                  <a:pt x="2526541" y="2131011"/>
                  <a:pt x="2499360" y="2133600"/>
                </a:cubicBezTo>
                <a:cubicBezTo>
                  <a:pt x="2149021" y="2166966"/>
                  <a:pt x="2541514" y="2124401"/>
                  <a:pt x="2275840" y="2153920"/>
                </a:cubicBezTo>
                <a:lnTo>
                  <a:pt x="1249680" y="2143760"/>
                </a:lnTo>
                <a:cubicBezTo>
                  <a:pt x="1213241" y="2142119"/>
                  <a:pt x="1182684" y="2114655"/>
                  <a:pt x="1148080" y="2103120"/>
                </a:cubicBezTo>
                <a:cubicBezTo>
                  <a:pt x="1131697" y="2097659"/>
                  <a:pt x="1114137" y="2096706"/>
                  <a:pt x="1097280" y="2092960"/>
                </a:cubicBezTo>
                <a:cubicBezTo>
                  <a:pt x="941734" y="2058394"/>
                  <a:pt x="1227682" y="2116669"/>
                  <a:pt x="985520" y="2072640"/>
                </a:cubicBezTo>
                <a:cubicBezTo>
                  <a:pt x="971782" y="2070142"/>
                  <a:pt x="958843" y="2062624"/>
                  <a:pt x="944880" y="2062480"/>
                </a:cubicBezTo>
                <a:cubicBezTo>
                  <a:pt x="629937" y="2059233"/>
                  <a:pt x="314960" y="2062480"/>
                  <a:pt x="0" y="206248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9" name="מלבן 7">
            <a:extLst>
              <a:ext uri="{FF2B5EF4-FFF2-40B4-BE49-F238E27FC236}">
                <a16:creationId xmlns:a16="http://schemas.microsoft.com/office/drawing/2014/main" id="{0EAF7F31-3EFA-4950-B23C-7E880DF27056}"/>
              </a:ext>
            </a:extLst>
          </p:cNvPr>
          <p:cNvSpPr/>
          <p:nvPr/>
        </p:nvSpPr>
        <p:spPr>
          <a:xfrm>
            <a:off x="883341" y="6270531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Movement on the back of the mountain, from north to south, from Samaria to Benjamin, Jerusalem, Etzion and Judea</a:t>
            </a:r>
            <a:endParaRPr lang="he-IL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6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1066800" y="261455"/>
            <a:ext cx="10688320" cy="633508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8BF19C-E611-408D-8764-048441E796C1}"/>
              </a:ext>
            </a:extLst>
          </p:cNvPr>
          <p:cNvSpPr txBox="1"/>
          <p:nvPr/>
        </p:nvSpPr>
        <p:spPr>
          <a:xfrm>
            <a:off x="1066800" y="4881446"/>
            <a:ext cx="179536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National Defense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C4A57A-FE81-43ED-8528-DAFFCE4B5A92}"/>
              </a:ext>
            </a:extLst>
          </p:cNvPr>
          <p:cNvSpPr txBox="1"/>
          <p:nvPr/>
        </p:nvSpPr>
        <p:spPr>
          <a:xfrm>
            <a:off x="3472834" y="4835292"/>
            <a:ext cx="85831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Society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2009CF1-B7BD-4882-8FC8-A01C2677B021}"/>
              </a:ext>
            </a:extLst>
          </p:cNvPr>
          <p:cNvSpPr txBox="1"/>
          <p:nvPr/>
        </p:nvSpPr>
        <p:spPr>
          <a:xfrm>
            <a:off x="5569907" y="4868258"/>
            <a:ext cx="103932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Economy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B5E6EFF-DA85-432E-A8A7-55880CA848F6}"/>
              </a:ext>
            </a:extLst>
          </p:cNvPr>
          <p:cNvSpPr txBox="1"/>
          <p:nvPr/>
        </p:nvSpPr>
        <p:spPr>
          <a:xfrm>
            <a:off x="7370996" y="4906056"/>
            <a:ext cx="89659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Politics </a:t>
            </a:r>
            <a:endParaRPr lang="he-IL" dirty="0"/>
          </a:p>
        </p:txBody>
      </p:sp>
      <p:sp>
        <p:nvSpPr>
          <p:cNvPr id="8" name="מלבן 8">
            <a:extLst>
              <a:ext uri="{FF2B5EF4-FFF2-40B4-BE49-F238E27FC236}">
                <a16:creationId xmlns:a16="http://schemas.microsoft.com/office/drawing/2014/main" id="{28322F98-3BFF-4D7B-90FC-D177A90B23E0}"/>
              </a:ext>
            </a:extLst>
          </p:cNvPr>
          <p:cNvSpPr/>
          <p:nvPr/>
        </p:nvSpPr>
        <p:spPr>
          <a:xfrm>
            <a:off x="2397760" y="6010872"/>
            <a:ext cx="9357360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National Defense Pillars: multi-dimensional outlook at all national security components </a:t>
            </a:r>
            <a:endParaRPr lang="he-I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3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2029216" y="84530"/>
            <a:ext cx="8942470" cy="6335089"/>
          </a:xfrm>
          <a:prstGeom prst="rect">
            <a:avLst/>
          </a:prstGeom>
        </p:spPr>
      </p:pic>
      <p:sp>
        <p:nvSpPr>
          <p:cNvPr id="10" name="מלבן 2">
            <a:extLst>
              <a:ext uri="{FF2B5EF4-FFF2-40B4-BE49-F238E27FC236}">
                <a16:creationId xmlns:a16="http://schemas.microsoft.com/office/drawing/2014/main" id="{F3120621-D950-4281-A25C-E5B837AFF484}"/>
              </a:ext>
            </a:extLst>
          </p:cNvPr>
          <p:cNvSpPr/>
          <p:nvPr/>
        </p:nvSpPr>
        <p:spPr>
          <a:xfrm>
            <a:off x="2682240" y="158599"/>
            <a:ext cx="711207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Birdseye View of Judea &amp; Samaria and Jerusalem </a:t>
            </a:r>
            <a:endParaRPr lang="he-I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תיבת טקסט 3">
            <a:extLst>
              <a:ext uri="{FF2B5EF4-FFF2-40B4-BE49-F238E27FC236}">
                <a16:creationId xmlns:a16="http://schemas.microsoft.com/office/drawing/2014/main" id="{018223DF-55D9-4051-BD1B-E908FB2FD178}"/>
              </a:ext>
            </a:extLst>
          </p:cNvPr>
          <p:cNvSpPr txBox="1"/>
          <p:nvPr/>
        </p:nvSpPr>
        <p:spPr>
          <a:xfrm>
            <a:off x="1966585" y="4654173"/>
            <a:ext cx="179536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National Defense</a:t>
            </a:r>
            <a:endParaRPr lang="he-IL" dirty="0"/>
          </a:p>
        </p:txBody>
      </p:sp>
      <p:sp>
        <p:nvSpPr>
          <p:cNvPr id="12" name="תיבת טקסט 4">
            <a:extLst>
              <a:ext uri="{FF2B5EF4-FFF2-40B4-BE49-F238E27FC236}">
                <a16:creationId xmlns:a16="http://schemas.microsoft.com/office/drawing/2014/main" id="{1751174B-7890-4A2A-B6AB-832331588518}"/>
              </a:ext>
            </a:extLst>
          </p:cNvPr>
          <p:cNvSpPr txBox="1"/>
          <p:nvPr/>
        </p:nvSpPr>
        <p:spPr>
          <a:xfrm>
            <a:off x="4094558" y="4700130"/>
            <a:ext cx="85831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Society</a:t>
            </a:r>
            <a:endParaRPr lang="he-IL" dirty="0"/>
          </a:p>
        </p:txBody>
      </p:sp>
      <p:sp>
        <p:nvSpPr>
          <p:cNvPr id="13" name="תיבת טקסט 5">
            <a:extLst>
              <a:ext uri="{FF2B5EF4-FFF2-40B4-BE49-F238E27FC236}">
                <a16:creationId xmlns:a16="http://schemas.microsoft.com/office/drawing/2014/main" id="{4F8F8C83-8E06-4350-BC68-75FB36309E14}"/>
              </a:ext>
            </a:extLst>
          </p:cNvPr>
          <p:cNvSpPr txBox="1"/>
          <p:nvPr/>
        </p:nvSpPr>
        <p:spPr>
          <a:xfrm>
            <a:off x="5801817" y="4838839"/>
            <a:ext cx="103932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Economy</a:t>
            </a:r>
            <a:endParaRPr lang="he-IL" dirty="0"/>
          </a:p>
        </p:txBody>
      </p:sp>
      <p:sp>
        <p:nvSpPr>
          <p:cNvPr id="14" name="תיבת טקסט 6">
            <a:extLst>
              <a:ext uri="{FF2B5EF4-FFF2-40B4-BE49-F238E27FC236}">
                <a16:creationId xmlns:a16="http://schemas.microsoft.com/office/drawing/2014/main" id="{BD4C642E-C913-45E1-8038-8767588FA940}"/>
              </a:ext>
            </a:extLst>
          </p:cNvPr>
          <p:cNvSpPr txBox="1"/>
          <p:nvPr/>
        </p:nvSpPr>
        <p:spPr>
          <a:xfrm>
            <a:off x="7330084" y="4884796"/>
            <a:ext cx="89659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Politics </a:t>
            </a:r>
            <a:endParaRPr lang="he-IL" dirty="0"/>
          </a:p>
        </p:txBody>
      </p:sp>
      <p:sp>
        <p:nvSpPr>
          <p:cNvPr id="16" name="מלבן 8">
            <a:extLst>
              <a:ext uri="{FF2B5EF4-FFF2-40B4-BE49-F238E27FC236}">
                <a16:creationId xmlns:a16="http://schemas.microsoft.com/office/drawing/2014/main" id="{EFC4FE5A-CEF1-4B25-A340-9F5035E0162D}"/>
              </a:ext>
            </a:extLst>
          </p:cNvPr>
          <p:cNvSpPr/>
          <p:nvPr/>
        </p:nvSpPr>
        <p:spPr>
          <a:xfrm>
            <a:off x="2397760" y="6010872"/>
            <a:ext cx="9357360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National Defense Pillars: multi-dimensional outlook at all national security components </a:t>
            </a:r>
            <a:endParaRPr lang="he-I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BDDC8D-BF6E-4443-B9A9-067F0427C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1111" r="57833" b="18222"/>
          <a:stretch/>
        </p:blipFill>
        <p:spPr>
          <a:xfrm>
            <a:off x="2682240" y="103800"/>
            <a:ext cx="8026400" cy="6335089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701C23A9-4932-48D1-8589-C99E3CF43936}"/>
              </a:ext>
            </a:extLst>
          </p:cNvPr>
          <p:cNvSpPr/>
          <p:nvPr/>
        </p:nvSpPr>
        <p:spPr>
          <a:xfrm>
            <a:off x="2647926" y="363396"/>
            <a:ext cx="817486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Birdseye View of Judea &amp; Samaria and Jerusalem Region </a:t>
            </a:r>
            <a:endParaRPr lang="he-I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מלבן 7">
            <a:extLst>
              <a:ext uri="{FF2B5EF4-FFF2-40B4-BE49-F238E27FC236}">
                <a16:creationId xmlns:a16="http://schemas.microsoft.com/office/drawing/2014/main" id="{981EA24C-034D-4B15-A473-6A86F737DBE7}"/>
              </a:ext>
            </a:extLst>
          </p:cNvPr>
          <p:cNvSpPr/>
          <p:nvPr/>
        </p:nvSpPr>
        <p:spPr>
          <a:xfrm>
            <a:off x="883341" y="6270531"/>
            <a:ext cx="10555491" cy="5814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Movement on the back of the mountain, from north to south, from Samaria to Benjamin, Jerusalem, Etzion and Judea</a:t>
            </a:r>
            <a:endParaRPr lang="he-IL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תיבת טקסט 3">
            <a:extLst>
              <a:ext uri="{FF2B5EF4-FFF2-40B4-BE49-F238E27FC236}">
                <a16:creationId xmlns:a16="http://schemas.microsoft.com/office/drawing/2014/main" id="{D097BB54-BDB6-4E94-A1D5-0C4EF126DBF2}"/>
              </a:ext>
            </a:extLst>
          </p:cNvPr>
          <p:cNvSpPr txBox="1"/>
          <p:nvPr/>
        </p:nvSpPr>
        <p:spPr>
          <a:xfrm>
            <a:off x="2204579" y="4290919"/>
            <a:ext cx="179536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National Defense</a:t>
            </a:r>
            <a:endParaRPr lang="he-IL" dirty="0"/>
          </a:p>
        </p:txBody>
      </p:sp>
      <p:sp>
        <p:nvSpPr>
          <p:cNvPr id="12" name="תיבת טקסט 4">
            <a:extLst>
              <a:ext uri="{FF2B5EF4-FFF2-40B4-BE49-F238E27FC236}">
                <a16:creationId xmlns:a16="http://schemas.microsoft.com/office/drawing/2014/main" id="{8314F91E-15EB-46D2-962D-E2D59E6DD8C4}"/>
              </a:ext>
            </a:extLst>
          </p:cNvPr>
          <p:cNvSpPr txBox="1"/>
          <p:nvPr/>
        </p:nvSpPr>
        <p:spPr>
          <a:xfrm>
            <a:off x="4332552" y="4336876"/>
            <a:ext cx="85831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Society</a:t>
            </a:r>
            <a:endParaRPr lang="he-IL" dirty="0"/>
          </a:p>
        </p:txBody>
      </p:sp>
      <p:sp>
        <p:nvSpPr>
          <p:cNvPr id="13" name="תיבת טקסט 5">
            <a:extLst>
              <a:ext uri="{FF2B5EF4-FFF2-40B4-BE49-F238E27FC236}">
                <a16:creationId xmlns:a16="http://schemas.microsoft.com/office/drawing/2014/main" id="{514987EE-8EE4-4970-B3DD-5F70192B0082}"/>
              </a:ext>
            </a:extLst>
          </p:cNvPr>
          <p:cNvSpPr txBox="1"/>
          <p:nvPr/>
        </p:nvSpPr>
        <p:spPr>
          <a:xfrm>
            <a:off x="6039811" y="4475585"/>
            <a:ext cx="103932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Economy</a:t>
            </a:r>
            <a:endParaRPr lang="he-IL" dirty="0"/>
          </a:p>
        </p:txBody>
      </p:sp>
      <p:sp>
        <p:nvSpPr>
          <p:cNvPr id="14" name="תיבת טקסט 6">
            <a:extLst>
              <a:ext uri="{FF2B5EF4-FFF2-40B4-BE49-F238E27FC236}">
                <a16:creationId xmlns:a16="http://schemas.microsoft.com/office/drawing/2014/main" id="{0D139834-E234-4011-BA37-A71ECA18F146}"/>
              </a:ext>
            </a:extLst>
          </p:cNvPr>
          <p:cNvSpPr txBox="1"/>
          <p:nvPr/>
        </p:nvSpPr>
        <p:spPr>
          <a:xfrm>
            <a:off x="7568078" y="4521542"/>
            <a:ext cx="89659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dirty="0"/>
              <a:t>Politics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467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BC43430B-8941-4935-9ABE-9F96E95B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0" y="938922"/>
            <a:ext cx="10037513" cy="61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06652EF-DCD7-4F84-B3AE-87623EF9E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r="28692"/>
          <a:stretch/>
        </p:blipFill>
        <p:spPr bwMode="auto">
          <a:xfrm>
            <a:off x="1895475" y="2348600"/>
            <a:ext cx="4200525" cy="28177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0C3D4C67-7488-4D44-8B90-FF84F4900ABE}"/>
              </a:ext>
            </a:extLst>
          </p:cNvPr>
          <p:cNvSpPr/>
          <p:nvPr/>
        </p:nvSpPr>
        <p:spPr>
          <a:xfrm>
            <a:off x="914966" y="5166361"/>
            <a:ext cx="3866583" cy="12439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Balanced observation of the region’s populations</a:t>
            </a:r>
            <a:endParaRPr lang="he-IL" sz="2400" dirty="0"/>
          </a:p>
        </p:txBody>
      </p:sp>
      <p:sp>
        <p:nvSpPr>
          <p:cNvPr id="7" name="מלבן 2">
            <a:extLst>
              <a:ext uri="{FF2B5EF4-FFF2-40B4-BE49-F238E27FC236}">
                <a16:creationId xmlns:a16="http://schemas.microsoft.com/office/drawing/2014/main" id="{7AEBB75D-FEF4-466B-B569-1EB07F52516E}"/>
              </a:ext>
            </a:extLst>
          </p:cNvPr>
          <p:cNvSpPr/>
          <p:nvPr/>
        </p:nvSpPr>
        <p:spPr>
          <a:xfrm>
            <a:off x="2647926" y="363396"/>
            <a:ext cx="817486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Birdseye View of Judea &amp; Samaria and Jerusalem Region </a:t>
            </a:r>
            <a:endParaRPr lang="he-I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מלבן 8">
            <a:extLst>
              <a:ext uri="{FF2B5EF4-FFF2-40B4-BE49-F238E27FC236}">
                <a16:creationId xmlns:a16="http://schemas.microsoft.com/office/drawing/2014/main" id="{D917898F-FD10-4AE0-B41D-57C54CAF252B}"/>
              </a:ext>
            </a:extLst>
          </p:cNvPr>
          <p:cNvSpPr/>
          <p:nvPr/>
        </p:nvSpPr>
        <p:spPr>
          <a:xfrm>
            <a:off x="5348614" y="6010872"/>
            <a:ext cx="6406506" cy="585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Multi-dimensional outlook at all national security components </a:t>
            </a:r>
            <a:endParaRPr lang="he-I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87888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3770</TotalTime>
  <Words>1886</Words>
  <Application>Microsoft Office PowerPoint</Application>
  <PresentationFormat>Widescreen</PresentationFormat>
  <Paragraphs>399</Paragraphs>
  <Slides>29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BN Cloud</vt:lpstr>
      <vt:lpstr>Calibri</vt:lpstr>
      <vt:lpstr>Calibri Light</vt:lpstr>
      <vt:lpstr>David</vt:lpstr>
      <vt:lpstr>Harrington</vt:lpstr>
      <vt:lpstr>מבט לאחור</vt:lpstr>
      <vt:lpstr>Tour of Judea and Samaria and Jerusalem </vt:lpstr>
      <vt:lpstr>General </vt:lpstr>
      <vt:lpstr>Lessons Learned from Previous Tours</vt:lpstr>
      <vt:lpstr>Staff work Gantt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Tour Objectives</vt:lpstr>
      <vt:lpstr>Research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Jerusalem of Gold</vt:lpstr>
      <vt:lpstr>PowerPoint Presentation</vt:lpstr>
      <vt:lpstr>PowerPoint Presentation</vt:lpstr>
      <vt:lpstr>Places we won’t be visiting this time </vt:lpstr>
      <vt:lpstr>General </vt:lpstr>
      <vt:lpstr>Room and Board</vt:lpstr>
      <vt:lpstr>Highlights</vt:lpstr>
      <vt:lpstr>Responsibilities</vt:lpstr>
      <vt:lpstr>Security and Safety </vt:lpstr>
      <vt:lpstr>Enjoy the Tour!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איו"ש וירושלים</dc:title>
  <dc:creator>איתן שפיצר</dc:creator>
  <cp:lastModifiedBy>Laila</cp:lastModifiedBy>
  <cp:revision>346</cp:revision>
  <dcterms:created xsi:type="dcterms:W3CDTF">2019-10-30T16:05:55Z</dcterms:created>
  <dcterms:modified xsi:type="dcterms:W3CDTF">2020-01-20T16:06:51Z</dcterms:modified>
</cp:coreProperties>
</file>