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31"/>
  </p:notesMasterIdLst>
  <p:sldIdLst>
    <p:sldId id="256" r:id="rId2"/>
    <p:sldId id="257" r:id="rId3"/>
    <p:sldId id="331" r:id="rId4"/>
    <p:sldId id="308" r:id="rId5"/>
    <p:sldId id="334" r:id="rId6"/>
    <p:sldId id="336" r:id="rId7"/>
    <p:sldId id="337" r:id="rId8"/>
    <p:sldId id="339" r:id="rId9"/>
    <p:sldId id="358" r:id="rId10"/>
    <p:sldId id="341" r:id="rId11"/>
    <p:sldId id="258" r:id="rId12"/>
    <p:sldId id="276" r:id="rId13"/>
    <p:sldId id="326" r:id="rId14"/>
    <p:sldId id="266" r:id="rId15"/>
    <p:sldId id="272" r:id="rId16"/>
    <p:sldId id="271" r:id="rId17"/>
    <p:sldId id="292" r:id="rId18"/>
    <p:sldId id="321" r:id="rId19"/>
    <p:sldId id="293" r:id="rId20"/>
    <p:sldId id="319" r:id="rId21"/>
    <p:sldId id="296" r:id="rId22"/>
    <p:sldId id="317" r:id="rId23"/>
    <p:sldId id="304" r:id="rId24"/>
    <p:sldId id="342" r:id="rId25"/>
    <p:sldId id="354" r:id="rId26"/>
    <p:sldId id="345" r:id="rId27"/>
    <p:sldId id="359" r:id="rId28"/>
    <p:sldId id="346" r:id="rId29"/>
    <p:sldId id="35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0809" autoAdjust="0"/>
  </p:normalViewPr>
  <p:slideViewPr>
    <p:cSldViewPr snapToGrid="0">
      <p:cViewPr varScale="1">
        <p:scale>
          <a:sx n="56" d="100"/>
          <a:sy n="56" d="100"/>
        </p:scale>
        <p:origin x="103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C115D-A02E-4F6F-B14D-EB57A10D7F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5197C83-E44B-4415-8B1D-9A2442530C41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יום הכנה ראשון </a:t>
          </a:r>
          <a:r>
            <a:rPr lang="he-IL" dirty="0"/>
            <a:t>– ירושלים </a:t>
          </a:r>
          <a:r>
            <a:rPr lang="he-IL" dirty="0" err="1"/>
            <a:t>ואיו"ש</a:t>
          </a:r>
          <a:r>
            <a:rPr lang="he-IL" dirty="0"/>
            <a:t> 10.10.19</a:t>
          </a:r>
        </a:p>
      </dgm:t>
    </dgm:pt>
    <dgm:pt modelId="{E8441C87-F97B-4A2F-82A3-4D47A28F6F4A}" type="parTrans" cxnId="{69034CAA-D210-4D0F-A4FA-6F4406C47716}">
      <dgm:prSet/>
      <dgm:spPr/>
      <dgm:t>
        <a:bodyPr/>
        <a:lstStyle/>
        <a:p>
          <a:pPr rtl="1"/>
          <a:endParaRPr lang="he-IL"/>
        </a:p>
      </dgm:t>
    </dgm:pt>
    <dgm:pt modelId="{D2FE7D22-0C5C-4974-B7E3-75D58F52015B}" type="sibTrans" cxnId="{69034CAA-D210-4D0F-A4FA-6F4406C47716}">
      <dgm:prSet/>
      <dgm:spPr/>
      <dgm:t>
        <a:bodyPr/>
        <a:lstStyle/>
        <a:p>
          <a:pPr rtl="1"/>
          <a:endParaRPr lang="he-IL"/>
        </a:p>
      </dgm:t>
    </dgm:pt>
    <dgm:pt modelId="{CC766A8C-5E40-476E-AD54-069C3D07AF37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יום הכנה שני </a:t>
          </a:r>
          <a:r>
            <a:rPr lang="he-IL" dirty="0"/>
            <a:t>– ירושלים</a:t>
          </a:r>
        </a:p>
        <a:p>
          <a:pPr rtl="1"/>
          <a:r>
            <a:rPr lang="he-IL" dirty="0"/>
            <a:t>8.12.19</a:t>
          </a:r>
        </a:p>
      </dgm:t>
    </dgm:pt>
    <dgm:pt modelId="{FC37503F-9D3F-4304-8F92-9A87E0DCE435}" type="sibTrans" cxnId="{6D8BBB8F-89C4-485D-B0C7-738057FD3FFE}">
      <dgm:prSet/>
      <dgm:spPr/>
      <dgm:t>
        <a:bodyPr/>
        <a:lstStyle/>
        <a:p>
          <a:pPr rtl="1"/>
          <a:endParaRPr lang="he-IL"/>
        </a:p>
      </dgm:t>
    </dgm:pt>
    <dgm:pt modelId="{601C5E48-114A-4D59-9627-BBF5DA9CA59E}" type="parTrans" cxnId="{6D8BBB8F-89C4-485D-B0C7-738057FD3FFE}">
      <dgm:prSet/>
      <dgm:spPr/>
      <dgm:t>
        <a:bodyPr/>
        <a:lstStyle/>
        <a:p>
          <a:pPr rtl="1"/>
          <a:endParaRPr lang="he-IL"/>
        </a:p>
      </dgm:t>
    </dgm:pt>
    <dgm:pt modelId="{5CEC8990-8C85-4C98-94DD-178402747821}">
      <dgm:prSet phldrT="[טקסט]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b="1" dirty="0" smtClean="0">
              <a:solidFill>
                <a:srgbClr val="C00000"/>
              </a:solidFill>
            </a:rPr>
            <a:t>יום הכנה רביעי </a:t>
          </a:r>
          <a:r>
            <a:rPr lang="he-IL" dirty="0" smtClean="0"/>
            <a:t>– חברון ועציון – 29.12.19</a:t>
          </a:r>
        </a:p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dirty="0"/>
        </a:p>
      </dgm:t>
    </dgm:pt>
    <dgm:pt modelId="{1673B974-E433-4172-8D8C-BDF7575B00B1}" type="sibTrans" cxnId="{F1D0430B-4367-4F54-868B-D13FC23E5484}">
      <dgm:prSet/>
      <dgm:spPr/>
      <dgm:t>
        <a:bodyPr/>
        <a:lstStyle/>
        <a:p>
          <a:pPr rtl="1"/>
          <a:endParaRPr lang="he-IL"/>
        </a:p>
      </dgm:t>
    </dgm:pt>
    <dgm:pt modelId="{019D12BD-3ED6-4E9B-B94C-8FD8A7D4A76D}" type="parTrans" cxnId="{F1D0430B-4367-4F54-868B-D13FC23E5484}">
      <dgm:prSet/>
      <dgm:spPr/>
      <dgm:t>
        <a:bodyPr/>
        <a:lstStyle/>
        <a:p>
          <a:pPr rtl="1"/>
          <a:endParaRPr lang="he-IL"/>
        </a:p>
      </dgm:t>
    </dgm:pt>
    <dgm:pt modelId="{077D1F7B-5D24-46E1-B24F-5916DD7CF983}">
      <dgm:prSet phldrT="[טקסט]"/>
      <dgm:spPr/>
      <dgm:t>
        <a:bodyPr/>
        <a:lstStyle/>
        <a:p>
          <a:pPr rtl="1"/>
          <a:r>
            <a:rPr lang="he-IL" dirty="0"/>
            <a:t>דיון התנעה</a:t>
          </a:r>
        </a:p>
        <a:p>
          <a:pPr rtl="1"/>
          <a:r>
            <a:rPr lang="he-IL" dirty="0"/>
            <a:t>צוות מוביל-מדריך </a:t>
          </a:r>
          <a:r>
            <a:rPr lang="he-IL" dirty="0" err="1"/>
            <a:t>מב"ל</a:t>
          </a:r>
          <a:endParaRPr lang="he-IL" dirty="0"/>
        </a:p>
        <a:p>
          <a:pPr rtl="1"/>
          <a:r>
            <a:rPr lang="he-IL" dirty="0"/>
            <a:t>אוקטובר 2019</a:t>
          </a:r>
        </a:p>
      </dgm:t>
    </dgm:pt>
    <dgm:pt modelId="{1CC6360B-5C3F-4C33-A759-D6C7B8F3A891}" type="sibTrans" cxnId="{E9488723-4644-434E-8B1E-731CDC6FA306}">
      <dgm:prSet/>
      <dgm:spPr/>
      <dgm:t>
        <a:bodyPr/>
        <a:lstStyle/>
        <a:p>
          <a:pPr rtl="1"/>
          <a:endParaRPr lang="he-IL"/>
        </a:p>
      </dgm:t>
    </dgm:pt>
    <dgm:pt modelId="{E799F15B-B236-475E-87BB-EF18CBB36224}" type="parTrans" cxnId="{E9488723-4644-434E-8B1E-731CDC6FA306}">
      <dgm:prSet/>
      <dgm:spPr/>
      <dgm:t>
        <a:bodyPr/>
        <a:lstStyle/>
        <a:p>
          <a:pPr rtl="1"/>
          <a:endParaRPr lang="he-IL"/>
        </a:p>
      </dgm:t>
    </dgm:pt>
    <dgm:pt modelId="{4C6E6FCD-419E-4300-ADF2-E0EB6B74F504}">
      <dgm:prSet phldrT="[טקסט]"/>
      <dgm:spPr/>
      <dgm:t>
        <a:bodyPr/>
        <a:lstStyle/>
        <a:p>
          <a:pPr rtl="1"/>
          <a:r>
            <a:rPr lang="he-IL" dirty="0"/>
            <a:t>סטטוס  יוסי בן ארצי ומדריך צוות, אבי אלמוג</a:t>
          </a:r>
        </a:p>
        <a:p>
          <a:pPr rtl="1"/>
          <a:r>
            <a:rPr lang="he-IL" dirty="0"/>
            <a:t>31/10/19</a:t>
          </a:r>
        </a:p>
      </dgm:t>
    </dgm:pt>
    <dgm:pt modelId="{AD42B16A-05BA-4AB6-9C36-98B48CFBDD26}" type="sibTrans" cxnId="{96F85FE0-D3C6-4A3B-928F-C434AC1D488E}">
      <dgm:prSet/>
      <dgm:spPr/>
      <dgm:t>
        <a:bodyPr/>
        <a:lstStyle/>
        <a:p>
          <a:pPr rtl="1"/>
          <a:endParaRPr lang="he-IL"/>
        </a:p>
      </dgm:t>
    </dgm:pt>
    <dgm:pt modelId="{7BF4E941-B663-47A8-B43F-070947E8D6C0}" type="parTrans" cxnId="{96F85FE0-D3C6-4A3B-928F-C434AC1D488E}">
      <dgm:prSet/>
      <dgm:spPr/>
      <dgm:t>
        <a:bodyPr/>
        <a:lstStyle/>
        <a:p>
          <a:pPr rtl="1"/>
          <a:endParaRPr lang="he-IL"/>
        </a:p>
      </dgm:t>
    </dgm:pt>
    <dgm:pt modelId="{E83931B3-376C-4CBA-8D34-42121A98DE55}">
      <dgm:prSet phldrT="[טקסט]"/>
      <dgm:spPr/>
      <dgm:t>
        <a:bodyPr/>
        <a:lstStyle/>
        <a:p>
          <a:pPr rtl="1"/>
          <a:r>
            <a:rPr lang="he-IL" dirty="0" smtClean="0"/>
            <a:t>אישור  תכניות </a:t>
          </a:r>
          <a:r>
            <a:rPr lang="he-IL" dirty="0" err="1" smtClean="0"/>
            <a:t>מד"רית</a:t>
          </a:r>
          <a:endParaRPr lang="he-IL" dirty="0" smtClean="0"/>
        </a:p>
        <a:p>
          <a:pPr rtl="1"/>
          <a:r>
            <a:rPr lang="he-IL" dirty="0" smtClean="0"/>
            <a:t>23.12.19</a:t>
          </a:r>
          <a:endParaRPr lang="he-IL" dirty="0"/>
        </a:p>
      </dgm:t>
    </dgm:pt>
    <dgm:pt modelId="{80898513-2556-492C-901A-3E2EA16E72D8}" type="parTrans" cxnId="{92205B4D-B89B-4D35-BB53-D510DA400174}">
      <dgm:prSet/>
      <dgm:spPr/>
      <dgm:t>
        <a:bodyPr/>
        <a:lstStyle/>
        <a:p>
          <a:pPr rtl="1"/>
          <a:endParaRPr lang="he-IL"/>
        </a:p>
      </dgm:t>
    </dgm:pt>
    <dgm:pt modelId="{6C118B3D-5F0B-413C-A591-E837DC5899F3}" type="sibTrans" cxnId="{92205B4D-B89B-4D35-BB53-D510DA400174}">
      <dgm:prSet/>
      <dgm:spPr/>
      <dgm:t>
        <a:bodyPr/>
        <a:lstStyle/>
        <a:p>
          <a:pPr rtl="1"/>
          <a:endParaRPr lang="he-IL"/>
        </a:p>
      </dgm:t>
    </dgm:pt>
    <dgm:pt modelId="{2E3D2B00-7F68-44D5-9971-125B44233FBB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יום הכנה שלישי </a:t>
          </a:r>
          <a:r>
            <a:rPr lang="he-IL" dirty="0"/>
            <a:t>–שומרון ובנימין – </a:t>
          </a:r>
        </a:p>
        <a:p>
          <a:pPr rtl="1"/>
          <a:r>
            <a:rPr lang="he-IL" dirty="0"/>
            <a:t>15.12.19</a:t>
          </a:r>
        </a:p>
      </dgm:t>
    </dgm:pt>
    <dgm:pt modelId="{7404348D-D203-4E61-96E3-0B4230A1E64A}" type="parTrans" cxnId="{CA65C14A-D9D7-4331-B646-DE0A409A15B3}">
      <dgm:prSet/>
      <dgm:spPr/>
      <dgm:t>
        <a:bodyPr/>
        <a:lstStyle/>
        <a:p>
          <a:pPr rtl="1"/>
          <a:endParaRPr lang="he-IL"/>
        </a:p>
      </dgm:t>
    </dgm:pt>
    <dgm:pt modelId="{9650F048-9E69-4EF6-AA52-2F1823844829}" type="sibTrans" cxnId="{CA65C14A-D9D7-4331-B646-DE0A409A15B3}">
      <dgm:prSet/>
      <dgm:spPr/>
      <dgm:t>
        <a:bodyPr/>
        <a:lstStyle/>
        <a:p>
          <a:pPr rtl="1"/>
          <a:endParaRPr lang="he-IL"/>
        </a:p>
      </dgm:t>
    </dgm:pt>
    <dgm:pt modelId="{4A01680E-C401-4D82-BACF-BDC186E9E554}">
      <dgm:prSet phldrT="[טקסט]"/>
      <dgm:spPr/>
      <dgm:t>
        <a:bodyPr/>
        <a:lstStyle/>
        <a:p>
          <a:pPr rtl="1"/>
          <a:r>
            <a:rPr lang="he-IL" dirty="0"/>
            <a:t>א.ת</a:t>
          </a:r>
          <a:r>
            <a:rPr lang="he-IL"/>
            <a:t>. ראשוני</a:t>
          </a:r>
          <a:endParaRPr lang="he-IL" dirty="0"/>
        </a:p>
        <a:p>
          <a:pPr rtl="1"/>
          <a:r>
            <a:rPr lang="he-IL" dirty="0"/>
            <a:t>11.12.19</a:t>
          </a:r>
        </a:p>
      </dgm:t>
    </dgm:pt>
    <dgm:pt modelId="{7C4DF856-D26B-4DE7-845D-473836E862EF}" type="parTrans" cxnId="{D3253F0B-8FA1-4547-9057-3D8E0DF127B5}">
      <dgm:prSet/>
      <dgm:spPr/>
      <dgm:t>
        <a:bodyPr/>
        <a:lstStyle/>
        <a:p>
          <a:pPr rtl="1"/>
          <a:endParaRPr lang="he-IL"/>
        </a:p>
      </dgm:t>
    </dgm:pt>
    <dgm:pt modelId="{352ABA91-2534-43E6-8126-E91AEB068D72}" type="sibTrans" cxnId="{D3253F0B-8FA1-4547-9057-3D8E0DF127B5}">
      <dgm:prSet/>
      <dgm:spPr/>
      <dgm:t>
        <a:bodyPr/>
        <a:lstStyle/>
        <a:p>
          <a:pPr rtl="1"/>
          <a:endParaRPr lang="he-IL"/>
        </a:p>
      </dgm:t>
    </dgm:pt>
    <dgm:pt modelId="{90D276FE-6740-4D06-8B82-274645071D97}">
      <dgm:prSet phldrT="[טקסט]"/>
      <dgm:spPr/>
      <dgm:t>
        <a:bodyPr/>
        <a:lstStyle/>
        <a:p>
          <a:pPr rtl="1"/>
          <a:r>
            <a:rPr lang="he-IL" dirty="0" smtClean="0"/>
            <a:t>28-30/1/20</a:t>
          </a:r>
          <a:endParaRPr lang="he-IL" dirty="0"/>
        </a:p>
        <a:p>
          <a:pPr rtl="1"/>
          <a:r>
            <a:rPr lang="he-IL" dirty="0"/>
            <a:t>סיור </a:t>
          </a:r>
          <a:r>
            <a:rPr lang="he-IL" dirty="0" err="1" smtClean="0"/>
            <a:t>איו"ש</a:t>
          </a:r>
          <a:r>
            <a:rPr lang="he-IL" dirty="0" smtClean="0"/>
            <a:t> </a:t>
          </a:r>
          <a:r>
            <a:rPr lang="he-IL" dirty="0"/>
            <a:t>וירושלים</a:t>
          </a:r>
        </a:p>
        <a:p>
          <a:pPr rtl="1"/>
          <a:r>
            <a:rPr lang="he-IL" dirty="0"/>
            <a:t>בהצלחה!</a:t>
          </a:r>
        </a:p>
      </dgm:t>
    </dgm:pt>
    <dgm:pt modelId="{15F89093-9F67-47DB-AECB-E85821F5B811}" type="parTrans" cxnId="{551778E9-2481-405F-A0BE-1EFDC43FEDB8}">
      <dgm:prSet/>
      <dgm:spPr/>
      <dgm:t>
        <a:bodyPr/>
        <a:lstStyle/>
        <a:p>
          <a:pPr rtl="1"/>
          <a:endParaRPr lang="he-IL"/>
        </a:p>
      </dgm:t>
    </dgm:pt>
    <dgm:pt modelId="{0682F622-F793-4BE6-9843-875EB2A101F8}" type="sibTrans" cxnId="{551778E9-2481-405F-A0BE-1EFDC43FEDB8}">
      <dgm:prSet/>
      <dgm:spPr/>
      <dgm:t>
        <a:bodyPr/>
        <a:lstStyle/>
        <a:p>
          <a:pPr rtl="1"/>
          <a:endParaRPr lang="he-IL"/>
        </a:p>
      </dgm:t>
    </dgm:pt>
    <dgm:pt modelId="{B204B127-E03E-40D1-A4FE-6F296B331FE0}">
      <dgm:prSet phldrT="[טקסט]" custT="1"/>
      <dgm:spPr/>
      <dgm:t>
        <a:bodyPr/>
        <a:lstStyle/>
        <a:p>
          <a:pPr rtl="1"/>
          <a:r>
            <a:rPr lang="he-IL" sz="1600" b="1" dirty="0" smtClean="0">
              <a:solidFill>
                <a:schemeClr val="tx1"/>
              </a:solidFill>
            </a:rPr>
            <a:t>21-22-23/1/20</a:t>
          </a:r>
          <a:endParaRPr lang="he-IL" sz="1600" b="1" dirty="0">
            <a:solidFill>
              <a:schemeClr val="tx1"/>
            </a:solidFill>
          </a:endParaRPr>
        </a:p>
        <a:p>
          <a:pPr rtl="1"/>
          <a:r>
            <a:rPr lang="he-IL" sz="1600" b="1" dirty="0">
              <a:solidFill>
                <a:schemeClr val="tx1"/>
              </a:solidFill>
            </a:rPr>
            <a:t>ימי </a:t>
          </a:r>
          <a:r>
            <a:rPr lang="he-IL" sz="1600" b="1" dirty="0" smtClean="0">
              <a:solidFill>
                <a:schemeClr val="tx1"/>
              </a:solidFill>
            </a:rPr>
            <a:t>טעינה</a:t>
          </a:r>
          <a:endParaRPr lang="he-IL" sz="1600" b="1" dirty="0">
            <a:solidFill>
              <a:schemeClr val="tx1"/>
            </a:solidFill>
          </a:endParaRPr>
        </a:p>
      </dgm:t>
    </dgm:pt>
    <dgm:pt modelId="{B58F44BE-BBAB-4478-BEC0-5B4584D11784}" type="parTrans" cxnId="{332B828B-532D-4BFD-8705-99B31E5DE046}">
      <dgm:prSet/>
      <dgm:spPr/>
      <dgm:t>
        <a:bodyPr/>
        <a:lstStyle/>
        <a:p>
          <a:pPr rtl="1"/>
          <a:endParaRPr lang="he-IL"/>
        </a:p>
      </dgm:t>
    </dgm:pt>
    <dgm:pt modelId="{358DE705-2F37-435F-A612-1F206E27A353}" type="sibTrans" cxnId="{332B828B-532D-4BFD-8705-99B31E5DE046}">
      <dgm:prSet/>
      <dgm:spPr/>
      <dgm:t>
        <a:bodyPr/>
        <a:lstStyle/>
        <a:p>
          <a:pPr rtl="1"/>
          <a:endParaRPr lang="he-IL"/>
        </a:p>
      </dgm:t>
    </dgm:pt>
    <dgm:pt modelId="{DDC9B355-B52E-4EBA-9E45-25772FBDE09B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</a:rPr>
            <a:t>יום הכנה חמישי</a:t>
          </a:r>
          <a:r>
            <a:rPr lang="he-IL" dirty="0" smtClean="0"/>
            <a:t>–</a:t>
          </a:r>
        </a:p>
        <a:p>
          <a:pPr rtl="1"/>
          <a:r>
            <a:rPr lang="he-IL" dirty="0" smtClean="0"/>
            <a:t>סיור  שומרון וירושלים</a:t>
          </a:r>
          <a:endParaRPr lang="he-IL" dirty="0"/>
        </a:p>
      </dgm:t>
    </dgm:pt>
    <dgm:pt modelId="{5167E8A8-60AB-4D0C-B317-A4EC15E1FD3B}" type="parTrans" cxnId="{83BDE4C3-8F9C-4256-ADF3-0D11DDB63B5D}">
      <dgm:prSet/>
      <dgm:spPr/>
      <dgm:t>
        <a:bodyPr/>
        <a:lstStyle/>
        <a:p>
          <a:pPr rtl="1"/>
          <a:endParaRPr lang="he-IL"/>
        </a:p>
      </dgm:t>
    </dgm:pt>
    <dgm:pt modelId="{8AB30B60-8E6D-4886-B65E-2DB644D2C3A1}" type="sibTrans" cxnId="{83BDE4C3-8F9C-4256-ADF3-0D11DDB63B5D}">
      <dgm:prSet/>
      <dgm:spPr/>
      <dgm:t>
        <a:bodyPr/>
        <a:lstStyle/>
        <a:p>
          <a:pPr rtl="1"/>
          <a:endParaRPr lang="he-IL"/>
        </a:p>
      </dgm:t>
    </dgm:pt>
    <dgm:pt modelId="{5B2000BD-1999-4DC0-9DF9-AD31AF1A269F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אישור תכניות אלוף</a:t>
          </a:r>
        </a:p>
        <a:p>
          <a:pPr rtl="1"/>
          <a:r>
            <a:rPr lang="he-IL" b="1" dirty="0" smtClean="0">
              <a:solidFill>
                <a:schemeClr val="bg1"/>
              </a:solidFill>
            </a:rPr>
            <a:t>9.1.20</a:t>
          </a:r>
        </a:p>
        <a:p>
          <a:pPr rtl="1"/>
          <a:endParaRPr lang="he-IL" dirty="0"/>
        </a:p>
      </dgm:t>
    </dgm:pt>
    <dgm:pt modelId="{010D0760-925D-48EA-8B7B-8408C4FF9B76}" type="parTrans" cxnId="{0DD84FA7-61D2-4C15-9845-14F97A8F94FE}">
      <dgm:prSet/>
      <dgm:spPr/>
      <dgm:t>
        <a:bodyPr/>
        <a:lstStyle/>
        <a:p>
          <a:pPr rtl="1"/>
          <a:endParaRPr lang="he-IL"/>
        </a:p>
      </dgm:t>
    </dgm:pt>
    <dgm:pt modelId="{71C818FD-E151-42B9-824D-893C459A7D03}" type="sibTrans" cxnId="{0DD84FA7-61D2-4C15-9845-14F97A8F94FE}">
      <dgm:prSet/>
      <dgm:spPr/>
      <dgm:t>
        <a:bodyPr/>
        <a:lstStyle/>
        <a:p>
          <a:pPr rtl="1"/>
          <a:endParaRPr lang="he-IL"/>
        </a:p>
      </dgm:t>
    </dgm:pt>
    <dgm:pt modelId="{E42A8011-A6B5-4CA7-B4C6-190154434907}" type="pres">
      <dgm:prSet presAssocID="{200C115D-A02E-4F6F-B14D-EB57A10D7F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040C883-D613-4BA1-8AE4-B86D41C7C627}" type="pres">
      <dgm:prSet presAssocID="{CC766A8C-5E40-476E-AD54-069C3D07AF37}" presName="node" presStyleLbl="node1" presStyleIdx="0" presStyleCnt="12" custScaleX="128946" custLinFactNeighborX="36713" custLinFactNeighborY="582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FD7641E-1157-4B58-81BC-F1704759F33E}" type="pres">
      <dgm:prSet presAssocID="{FC37503F-9D3F-4304-8F92-9A87E0DCE435}" presName="sibTrans" presStyleCnt="0"/>
      <dgm:spPr/>
    </dgm:pt>
    <dgm:pt modelId="{C147465F-646D-4573-9429-4D5C42BCBEA6}" type="pres">
      <dgm:prSet presAssocID="{4C6E6FCD-419E-4300-ADF2-E0EB6B74F504}" presName="node" presStyleLbl="node1" presStyleIdx="1" presStyleCnt="12" custScaleX="122288" custLinFactNeighborX="21434" custLinFactNeighborY="2061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4088514-BECF-4B72-A2FC-BD7DB7980A0F}" type="pres">
      <dgm:prSet presAssocID="{AD42B16A-05BA-4AB6-9C36-98B48CFBDD26}" presName="sibTrans" presStyleCnt="0"/>
      <dgm:spPr/>
    </dgm:pt>
    <dgm:pt modelId="{03FA3440-7234-4F16-A827-D7C1CAB32972}" type="pres">
      <dgm:prSet presAssocID="{F5197C83-E44B-4415-8B1D-9A2442530C41}" presName="node" presStyleLbl="node1" presStyleIdx="2" presStyleCnt="12" custScaleX="132869" custLinFactNeighborX="11712" custLinFactNeighborY="167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BFDA5390-3DBB-4A10-8959-1AC2A3BC220F}" type="pres">
      <dgm:prSet presAssocID="{D2FE7D22-0C5C-4974-B7E3-75D58F52015B}" presName="sibTrans" presStyleCnt="0"/>
      <dgm:spPr/>
    </dgm:pt>
    <dgm:pt modelId="{1640ED58-F26F-45BC-BB49-3B995C2E7AC3}" type="pres">
      <dgm:prSet presAssocID="{077D1F7B-5D24-46E1-B24F-5916DD7CF983}" presName="node" presStyleLbl="node1" presStyleIdx="3" presStyleCnt="12" custLinFactNeighborX="26093" custLinFactNeighborY="659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A76DB4A4-D759-4EF8-AEED-10CDA29B8619}" type="pres">
      <dgm:prSet presAssocID="{1CC6360B-5C3F-4C33-A759-D6C7B8F3A891}" presName="sibTrans" presStyleCnt="0"/>
      <dgm:spPr/>
    </dgm:pt>
    <dgm:pt modelId="{D2030EF7-C520-4DE2-954A-12D68B2BB241}" type="pres">
      <dgm:prSet presAssocID="{5CEC8990-8C85-4C98-94DD-178402747821}" presName="node" presStyleLbl="node1" presStyleIdx="4" presStyleCnt="12" custScaleX="128456" custLinFactNeighborX="31468" custLinFactNeighborY="0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866636B9-5348-436B-AF0E-2B62821A6648}" type="pres">
      <dgm:prSet presAssocID="{1673B974-E433-4172-8D8C-BDF7575B00B1}" presName="sibTrans" presStyleCnt="0"/>
      <dgm:spPr/>
    </dgm:pt>
    <dgm:pt modelId="{65A4A6C6-61E4-4A00-ACCE-4BB666EFE58A}" type="pres">
      <dgm:prSet presAssocID="{E83931B3-376C-4CBA-8D34-42121A98DE55}" presName="node" presStyleLbl="node1" presStyleIdx="5" presStyleCnt="12" custScaleX="123883" custScaleY="96251" custLinFactNeighborX="27653" custLinFactNeighborY="-3814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0614F288-168E-4EC2-8E4E-DF9FA9B40B66}" type="pres">
      <dgm:prSet presAssocID="{6C118B3D-5F0B-413C-A591-E837DC5899F3}" presName="sibTrans" presStyleCnt="0"/>
      <dgm:spPr/>
    </dgm:pt>
    <dgm:pt modelId="{987B6BC8-5CCA-40A3-B2F8-B2B311BFCA19}" type="pres">
      <dgm:prSet presAssocID="{2E3D2B00-7F68-44D5-9971-125B44233FBB}" presName="node" presStyleLbl="node1" presStyleIdx="6" presStyleCnt="12" custScaleX="121350" custLinFactNeighborX="13578" custLinFactNeighborY="-5216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45D5F8C4-778C-4F65-A499-A9A40243D72B}" type="pres">
      <dgm:prSet presAssocID="{9650F048-9E69-4EF6-AA52-2F1823844829}" presName="sibTrans" presStyleCnt="0"/>
      <dgm:spPr/>
    </dgm:pt>
    <dgm:pt modelId="{07C3C389-E696-4ADE-8236-2E97E279DF7D}" type="pres">
      <dgm:prSet presAssocID="{4A01680E-C401-4D82-BACF-BDC186E9E554}" presName="node" presStyleLbl="node1" presStyleIdx="7" presStyleCnt="12" custLinFactNeighborX="22671" custLinFactNeighborY="-719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26246F44-D6F3-4213-B544-C8E7EE3D846D}" type="pres">
      <dgm:prSet presAssocID="{352ABA91-2534-43E6-8126-E91AEB068D72}" presName="sibTrans" presStyleCnt="0"/>
      <dgm:spPr/>
    </dgm:pt>
    <dgm:pt modelId="{DC8676BE-FF97-4056-9670-29A3AA68F10E}" type="pres">
      <dgm:prSet presAssocID="{90D276FE-6740-4D06-8B82-274645071D97}" presName="node" presStyleLbl="node1" presStyleIdx="8" presStyleCnt="12" custScaleX="125687" custLinFactNeighborX="29716" custLinFactNeighborY="-478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035F3A72-D82C-4493-85A1-EABAAAC4FE8B}" type="pres">
      <dgm:prSet presAssocID="{0682F622-F793-4BE6-9843-875EB2A101F8}" presName="sibTrans" presStyleCnt="0"/>
      <dgm:spPr/>
    </dgm:pt>
    <dgm:pt modelId="{BA345419-287D-4AD6-90D3-4A18DDFF14D7}" type="pres">
      <dgm:prSet presAssocID="{B204B127-E03E-40D1-A4FE-6F296B331FE0}" presName="node" presStyleLbl="node1" presStyleIdx="9" presStyleCnt="12" custScaleX="122015" custLinFactNeighborX="27905" custLinFactNeighborY="-438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9E274003-0B77-47EB-BFDF-D45E1F501C23}" type="pres">
      <dgm:prSet presAssocID="{358DE705-2F37-435F-A612-1F206E27A353}" presName="sibTrans" presStyleCnt="0"/>
      <dgm:spPr/>
    </dgm:pt>
    <dgm:pt modelId="{0065735E-680A-4834-AF14-12538DE8DE6A}" type="pres">
      <dgm:prSet presAssocID="{DDC9B355-B52E-4EBA-9E45-25772FBDE09B}" presName="node" presStyleLbl="node1" presStyleIdx="10" presStyleCnt="12" custScaleX="117348" custLinFactNeighborX="14362" custLinFactNeighborY="-8481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C1F2B3C-1BE4-41D7-8079-E6234C017C52}" type="pres">
      <dgm:prSet presAssocID="{8AB30B60-8E6D-4886-B65E-2DB644D2C3A1}" presName="sibTrans" presStyleCnt="0"/>
      <dgm:spPr/>
    </dgm:pt>
    <dgm:pt modelId="{805F6F36-FEAA-4B96-8AA8-B8D46A2EB288}" type="pres">
      <dgm:prSet presAssocID="{5B2000BD-1999-4DC0-9DF9-AD31AF1A269F}" presName="node" presStyleLbl="node1" presStyleIdx="11" presStyleCnt="12" custLinFactNeighborX="28997" custLinFactNeighborY="-10487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</dgm:ptLst>
  <dgm:cxnLst>
    <dgm:cxn modelId="{92DB3261-9411-4F8D-9BE6-7689C5E2D5B9}" type="presOf" srcId="{5B2000BD-1999-4DC0-9DF9-AD31AF1A269F}" destId="{805F6F36-FEAA-4B96-8AA8-B8D46A2EB288}" srcOrd="0" destOrd="0" presId="urn:microsoft.com/office/officeart/2005/8/layout/default"/>
    <dgm:cxn modelId="{332B828B-532D-4BFD-8705-99B31E5DE046}" srcId="{200C115D-A02E-4F6F-B14D-EB57A10D7F0F}" destId="{B204B127-E03E-40D1-A4FE-6F296B331FE0}" srcOrd="9" destOrd="0" parTransId="{B58F44BE-BBAB-4478-BEC0-5B4584D11784}" sibTransId="{358DE705-2F37-435F-A612-1F206E27A353}"/>
    <dgm:cxn modelId="{7297111A-5A39-4710-9B4E-6628B2B57379}" type="presOf" srcId="{90D276FE-6740-4D06-8B82-274645071D97}" destId="{DC8676BE-FF97-4056-9670-29A3AA68F10E}" srcOrd="0" destOrd="0" presId="urn:microsoft.com/office/officeart/2005/8/layout/default"/>
    <dgm:cxn modelId="{B5EE0510-5B13-4D9E-B3D1-0CB0C7F22C22}" type="presOf" srcId="{E83931B3-376C-4CBA-8D34-42121A98DE55}" destId="{65A4A6C6-61E4-4A00-ACCE-4BB666EFE58A}" srcOrd="0" destOrd="0" presId="urn:microsoft.com/office/officeart/2005/8/layout/default"/>
    <dgm:cxn modelId="{6D8BBB8F-89C4-485D-B0C7-738057FD3FFE}" srcId="{200C115D-A02E-4F6F-B14D-EB57A10D7F0F}" destId="{CC766A8C-5E40-476E-AD54-069C3D07AF37}" srcOrd="0" destOrd="0" parTransId="{601C5E48-114A-4D59-9627-BBF5DA9CA59E}" sibTransId="{FC37503F-9D3F-4304-8F92-9A87E0DCE435}"/>
    <dgm:cxn modelId="{03467A40-E37B-4610-8432-AEBE4CA757CF}" type="presOf" srcId="{4A01680E-C401-4D82-BACF-BDC186E9E554}" destId="{07C3C389-E696-4ADE-8236-2E97E279DF7D}" srcOrd="0" destOrd="0" presId="urn:microsoft.com/office/officeart/2005/8/layout/default"/>
    <dgm:cxn modelId="{CA65C14A-D9D7-4331-B646-DE0A409A15B3}" srcId="{200C115D-A02E-4F6F-B14D-EB57A10D7F0F}" destId="{2E3D2B00-7F68-44D5-9971-125B44233FBB}" srcOrd="6" destOrd="0" parTransId="{7404348D-D203-4E61-96E3-0B4230A1E64A}" sibTransId="{9650F048-9E69-4EF6-AA52-2F1823844829}"/>
    <dgm:cxn modelId="{8489892C-0F22-40D2-AF41-0C84A10F62C4}" type="presOf" srcId="{2E3D2B00-7F68-44D5-9971-125B44233FBB}" destId="{987B6BC8-5CCA-40A3-B2F8-B2B311BFCA19}" srcOrd="0" destOrd="0" presId="urn:microsoft.com/office/officeart/2005/8/layout/default"/>
    <dgm:cxn modelId="{D3253F0B-8FA1-4547-9057-3D8E0DF127B5}" srcId="{200C115D-A02E-4F6F-B14D-EB57A10D7F0F}" destId="{4A01680E-C401-4D82-BACF-BDC186E9E554}" srcOrd="7" destOrd="0" parTransId="{7C4DF856-D26B-4DE7-845D-473836E862EF}" sibTransId="{352ABA91-2534-43E6-8126-E91AEB068D72}"/>
    <dgm:cxn modelId="{69034CAA-D210-4D0F-A4FA-6F4406C47716}" srcId="{200C115D-A02E-4F6F-B14D-EB57A10D7F0F}" destId="{F5197C83-E44B-4415-8B1D-9A2442530C41}" srcOrd="2" destOrd="0" parTransId="{E8441C87-F97B-4A2F-82A3-4D47A28F6F4A}" sibTransId="{D2FE7D22-0C5C-4974-B7E3-75D58F52015B}"/>
    <dgm:cxn modelId="{551778E9-2481-405F-A0BE-1EFDC43FEDB8}" srcId="{200C115D-A02E-4F6F-B14D-EB57A10D7F0F}" destId="{90D276FE-6740-4D06-8B82-274645071D97}" srcOrd="8" destOrd="0" parTransId="{15F89093-9F67-47DB-AECB-E85821F5B811}" sibTransId="{0682F622-F793-4BE6-9843-875EB2A101F8}"/>
    <dgm:cxn modelId="{F1D0430B-4367-4F54-868B-D13FC23E5484}" srcId="{200C115D-A02E-4F6F-B14D-EB57A10D7F0F}" destId="{5CEC8990-8C85-4C98-94DD-178402747821}" srcOrd="4" destOrd="0" parTransId="{019D12BD-3ED6-4E9B-B94C-8FD8A7D4A76D}" sibTransId="{1673B974-E433-4172-8D8C-BDF7575B00B1}"/>
    <dgm:cxn modelId="{DD37169F-57FB-4C73-A36D-CDF641936F11}" type="presOf" srcId="{4C6E6FCD-419E-4300-ADF2-E0EB6B74F504}" destId="{C147465F-646D-4573-9429-4D5C42BCBEA6}" srcOrd="0" destOrd="0" presId="urn:microsoft.com/office/officeart/2005/8/layout/default"/>
    <dgm:cxn modelId="{27477B07-8A8C-41F0-A686-9C01364168BA}" type="presOf" srcId="{B204B127-E03E-40D1-A4FE-6F296B331FE0}" destId="{BA345419-287D-4AD6-90D3-4A18DDFF14D7}" srcOrd="0" destOrd="0" presId="urn:microsoft.com/office/officeart/2005/8/layout/default"/>
    <dgm:cxn modelId="{B64C6A6B-7125-4DBA-9660-B2BD619E694F}" type="presOf" srcId="{CC766A8C-5E40-476E-AD54-069C3D07AF37}" destId="{F040C883-D613-4BA1-8AE4-B86D41C7C627}" srcOrd="0" destOrd="0" presId="urn:microsoft.com/office/officeart/2005/8/layout/default"/>
    <dgm:cxn modelId="{E9488723-4644-434E-8B1E-731CDC6FA306}" srcId="{200C115D-A02E-4F6F-B14D-EB57A10D7F0F}" destId="{077D1F7B-5D24-46E1-B24F-5916DD7CF983}" srcOrd="3" destOrd="0" parTransId="{E799F15B-B236-475E-87BB-EF18CBB36224}" sibTransId="{1CC6360B-5C3F-4C33-A759-D6C7B8F3A891}"/>
    <dgm:cxn modelId="{84DA5934-B8F1-499A-B5E9-5F51D28115A0}" type="presOf" srcId="{077D1F7B-5D24-46E1-B24F-5916DD7CF983}" destId="{1640ED58-F26F-45BC-BB49-3B995C2E7AC3}" srcOrd="0" destOrd="0" presId="urn:microsoft.com/office/officeart/2005/8/layout/default"/>
    <dgm:cxn modelId="{C7CEF973-1B5F-4ABD-BACB-19035DF7EB27}" type="presOf" srcId="{5CEC8990-8C85-4C98-94DD-178402747821}" destId="{D2030EF7-C520-4DE2-954A-12D68B2BB241}" srcOrd="0" destOrd="0" presId="urn:microsoft.com/office/officeart/2005/8/layout/default"/>
    <dgm:cxn modelId="{96F85FE0-D3C6-4A3B-928F-C434AC1D488E}" srcId="{200C115D-A02E-4F6F-B14D-EB57A10D7F0F}" destId="{4C6E6FCD-419E-4300-ADF2-E0EB6B74F504}" srcOrd="1" destOrd="0" parTransId="{7BF4E941-B663-47A8-B43F-070947E8D6C0}" sibTransId="{AD42B16A-05BA-4AB6-9C36-98B48CFBDD26}"/>
    <dgm:cxn modelId="{495D7E42-EFC0-46FB-8F06-8931FBE9989D}" type="presOf" srcId="{200C115D-A02E-4F6F-B14D-EB57A10D7F0F}" destId="{E42A8011-A6B5-4CA7-B4C6-190154434907}" srcOrd="0" destOrd="0" presId="urn:microsoft.com/office/officeart/2005/8/layout/default"/>
    <dgm:cxn modelId="{92205B4D-B89B-4D35-BB53-D510DA400174}" srcId="{200C115D-A02E-4F6F-B14D-EB57A10D7F0F}" destId="{E83931B3-376C-4CBA-8D34-42121A98DE55}" srcOrd="5" destOrd="0" parTransId="{80898513-2556-492C-901A-3E2EA16E72D8}" sibTransId="{6C118B3D-5F0B-413C-A591-E837DC5899F3}"/>
    <dgm:cxn modelId="{83BDE4C3-8F9C-4256-ADF3-0D11DDB63B5D}" srcId="{200C115D-A02E-4F6F-B14D-EB57A10D7F0F}" destId="{DDC9B355-B52E-4EBA-9E45-25772FBDE09B}" srcOrd="10" destOrd="0" parTransId="{5167E8A8-60AB-4D0C-B317-A4EC15E1FD3B}" sibTransId="{8AB30B60-8E6D-4886-B65E-2DB644D2C3A1}"/>
    <dgm:cxn modelId="{1B010DCE-3450-4286-B930-021671CEE38F}" type="presOf" srcId="{F5197C83-E44B-4415-8B1D-9A2442530C41}" destId="{03FA3440-7234-4F16-A827-D7C1CAB32972}" srcOrd="0" destOrd="0" presId="urn:microsoft.com/office/officeart/2005/8/layout/default"/>
    <dgm:cxn modelId="{1317BE61-1CFA-468A-8341-8F399FC7F079}" type="presOf" srcId="{DDC9B355-B52E-4EBA-9E45-25772FBDE09B}" destId="{0065735E-680A-4834-AF14-12538DE8DE6A}" srcOrd="0" destOrd="0" presId="urn:microsoft.com/office/officeart/2005/8/layout/default"/>
    <dgm:cxn modelId="{0DD84FA7-61D2-4C15-9845-14F97A8F94FE}" srcId="{200C115D-A02E-4F6F-B14D-EB57A10D7F0F}" destId="{5B2000BD-1999-4DC0-9DF9-AD31AF1A269F}" srcOrd="11" destOrd="0" parTransId="{010D0760-925D-48EA-8B7B-8408C4FF9B76}" sibTransId="{71C818FD-E151-42B9-824D-893C459A7D03}"/>
    <dgm:cxn modelId="{A0170E78-80EF-4F07-B6E0-C73EB4B66E06}" type="presParOf" srcId="{E42A8011-A6B5-4CA7-B4C6-190154434907}" destId="{F040C883-D613-4BA1-8AE4-B86D41C7C627}" srcOrd="0" destOrd="0" presId="urn:microsoft.com/office/officeart/2005/8/layout/default"/>
    <dgm:cxn modelId="{8A48FB22-74C9-4E29-ADA2-39FE05EB3CDE}" type="presParOf" srcId="{E42A8011-A6B5-4CA7-B4C6-190154434907}" destId="{EFD7641E-1157-4B58-81BC-F1704759F33E}" srcOrd="1" destOrd="0" presId="urn:microsoft.com/office/officeart/2005/8/layout/default"/>
    <dgm:cxn modelId="{56D67601-6509-4F86-BC8B-1ED17E778BFA}" type="presParOf" srcId="{E42A8011-A6B5-4CA7-B4C6-190154434907}" destId="{C147465F-646D-4573-9429-4D5C42BCBEA6}" srcOrd="2" destOrd="0" presId="urn:microsoft.com/office/officeart/2005/8/layout/default"/>
    <dgm:cxn modelId="{CDD8A439-7189-4FAB-AB04-E72709C1DCEB}" type="presParOf" srcId="{E42A8011-A6B5-4CA7-B4C6-190154434907}" destId="{E4088514-BECF-4B72-A2FC-BD7DB7980A0F}" srcOrd="3" destOrd="0" presId="urn:microsoft.com/office/officeart/2005/8/layout/default"/>
    <dgm:cxn modelId="{F339080C-0889-4625-A834-8B44A749D443}" type="presParOf" srcId="{E42A8011-A6B5-4CA7-B4C6-190154434907}" destId="{03FA3440-7234-4F16-A827-D7C1CAB32972}" srcOrd="4" destOrd="0" presId="urn:microsoft.com/office/officeart/2005/8/layout/default"/>
    <dgm:cxn modelId="{4584B0B8-02A9-4E19-9E06-E0AD775CD241}" type="presParOf" srcId="{E42A8011-A6B5-4CA7-B4C6-190154434907}" destId="{BFDA5390-3DBB-4A10-8959-1AC2A3BC220F}" srcOrd="5" destOrd="0" presId="urn:microsoft.com/office/officeart/2005/8/layout/default"/>
    <dgm:cxn modelId="{F1C0FA3A-F499-44DB-AF57-6E46FB4F3F52}" type="presParOf" srcId="{E42A8011-A6B5-4CA7-B4C6-190154434907}" destId="{1640ED58-F26F-45BC-BB49-3B995C2E7AC3}" srcOrd="6" destOrd="0" presId="urn:microsoft.com/office/officeart/2005/8/layout/default"/>
    <dgm:cxn modelId="{131A1D1A-7942-4E41-A9C1-FA250CB276B7}" type="presParOf" srcId="{E42A8011-A6B5-4CA7-B4C6-190154434907}" destId="{A76DB4A4-D759-4EF8-AEED-10CDA29B8619}" srcOrd="7" destOrd="0" presId="urn:microsoft.com/office/officeart/2005/8/layout/default"/>
    <dgm:cxn modelId="{7452D126-E3DD-4458-9B53-AB45FE991CC2}" type="presParOf" srcId="{E42A8011-A6B5-4CA7-B4C6-190154434907}" destId="{D2030EF7-C520-4DE2-954A-12D68B2BB241}" srcOrd="8" destOrd="0" presId="urn:microsoft.com/office/officeart/2005/8/layout/default"/>
    <dgm:cxn modelId="{6CCD0627-E164-4B8B-9A2F-2E3A0DA6A459}" type="presParOf" srcId="{E42A8011-A6B5-4CA7-B4C6-190154434907}" destId="{866636B9-5348-436B-AF0E-2B62821A6648}" srcOrd="9" destOrd="0" presId="urn:microsoft.com/office/officeart/2005/8/layout/default"/>
    <dgm:cxn modelId="{D07E023B-C12C-437C-AB31-5DC14C5B5B52}" type="presParOf" srcId="{E42A8011-A6B5-4CA7-B4C6-190154434907}" destId="{65A4A6C6-61E4-4A00-ACCE-4BB666EFE58A}" srcOrd="10" destOrd="0" presId="urn:microsoft.com/office/officeart/2005/8/layout/default"/>
    <dgm:cxn modelId="{CE9A8E21-0C98-4BF5-8384-CD9E72703F90}" type="presParOf" srcId="{E42A8011-A6B5-4CA7-B4C6-190154434907}" destId="{0614F288-168E-4EC2-8E4E-DF9FA9B40B66}" srcOrd="11" destOrd="0" presId="urn:microsoft.com/office/officeart/2005/8/layout/default"/>
    <dgm:cxn modelId="{1FA9F2F1-1EE7-42BD-A348-AC4CD336DFD6}" type="presParOf" srcId="{E42A8011-A6B5-4CA7-B4C6-190154434907}" destId="{987B6BC8-5CCA-40A3-B2F8-B2B311BFCA19}" srcOrd="12" destOrd="0" presId="urn:microsoft.com/office/officeart/2005/8/layout/default"/>
    <dgm:cxn modelId="{4E36D4B3-D0F5-40C7-8DBA-641000569875}" type="presParOf" srcId="{E42A8011-A6B5-4CA7-B4C6-190154434907}" destId="{45D5F8C4-778C-4F65-A499-A9A40243D72B}" srcOrd="13" destOrd="0" presId="urn:microsoft.com/office/officeart/2005/8/layout/default"/>
    <dgm:cxn modelId="{6B9F9688-3E27-4BE8-A8D5-CF4D738C6620}" type="presParOf" srcId="{E42A8011-A6B5-4CA7-B4C6-190154434907}" destId="{07C3C389-E696-4ADE-8236-2E97E279DF7D}" srcOrd="14" destOrd="0" presId="urn:microsoft.com/office/officeart/2005/8/layout/default"/>
    <dgm:cxn modelId="{87FE285D-57D0-4113-9C6B-853622A84040}" type="presParOf" srcId="{E42A8011-A6B5-4CA7-B4C6-190154434907}" destId="{26246F44-D6F3-4213-B544-C8E7EE3D846D}" srcOrd="15" destOrd="0" presId="urn:microsoft.com/office/officeart/2005/8/layout/default"/>
    <dgm:cxn modelId="{44E9E97D-9D1A-4466-BCA8-64ACFC62FD54}" type="presParOf" srcId="{E42A8011-A6B5-4CA7-B4C6-190154434907}" destId="{DC8676BE-FF97-4056-9670-29A3AA68F10E}" srcOrd="16" destOrd="0" presId="urn:microsoft.com/office/officeart/2005/8/layout/default"/>
    <dgm:cxn modelId="{505605EF-F6D4-4D4C-BD7C-3D744518D3EC}" type="presParOf" srcId="{E42A8011-A6B5-4CA7-B4C6-190154434907}" destId="{035F3A72-D82C-4493-85A1-EABAAAC4FE8B}" srcOrd="17" destOrd="0" presId="urn:microsoft.com/office/officeart/2005/8/layout/default"/>
    <dgm:cxn modelId="{AB8E6184-8B18-428B-BF0E-7948F38CCB7F}" type="presParOf" srcId="{E42A8011-A6B5-4CA7-B4C6-190154434907}" destId="{BA345419-287D-4AD6-90D3-4A18DDFF14D7}" srcOrd="18" destOrd="0" presId="urn:microsoft.com/office/officeart/2005/8/layout/default"/>
    <dgm:cxn modelId="{31133A60-F984-4765-90D3-A5C83CE118D4}" type="presParOf" srcId="{E42A8011-A6B5-4CA7-B4C6-190154434907}" destId="{9E274003-0B77-47EB-BFDF-D45E1F501C23}" srcOrd="19" destOrd="0" presId="urn:microsoft.com/office/officeart/2005/8/layout/default"/>
    <dgm:cxn modelId="{5F033C9D-BC52-43DF-945D-0A42C57872AD}" type="presParOf" srcId="{E42A8011-A6B5-4CA7-B4C6-190154434907}" destId="{0065735E-680A-4834-AF14-12538DE8DE6A}" srcOrd="20" destOrd="0" presId="urn:microsoft.com/office/officeart/2005/8/layout/default"/>
    <dgm:cxn modelId="{13977C5E-F895-4A37-8684-489302B8066B}" type="presParOf" srcId="{E42A8011-A6B5-4CA7-B4C6-190154434907}" destId="{EC1F2B3C-1BE4-41D7-8079-E6234C017C52}" srcOrd="21" destOrd="0" presId="urn:microsoft.com/office/officeart/2005/8/layout/default"/>
    <dgm:cxn modelId="{594A0BC5-4D67-4447-8441-208720502549}" type="presParOf" srcId="{E42A8011-A6B5-4CA7-B4C6-190154434907}" destId="{805F6F36-FEAA-4B96-8AA8-B8D46A2EB28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0C883-D613-4BA1-8AE4-B86D41C7C627}">
      <dsp:nvSpPr>
        <dsp:cNvPr id="0" name=""/>
        <dsp:cNvSpPr/>
      </dsp:nvSpPr>
      <dsp:spPr>
        <a:xfrm>
          <a:off x="690193" y="208665"/>
          <a:ext cx="2408734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>
              <a:solidFill>
                <a:srgbClr val="C00000"/>
              </a:solidFill>
            </a:rPr>
            <a:t>יום הכנה שני </a:t>
          </a:r>
          <a:r>
            <a:rPr lang="he-IL" sz="1500" kern="1200" dirty="0"/>
            <a:t>– ירושלים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8.12.19</a:t>
          </a:r>
        </a:p>
      </dsp:txBody>
      <dsp:txXfrm>
        <a:off x="1091649" y="208665"/>
        <a:ext cx="1605822" cy="1120810"/>
      </dsp:txXfrm>
    </dsp:sp>
    <dsp:sp modelId="{C147465F-646D-4573-9429-4D5C42BCBEA6}">
      <dsp:nvSpPr>
        <dsp:cNvPr id="0" name=""/>
        <dsp:cNvSpPr/>
      </dsp:nvSpPr>
      <dsp:spPr>
        <a:xfrm>
          <a:off x="3000315" y="166444"/>
          <a:ext cx="228436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סטטוס  יוסי בן ארצי ומדריך צוות, אבי אלמוג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31/10/19</a:t>
          </a:r>
        </a:p>
      </dsp:txBody>
      <dsp:txXfrm>
        <a:off x="3381042" y="166444"/>
        <a:ext cx="1522907" cy="1120810"/>
      </dsp:txXfrm>
    </dsp:sp>
    <dsp:sp modelId="{03FA3440-7234-4F16-A827-D7C1CAB32972}">
      <dsp:nvSpPr>
        <dsp:cNvPr id="0" name=""/>
        <dsp:cNvSpPr/>
      </dsp:nvSpPr>
      <dsp:spPr>
        <a:xfrm>
          <a:off x="5289869" y="162095"/>
          <a:ext cx="2482016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>
              <a:solidFill>
                <a:srgbClr val="C00000"/>
              </a:solidFill>
            </a:rPr>
            <a:t>יום הכנה ראשון </a:t>
          </a:r>
          <a:r>
            <a:rPr lang="he-IL" sz="1500" kern="1200" dirty="0"/>
            <a:t>– ירושלים </a:t>
          </a:r>
          <a:r>
            <a:rPr lang="he-IL" sz="1500" kern="1200" dirty="0" err="1"/>
            <a:t>ואיו"ש</a:t>
          </a:r>
          <a:r>
            <a:rPr lang="he-IL" sz="1500" kern="1200" dirty="0"/>
            <a:t> 10.10.19</a:t>
          </a:r>
        </a:p>
      </dsp:txBody>
      <dsp:txXfrm>
        <a:off x="5703538" y="162095"/>
        <a:ext cx="1654678" cy="1120810"/>
      </dsp:txXfrm>
    </dsp:sp>
    <dsp:sp modelId="{1640ED58-F26F-45BC-BB49-3B995C2E7AC3}">
      <dsp:nvSpPr>
        <dsp:cNvPr id="0" name=""/>
        <dsp:cNvSpPr/>
      </dsp:nvSpPr>
      <dsp:spPr>
        <a:xfrm>
          <a:off x="7744294" y="150730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דיון התנעה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צוות מוביל-מדריך </a:t>
          </a:r>
          <a:r>
            <a:rPr lang="he-IL" sz="1500" kern="1200" dirty="0" err="1"/>
            <a:t>מב"ל</a:t>
          </a:r>
          <a:endParaRPr lang="he-IL" sz="1500" kern="1200" dirty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אוקטובר 2019</a:t>
          </a:r>
        </a:p>
      </dsp:txBody>
      <dsp:txXfrm>
        <a:off x="8055630" y="150730"/>
        <a:ext cx="1245345" cy="1120810"/>
      </dsp:txXfrm>
    </dsp:sp>
    <dsp:sp modelId="{D2030EF7-C520-4DE2-954A-12D68B2BB241}">
      <dsp:nvSpPr>
        <dsp:cNvPr id="0" name=""/>
        <dsp:cNvSpPr/>
      </dsp:nvSpPr>
      <dsp:spPr>
        <a:xfrm>
          <a:off x="689484" y="1450957"/>
          <a:ext cx="2399580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500" b="1" kern="1200" dirty="0" smtClean="0">
              <a:solidFill>
                <a:srgbClr val="C00000"/>
              </a:solidFill>
            </a:rPr>
            <a:t>יום הכנה רביעי </a:t>
          </a:r>
          <a:r>
            <a:rPr lang="he-IL" sz="1500" kern="1200" dirty="0" smtClean="0"/>
            <a:t>– חברון ועציון – 29.12.19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/>
        </a:p>
      </dsp:txBody>
      <dsp:txXfrm>
        <a:off x="1089414" y="1450957"/>
        <a:ext cx="1599720" cy="1120810"/>
      </dsp:txXfrm>
    </dsp:sp>
    <dsp:sp modelId="{65A4A6C6-61E4-4A00-ACCE-4BB666EFE58A}">
      <dsp:nvSpPr>
        <dsp:cNvPr id="0" name=""/>
        <dsp:cNvSpPr/>
      </dsp:nvSpPr>
      <dsp:spPr>
        <a:xfrm>
          <a:off x="3204601" y="1429219"/>
          <a:ext cx="2314156" cy="1078791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אישור  תכניות </a:t>
          </a:r>
          <a:r>
            <a:rPr lang="he-IL" sz="1500" kern="1200" dirty="0" err="1" smtClean="0"/>
            <a:t>מד"רית</a:t>
          </a:r>
          <a:endParaRPr lang="he-IL" sz="1500" kern="1200" dirty="0" smtClean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23.12.19</a:t>
          </a:r>
          <a:endParaRPr lang="he-IL" sz="1500" kern="1200" dirty="0"/>
        </a:p>
      </dsp:txBody>
      <dsp:txXfrm>
        <a:off x="3590294" y="1429219"/>
        <a:ext cx="1542770" cy="1078791"/>
      </dsp:txXfrm>
    </dsp:sp>
    <dsp:sp modelId="{987B6BC8-5CCA-40A3-B2F8-B2B311BFCA19}">
      <dsp:nvSpPr>
        <dsp:cNvPr id="0" name=""/>
        <dsp:cNvSpPr/>
      </dsp:nvSpPr>
      <dsp:spPr>
        <a:xfrm>
          <a:off x="5442636" y="1392495"/>
          <a:ext cx="2266839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>
              <a:solidFill>
                <a:srgbClr val="C00000"/>
              </a:solidFill>
            </a:rPr>
            <a:t>יום הכנה שלישי </a:t>
          </a:r>
          <a:r>
            <a:rPr lang="he-IL" sz="1500" kern="1200" dirty="0"/>
            <a:t>–שומרון ובנימין –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15.12.19</a:t>
          </a:r>
        </a:p>
      </dsp:txBody>
      <dsp:txXfrm>
        <a:off x="5820443" y="1392495"/>
        <a:ext cx="1511226" cy="1120810"/>
      </dsp:txXfrm>
    </dsp:sp>
    <dsp:sp modelId="{07C3C389-E696-4ADE-8236-2E97E279DF7D}">
      <dsp:nvSpPr>
        <dsp:cNvPr id="0" name=""/>
        <dsp:cNvSpPr/>
      </dsp:nvSpPr>
      <dsp:spPr>
        <a:xfrm>
          <a:off x="7744294" y="1370337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א.ת</a:t>
          </a:r>
          <a:r>
            <a:rPr lang="he-IL" sz="1500" kern="1200"/>
            <a:t>. ראשוני</a:t>
          </a:r>
          <a:endParaRPr lang="he-IL" sz="1500" kern="1200" dirty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11.12.19</a:t>
          </a:r>
        </a:p>
      </dsp:txBody>
      <dsp:txXfrm>
        <a:off x="8055630" y="1370337"/>
        <a:ext cx="1245345" cy="1120810"/>
      </dsp:txXfrm>
    </dsp:sp>
    <dsp:sp modelId="{DC8676BE-FF97-4056-9670-29A3AA68F10E}">
      <dsp:nvSpPr>
        <dsp:cNvPr id="0" name=""/>
        <dsp:cNvSpPr/>
      </dsp:nvSpPr>
      <dsp:spPr>
        <a:xfrm>
          <a:off x="737445" y="2704905"/>
          <a:ext cx="2347855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28-30/1/20</a:t>
          </a:r>
          <a:endParaRPr lang="he-IL" sz="1500" kern="1200" dirty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סיור </a:t>
          </a:r>
          <a:r>
            <a:rPr lang="he-IL" sz="1500" kern="1200" dirty="0" err="1" smtClean="0"/>
            <a:t>איו"ש</a:t>
          </a:r>
          <a:r>
            <a:rPr lang="he-IL" sz="1500" kern="1200" dirty="0" smtClean="0"/>
            <a:t> </a:t>
          </a:r>
          <a:r>
            <a:rPr lang="he-IL" sz="1500" kern="1200" dirty="0"/>
            <a:t>וירושלים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בהצלחה!</a:t>
          </a:r>
        </a:p>
      </dsp:txBody>
      <dsp:txXfrm>
        <a:off x="1128754" y="2704905"/>
        <a:ext cx="1565237" cy="1120810"/>
      </dsp:txXfrm>
    </dsp:sp>
    <dsp:sp modelId="{BA345419-287D-4AD6-90D3-4A18DDFF14D7}">
      <dsp:nvSpPr>
        <dsp:cNvPr id="0" name=""/>
        <dsp:cNvSpPr/>
      </dsp:nvSpPr>
      <dsp:spPr>
        <a:xfrm>
          <a:off x="3238272" y="2709388"/>
          <a:ext cx="227926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tx1"/>
              </a:solidFill>
            </a:rPr>
            <a:t>21-22-23/1/20</a:t>
          </a:r>
          <a:endParaRPr lang="he-IL" sz="1600" b="1" kern="1200" dirty="0">
            <a:solidFill>
              <a:schemeClr val="tx1"/>
            </a:solidFill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>
              <a:solidFill>
                <a:schemeClr val="tx1"/>
              </a:solidFill>
            </a:rPr>
            <a:t>ימי </a:t>
          </a:r>
          <a:r>
            <a:rPr lang="he-IL" sz="1600" b="1" kern="1200" dirty="0" smtClean="0">
              <a:solidFill>
                <a:schemeClr val="tx1"/>
              </a:solidFill>
            </a:rPr>
            <a:t>טעינה</a:t>
          </a:r>
          <a:endParaRPr lang="he-IL" sz="1600" b="1" kern="1200" dirty="0">
            <a:solidFill>
              <a:schemeClr val="tx1"/>
            </a:solidFill>
          </a:endParaRPr>
        </a:p>
      </dsp:txBody>
      <dsp:txXfrm>
        <a:off x="3618149" y="2709388"/>
        <a:ext cx="1519507" cy="1120810"/>
      </dsp:txXfrm>
    </dsp:sp>
    <dsp:sp modelId="{0065735E-680A-4834-AF14-12538DE8DE6A}">
      <dsp:nvSpPr>
        <dsp:cNvPr id="0" name=""/>
        <dsp:cNvSpPr/>
      </dsp:nvSpPr>
      <dsp:spPr>
        <a:xfrm>
          <a:off x="5451350" y="2663513"/>
          <a:ext cx="219208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C00000"/>
              </a:solidFill>
            </a:rPr>
            <a:t>יום הכנה חמישי</a:t>
          </a:r>
          <a:r>
            <a:rPr lang="he-IL" sz="1500" kern="1200" dirty="0" smtClean="0"/>
            <a:t>–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סיור  שומרון וירושלים</a:t>
          </a:r>
          <a:endParaRPr lang="he-IL" sz="1500" kern="1200" dirty="0"/>
        </a:p>
      </dsp:txBody>
      <dsp:txXfrm>
        <a:off x="5816697" y="2663513"/>
        <a:ext cx="1461387" cy="1120810"/>
      </dsp:txXfrm>
    </dsp:sp>
    <dsp:sp modelId="{805F6F36-FEAA-4B96-8AA8-B8D46A2EB288}">
      <dsp:nvSpPr>
        <dsp:cNvPr id="0" name=""/>
        <dsp:cNvSpPr/>
      </dsp:nvSpPr>
      <dsp:spPr>
        <a:xfrm>
          <a:off x="7744294" y="2641030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bg1"/>
              </a:solidFill>
            </a:rPr>
            <a:t>אישור תכניות אלוף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bg1"/>
              </a:solidFill>
            </a:rPr>
            <a:t>9.1.20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/>
        </a:p>
      </dsp:txBody>
      <dsp:txXfrm>
        <a:off x="8055630" y="2641030"/>
        <a:ext cx="1245345" cy="112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CF217F-CF0F-4B3F-AA03-1DCFE55A8543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63DAA2-348F-420A-A930-AB839B8013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797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558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17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309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77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1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6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7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1600" y="515566"/>
            <a:ext cx="9448800" cy="1614791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</a:t>
            </a:r>
            <a:r>
              <a:rPr lang="he-IL" sz="4800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sz="48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</a:t>
            </a:r>
            <a:r>
              <a:rPr lang="he-IL" sz="48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וירושלים</a:t>
            </a:r>
            <a:br>
              <a:rPr lang="he-IL" sz="48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</a:br>
            <a:r>
              <a:rPr lang="he-IL" sz="48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הצגה למליאה </a:t>
            </a:r>
            <a:endParaRPr lang="he-IL" sz="4800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922195"/>
            <a:ext cx="9448800" cy="881839"/>
          </a:xfrm>
        </p:spPr>
        <p:txBody>
          <a:bodyPr>
            <a:normAutofit lnSpcReduction="10000"/>
          </a:bodyPr>
          <a:lstStyle/>
          <a:p>
            <a:pPr algn="ctr"/>
            <a:r>
              <a:rPr lang="he-IL" dirty="0" smtClean="0">
                <a:solidFill>
                  <a:srgbClr val="0070C0"/>
                </a:solidFill>
              </a:rPr>
              <a:t>21.1.2020</a:t>
            </a:r>
            <a:endParaRPr lang="he-IL" dirty="0">
              <a:solidFill>
                <a:srgbClr val="0070C0"/>
              </a:solidFill>
            </a:endParaRPr>
          </a:p>
          <a:p>
            <a:pPr algn="ctr"/>
            <a:r>
              <a:rPr lang="he-IL" dirty="0" smtClean="0">
                <a:solidFill>
                  <a:srgbClr val="0070C0"/>
                </a:solidFill>
              </a:rPr>
              <a:t>צוות מוביל: סימה שפיצר, עמית ימין, שלומי </a:t>
            </a:r>
            <a:r>
              <a:rPr lang="he-IL" dirty="0" err="1" smtClean="0">
                <a:solidFill>
                  <a:srgbClr val="0070C0"/>
                </a:solidFill>
              </a:rPr>
              <a:t>טולדנו</a:t>
            </a:r>
            <a:r>
              <a:rPr lang="he-IL" dirty="0" smtClean="0">
                <a:solidFill>
                  <a:srgbClr val="0070C0"/>
                </a:solidFill>
              </a:rPr>
              <a:t> 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7810" y="6432413"/>
            <a:ext cx="5567967" cy="6533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30" name="Picture 6" descr="תוצאת תמונה עבור יהודה ושומרו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2" y="2092642"/>
            <a:ext cx="4131320" cy="2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תוצאת תמונה עבור תמונות ירושלי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52" y="2092642"/>
            <a:ext cx="4118043" cy="23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תוצאת תמונה עבור תמונות רמאלל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6" descr="תוצאת תמונה עבור תמונות רמאלל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2" name="Picture 8" descr="תוצאת תמונה עבור תמונות רמאלל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95" y="2092642"/>
            <a:ext cx="3602204" cy="2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‫טרמפיאדה‬‎">
            <a:extLst>
              <a:ext uri="{FF2B5EF4-FFF2-40B4-BE49-F238E27FC236}">
                <a16:creationId xmlns:a16="http://schemas.microsoft.com/office/drawing/2014/main" id="{1C61CD78-C2F7-476C-991D-C4383B64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302260"/>
            <a:ext cx="100076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6EA7048C-3A8F-46CE-9619-6137B953313E}"/>
              </a:ext>
            </a:extLst>
          </p:cNvPr>
          <p:cNvSpPr/>
          <p:nvPr/>
        </p:nvSpPr>
        <p:spPr>
          <a:xfrm>
            <a:off x="975360" y="3230968"/>
            <a:ext cx="3688080" cy="5814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</a:rPr>
              <a:t>התפתחות: עבר, הווה עתיד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09E8811-B734-4A02-9A82-1050EA88B2E0}"/>
              </a:ext>
            </a:extLst>
          </p:cNvPr>
          <p:cNvSpPr/>
          <p:nvPr/>
        </p:nvSpPr>
        <p:spPr>
          <a:xfrm>
            <a:off x="584401" y="6225005"/>
            <a:ext cx="10555491" cy="5814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תנועה במרחב. גב ההר, מצפון לדרום, משומרון לבנימין, עציון, יהודה וירושלים</a:t>
            </a:r>
            <a:endParaRPr lang="he-IL" sz="2400" dirty="0">
              <a:solidFill>
                <a:schemeClr val="tx1"/>
              </a:solidFill>
            </a:endParaRPr>
          </a:p>
          <a:p>
            <a:pPr algn="r"/>
            <a:endParaRPr lang="he-I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4C1DD81-867A-4DF0-A5E8-86CF2512BFD8}"/>
              </a:ext>
            </a:extLst>
          </p:cNvPr>
          <p:cNvSpPr/>
          <p:nvPr/>
        </p:nvSpPr>
        <p:spPr>
          <a:xfrm>
            <a:off x="5181600" y="5153892"/>
            <a:ext cx="3112655" cy="915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bg1"/>
                </a:solidFill>
                <a:latin typeface="Arial" panose="020B0604020202020204" pitchFamily="34" charset="0"/>
              </a:rPr>
              <a:t>התבוננות מאוזנת באוכלוסיות במרחב</a:t>
            </a:r>
            <a:endParaRPr lang="he-IL" sz="2800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D98CE69-F463-438A-B4B6-B20036941D77}"/>
              </a:ext>
            </a:extLst>
          </p:cNvPr>
          <p:cNvSpPr/>
          <p:nvPr/>
        </p:nvSpPr>
        <p:spPr>
          <a:xfrm>
            <a:off x="5221023" y="2151148"/>
            <a:ext cx="5761937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  <a:latin typeface="Arial" panose="020B0604020202020204" pitchFamily="34" charset="0"/>
              </a:rPr>
              <a:t>הגג: "מבט על" על מרחב </a:t>
            </a:r>
            <a:r>
              <a:rPr lang="he-I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איו"ש</a:t>
            </a:r>
            <a:r>
              <a:rPr lang="he-IL" sz="2000" dirty="0">
                <a:solidFill>
                  <a:schemeClr val="bg1"/>
                </a:solidFill>
                <a:latin typeface="Arial" panose="020B0604020202020204" pitchFamily="34" charset="0"/>
              </a:rPr>
              <a:t> וירושלים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8014FD1-636E-40C6-8CBC-B194ED75F299}"/>
              </a:ext>
            </a:extLst>
          </p:cNvPr>
          <p:cNvSpPr txBox="1"/>
          <p:nvPr/>
        </p:nvSpPr>
        <p:spPr>
          <a:xfrm>
            <a:off x="8537999" y="4963811"/>
            <a:ext cx="1575819" cy="374747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מרכיבי </a:t>
            </a:r>
            <a:r>
              <a:rPr lang="he-IL" dirty="0" err="1"/>
              <a:t>הבטל"ם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23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471638"/>
            <a:ext cx="10101943" cy="15857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מטרות סיור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איו"ש</a:t>
            </a:r>
            <a:r>
              <a:rPr lang="en-US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 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וירושלים </a:t>
            </a:r>
            <a: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הכרת חבלי הארץ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איו"ש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וירושלים תוך בחינת  מרכיבי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הבטל"מ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(הגנה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לאומית, מדיני, חברתי וכלכלי) והעמקה בסכסוך ישראלי-פלשתיני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ירושלים – הכרת העיר ירושלים על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רבדיה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ומורכבותה כעיר בירה והשפעתה על הביטחון הלאומי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כללי: הכנת המשתתפים לסימולציה המדינית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3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121186"/>
            <a:ext cx="10101943" cy="1244906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שאלות המחקר</a:t>
            </a:r>
            <a: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06986" y="1542558"/>
            <a:ext cx="10820400" cy="27097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he-IL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שאלת </a:t>
            </a:r>
            <a:r>
              <a:rPr lang="he-IL" sz="3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מחקר </a:t>
            </a:r>
            <a:r>
              <a:rPr lang="he-IL" sz="3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איו"ש</a:t>
            </a:r>
            <a:endParaRPr lang="he-IL" sz="3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buAutoNum type="arabicPeriod"/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באיזו מידה מהווה השליטה הישראלית ביהודה ושומרון </a:t>
            </a:r>
            <a:r>
              <a:rPr lang="he-IL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נכס או נטל</a:t>
            </a:r>
            <a:r>
              <a:rPr lang="he-IL" sz="2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בראיית הביטחון הלאומי? (הגנה לאומית, מדיני, כלכלי, חברתי)</a:t>
            </a:r>
          </a:p>
          <a:p>
            <a:pPr marL="514350" lvl="0" indent="-514350">
              <a:lnSpc>
                <a:spcPct val="107000"/>
              </a:lnSpc>
              <a:buAutoNum type="arabicPeriod"/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מהן הגורמים המאפשרים </a:t>
            </a:r>
            <a:r>
              <a:rPr lang="he-IL" sz="28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והמתאגרים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את </a:t>
            </a:r>
            <a:r>
              <a:rPr lang="he-IL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החיים המשותפים 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במרחב </a:t>
            </a:r>
            <a:r>
              <a:rPr lang="he-IL" sz="28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איו"ש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וכיצד הם משפיעים על עתידו?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4952" y="4428781"/>
            <a:ext cx="10820400" cy="15615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r">
              <a:lnSpc>
                <a:spcPct val="107000"/>
              </a:lnSpc>
            </a:pP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</a:rPr>
              <a:t>שאלת מחקר ירושלים</a:t>
            </a:r>
          </a:p>
          <a:p>
            <a:pPr algn="r">
              <a:lnSpc>
                <a:spcPct val="117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כיצד מתקיים מרקם החיים המשותף לאוכלוסיות השונות בירושלים ובאיזה אופן הוא ישפיע על עתידה של העיר?</a:t>
            </a:r>
          </a:p>
        </p:txBody>
      </p:sp>
    </p:spTree>
    <p:extLst>
      <p:ext uri="{BB962C8B-B14F-4D97-AF65-F5344CB8AC3E}">
        <p14:creationId xmlns:p14="http://schemas.microsoft.com/office/powerpoint/2010/main" val="42110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5482" y="-256268"/>
            <a:ext cx="981355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</a:t>
            </a:r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ג- 21.1.2020</a:t>
            </a:r>
            <a:endParaRPr lang="he-IL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828452"/>
              </p:ext>
            </p:extLst>
          </p:nvPr>
        </p:nvGraphicFramePr>
        <p:xfrm>
          <a:off x="857250" y="1487560"/>
          <a:ext cx="10390023" cy="22681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93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78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r>
                        <a:rPr lang="he-IL" sz="2400" dirty="0" smtClean="0">
                          <a:effectLst/>
                        </a:rPr>
                        <a:t>לו"ז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תוכן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7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13:00-13:15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הצגת הסיור ע"י צוות מוביל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80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13:15-14:15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cs typeface="+mn-cs"/>
                        </a:rPr>
                        <a:t>פרופ' יוסי בן ארצי – </a:t>
                      </a:r>
                      <a:r>
                        <a:rPr lang="he-IL" sz="2400" b="1" kern="1200" dirty="0" err="1" smtClean="0">
                          <a:cs typeface="+mn-cs"/>
                        </a:rPr>
                        <a:t>איו"ש</a:t>
                      </a:r>
                      <a:r>
                        <a:rPr lang="he-IL" sz="2400" b="1" kern="1200" baseline="0" dirty="0" smtClean="0">
                          <a:cs typeface="+mn-cs"/>
                        </a:rPr>
                        <a:t> וירושלים </a:t>
                      </a:r>
                      <a:r>
                        <a:rPr lang="he-IL" sz="2400" b="1" kern="1200" dirty="0" smtClean="0">
                          <a:cs typeface="+mn-cs"/>
                        </a:rPr>
                        <a:t> היבטים גיאוגרפיים, היסטוריים </a:t>
                      </a:r>
                    </a:p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9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72633" y="155069"/>
            <a:ext cx="8758216" cy="726622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ד 22.1.20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41608"/>
              </p:ext>
            </p:extLst>
          </p:nvPr>
        </p:nvGraphicFramePr>
        <p:xfrm>
          <a:off x="374573" y="771180"/>
          <a:ext cx="11006265" cy="55855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9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8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29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לו"ז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66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08:30-09:30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מדוע לעולם לא יהיה שלום עם הפלשתינים ?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ח"כ לשעבר מר אריה אלדד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9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-9:30-10:00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sz="1600" b="1" dirty="0" smtClean="0">
                          <a:cs typeface="+mn-cs"/>
                        </a:rPr>
                        <a:t>          הפסקה</a:t>
                      </a:r>
                      <a:endParaRPr lang="he-IL" sz="16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66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10:00-11:00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האם ניתן לנהל את הסכסוך לנצח ?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– שר החקלאות  לשעבר מר חיים אורון (</a:t>
                      </a:r>
                      <a:r>
                        <a:rPr lang="he-IL" sz="16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ג'ומס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11:15-11:30</a:t>
                      </a:r>
                      <a:r>
                        <a:rPr lang="he-IL" sz="1600" b="1" baseline="0" dirty="0" smtClean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cs typeface="+mn-cs"/>
                        </a:rPr>
                        <a:t>הפסקה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11:30-12:45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האינטרסים של ישראל ושל הפלסטיניים </a:t>
                      </a:r>
                      <a:r>
                        <a:rPr lang="he-IL" sz="1600" b="1" dirty="0" err="1" smtClean="0">
                          <a:latin typeface="David" panose="020E0502060401010101" pitchFamily="34" charset="-79"/>
                          <a:cs typeface="+mn-cs"/>
                        </a:rPr>
                        <a:t>באיו</a:t>
                      </a:r>
                      <a:r>
                        <a:rPr lang="ar-SA" sz="1600" b="1" dirty="0" smtClean="0">
                          <a:latin typeface="David" panose="020E0502060401010101" pitchFamily="34" charset="-79"/>
                          <a:cs typeface="+mn-cs"/>
                        </a:rPr>
                        <a:t>"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ש והאתגר האזרחי </a:t>
                      </a:r>
                      <a:r>
                        <a:rPr lang="he-IL" sz="1600" b="1" dirty="0" err="1" smtClean="0">
                          <a:latin typeface="David" panose="020E0502060401010101" pitchFamily="34" charset="-79"/>
                          <a:cs typeface="+mn-cs"/>
                        </a:rPr>
                        <a:t>באיו"ש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 – ר' </a:t>
                      </a:r>
                      <a:r>
                        <a:rPr lang="he-IL" sz="1600" b="1" dirty="0" err="1" smtClean="0">
                          <a:latin typeface="David" panose="020E0502060401010101" pitchFamily="34" charset="-79"/>
                          <a:cs typeface="+mn-cs"/>
                        </a:rPr>
                        <a:t>מתפ"ש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 </a:t>
                      </a:r>
                      <a:endParaRPr lang="en-US" sz="1600" b="1" dirty="0" smtClean="0">
                        <a:effectLst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12:45-13:30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cs typeface="+mn-cs"/>
                        </a:rPr>
                        <a:t>א.צ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66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13:30-14:45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cs typeface="+mn-cs"/>
                        </a:rPr>
                        <a:t>ירושלים</a:t>
                      </a:r>
                      <a:r>
                        <a:rPr lang="he-IL" sz="1600" b="1" baseline="0" dirty="0" smtClean="0">
                          <a:effectLst/>
                          <a:cs typeface="+mn-cs"/>
                        </a:rPr>
                        <a:t> ואתגריה הדמוגרפיים – מר ליאור </a:t>
                      </a:r>
                      <a:r>
                        <a:rPr lang="he-IL" sz="1600" b="1" baseline="0" dirty="0" err="1" smtClean="0">
                          <a:effectLst/>
                          <a:cs typeface="+mn-cs"/>
                        </a:rPr>
                        <a:t>שילת</a:t>
                      </a:r>
                      <a:r>
                        <a:rPr lang="he-IL" sz="1600" b="1" baseline="0" dirty="0" smtClean="0">
                          <a:effectLst/>
                          <a:cs typeface="+mn-cs"/>
                        </a:rPr>
                        <a:t>, מנכ"ל מכון ירושלים למחקרי מדיניות</a:t>
                      </a:r>
                      <a:endParaRPr lang="en-US" sz="1600" b="1" dirty="0" smtClean="0">
                        <a:effectLst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1" baseline="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9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14:45-15:00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cs typeface="+mn-cs"/>
                        </a:rPr>
                        <a:t>הפסקה</a:t>
                      </a: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557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 </a:t>
                      </a:r>
                      <a:r>
                        <a:rPr lang="he-IL" sz="1600" b="1" dirty="0" smtClean="0">
                          <a:effectLst/>
                        </a:rPr>
                        <a:t>15:00-16:30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u="sng" dirty="0" smtClean="0">
                          <a:cs typeface="+mn-cs"/>
                        </a:rPr>
                        <a:t>הרצאות טד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צביקה – ייחודיות המערכת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המשפטית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עידן - המאבק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על שטחי 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 </a:t>
                      </a:r>
                      <a:endParaRPr lang="he-IL" sz="16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סימה – המצב הכלכלי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רומן - נקודת מבט של מח"ט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0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21359" y="-256268"/>
            <a:ext cx="981355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ה- 23.1.2020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960423"/>
              </p:ext>
            </p:extLst>
          </p:nvPr>
        </p:nvGraphicFramePr>
        <p:xfrm>
          <a:off x="492745" y="1620400"/>
          <a:ext cx="10754528" cy="41450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1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3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 לו"ז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תוכן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53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08:00-09:30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אתגרי הריבון ביהודה </a:t>
                      </a:r>
                      <a:r>
                        <a:rPr lang="he-I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ושומרון – מפקד פקמ"ז האלוף נדב </a:t>
                      </a: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פדן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09:30-09:45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cs typeface="+mn-cs"/>
                        </a:rPr>
                        <a:t>הפסקה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2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</a:rPr>
                        <a:t>09:45-10:45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ר' 290 – סיכול טרור </a:t>
                      </a:r>
                      <a:r>
                        <a:rPr lang="he-IL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en-US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10:45-11:00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הפסקה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48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11:00-12:00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u="none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ירושלים בירת ישראל,</a:t>
                      </a:r>
                      <a:r>
                        <a:rPr lang="he-IL" sz="2400" b="1" u="none" baseline="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בין המוניציפלי למדיני – 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u="none" baseline="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ח"כ לשעבר  הגברת רחל עזריה </a:t>
                      </a:r>
                      <a:endParaRPr lang="he-IL" sz="2400" b="1" u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9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225284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שומרון בנימין– יום ג'   28.1.2020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581489"/>
              </p:ext>
            </p:extLst>
          </p:nvPr>
        </p:nvGraphicFramePr>
        <p:xfrm>
          <a:off x="616957" y="687102"/>
          <a:ext cx="11093984" cy="58674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3498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5164717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645769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6588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35451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07:00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איסוף 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במב"ל</a:t>
                      </a: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/לטרון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מב"ל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71107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08:15-09:00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ארוחת בוקר 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– יקב כביר </a:t>
                      </a:r>
                      <a:endParaRPr lang="he-IL" sz="1600" b="1" dirty="0" smtClean="0">
                        <a:latin typeface="David" panose="020E0502060401010101" pitchFamily="34" charset="-79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72844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09:15-10:30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הר כביר – כאן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הכל</a:t>
                      </a: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התחיל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יוסי בן ארצי (20 דקות), בני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קצובר</a:t>
                      </a: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(40 דקות)</a:t>
                      </a:r>
                      <a:endParaRPr lang="he-IL" sz="16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מקום חלופי – מרכז המבקרים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שומרון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endParaRPr lang="he-IL" sz="16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48563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10:30-11:00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לקידה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70944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11:00-11:30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קידה – תצפית על הבקעה- ציר אלון – חיבור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לאיו"ש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פרופסור יוסי בן ארצי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04785"/>
                  </a:ext>
                </a:extLst>
              </a:tr>
              <a:tr h="7090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11:30-12:00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לתל שילה 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131681"/>
                  </a:ext>
                </a:extLst>
              </a:tr>
              <a:tr h="13742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12:00-12:30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 - מבט ארכיאולוגי – שחר </a:t>
                      </a:r>
                      <a:r>
                        <a:rPr lang="he-IL" sz="16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בץ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הולוגרמה משכן </a:t>
                      </a: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שילה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דברי פתיחה – מנהלת האתר </a:t>
                      </a: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701289"/>
                  </a:ext>
                </a:extLst>
              </a:tr>
              <a:tr h="48563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12:30-13:15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עמרם מצנע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784294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6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שומרון בנימין– יום ג'   28.1.2020</a:t>
            </a:r>
          </a:p>
        </p:txBody>
      </p:sp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752326"/>
              </p:ext>
            </p:extLst>
          </p:nvPr>
        </p:nvGraphicFramePr>
        <p:xfrm>
          <a:off x="583894" y="1036759"/>
          <a:ext cx="11049918" cy="54344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09316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709316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631286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38457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83675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13:15-14:15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 - ארוחת צהרים בנוכחות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ר' מנהל אזרחי – מילות פתיחה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14:15-14:45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לראוובי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83675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14:45-16:00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ראוובי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סיור בעיר ושיחה עם בשאר על מסרי במרכז המבקרים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מנהל אזרחי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55783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16:00-17:00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לרמאללה, דרך </a:t>
                      </a:r>
                      <a:r>
                        <a:rPr lang="he-IL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מפאו"ג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איו"ש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6214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17:00-18:00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רמאללה – שיח עם נציג בכיר מהנהגת הרשות הפלס'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מנהל אזרחי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לקיבוץ רמת רחל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צוותי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6214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19:45-20:30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בחדרים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בסגנון ערבי- רמת רחל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" y="5120639"/>
            <a:ext cx="2817956" cy="11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0118" y="-15963"/>
            <a:ext cx="8428525" cy="102017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עציון חברון   – יום ד'   </a:t>
            </a:r>
            <a:r>
              <a:rPr lang="he-IL" sz="40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29.1.2020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098313"/>
              </p:ext>
            </p:extLst>
          </p:nvPr>
        </p:nvGraphicFramePr>
        <p:xfrm>
          <a:off x="251461" y="892367"/>
          <a:ext cx="11503540" cy="61931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1611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4032419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959510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3097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6451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06:30-07:30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אימון כושר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26451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07:30-08:45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ארוחת בוקר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2632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08:45-09:30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latin typeface="David" panose="020E0502060401010101" pitchFamily="34" charset="-79"/>
                          <a:cs typeface="+mn-cs"/>
                        </a:rPr>
                        <a:t>נסיעה </a:t>
                      </a:r>
                      <a:r>
                        <a:rPr lang="he-IL" sz="1400" b="1" dirty="0" smtClean="0">
                          <a:latin typeface="David" panose="020E0502060401010101" pitchFamily="34" charset="-79"/>
                          <a:cs typeface="+mn-cs"/>
                        </a:rPr>
                        <a:t>לגוש עציון </a:t>
                      </a:r>
                      <a:r>
                        <a:rPr lang="he-IL" sz="1400" b="1" baseline="0" dirty="0" smtClean="0">
                          <a:latin typeface="David" panose="020E0502060401010101" pitchFamily="34" charset="-79"/>
                          <a:cs typeface="+mn-cs"/>
                        </a:rPr>
                        <a:t> </a:t>
                      </a:r>
                      <a:endParaRPr lang="he-IL" sz="14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sz="14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367859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09:30-10:30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11:00-12:00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קבוצה א-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מפגש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עם ר' מועצת 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אפרת- אפרת – ציר מוניציפאלי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קבוצה ב- 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פגישה עם מנכ"ל חברה לפיתוח גוש עציון 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אהרוני </a:t>
                      </a:r>
                      <a:r>
                        <a:rPr lang="he-IL" sz="1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נוייבר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נווה דניאל – הציר העסקי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קבוצה א- 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עוז וגאון – שיחה עם יהודית </a:t>
                      </a:r>
                      <a:r>
                        <a:rPr lang="he-IL" sz="1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קצובר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+נדיה מטר  - נשים בירוק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קבוצה ב 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קבוצה פגישה  עם הדסה פרומן – ארגון שורשים</a:t>
                      </a: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בחירה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בחירה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114952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12:15-13:15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צהרים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מסעדת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רוזה –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גוש עציון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9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עציון חברון– יום ד'   29.1.2020</a:t>
            </a:r>
          </a:p>
        </p:txBody>
      </p:sp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508446"/>
              </p:ext>
            </p:extLst>
          </p:nvPr>
        </p:nvGraphicFramePr>
        <p:xfrm>
          <a:off x="242372" y="867411"/>
          <a:ext cx="11810081" cy="60790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64493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964493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881095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9739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31440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13:15-13:45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לצומת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זיף/ קריית ארבע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בחירה  /פיצול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125761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13:45-14:30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קבוצה</a:t>
                      </a:r>
                      <a:r>
                        <a:rPr lang="he-IL" sz="1400" b="1" u="sng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א- </a:t>
                      </a:r>
                      <a:r>
                        <a:rPr lang="he-IL" sz="14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דיוואן</a:t>
                      </a:r>
                      <a:r>
                        <a:rPr lang="he-IL" sz="14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4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4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(</a:t>
                      </a:r>
                      <a:r>
                        <a:rPr lang="he-IL" sz="14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יאטה</a:t>
                      </a:r>
                      <a:r>
                        <a:rPr lang="he-IL" sz="14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) 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– מפגש עם השיח </a:t>
                      </a:r>
                      <a:r>
                        <a:rPr lang="he-IL" sz="14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 </a:t>
                      </a:r>
                      <a:endParaRPr lang="he-IL" sz="1400" b="1" baseline="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קבוצה ב- </a:t>
                      </a:r>
                      <a:r>
                        <a:rPr lang="he-IL" sz="14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קריית ארבע – שיחה עם באשר </a:t>
                      </a:r>
                      <a:r>
                        <a:rPr lang="he-IL" sz="14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פארשת</a:t>
                      </a:r>
                      <a:endParaRPr lang="en-US" sz="1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הנהגה מסורתית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קריית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ארבע- זווית </a:t>
                      </a:r>
                      <a:r>
                        <a:rPr lang="he-IL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הציעירים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33801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14:30-15:15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ליישוב היהודי בחברון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94320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15:15-16:45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סיור ביישוב היהודי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בחברון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אבו </a:t>
                      </a:r>
                      <a:r>
                        <a:rPr lang="he-IL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סנינה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, ישוב יהודי, בית רומנו, קסבה</a:t>
                      </a: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פרופסור יוסי ארצי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היסטוריה וגיאוגרפיה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מח"ט חברון 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/ </a:t>
                      </a:r>
                      <a:r>
                        <a:rPr lang="he-IL" sz="1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רמת"ק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חברון– 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היבטי ביטחון </a:t>
                      </a:r>
                      <a:endParaRPr lang="he-IL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34385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16:45-17:30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במערת המכפלה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נועם ארנון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62880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ערב – </a:t>
                      </a:r>
                      <a:r>
                        <a:rPr lang="he-IL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פאפגיו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תלפיות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ירושלים 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62880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לרמת רחל 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3895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19:30-20:00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57904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חופשי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בחירה- שוק מחנה יהודה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4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כללי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בין התאריכים 28-30/1/2020 יתקיים סיור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איו"ש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וירושלים לקורס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מב"ל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מחזור מ"ז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לסיור יוקדמו 2 ימי טעינה שיתקיימו בתאריכים 22-23/1/2020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(משך נוסף 21.1.20)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מנחים מלווים : פרופ' יוסי בן ארצי, מדריך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אבי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אלמוג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גורמים משפיעים : </a:t>
            </a:r>
          </a:p>
          <a:p>
            <a:pPr marL="635508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הכניסה </a:t>
            </a:r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</a:rPr>
              <a:t>לתקופת בחירות בישראל, </a:t>
            </a:r>
            <a:r>
              <a:rPr lang="he-IL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על כל </a:t>
            </a:r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</a:rPr>
              <a:t>המשתמע מכך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anose="02010401010101010101" pitchFamily="2" charset="-79"/>
                <a:cs typeface="Guttman Stam" panose="02010401010101010101" pitchFamily="2" charset="-79"/>
              </a:rPr>
              <a:t>ירושלים של  זהב...</a:t>
            </a:r>
          </a:p>
        </p:txBody>
      </p:sp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תוצאת תמונה עבור תמונות ריקוד הדגלים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63" y="1737360"/>
            <a:ext cx="3205411" cy="2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תמונות מזרח ירושלי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26" y="1737360"/>
            <a:ext cx="2900394" cy="2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תמונות מסיבות רחוב בירושלי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71" y="1737360"/>
            <a:ext cx="3137714" cy="2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תמונות חרדים בירושלי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45151"/>
            <a:ext cx="2921563" cy="20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64873" y="-15963"/>
            <a:ext cx="7403770" cy="579381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ירושלים– יום ה' -  30.1.2020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9797"/>
              </p:ext>
            </p:extLst>
          </p:nvPr>
        </p:nvGraphicFramePr>
        <p:xfrm>
          <a:off x="760164" y="518380"/>
          <a:ext cx="11431836" cy="61937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37182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803523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791131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58207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5225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06:00-07:00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בוקר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רמת רחל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07:00 יציאה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5361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08:00-09:00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הרצאת ממ"ז ירושלים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ניצב דורון ידיד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אש התורה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412888">
                <a:tc>
                  <a:txBody>
                    <a:bodyPr/>
                    <a:lstStyle/>
                    <a:p>
                      <a:pPr marL="457200" algn="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/>
                        <a:t>0</a:t>
                      </a:r>
                      <a:r>
                        <a:rPr lang="he-IL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9:15-10:30</a:t>
                      </a:r>
                      <a:endParaRPr lang="he-I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סיור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בהר הבית 2 קבוצות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עמי מיטב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10:40-11:10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מנכ"ל התנועה המסורתית בישראל </a:t>
                      </a: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ד"ר יזהר</a:t>
                      </a:r>
                      <a:r>
                        <a:rPr lang="he-IL" sz="1200" b="1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הס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5361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11:20-12:20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סיור בשתי חפירות חדשות במנהרות הכותל 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שיחה עם רב הכותל הרב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רבינוביץ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רב הכותל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048042"/>
                  </a:ext>
                </a:extLst>
              </a:tr>
              <a:tr h="265185">
                <a:tc>
                  <a:txBody>
                    <a:bodyPr/>
                    <a:lstStyle/>
                    <a:p>
                      <a:pPr marL="457200" algn="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12:30-13:30 </a:t>
                      </a:r>
                      <a:endParaRPr lang="he-I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א.צ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אחר כותלנו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  <a:tr h="279636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14:00-16:00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1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חברה ערבית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במ"פ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שועפט</a:t>
                      </a: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2- חברה חרדית 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בביתו של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יואליש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קרוייס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קמב"צ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העדה החרדית לשעבר- מאה שערים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3- 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חילונים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מפגש עם צעירי ירושלים בית הכרם (הילה רונן- ממובילות המאבק לאורח חיים חילוני בעיר- פעילה בתנועת הירושלמיות )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4 –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ציונות דתית  - משפחת חלמיש </a:t>
                      </a:r>
                      <a:r>
                        <a:rPr lang="he-IL" sz="1200" b="1" u="non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עיר דוד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                               13:45   הסעות מקבילות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אדרי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שחר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סימה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בני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59124"/>
                  </a:ext>
                </a:extLst>
              </a:tr>
              <a:tr h="28082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פיזור מלטרון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66936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×ª××¦××ª ×ª××× × ×¢×××¨ ××¦××ª ×¢× ××¨××©×××">
            <a:extLst>
              <a:ext uri="{FF2B5EF4-FFF2-40B4-BE49-F238E27FC236}">
                <a16:creationId xmlns:a16="http://schemas.microsoft.com/office/drawing/2014/main" id="{F8A56054-44ED-4B73-9091-79CC1D6A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97" y="1477435"/>
            <a:ext cx="2379406" cy="92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39" y="3679634"/>
            <a:ext cx="3492347" cy="22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מפת מגוון הדעות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1036760"/>
            <a:ext cx="10058400" cy="4832334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97116"/>
              </p:ext>
            </p:extLst>
          </p:nvPr>
        </p:nvGraphicFramePr>
        <p:xfrm>
          <a:off x="229416" y="999124"/>
          <a:ext cx="11962584" cy="50613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5323">
                  <a:extLst>
                    <a:ext uri="{9D8B030D-6E8A-4147-A177-3AD203B41FA5}">
                      <a16:colId xmlns:a16="http://schemas.microsoft.com/office/drawing/2014/main" val="2549154291"/>
                    </a:ext>
                  </a:extLst>
                </a:gridCol>
                <a:gridCol w="1495323">
                  <a:extLst>
                    <a:ext uri="{9D8B030D-6E8A-4147-A177-3AD203B41FA5}">
                      <a16:colId xmlns:a16="http://schemas.microsoft.com/office/drawing/2014/main" val="1181146258"/>
                    </a:ext>
                  </a:extLst>
                </a:gridCol>
                <a:gridCol w="1495323">
                  <a:extLst>
                    <a:ext uri="{9D8B030D-6E8A-4147-A177-3AD203B41FA5}">
                      <a16:colId xmlns:a16="http://schemas.microsoft.com/office/drawing/2014/main" val="3572236750"/>
                    </a:ext>
                  </a:extLst>
                </a:gridCol>
                <a:gridCol w="1300769">
                  <a:extLst>
                    <a:ext uri="{9D8B030D-6E8A-4147-A177-3AD203B41FA5}">
                      <a16:colId xmlns:a16="http://schemas.microsoft.com/office/drawing/2014/main" val="2590429504"/>
                    </a:ext>
                  </a:extLst>
                </a:gridCol>
                <a:gridCol w="1689877">
                  <a:extLst>
                    <a:ext uri="{9D8B030D-6E8A-4147-A177-3AD203B41FA5}">
                      <a16:colId xmlns:a16="http://schemas.microsoft.com/office/drawing/2014/main" val="2551501108"/>
                    </a:ext>
                  </a:extLst>
                </a:gridCol>
                <a:gridCol w="1498460">
                  <a:extLst>
                    <a:ext uri="{9D8B030D-6E8A-4147-A177-3AD203B41FA5}">
                      <a16:colId xmlns:a16="http://schemas.microsoft.com/office/drawing/2014/main" val="1264375402"/>
                    </a:ext>
                  </a:extLst>
                </a:gridCol>
                <a:gridCol w="1602625">
                  <a:extLst>
                    <a:ext uri="{9D8B030D-6E8A-4147-A177-3AD203B41FA5}">
                      <a16:colId xmlns:a16="http://schemas.microsoft.com/office/drawing/2014/main" val="724408841"/>
                    </a:ext>
                  </a:extLst>
                </a:gridCol>
                <a:gridCol w="1384884">
                  <a:extLst>
                    <a:ext uri="{9D8B030D-6E8A-4147-A177-3AD203B41FA5}">
                      <a16:colId xmlns:a16="http://schemas.microsoft.com/office/drawing/2014/main" val="3256345373"/>
                    </a:ext>
                  </a:extLst>
                </a:gridCol>
              </a:tblGrid>
              <a:tr h="70795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עמדת ימין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עמדת שמאל </a:t>
                      </a:r>
                      <a:r>
                        <a:rPr lang="he-IL" dirty="0" smtClean="0"/>
                        <a:t>/שלום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מנהיגות מקומית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היסטורי גאוגרפי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ביטחוני</a:t>
                      </a:r>
                      <a:r>
                        <a:rPr lang="he-IL" baseline="0" dirty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חברתי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פלשתינים/ערבים ישראלים</a:t>
                      </a:r>
                      <a:r>
                        <a:rPr lang="he-IL" sz="1400" baseline="0" dirty="0"/>
                        <a:t> 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הווי </a:t>
                      </a:r>
                      <a:r>
                        <a:rPr lang="he-IL" sz="1400" dirty="0" err="1"/>
                        <a:t>מב"ל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19217"/>
                  </a:ext>
                </a:extLst>
              </a:tr>
              <a:tr h="103858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בני </a:t>
                      </a:r>
                      <a:r>
                        <a:rPr lang="he-IL" sz="1200" b="1" dirty="0" err="1" smtClean="0">
                          <a:cs typeface="+mn-cs"/>
                        </a:rPr>
                        <a:t>קצובר</a:t>
                      </a:r>
                      <a:r>
                        <a:rPr lang="he-IL" sz="1200" b="1" dirty="0" smtClean="0">
                          <a:cs typeface="+mn-cs"/>
                        </a:rPr>
                        <a:t> – ראשית ההתיישבות </a:t>
                      </a: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השר לשעבר חיים </a:t>
                      </a:r>
                      <a:r>
                        <a:rPr lang="he-IL" sz="1200" b="1" dirty="0" smtClean="0">
                          <a:cs typeface="+mn-cs"/>
                        </a:rPr>
                        <a:t>אורון – עמדת השמאל </a:t>
                      </a:r>
                      <a:r>
                        <a:rPr lang="he-IL" sz="1200" b="1" dirty="0" err="1" smtClean="0">
                          <a:cs typeface="+mn-cs"/>
                        </a:rPr>
                        <a:t>באיו"ש</a:t>
                      </a:r>
                      <a:endParaRPr lang="he-IL" sz="1200" b="1" dirty="0" smtClean="0">
                        <a:cs typeface="+mn-cs"/>
                      </a:endParaRP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ר' מועצת אפרת</a:t>
                      </a:r>
                    </a:p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מנכל חברה</a:t>
                      </a:r>
                      <a:r>
                        <a:rPr lang="he-IL" sz="1200" b="1" baseline="0" dirty="0" smtClean="0">
                          <a:cs typeface="+mn-cs"/>
                        </a:rPr>
                        <a:t> לפיתוח גוש עציון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פרו' יוסי בן ארצי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אלוף פקמ"ז- </a:t>
                      </a:r>
                      <a:r>
                        <a:rPr lang="he-IL" sz="1200" b="1" dirty="0" smtClean="0">
                          <a:cs typeface="+mn-cs"/>
                        </a:rPr>
                        <a:t>אתגרי הריבון </a:t>
                      </a:r>
                      <a:r>
                        <a:rPr lang="he-IL" sz="1200" b="1" dirty="0" err="1" smtClean="0">
                          <a:cs typeface="+mn-cs"/>
                        </a:rPr>
                        <a:t>באיו"ש</a:t>
                      </a:r>
                      <a:r>
                        <a:rPr lang="he-IL" sz="1200" b="1" dirty="0" smtClean="0">
                          <a:cs typeface="+mn-cs"/>
                        </a:rPr>
                        <a:t> </a:t>
                      </a:r>
                      <a:r>
                        <a:rPr lang="he-IL" sz="1200" b="1" dirty="0" err="1">
                          <a:cs typeface="+mn-cs"/>
                        </a:rPr>
                        <a:t>באיו"ש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ליאור</a:t>
                      </a:r>
                      <a:r>
                        <a:rPr lang="he-IL" sz="1200" b="1" baseline="0" dirty="0">
                          <a:cs typeface="+mn-cs"/>
                        </a:rPr>
                        <a:t> </a:t>
                      </a:r>
                      <a:r>
                        <a:rPr lang="he-IL" sz="1200" b="1" baseline="0" dirty="0" err="1">
                          <a:cs typeface="+mn-cs"/>
                        </a:rPr>
                        <a:t>שילת</a:t>
                      </a:r>
                      <a:r>
                        <a:rPr lang="he-IL" sz="1200" b="1" baseline="0" dirty="0">
                          <a:cs typeface="+mn-cs"/>
                        </a:rPr>
                        <a:t> –סקירה על העיר ירושלים דמוגרפי חברתי</a:t>
                      </a:r>
                    </a:p>
                    <a:p>
                      <a:pPr rtl="1"/>
                      <a:endParaRPr lang="he-IL" sz="1200" b="1" baseline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באשר אל מסרי – </a:t>
                      </a:r>
                      <a:r>
                        <a:rPr lang="he-IL" sz="1200" b="1" dirty="0" err="1">
                          <a:cs typeface="+mn-cs"/>
                        </a:rPr>
                        <a:t>רוואבי</a:t>
                      </a:r>
                      <a:r>
                        <a:rPr lang="he-IL" sz="1200" b="1" dirty="0">
                          <a:cs typeface="+mn-cs"/>
                        </a:rPr>
                        <a:t> – עסקי חברתי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ערב ערבי – רמת</a:t>
                      </a:r>
                      <a:r>
                        <a:rPr lang="he-IL" sz="1200" b="1" baseline="0" dirty="0">
                          <a:cs typeface="+mn-cs"/>
                        </a:rPr>
                        <a:t> רחל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70796"/>
                  </a:ext>
                </a:extLst>
              </a:tr>
              <a:tr h="605840"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ח"כ </a:t>
                      </a:r>
                      <a:r>
                        <a:rPr lang="he-IL" sz="1200" b="1" dirty="0" err="1" smtClean="0">
                          <a:cs typeface="+mn-cs"/>
                        </a:rPr>
                        <a:t>לשעבראריה</a:t>
                      </a:r>
                      <a:r>
                        <a:rPr lang="he-IL" sz="1200" b="1" dirty="0" smtClean="0">
                          <a:cs typeface="+mn-cs"/>
                        </a:rPr>
                        <a:t> </a:t>
                      </a:r>
                      <a:r>
                        <a:rPr lang="he-IL" sz="1200" b="1" dirty="0" smtClean="0">
                          <a:cs typeface="+mn-cs"/>
                        </a:rPr>
                        <a:t>אלדד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עמרם מצנע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/>
                        <a:t>ח"כ </a:t>
                      </a:r>
                      <a:r>
                        <a:rPr lang="he-IL" sz="1200" b="1" dirty="0" err="1" smtClean="0"/>
                        <a:t>לשעבררחל</a:t>
                      </a:r>
                      <a:r>
                        <a:rPr lang="he-IL" sz="1200" b="1" dirty="0" smtClean="0"/>
                        <a:t> </a:t>
                      </a:r>
                      <a:r>
                        <a:rPr lang="he-IL" sz="1200" b="1" dirty="0" smtClean="0"/>
                        <a:t>עזריה</a:t>
                      </a: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ישוב יהודי בחברון – נועם ארנון</a:t>
                      </a: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מח"ט חברון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ביקור במאה שערים- חרדים-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נציג רש"פ ברמאללה- מדיני בטחוני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ערב</a:t>
                      </a:r>
                      <a:r>
                        <a:rPr lang="he-IL" sz="1200" b="1" baseline="0" dirty="0" smtClean="0">
                          <a:cs typeface="+mn-cs"/>
                        </a:rPr>
                        <a:t> חופשי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1359"/>
                  </a:ext>
                </a:extLst>
              </a:tr>
              <a:tr h="70795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יהודית </a:t>
                      </a:r>
                      <a:r>
                        <a:rPr lang="he-IL" sz="1200" b="1" dirty="0" err="1" smtClean="0">
                          <a:cs typeface="+mn-cs"/>
                        </a:rPr>
                        <a:t>קצובר</a:t>
                      </a:r>
                      <a:endParaRPr lang="he-IL" sz="1200" b="1" dirty="0" smtClean="0">
                        <a:cs typeface="+mn-cs"/>
                      </a:endParaRP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ר' 290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ביקור בבית קפה שיתופי בירושלים- חילונים-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שיח </a:t>
                      </a:r>
                      <a:r>
                        <a:rPr lang="he-IL" sz="1200" b="1" dirty="0" err="1">
                          <a:cs typeface="+mn-cs"/>
                        </a:rPr>
                        <a:t>ג'עברי</a:t>
                      </a:r>
                      <a:r>
                        <a:rPr lang="he-IL" sz="1200" b="1" dirty="0">
                          <a:cs typeface="+mn-cs"/>
                        </a:rPr>
                        <a:t> – מנהיגות רוחנית בחברון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כושר גופני</a:t>
                      </a:r>
                      <a:r>
                        <a:rPr lang="he-IL" sz="1200" b="1" baseline="0" dirty="0">
                          <a:cs typeface="+mn-cs"/>
                        </a:rPr>
                        <a:t>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49064"/>
                  </a:ext>
                </a:extLst>
              </a:tr>
              <a:tr h="528273"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ר' מנהל אזרחי </a:t>
                      </a: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ביקור</a:t>
                      </a:r>
                      <a:r>
                        <a:rPr lang="he-IL" sz="1200" b="1" baseline="0" dirty="0" smtClean="0">
                          <a:cs typeface="+mn-cs"/>
                        </a:rPr>
                        <a:t> בציונות דתית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ביקור</a:t>
                      </a:r>
                      <a:r>
                        <a:rPr lang="he-IL" sz="1200" b="1" baseline="0" dirty="0" smtClean="0">
                          <a:cs typeface="+mn-cs"/>
                        </a:rPr>
                        <a:t> במ"פ </a:t>
                      </a:r>
                      <a:r>
                        <a:rPr lang="he-IL" sz="1200" b="1" baseline="0" dirty="0" err="1" smtClean="0">
                          <a:cs typeface="+mn-cs"/>
                        </a:rPr>
                        <a:t>שועפט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38583"/>
                  </a:ext>
                </a:extLst>
              </a:tr>
              <a:tr h="505681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ממ"ז ירושלים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רב הכותל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מנהיגות צעירה- </a:t>
                      </a:r>
                      <a:r>
                        <a:rPr lang="he-IL" sz="1200" b="1" dirty="0" err="1" smtClean="0">
                          <a:cs typeface="+mn-cs"/>
                        </a:rPr>
                        <a:t>שאראפת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34874"/>
                  </a:ext>
                </a:extLst>
              </a:tr>
              <a:tr h="40454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ר' </a:t>
                      </a:r>
                      <a:r>
                        <a:rPr lang="he-IL" sz="1400" b="1" dirty="0" err="1" smtClean="0"/>
                        <a:t>מתפ"ש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/>
                        <a:t>ד"ר</a:t>
                      </a:r>
                      <a:r>
                        <a:rPr lang="he-IL" sz="1200" b="1" baseline="0" dirty="0" smtClean="0"/>
                        <a:t> יזהר הס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8341"/>
                  </a:ext>
                </a:extLst>
              </a:tr>
              <a:tr h="52827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070423"/>
                  </a:ext>
                </a:extLst>
              </a:tr>
            </a:tbl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5869093"/>
            <a:ext cx="3531078" cy="61638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53" y="5883235"/>
            <a:ext cx="3907947" cy="60224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7" y="5883235"/>
            <a:ext cx="4136027" cy="6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על מה ויתרנו ? 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79" y="1845733"/>
            <a:ext cx="10701785" cy="427797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ישנם 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נושאים שלאור מצוקת זמן הוחלט לוותר עליהם כגון :</a:t>
            </a: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he-I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א.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מוסדות שלטון בירושלים – יושלם במסגרת אחרת </a:t>
            </a:r>
            <a:r>
              <a:rPr lang="he-IL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במב"ל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ב. גדר ההפרדה – למעט החלק במ"פ </a:t>
            </a:r>
            <a:r>
              <a:rPr lang="he-I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שועפט</a:t>
            </a:r>
            <a:endParaRPr lang="he-I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ג. זווית חמאס- הצעה - יושלם במסגרת סימולציה 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</a:t>
            </a:r>
            <a:endParaRPr lang="he-IL" sz="32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e-IL" sz="3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7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מנהלות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79" y="1323363"/>
            <a:ext cx="10165453" cy="45457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איסוף ופיזור :</a:t>
            </a:r>
          </a:p>
          <a:p>
            <a:pPr marL="806958" lvl="1" indent="-514350">
              <a:buFont typeface="+mj-cs"/>
              <a:buAutoNum type="hebrew2Minus"/>
            </a:pP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ג 28.1.2020 07:00 איסוף מלטרון </a:t>
            </a:r>
            <a:r>
              <a:rPr lang="he-IL" sz="300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ומב"ל</a:t>
            </a: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.</a:t>
            </a:r>
          </a:p>
          <a:p>
            <a:pPr marL="806958" lvl="1" indent="-514350">
              <a:buFont typeface="+mj-cs"/>
              <a:buAutoNum type="hebrew2Minus"/>
            </a:pP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ה' 30.1.2020 17:00 פיזור בלטרון והסעה </a:t>
            </a:r>
            <a:r>
              <a:rPr lang="he-IL" sz="300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למב"ל</a:t>
            </a:r>
            <a:endParaRPr lang="he-IL" sz="3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806958" lvl="1" indent="-514350">
              <a:buFont typeface="+mj-cs"/>
              <a:buAutoNum type="hebrew2Minus"/>
            </a:pP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 ניתן להגיע עם כלי רכב פרטיים לסיור</a:t>
            </a:r>
          </a:p>
          <a:p>
            <a:pPr marL="292608" lvl="1" indent="0">
              <a:buNone/>
            </a:pPr>
            <a:endParaRPr lang="he-IL" sz="3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92608" lvl="1" indent="0">
              <a:buNone/>
            </a:pPr>
            <a:endParaRPr lang="he-IL" sz="3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Font typeface="+mj-cs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לינה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79" y="1323363"/>
            <a:ext cx="10165453" cy="4545731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r>
              <a:rPr lang="he-IL" sz="30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קיבוץ רמת רחל – בשני הלילות  </a:t>
            </a:r>
          </a:p>
          <a:p>
            <a:pPr marL="292608" lvl="1" indent="0">
              <a:buNone/>
            </a:pPr>
            <a:endParaRPr lang="he-IL" sz="3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Font typeface="+mj-cs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תוצאת תמונה עבור רמת רחל חדר כושר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238"/>
            <a:ext cx="3624713" cy="21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רמת רחל חדר כושר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39" y="3013162"/>
            <a:ext cx="3595760" cy="19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רמת רחל חדר כושר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96" y="1737360"/>
            <a:ext cx="4894043" cy="32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דגשים לסיור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הערכות </a:t>
            </a:r>
            <a:r>
              <a:rPr lang="he-IL" sz="3200" dirty="0" err="1">
                <a:solidFill>
                  <a:schemeClr val="tx1"/>
                </a:solidFill>
                <a:latin typeface="David" panose="020E0502060401010101" pitchFamily="34" charset="-79"/>
              </a:rPr>
              <a:t>למז"א</a:t>
            </a: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 חורפי וקר, כולל אפשרות לגשם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שאלות העיבוד ישלחו בצורה מקוונת 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חומרים רלוונטיים קצרים וממוקדים ישלחו טרם הגעה לאתרים השונים ובימי הטעינה .</a:t>
            </a:r>
          </a:p>
          <a:p>
            <a:pPr marL="457200" indent="-457200">
              <a:buFont typeface="+mj-lt"/>
              <a:buAutoNum type="arabicPeriod"/>
            </a:pPr>
            <a:endParaRPr lang="he-IL" sz="3200" dirty="0" smtClean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6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</a:rPr>
              <a:t>אביעד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- שאלות עיבוד, </a:t>
            </a: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תיעוד 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,חלוקת </a:t>
            </a: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המשתתפים לצוותים בפיצולים (הטרוגני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err="1" smtClean="0">
                <a:solidFill>
                  <a:srgbClr val="FF0000"/>
                </a:solidFill>
                <a:latin typeface="David" panose="020E0502060401010101" pitchFamily="34" charset="-79"/>
              </a:rPr>
              <a:t>ליויוס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- אבטחה, בטיחות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</a:rPr>
              <a:t>נדב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- הפצת מפות גוגל – עברית/אנגלית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הפצת חומרים רלוונטיים טרם הגעה לאתרים :</a:t>
            </a: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</a:rPr>
              <a:t>שחר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- ארכיאולוגיה באו"ש, </a:t>
            </a: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</a:rPr>
              <a:t>מיכל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– מאבק משפטי סביב סימון מוצרים </a:t>
            </a:r>
            <a:r>
              <a:rPr lang="he-IL" sz="3200" dirty="0" err="1" smtClean="0">
                <a:solidFill>
                  <a:schemeClr val="tx1"/>
                </a:solidFill>
                <a:latin typeface="David" panose="020E0502060401010101" pitchFamily="34" charset="-79"/>
              </a:rPr>
              <a:t>באיו"ש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, </a:t>
            </a:r>
            <a:r>
              <a:rPr lang="he-IL" sz="3200" dirty="0" err="1" smtClean="0">
                <a:solidFill>
                  <a:srgbClr val="FF0000"/>
                </a:solidFill>
                <a:latin typeface="David" panose="020E0502060401010101" pitchFamily="34" charset="-79"/>
              </a:rPr>
              <a:t>ליויוס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– בקעה </a:t>
            </a:r>
          </a:p>
          <a:p>
            <a:pPr marL="457200" indent="-457200">
              <a:buFont typeface="+mj-lt"/>
              <a:buAutoNum type="arabicPeriod"/>
            </a:pPr>
            <a:endParaRPr lang="he-IL" sz="3200" dirty="0" smtClean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0" indent="0">
              <a:buNone/>
            </a:pPr>
            <a:endParaRPr lang="he-IL" sz="3200" dirty="0" smtClean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 smtClean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3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אבטחה </a:t>
            </a:r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ובטיחות- </a:t>
            </a:r>
            <a:r>
              <a:rPr lang="he-IL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ליוויוס</a:t>
            </a:r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 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נשקים – אחד בכל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צוות – אחריות נשיאים 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הפצת פקודת בטיחות ואבטחה 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אבטחה ע"י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חטמ"רים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צה"ל/מחוז ירושלים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תדריך אבטחה – יבוצע ביום הסיור  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תנועה מקובצת בנקודות הסיור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רכב פינוי צמוד ומאובטח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דרכי קשר עם כלל גורמים רלבנטיים</a:t>
            </a: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26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970247"/>
            <a:ext cx="8825658" cy="33814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e-IL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מהנה ופורה !!!</a:t>
            </a:r>
            <a:br>
              <a:rPr lang="he-IL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8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083978" y="17086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8128" y="0"/>
            <a:ext cx="10058400" cy="725379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עיקרי הלקחים </a:t>
            </a:r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מסיורים קודמים</a:t>
            </a: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B94237CA-BC17-4EA2-BBEF-7CD68644A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07529"/>
              </p:ext>
            </p:extLst>
          </p:nvPr>
        </p:nvGraphicFramePr>
        <p:xfrm>
          <a:off x="1094686" y="725379"/>
          <a:ext cx="10406533" cy="55729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57425">
                  <a:extLst>
                    <a:ext uri="{9D8B030D-6E8A-4147-A177-3AD203B41FA5}">
                      <a16:colId xmlns:a16="http://schemas.microsoft.com/office/drawing/2014/main" val="2721055331"/>
                    </a:ext>
                  </a:extLst>
                </a:gridCol>
                <a:gridCol w="5949108">
                  <a:extLst>
                    <a:ext uri="{9D8B030D-6E8A-4147-A177-3AD203B41FA5}">
                      <a16:colId xmlns:a16="http://schemas.microsoft.com/office/drawing/2014/main" val="3423953895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נושא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סטאטוס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67094"/>
                  </a:ext>
                </a:extLst>
              </a:tr>
              <a:tr h="84516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לאורך הטעינה והסיור יש לייצר קשר</a:t>
                      </a:r>
                      <a:r>
                        <a:rPr lang="he-IL" baseline="0" dirty="0" smtClean="0"/>
                        <a:t> לשאלת המחקר ולציר </a:t>
                      </a:r>
                      <a:r>
                        <a:rPr lang="he-IL" baseline="0" dirty="0" err="1" smtClean="0"/>
                        <a:t>הבטלמ"י</a:t>
                      </a:r>
                      <a:r>
                        <a:rPr lang="he-IL" baseline="0" dirty="0" smtClean="0"/>
                        <a:t>, ע"י מובילי הסיור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מעוגן </a:t>
                      </a:r>
                      <a:r>
                        <a:rPr lang="he-IL" dirty="0" err="1"/>
                        <a:t>בלו"ז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80541"/>
                  </a:ext>
                </a:extLst>
              </a:tr>
              <a:tr h="489658">
                <a:tc>
                  <a:txBody>
                    <a:bodyPr/>
                    <a:lstStyle/>
                    <a:p>
                      <a:r>
                        <a:rPr lang="he-IL" dirty="0" smtClean="0"/>
                        <a:t>יש להציג את הסוגיות מזוויות התבוננות שונות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מעוגן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baseline="0" dirty="0" err="1" smtClean="0"/>
                        <a:t>בלו"ז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336"/>
                  </a:ext>
                </a:extLst>
              </a:tr>
              <a:tr h="63171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יש לאפשר יכולת </a:t>
                      </a:r>
                      <a:r>
                        <a:rPr lang="he-IL" dirty="0"/>
                        <a:t>בחירה </a:t>
                      </a:r>
                      <a:r>
                        <a:rPr lang="he-IL" dirty="0" err="1"/>
                        <a:t>בלו"ז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he-IL" sz="18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למידה בקבוצות קטנות, יכולת בחירה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חזרה לעיבוד במסגרת </a:t>
                      </a:r>
                      <a:r>
                        <a:rPr lang="he-IL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צוותית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מרובת זוויות הסתכלות</a:t>
                      </a:r>
                      <a:endParaRPr lang="he-IL" sz="18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23507"/>
                  </a:ext>
                </a:extLst>
              </a:tr>
              <a:tr h="48965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לו"ז יומי אפקטיבי יסתיים לכל המאוחר ב1900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בוצעה התאמה ככל הניתן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515319"/>
                  </a:ext>
                </a:extLst>
              </a:tr>
              <a:tr h="48965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ערב חופשי מובנה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בוצע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45645"/>
                  </a:ext>
                </a:extLst>
              </a:tr>
              <a:tr h="48965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מיקוד </a:t>
                      </a:r>
                      <a:r>
                        <a:rPr lang="he-IL" dirty="0" smtClean="0"/>
                        <a:t>שאלה </a:t>
                      </a:r>
                      <a:r>
                        <a:rPr lang="he-IL" dirty="0"/>
                        <a:t>לכל עיבוד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he-IL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מיקוד עיבוד צוותי 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 שאלה ממוקדת, פורמט ממוחשב ופשוט</a:t>
                      </a:r>
                      <a:endParaRPr lang="he-IL" sz="18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51446"/>
                  </a:ext>
                </a:extLst>
              </a:tr>
              <a:tr h="63171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יש</a:t>
                      </a:r>
                      <a:r>
                        <a:rPr lang="he-IL" baseline="0" dirty="0" smtClean="0"/>
                        <a:t> למצות את הידע הקיים בקרב החניכים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he-IL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חיבור זוויות אישיות 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של חניכי </a:t>
                      </a:r>
                      <a:r>
                        <a:rPr lang="he-IL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מב"ל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–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TED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סקירות גיאוגרפיות, ארכיאולוגיה וכו'</a:t>
                      </a:r>
                      <a:endParaRPr lang="he-IL" sz="18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436007"/>
                  </a:ext>
                </a:extLst>
              </a:tr>
              <a:tr h="87899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תיווך</a:t>
                      </a:r>
                      <a:r>
                        <a:rPr lang="he-IL" baseline="0" dirty="0" smtClean="0"/>
                        <a:t> הידע על בסיס סרטונים ונתונים </a:t>
                      </a:r>
                      <a:r>
                        <a:rPr lang="he-IL" baseline="0" dirty="0" err="1" smtClean="0"/>
                        <a:t>אינפור</a:t>
                      </a:r>
                      <a:r>
                        <a:rPr lang="he-IL" baseline="0" dirty="0" smtClean="0"/>
                        <a:t>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למידה מקוונת 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 סרטונים קצרים </a:t>
                      </a:r>
                      <a:r>
                        <a:rPr lang="he-IL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ופודקאסטים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כחלק מהטעינה ולפני כל מפגש במהלך המסע (דגש על תכנים באנגלית)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7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2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גאנט</a:t>
            </a:r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 </a:t>
            </a:r>
            <a:r>
              <a:rPr lang="he-IL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העמ"ט</a:t>
            </a:r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b="1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graphicFrame>
        <p:nvGraphicFramePr>
          <p:cNvPr id="10" name="מציין מיקום תוכן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109145"/>
              </p:ext>
            </p:extLst>
          </p:nvPr>
        </p:nvGraphicFramePr>
        <p:xfrm>
          <a:off x="1543051" y="1846263"/>
          <a:ext cx="96123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תמונה 12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8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חץ למעלה 2"/>
          <p:cNvSpPr/>
          <p:nvPr/>
        </p:nvSpPr>
        <p:spPr>
          <a:xfrm>
            <a:off x="5589045" y="5662409"/>
            <a:ext cx="760162" cy="630964"/>
          </a:xfrm>
          <a:prstGeom prst="upArrow">
            <a:avLst>
              <a:gd name="adj1" fmla="val 50000"/>
              <a:gd name="adj2" fmla="val 3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DAA7BEDA-4B77-4D74-B1F8-0AA9E58B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15380"/>
            <a:ext cx="11509375" cy="5855151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D824673F-973F-40B2-8175-09B03DD1991C}"/>
              </a:ext>
            </a:extLst>
          </p:cNvPr>
          <p:cNvSpPr/>
          <p:nvPr/>
        </p:nvSpPr>
        <p:spPr>
          <a:xfrm>
            <a:off x="6705659" y="507566"/>
            <a:ext cx="4796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הרעיון המסדר</a:t>
            </a:r>
            <a:r>
              <a:rPr lang="he-IL" sz="3600" b="1" dirty="0" smtClean="0">
                <a:solidFill>
                  <a:schemeClr val="bg1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: </a:t>
            </a:r>
          </a:p>
          <a:p>
            <a:pPr algn="r"/>
            <a:r>
              <a:rPr lang="he-IL" sz="3600" b="1" dirty="0" err="1" smtClean="0">
                <a:solidFill>
                  <a:schemeClr val="bg1"/>
                </a:solidFill>
                <a:cs typeface="BN Cloud" panose="02000000000000000000" pitchFamily="2" charset="-79"/>
              </a:rPr>
              <a:t>איו"ש</a:t>
            </a:r>
            <a:r>
              <a:rPr lang="he-IL" sz="3600" b="1" dirty="0" smtClean="0">
                <a:solidFill>
                  <a:schemeClr val="bg1"/>
                </a:solidFill>
                <a:cs typeface="BN Cloud" panose="02000000000000000000" pitchFamily="2" charset="-79"/>
              </a:rPr>
              <a:t> </a:t>
            </a:r>
            <a:r>
              <a:rPr lang="he-IL" sz="3600" b="1" dirty="0">
                <a:solidFill>
                  <a:schemeClr val="bg1"/>
                </a:solidFill>
                <a:cs typeface="BN Cloud" panose="02000000000000000000" pitchFamily="2" charset="-79"/>
              </a:rPr>
              <a:t>ארץ הטרמפיאדות</a:t>
            </a:r>
            <a:endParaRPr lang="he-IL" sz="3600" dirty="0"/>
          </a:p>
        </p:txBody>
      </p:sp>
      <p:pic>
        <p:nvPicPr>
          <p:cNvPr id="14" name="Picture 2" descr="Image result for ‫טרמפיאדה‬‎">
            <a:extLst>
              <a:ext uri="{FF2B5EF4-FFF2-40B4-BE49-F238E27FC236}">
                <a16:creationId xmlns:a16="http://schemas.microsoft.com/office/drawing/2014/main" id="{192449CD-E209-49D8-916A-CDEDBB0F8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3155" r="37711" b="27831"/>
          <a:stretch/>
        </p:blipFill>
        <p:spPr bwMode="auto">
          <a:xfrm>
            <a:off x="1087120" y="4489858"/>
            <a:ext cx="3281680" cy="11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‫טרמפיאדה‬‎">
            <a:extLst>
              <a:ext uri="{FF2B5EF4-FFF2-40B4-BE49-F238E27FC236}">
                <a16:creationId xmlns:a16="http://schemas.microsoft.com/office/drawing/2014/main" id="{47BF7E6E-AAF7-4F50-AE5B-03F893046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13155" r="33134" b="22343"/>
          <a:stretch/>
        </p:blipFill>
        <p:spPr bwMode="auto">
          <a:xfrm>
            <a:off x="6161087" y="3760780"/>
            <a:ext cx="1879600" cy="7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‫טרמפיאדה‬‎">
            <a:extLst>
              <a:ext uri="{FF2B5EF4-FFF2-40B4-BE49-F238E27FC236}">
                <a16:creationId xmlns:a16="http://schemas.microsoft.com/office/drawing/2014/main" id="{52ED68DB-3C64-4C46-AC36-C849B6441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r="33134" b="19353"/>
          <a:stretch/>
        </p:blipFill>
        <p:spPr bwMode="auto">
          <a:xfrm>
            <a:off x="10314399" y="3198715"/>
            <a:ext cx="1471201" cy="4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1A95DDFC-D542-490B-9683-AF42741A6A9F}"/>
              </a:ext>
            </a:extLst>
          </p:cNvPr>
          <p:cNvSpPr/>
          <p:nvPr/>
        </p:nvSpPr>
        <p:spPr>
          <a:xfrm>
            <a:off x="386079" y="3609242"/>
            <a:ext cx="11529695" cy="2222598"/>
          </a:xfrm>
          <a:custGeom>
            <a:avLst/>
            <a:gdLst>
              <a:gd name="connsiteX0" fmla="*/ 9743440 w 9743440"/>
              <a:gd name="connsiteY0" fmla="*/ 0 h 2153920"/>
              <a:gd name="connsiteX1" fmla="*/ 9072880 w 9743440"/>
              <a:gd name="connsiteY1" fmla="*/ 10160 h 2153920"/>
              <a:gd name="connsiteX2" fmla="*/ 8961120 w 9743440"/>
              <a:gd name="connsiteY2" fmla="*/ 30480 h 2153920"/>
              <a:gd name="connsiteX3" fmla="*/ 8900160 w 9743440"/>
              <a:gd name="connsiteY3" fmla="*/ 50800 h 2153920"/>
              <a:gd name="connsiteX4" fmla="*/ 8869680 w 9743440"/>
              <a:gd name="connsiteY4" fmla="*/ 60960 h 2153920"/>
              <a:gd name="connsiteX5" fmla="*/ 8818880 w 9743440"/>
              <a:gd name="connsiteY5" fmla="*/ 101600 h 2153920"/>
              <a:gd name="connsiteX6" fmla="*/ 8757920 w 9743440"/>
              <a:gd name="connsiteY6" fmla="*/ 142240 h 2153920"/>
              <a:gd name="connsiteX7" fmla="*/ 8737600 w 9743440"/>
              <a:gd name="connsiteY7" fmla="*/ 172720 h 2153920"/>
              <a:gd name="connsiteX8" fmla="*/ 8646160 w 9743440"/>
              <a:gd name="connsiteY8" fmla="*/ 203200 h 2153920"/>
              <a:gd name="connsiteX9" fmla="*/ 8585200 w 9743440"/>
              <a:gd name="connsiteY9" fmla="*/ 243840 h 2153920"/>
              <a:gd name="connsiteX10" fmla="*/ 8483600 w 9743440"/>
              <a:gd name="connsiteY10" fmla="*/ 325120 h 2153920"/>
              <a:gd name="connsiteX11" fmla="*/ 8432800 w 9743440"/>
              <a:gd name="connsiteY11" fmla="*/ 375920 h 2153920"/>
              <a:gd name="connsiteX12" fmla="*/ 8392160 w 9743440"/>
              <a:gd name="connsiteY12" fmla="*/ 406400 h 2153920"/>
              <a:gd name="connsiteX13" fmla="*/ 8331200 w 9743440"/>
              <a:gd name="connsiteY13" fmla="*/ 426720 h 2153920"/>
              <a:gd name="connsiteX14" fmla="*/ 8300720 w 9743440"/>
              <a:gd name="connsiteY14" fmla="*/ 457200 h 2153920"/>
              <a:gd name="connsiteX15" fmla="*/ 8260080 w 9743440"/>
              <a:gd name="connsiteY15" fmla="*/ 467360 h 2153920"/>
              <a:gd name="connsiteX16" fmla="*/ 8148320 w 9743440"/>
              <a:gd name="connsiteY16" fmla="*/ 487680 h 2153920"/>
              <a:gd name="connsiteX17" fmla="*/ 8026400 w 9743440"/>
              <a:gd name="connsiteY17" fmla="*/ 548640 h 2153920"/>
              <a:gd name="connsiteX18" fmla="*/ 7965440 w 9743440"/>
              <a:gd name="connsiteY18" fmla="*/ 599440 h 2153920"/>
              <a:gd name="connsiteX19" fmla="*/ 7945120 w 9743440"/>
              <a:gd name="connsiteY19" fmla="*/ 640080 h 2153920"/>
              <a:gd name="connsiteX20" fmla="*/ 7914640 w 9743440"/>
              <a:gd name="connsiteY20" fmla="*/ 660400 h 2153920"/>
              <a:gd name="connsiteX21" fmla="*/ 7884160 w 9743440"/>
              <a:gd name="connsiteY21" fmla="*/ 690880 h 2153920"/>
              <a:gd name="connsiteX22" fmla="*/ 7853680 w 9743440"/>
              <a:gd name="connsiteY22" fmla="*/ 711200 h 2153920"/>
              <a:gd name="connsiteX23" fmla="*/ 7823200 w 9743440"/>
              <a:gd name="connsiteY23" fmla="*/ 741680 h 2153920"/>
              <a:gd name="connsiteX24" fmla="*/ 7802880 w 9743440"/>
              <a:gd name="connsiteY24" fmla="*/ 772160 h 2153920"/>
              <a:gd name="connsiteX25" fmla="*/ 7762240 w 9743440"/>
              <a:gd name="connsiteY25" fmla="*/ 792480 h 2153920"/>
              <a:gd name="connsiteX26" fmla="*/ 7701280 w 9743440"/>
              <a:gd name="connsiteY26" fmla="*/ 812800 h 2153920"/>
              <a:gd name="connsiteX27" fmla="*/ 7670800 w 9743440"/>
              <a:gd name="connsiteY27" fmla="*/ 822960 h 2153920"/>
              <a:gd name="connsiteX28" fmla="*/ 7589520 w 9743440"/>
              <a:gd name="connsiteY28" fmla="*/ 843280 h 2153920"/>
              <a:gd name="connsiteX29" fmla="*/ 7559040 w 9743440"/>
              <a:gd name="connsiteY29" fmla="*/ 853440 h 2153920"/>
              <a:gd name="connsiteX30" fmla="*/ 7132320 w 9743440"/>
              <a:gd name="connsiteY30" fmla="*/ 883920 h 2153920"/>
              <a:gd name="connsiteX31" fmla="*/ 5506720 w 9743440"/>
              <a:gd name="connsiteY31" fmla="*/ 914400 h 2153920"/>
              <a:gd name="connsiteX32" fmla="*/ 5466080 w 9743440"/>
              <a:gd name="connsiteY32" fmla="*/ 924560 h 2153920"/>
              <a:gd name="connsiteX33" fmla="*/ 5405120 w 9743440"/>
              <a:gd name="connsiteY33" fmla="*/ 934720 h 2153920"/>
              <a:gd name="connsiteX34" fmla="*/ 5313680 w 9743440"/>
              <a:gd name="connsiteY34" fmla="*/ 975360 h 2153920"/>
              <a:gd name="connsiteX35" fmla="*/ 5262880 w 9743440"/>
              <a:gd name="connsiteY35" fmla="*/ 1036320 h 2153920"/>
              <a:gd name="connsiteX36" fmla="*/ 5232400 w 9743440"/>
              <a:gd name="connsiteY36" fmla="*/ 1066800 h 2153920"/>
              <a:gd name="connsiteX37" fmla="*/ 5212080 w 9743440"/>
              <a:gd name="connsiteY37" fmla="*/ 1209040 h 2153920"/>
              <a:gd name="connsiteX38" fmla="*/ 5191760 w 9743440"/>
              <a:gd name="connsiteY38" fmla="*/ 1310640 h 2153920"/>
              <a:gd name="connsiteX39" fmla="*/ 5171440 w 9743440"/>
              <a:gd name="connsiteY39" fmla="*/ 1381760 h 2153920"/>
              <a:gd name="connsiteX40" fmla="*/ 5140960 w 9743440"/>
              <a:gd name="connsiteY40" fmla="*/ 1412240 h 2153920"/>
              <a:gd name="connsiteX41" fmla="*/ 5100320 w 9743440"/>
              <a:gd name="connsiteY41" fmla="*/ 1463040 h 2153920"/>
              <a:gd name="connsiteX42" fmla="*/ 5069840 w 9743440"/>
              <a:gd name="connsiteY42" fmla="*/ 1524000 h 2153920"/>
              <a:gd name="connsiteX43" fmla="*/ 5039360 w 9743440"/>
              <a:gd name="connsiteY43" fmla="*/ 1544320 h 2153920"/>
              <a:gd name="connsiteX44" fmla="*/ 5019040 w 9743440"/>
              <a:gd name="connsiteY44" fmla="*/ 1574800 h 2153920"/>
              <a:gd name="connsiteX45" fmla="*/ 4978400 w 9743440"/>
              <a:gd name="connsiteY45" fmla="*/ 1645920 h 2153920"/>
              <a:gd name="connsiteX46" fmla="*/ 4947920 w 9743440"/>
              <a:gd name="connsiteY46" fmla="*/ 1656080 h 2153920"/>
              <a:gd name="connsiteX47" fmla="*/ 4897120 w 9743440"/>
              <a:gd name="connsiteY47" fmla="*/ 1717040 h 2153920"/>
              <a:gd name="connsiteX48" fmla="*/ 4856480 w 9743440"/>
              <a:gd name="connsiteY48" fmla="*/ 1747520 h 2153920"/>
              <a:gd name="connsiteX49" fmla="*/ 4775200 w 9743440"/>
              <a:gd name="connsiteY49" fmla="*/ 1828800 h 2153920"/>
              <a:gd name="connsiteX50" fmla="*/ 4765040 w 9743440"/>
              <a:gd name="connsiteY50" fmla="*/ 1859280 h 2153920"/>
              <a:gd name="connsiteX51" fmla="*/ 4734560 w 9743440"/>
              <a:gd name="connsiteY51" fmla="*/ 1869440 h 2153920"/>
              <a:gd name="connsiteX52" fmla="*/ 4693920 w 9743440"/>
              <a:gd name="connsiteY52" fmla="*/ 1899920 h 2153920"/>
              <a:gd name="connsiteX53" fmla="*/ 4643120 w 9743440"/>
              <a:gd name="connsiteY53" fmla="*/ 1950720 h 2153920"/>
              <a:gd name="connsiteX54" fmla="*/ 4632960 w 9743440"/>
              <a:gd name="connsiteY54" fmla="*/ 1991360 h 2153920"/>
              <a:gd name="connsiteX55" fmla="*/ 4602480 w 9743440"/>
              <a:gd name="connsiteY55" fmla="*/ 2021840 h 2153920"/>
              <a:gd name="connsiteX56" fmla="*/ 4389120 w 9743440"/>
              <a:gd name="connsiteY56" fmla="*/ 2072640 h 2153920"/>
              <a:gd name="connsiteX57" fmla="*/ 2733040 w 9743440"/>
              <a:gd name="connsiteY57" fmla="*/ 2082800 h 2153920"/>
              <a:gd name="connsiteX58" fmla="*/ 2580640 w 9743440"/>
              <a:gd name="connsiteY58" fmla="*/ 2123440 h 2153920"/>
              <a:gd name="connsiteX59" fmla="*/ 2499360 w 9743440"/>
              <a:gd name="connsiteY59" fmla="*/ 2133600 h 2153920"/>
              <a:gd name="connsiteX60" fmla="*/ 2275840 w 9743440"/>
              <a:gd name="connsiteY60" fmla="*/ 2153920 h 2153920"/>
              <a:gd name="connsiteX61" fmla="*/ 1249680 w 9743440"/>
              <a:gd name="connsiteY61" fmla="*/ 2143760 h 2153920"/>
              <a:gd name="connsiteX62" fmla="*/ 1148080 w 9743440"/>
              <a:gd name="connsiteY62" fmla="*/ 2103120 h 2153920"/>
              <a:gd name="connsiteX63" fmla="*/ 1097280 w 9743440"/>
              <a:gd name="connsiteY63" fmla="*/ 2092960 h 2153920"/>
              <a:gd name="connsiteX64" fmla="*/ 985520 w 9743440"/>
              <a:gd name="connsiteY64" fmla="*/ 2072640 h 2153920"/>
              <a:gd name="connsiteX65" fmla="*/ 944880 w 9743440"/>
              <a:gd name="connsiteY65" fmla="*/ 2062480 h 2153920"/>
              <a:gd name="connsiteX66" fmla="*/ 0 w 9743440"/>
              <a:gd name="connsiteY66" fmla="*/ 206248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743440" h="2153920">
                <a:moveTo>
                  <a:pt x="9743440" y="0"/>
                </a:moveTo>
                <a:lnTo>
                  <a:pt x="9072880" y="10160"/>
                </a:lnTo>
                <a:cubicBezTo>
                  <a:pt x="9064257" y="10400"/>
                  <a:pt x="8973969" y="26976"/>
                  <a:pt x="8961120" y="30480"/>
                </a:cubicBezTo>
                <a:cubicBezTo>
                  <a:pt x="8940456" y="36116"/>
                  <a:pt x="8920480" y="44027"/>
                  <a:pt x="8900160" y="50800"/>
                </a:cubicBezTo>
                <a:lnTo>
                  <a:pt x="8869680" y="60960"/>
                </a:lnTo>
                <a:cubicBezTo>
                  <a:pt x="8832135" y="117278"/>
                  <a:pt x="8870842" y="72732"/>
                  <a:pt x="8818880" y="101600"/>
                </a:cubicBezTo>
                <a:cubicBezTo>
                  <a:pt x="8797532" y="113460"/>
                  <a:pt x="8757920" y="142240"/>
                  <a:pt x="8757920" y="142240"/>
                </a:cubicBezTo>
                <a:cubicBezTo>
                  <a:pt x="8751147" y="152400"/>
                  <a:pt x="8746234" y="164086"/>
                  <a:pt x="8737600" y="172720"/>
                </a:cubicBezTo>
                <a:cubicBezTo>
                  <a:pt x="8709028" y="201292"/>
                  <a:pt x="8687029" y="196388"/>
                  <a:pt x="8646160" y="203200"/>
                </a:cubicBezTo>
                <a:cubicBezTo>
                  <a:pt x="8625840" y="216747"/>
                  <a:pt x="8602469" y="226571"/>
                  <a:pt x="8585200" y="243840"/>
                </a:cubicBezTo>
                <a:cubicBezTo>
                  <a:pt x="8513530" y="315510"/>
                  <a:pt x="8549943" y="291949"/>
                  <a:pt x="8483600" y="325120"/>
                </a:cubicBezTo>
                <a:cubicBezTo>
                  <a:pt x="8454044" y="369455"/>
                  <a:pt x="8475903" y="345132"/>
                  <a:pt x="8432800" y="375920"/>
                </a:cubicBezTo>
                <a:cubicBezTo>
                  <a:pt x="8419021" y="385762"/>
                  <a:pt x="8407306" y="398827"/>
                  <a:pt x="8392160" y="406400"/>
                </a:cubicBezTo>
                <a:cubicBezTo>
                  <a:pt x="8373002" y="415979"/>
                  <a:pt x="8331200" y="426720"/>
                  <a:pt x="8331200" y="426720"/>
                </a:cubicBezTo>
                <a:cubicBezTo>
                  <a:pt x="8321040" y="436880"/>
                  <a:pt x="8313195" y="450071"/>
                  <a:pt x="8300720" y="457200"/>
                </a:cubicBezTo>
                <a:cubicBezTo>
                  <a:pt x="8288596" y="464128"/>
                  <a:pt x="8273506" y="463524"/>
                  <a:pt x="8260080" y="467360"/>
                </a:cubicBezTo>
                <a:cubicBezTo>
                  <a:pt x="8186991" y="488243"/>
                  <a:pt x="8282819" y="470868"/>
                  <a:pt x="8148320" y="487680"/>
                </a:cubicBezTo>
                <a:cubicBezTo>
                  <a:pt x="8064192" y="515723"/>
                  <a:pt x="8105182" y="496119"/>
                  <a:pt x="8026400" y="548640"/>
                </a:cubicBezTo>
                <a:cubicBezTo>
                  <a:pt x="8002096" y="564843"/>
                  <a:pt x="7983219" y="574549"/>
                  <a:pt x="7965440" y="599440"/>
                </a:cubicBezTo>
                <a:cubicBezTo>
                  <a:pt x="7956637" y="611765"/>
                  <a:pt x="7954816" y="628445"/>
                  <a:pt x="7945120" y="640080"/>
                </a:cubicBezTo>
                <a:cubicBezTo>
                  <a:pt x="7937303" y="649461"/>
                  <a:pt x="7924021" y="652583"/>
                  <a:pt x="7914640" y="660400"/>
                </a:cubicBezTo>
                <a:cubicBezTo>
                  <a:pt x="7903602" y="669598"/>
                  <a:pt x="7895198" y="681682"/>
                  <a:pt x="7884160" y="690880"/>
                </a:cubicBezTo>
                <a:cubicBezTo>
                  <a:pt x="7874779" y="698697"/>
                  <a:pt x="7863061" y="703383"/>
                  <a:pt x="7853680" y="711200"/>
                </a:cubicBezTo>
                <a:cubicBezTo>
                  <a:pt x="7842642" y="720398"/>
                  <a:pt x="7832398" y="730642"/>
                  <a:pt x="7823200" y="741680"/>
                </a:cubicBezTo>
                <a:cubicBezTo>
                  <a:pt x="7815383" y="751061"/>
                  <a:pt x="7812261" y="764343"/>
                  <a:pt x="7802880" y="772160"/>
                </a:cubicBezTo>
                <a:cubicBezTo>
                  <a:pt x="7791245" y="781856"/>
                  <a:pt x="7776302" y="786855"/>
                  <a:pt x="7762240" y="792480"/>
                </a:cubicBezTo>
                <a:cubicBezTo>
                  <a:pt x="7742353" y="800435"/>
                  <a:pt x="7721600" y="806027"/>
                  <a:pt x="7701280" y="812800"/>
                </a:cubicBezTo>
                <a:lnTo>
                  <a:pt x="7670800" y="822960"/>
                </a:lnTo>
                <a:cubicBezTo>
                  <a:pt x="7601127" y="846184"/>
                  <a:pt x="7687603" y="818759"/>
                  <a:pt x="7589520" y="843280"/>
                </a:cubicBezTo>
                <a:cubicBezTo>
                  <a:pt x="7579130" y="845877"/>
                  <a:pt x="7569651" y="851993"/>
                  <a:pt x="7559040" y="853440"/>
                </a:cubicBezTo>
                <a:cubicBezTo>
                  <a:pt x="7379058" y="877983"/>
                  <a:pt x="7321471" y="875696"/>
                  <a:pt x="7132320" y="883920"/>
                </a:cubicBezTo>
                <a:cubicBezTo>
                  <a:pt x="6484491" y="970297"/>
                  <a:pt x="7114138" y="892824"/>
                  <a:pt x="5506720" y="914400"/>
                </a:cubicBezTo>
                <a:cubicBezTo>
                  <a:pt x="5492758" y="914587"/>
                  <a:pt x="5479772" y="921822"/>
                  <a:pt x="5466080" y="924560"/>
                </a:cubicBezTo>
                <a:cubicBezTo>
                  <a:pt x="5445880" y="928600"/>
                  <a:pt x="5425105" y="929724"/>
                  <a:pt x="5405120" y="934720"/>
                </a:cubicBezTo>
                <a:cubicBezTo>
                  <a:pt x="5367147" y="944213"/>
                  <a:pt x="5342273" y="951532"/>
                  <a:pt x="5313680" y="975360"/>
                </a:cubicBezTo>
                <a:cubicBezTo>
                  <a:pt x="5265108" y="1015836"/>
                  <a:pt x="5299207" y="992727"/>
                  <a:pt x="5262880" y="1036320"/>
                </a:cubicBezTo>
                <a:cubicBezTo>
                  <a:pt x="5253682" y="1047358"/>
                  <a:pt x="5242560" y="1056640"/>
                  <a:pt x="5232400" y="1066800"/>
                </a:cubicBezTo>
                <a:cubicBezTo>
                  <a:pt x="5224539" y="1129689"/>
                  <a:pt x="5223067" y="1150445"/>
                  <a:pt x="5212080" y="1209040"/>
                </a:cubicBezTo>
                <a:cubicBezTo>
                  <a:pt x="5205715" y="1242986"/>
                  <a:pt x="5200137" y="1277134"/>
                  <a:pt x="5191760" y="1310640"/>
                </a:cubicBezTo>
                <a:cubicBezTo>
                  <a:pt x="5190405" y="1316059"/>
                  <a:pt x="5177270" y="1373015"/>
                  <a:pt x="5171440" y="1381760"/>
                </a:cubicBezTo>
                <a:cubicBezTo>
                  <a:pt x="5163470" y="1393715"/>
                  <a:pt x="5150422" y="1401427"/>
                  <a:pt x="5140960" y="1412240"/>
                </a:cubicBezTo>
                <a:cubicBezTo>
                  <a:pt x="5126680" y="1428560"/>
                  <a:pt x="5113867" y="1446107"/>
                  <a:pt x="5100320" y="1463040"/>
                </a:cubicBezTo>
                <a:cubicBezTo>
                  <a:pt x="5092057" y="1487830"/>
                  <a:pt x="5089535" y="1504305"/>
                  <a:pt x="5069840" y="1524000"/>
                </a:cubicBezTo>
                <a:cubicBezTo>
                  <a:pt x="5061206" y="1532634"/>
                  <a:pt x="5049520" y="1537547"/>
                  <a:pt x="5039360" y="1544320"/>
                </a:cubicBezTo>
                <a:cubicBezTo>
                  <a:pt x="5032587" y="1554480"/>
                  <a:pt x="5024501" y="1563878"/>
                  <a:pt x="5019040" y="1574800"/>
                </a:cubicBezTo>
                <a:cubicBezTo>
                  <a:pt x="5000230" y="1612420"/>
                  <a:pt x="5020516" y="1610824"/>
                  <a:pt x="4978400" y="1645920"/>
                </a:cubicBezTo>
                <a:cubicBezTo>
                  <a:pt x="4970173" y="1652776"/>
                  <a:pt x="4958080" y="1652693"/>
                  <a:pt x="4947920" y="1656080"/>
                </a:cubicBezTo>
                <a:cubicBezTo>
                  <a:pt x="4927017" y="1687435"/>
                  <a:pt x="4927542" y="1690964"/>
                  <a:pt x="4897120" y="1717040"/>
                </a:cubicBezTo>
                <a:cubicBezTo>
                  <a:pt x="4884263" y="1728060"/>
                  <a:pt x="4868454" y="1735546"/>
                  <a:pt x="4856480" y="1747520"/>
                </a:cubicBezTo>
                <a:cubicBezTo>
                  <a:pt x="4740504" y="1863496"/>
                  <a:pt x="4932049" y="1703321"/>
                  <a:pt x="4775200" y="1828800"/>
                </a:cubicBezTo>
                <a:cubicBezTo>
                  <a:pt x="4771813" y="1838960"/>
                  <a:pt x="4772613" y="1851707"/>
                  <a:pt x="4765040" y="1859280"/>
                </a:cubicBezTo>
                <a:cubicBezTo>
                  <a:pt x="4757467" y="1866853"/>
                  <a:pt x="4743859" y="1864127"/>
                  <a:pt x="4734560" y="1869440"/>
                </a:cubicBezTo>
                <a:cubicBezTo>
                  <a:pt x="4719858" y="1877841"/>
                  <a:pt x="4705894" y="1887946"/>
                  <a:pt x="4693920" y="1899920"/>
                </a:cubicBezTo>
                <a:cubicBezTo>
                  <a:pt x="4626187" y="1967653"/>
                  <a:pt x="4724400" y="1896533"/>
                  <a:pt x="4643120" y="1950720"/>
                </a:cubicBezTo>
                <a:cubicBezTo>
                  <a:pt x="4639733" y="1964267"/>
                  <a:pt x="4639888" y="1979236"/>
                  <a:pt x="4632960" y="1991360"/>
                </a:cubicBezTo>
                <a:cubicBezTo>
                  <a:pt x="4625831" y="2003835"/>
                  <a:pt x="4615040" y="2014862"/>
                  <a:pt x="4602480" y="2021840"/>
                </a:cubicBezTo>
                <a:cubicBezTo>
                  <a:pt x="4562205" y="2044215"/>
                  <a:pt x="4393622" y="2072612"/>
                  <a:pt x="4389120" y="2072640"/>
                </a:cubicBezTo>
                <a:lnTo>
                  <a:pt x="2733040" y="2082800"/>
                </a:lnTo>
                <a:cubicBezTo>
                  <a:pt x="2682240" y="2096347"/>
                  <a:pt x="2632015" y="2112271"/>
                  <a:pt x="2580640" y="2123440"/>
                </a:cubicBezTo>
                <a:cubicBezTo>
                  <a:pt x="2553959" y="2129240"/>
                  <a:pt x="2526541" y="2131011"/>
                  <a:pt x="2499360" y="2133600"/>
                </a:cubicBezTo>
                <a:cubicBezTo>
                  <a:pt x="2149021" y="2166966"/>
                  <a:pt x="2541514" y="2124401"/>
                  <a:pt x="2275840" y="2153920"/>
                </a:cubicBezTo>
                <a:lnTo>
                  <a:pt x="1249680" y="2143760"/>
                </a:lnTo>
                <a:cubicBezTo>
                  <a:pt x="1213241" y="2142119"/>
                  <a:pt x="1182684" y="2114655"/>
                  <a:pt x="1148080" y="2103120"/>
                </a:cubicBezTo>
                <a:cubicBezTo>
                  <a:pt x="1131697" y="2097659"/>
                  <a:pt x="1114137" y="2096706"/>
                  <a:pt x="1097280" y="2092960"/>
                </a:cubicBezTo>
                <a:cubicBezTo>
                  <a:pt x="941734" y="2058394"/>
                  <a:pt x="1227682" y="2116669"/>
                  <a:pt x="985520" y="2072640"/>
                </a:cubicBezTo>
                <a:cubicBezTo>
                  <a:pt x="971782" y="2070142"/>
                  <a:pt x="958843" y="2062624"/>
                  <a:pt x="944880" y="2062480"/>
                </a:cubicBezTo>
                <a:cubicBezTo>
                  <a:pt x="629937" y="2059233"/>
                  <a:pt x="314960" y="2062480"/>
                  <a:pt x="0" y="206248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BB9470EA-92BA-46CB-85F7-0702B92BE787}"/>
              </a:ext>
            </a:extLst>
          </p:cNvPr>
          <p:cNvSpPr/>
          <p:nvPr/>
        </p:nvSpPr>
        <p:spPr>
          <a:xfrm>
            <a:off x="1380605" y="6244421"/>
            <a:ext cx="10555491" cy="5814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ת</a:t>
            </a: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נועה במרחב – על גב </a:t>
            </a: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ההר, מצפון לדרום, משומרון לבנימין, </a:t>
            </a: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ירושלים  </a:t>
            </a: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עציון, </a:t>
            </a: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ויהודה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4BDDC8D-BF6E-4443-B9A9-067F0427C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31111" r="57833" b="18222"/>
          <a:stretch/>
        </p:blipFill>
        <p:spPr>
          <a:xfrm>
            <a:off x="1066800" y="261455"/>
            <a:ext cx="10688320" cy="633508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8BF19C-E611-408D-8764-048441E796C1}"/>
              </a:ext>
            </a:extLst>
          </p:cNvPr>
          <p:cNvSpPr txBox="1"/>
          <p:nvPr/>
        </p:nvSpPr>
        <p:spPr>
          <a:xfrm>
            <a:off x="1066800" y="4881446"/>
            <a:ext cx="134203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הגנה לאומית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C4A57A-FE81-43ED-8528-DAFFCE4B5A92}"/>
              </a:ext>
            </a:extLst>
          </p:cNvPr>
          <p:cNvSpPr txBox="1"/>
          <p:nvPr/>
        </p:nvSpPr>
        <p:spPr>
          <a:xfrm>
            <a:off x="3472834" y="4835292"/>
            <a:ext cx="70403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חברה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2009CF1-B7BD-4882-8FC8-A01C2677B021}"/>
              </a:ext>
            </a:extLst>
          </p:cNvPr>
          <p:cNvSpPr txBox="1"/>
          <p:nvPr/>
        </p:nvSpPr>
        <p:spPr>
          <a:xfrm>
            <a:off x="5569907" y="4868258"/>
            <a:ext cx="75052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כלכלה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B5E6EFF-DA85-432E-A8A7-55880CA848F6}"/>
              </a:ext>
            </a:extLst>
          </p:cNvPr>
          <p:cNvSpPr txBox="1"/>
          <p:nvPr/>
        </p:nvSpPr>
        <p:spPr>
          <a:xfrm>
            <a:off x="7370996" y="4906056"/>
            <a:ext cx="63831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 smtClean="0"/>
              <a:t>מדיני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B9470EA-92BA-46CB-85F7-0702B92BE787}"/>
              </a:ext>
            </a:extLst>
          </p:cNvPr>
          <p:cNvSpPr/>
          <p:nvPr/>
        </p:nvSpPr>
        <p:spPr>
          <a:xfrm>
            <a:off x="2386686" y="5716564"/>
            <a:ext cx="9357360" cy="585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עמודי הביטחון הלאומי: התבוננות רב ממדית בכל מרכיבי הביטחון הלאומי</a:t>
            </a:r>
          </a:p>
        </p:txBody>
      </p:sp>
    </p:spTree>
    <p:extLst>
      <p:ext uri="{BB962C8B-B14F-4D97-AF65-F5344CB8AC3E}">
        <p14:creationId xmlns:p14="http://schemas.microsoft.com/office/powerpoint/2010/main" val="3103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4BDDC8D-BF6E-4443-B9A9-067F0427C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31111" r="57833" b="18222"/>
          <a:stretch/>
        </p:blipFill>
        <p:spPr>
          <a:xfrm>
            <a:off x="2682240" y="103800"/>
            <a:ext cx="8026400" cy="633508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8BF19C-E611-408D-8764-048441E796C1}"/>
              </a:ext>
            </a:extLst>
          </p:cNvPr>
          <p:cNvSpPr txBox="1"/>
          <p:nvPr/>
        </p:nvSpPr>
        <p:spPr>
          <a:xfrm>
            <a:off x="2682240" y="4881446"/>
            <a:ext cx="134203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הגנה לאומית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C4A57A-FE81-43ED-8528-DAFFCE4B5A92}"/>
              </a:ext>
            </a:extLst>
          </p:cNvPr>
          <p:cNvSpPr txBox="1"/>
          <p:nvPr/>
        </p:nvSpPr>
        <p:spPr>
          <a:xfrm>
            <a:off x="4478475" y="4918358"/>
            <a:ext cx="70403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חברה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2009CF1-B7BD-4882-8FC8-A01C2677B021}"/>
              </a:ext>
            </a:extLst>
          </p:cNvPr>
          <p:cNvSpPr txBox="1"/>
          <p:nvPr/>
        </p:nvSpPr>
        <p:spPr>
          <a:xfrm>
            <a:off x="5944914" y="5066112"/>
            <a:ext cx="75052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כלכלה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B5E6EFF-DA85-432E-A8A7-55880CA848F6}"/>
              </a:ext>
            </a:extLst>
          </p:cNvPr>
          <p:cNvSpPr txBox="1"/>
          <p:nvPr/>
        </p:nvSpPr>
        <p:spPr>
          <a:xfrm>
            <a:off x="7094500" y="5103024"/>
            <a:ext cx="63831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 smtClean="0"/>
              <a:t>מדיני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B9470EA-92BA-46CB-85F7-0702B92BE787}"/>
              </a:ext>
            </a:extLst>
          </p:cNvPr>
          <p:cNvSpPr/>
          <p:nvPr/>
        </p:nvSpPr>
        <p:spPr>
          <a:xfrm>
            <a:off x="4612640" y="5833947"/>
            <a:ext cx="6096000" cy="585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עמודים: התבוננות רב ממדית במרכיבי </a:t>
            </a:r>
            <a:r>
              <a:rPr lang="he-IL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הבטל"מ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01C23A9-4932-48D1-8589-C99E3CF43936}"/>
              </a:ext>
            </a:extLst>
          </p:cNvPr>
          <p:cNvSpPr/>
          <p:nvPr/>
        </p:nvSpPr>
        <p:spPr>
          <a:xfrm>
            <a:off x="2647926" y="543996"/>
            <a:ext cx="6497291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  <a:latin typeface="Arial" panose="020B0604020202020204" pitchFamily="34" charset="0"/>
              </a:rPr>
              <a:t>הגג: "מבט על" על מרחב </a:t>
            </a:r>
            <a:r>
              <a:rPr lang="he-IL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איו"ש</a:t>
            </a:r>
            <a:r>
              <a:rPr lang="he-IL" sz="3200" dirty="0">
                <a:solidFill>
                  <a:schemeClr val="bg1"/>
                </a:solidFill>
                <a:latin typeface="Arial" panose="020B0604020202020204" pitchFamily="34" charset="0"/>
              </a:rPr>
              <a:t> וירושלים</a:t>
            </a:r>
          </a:p>
        </p:txBody>
      </p:sp>
    </p:spTree>
    <p:extLst>
      <p:ext uri="{BB962C8B-B14F-4D97-AF65-F5344CB8AC3E}">
        <p14:creationId xmlns:p14="http://schemas.microsoft.com/office/powerpoint/2010/main" val="36930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4BDDC8D-BF6E-4443-B9A9-067F0427C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31111" r="57833" b="18222"/>
          <a:stretch/>
        </p:blipFill>
        <p:spPr>
          <a:xfrm>
            <a:off x="2682240" y="103800"/>
            <a:ext cx="8026400" cy="633508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8BF19C-E611-408D-8764-048441E796C1}"/>
              </a:ext>
            </a:extLst>
          </p:cNvPr>
          <p:cNvSpPr txBox="1"/>
          <p:nvPr/>
        </p:nvSpPr>
        <p:spPr>
          <a:xfrm>
            <a:off x="2647926" y="3842211"/>
            <a:ext cx="134203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הגנה לאומית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C4A57A-FE81-43ED-8528-DAFFCE4B5A92}"/>
              </a:ext>
            </a:extLst>
          </p:cNvPr>
          <p:cNvSpPr txBox="1"/>
          <p:nvPr/>
        </p:nvSpPr>
        <p:spPr>
          <a:xfrm>
            <a:off x="4404845" y="3877249"/>
            <a:ext cx="70403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חברה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2009CF1-B7BD-4882-8FC8-A01C2677B021}"/>
              </a:ext>
            </a:extLst>
          </p:cNvPr>
          <p:cNvSpPr txBox="1"/>
          <p:nvPr/>
        </p:nvSpPr>
        <p:spPr>
          <a:xfrm>
            <a:off x="6096000" y="4026877"/>
            <a:ext cx="75052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כלכלה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B5E6EFF-DA85-432E-A8A7-55880CA848F6}"/>
              </a:ext>
            </a:extLst>
          </p:cNvPr>
          <p:cNvSpPr txBox="1"/>
          <p:nvPr/>
        </p:nvSpPr>
        <p:spPr>
          <a:xfrm>
            <a:off x="7346749" y="4037262"/>
            <a:ext cx="63831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 smtClean="0"/>
              <a:t>מדיני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B9470EA-92BA-46CB-85F7-0702B92BE787}"/>
              </a:ext>
            </a:extLst>
          </p:cNvPr>
          <p:cNvSpPr/>
          <p:nvPr/>
        </p:nvSpPr>
        <p:spPr>
          <a:xfrm>
            <a:off x="1199629" y="5913120"/>
            <a:ext cx="10555491" cy="5814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הכביש: תנועה במרחב. גב ההר, מצפון לדרום, משומרון לבנימין, עציון, יהודה וירושלים</a:t>
            </a:r>
            <a:endParaRPr lang="he-IL" sz="2400" dirty="0">
              <a:solidFill>
                <a:schemeClr val="tx1"/>
              </a:solidFill>
            </a:endParaRPr>
          </a:p>
          <a:p>
            <a:pPr algn="r"/>
            <a:endParaRPr lang="he-I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01C23A9-4932-48D1-8589-C99E3CF43936}"/>
              </a:ext>
            </a:extLst>
          </p:cNvPr>
          <p:cNvSpPr/>
          <p:nvPr/>
        </p:nvSpPr>
        <p:spPr>
          <a:xfrm>
            <a:off x="2947687" y="543996"/>
            <a:ext cx="6197530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  <a:latin typeface="Arial" panose="020B0604020202020204" pitchFamily="34" charset="0"/>
              </a:rPr>
              <a:t>הגג: "מבט על" במרחב </a:t>
            </a:r>
            <a:r>
              <a:rPr lang="he-IL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איו"ש</a:t>
            </a:r>
            <a:r>
              <a:rPr lang="he-IL" sz="3200" dirty="0">
                <a:solidFill>
                  <a:schemeClr val="bg1"/>
                </a:solidFill>
                <a:latin typeface="Arial" panose="020B0604020202020204" pitchFamily="34" charset="0"/>
              </a:rPr>
              <a:t> וירושלים</a:t>
            </a:r>
          </a:p>
        </p:txBody>
      </p:sp>
    </p:spTree>
    <p:extLst>
      <p:ext uri="{BB962C8B-B14F-4D97-AF65-F5344CB8AC3E}">
        <p14:creationId xmlns:p14="http://schemas.microsoft.com/office/powerpoint/2010/main" val="20746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BC43430B-8941-4935-9ABE-9F96E95B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0" y="938922"/>
            <a:ext cx="10037513" cy="61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0A9CAC8-57E1-4F6A-8B13-452D3B957627}"/>
              </a:ext>
            </a:extLst>
          </p:cNvPr>
          <p:cNvSpPr/>
          <p:nvPr/>
        </p:nvSpPr>
        <p:spPr>
          <a:xfrm>
            <a:off x="914967" y="599439"/>
            <a:ext cx="5761937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  <a:latin typeface="Arial" panose="020B0604020202020204" pitchFamily="34" charset="0"/>
              </a:rPr>
              <a:t>"מבט על" על מרחב </a:t>
            </a:r>
            <a:r>
              <a:rPr lang="he-I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איו"ש</a:t>
            </a:r>
            <a:r>
              <a:rPr lang="he-IL" sz="2000" dirty="0">
                <a:solidFill>
                  <a:schemeClr val="bg1"/>
                </a:solidFill>
                <a:latin typeface="Arial" panose="020B0604020202020204" pitchFamily="34" charset="0"/>
              </a:rPr>
              <a:t> וירושלים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606652EF-DCD7-4F84-B3AE-87623EF9E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 r="28692"/>
          <a:stretch/>
        </p:blipFill>
        <p:spPr bwMode="auto">
          <a:xfrm>
            <a:off x="1895475" y="2348600"/>
            <a:ext cx="4200525" cy="28177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0C3D4C67-7488-4D44-8B90-FF84F4900ABE}"/>
              </a:ext>
            </a:extLst>
          </p:cNvPr>
          <p:cNvSpPr/>
          <p:nvPr/>
        </p:nvSpPr>
        <p:spPr>
          <a:xfrm>
            <a:off x="914966" y="5166361"/>
            <a:ext cx="3866583" cy="12439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bg1"/>
                </a:solidFill>
                <a:latin typeface="Arial" panose="020B0604020202020204" pitchFamily="34" charset="0"/>
              </a:rPr>
              <a:t>התבוננות מאוזנת באוכלוסיות במרחב</a:t>
            </a:r>
            <a:endParaRPr lang="he-IL" sz="28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99477E4-3A7A-4144-AE54-BA98B066F9AB}"/>
              </a:ext>
            </a:extLst>
          </p:cNvPr>
          <p:cNvSpPr/>
          <p:nvPr/>
        </p:nvSpPr>
        <p:spPr>
          <a:xfrm>
            <a:off x="5962649" y="6222577"/>
            <a:ext cx="4799595" cy="585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התבוננות רב ממדית במרכיבי </a:t>
            </a:r>
            <a:r>
              <a:rPr lang="he-IL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הבטל"מ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3372</TotalTime>
  <Words>1579</Words>
  <Application>Microsoft Office PowerPoint</Application>
  <PresentationFormat>מסך רחב</PresentationFormat>
  <Paragraphs>406</Paragraphs>
  <Slides>29</Slides>
  <Notes>5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8" baseType="lpstr">
      <vt:lpstr>Arial</vt:lpstr>
      <vt:lpstr>BN Cloud</vt:lpstr>
      <vt:lpstr>Calibri</vt:lpstr>
      <vt:lpstr>Calibri Light</vt:lpstr>
      <vt:lpstr>David</vt:lpstr>
      <vt:lpstr>Guttman Stam</vt:lpstr>
      <vt:lpstr>Times New Roman</vt:lpstr>
      <vt:lpstr>Wingdings</vt:lpstr>
      <vt:lpstr>מבט לאחור</vt:lpstr>
      <vt:lpstr>סיור איו"ש וירושלים הצגה למליאה </vt:lpstr>
      <vt:lpstr>כללי </vt:lpstr>
      <vt:lpstr>עיקרי הלקחים מסיורים קודמים</vt:lpstr>
      <vt:lpstr>גאנט העמ"ט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מטרות סיור איו"ש וירושלים  </vt:lpstr>
      <vt:lpstr>שאלות המחקר </vt:lpstr>
      <vt:lpstr>יום טעינה איו"ש וירושלים יום ג- 21.1.2020</vt:lpstr>
      <vt:lpstr>יום טעינה איו"ש וירושלים יום ד 22.1.20 </vt:lpstr>
      <vt:lpstr>יום טעינה איו"ש וירושלים יום ה- 23.1.2020</vt:lpstr>
      <vt:lpstr>סיור שומרון בנימין– יום ג'   28.1.2020</vt:lpstr>
      <vt:lpstr>סיור שומרון בנימין– יום ג'   28.1.2020</vt:lpstr>
      <vt:lpstr>סיור עציון חברון   – יום ד'   29.1.2020</vt:lpstr>
      <vt:lpstr>סיור עציון חברון– יום ד'   29.1.2020</vt:lpstr>
      <vt:lpstr>ירושלים של  זהב...</vt:lpstr>
      <vt:lpstr>סיור ירושלים– יום ה' -  30.1.2020</vt:lpstr>
      <vt:lpstr>מפת מגוון הדעות </vt:lpstr>
      <vt:lpstr>על מה ויתרנו ?  </vt:lpstr>
      <vt:lpstr>מנהלות </vt:lpstr>
      <vt:lpstr>לינה </vt:lpstr>
      <vt:lpstr>דגשים לסיור </vt:lpstr>
      <vt:lpstr>תחומי אחריות  </vt:lpstr>
      <vt:lpstr>אבטחה ובטיחות- ליוויוס  </vt:lpstr>
      <vt:lpstr>סיור מהנה ופורה 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איו"ש וירושלים</dc:title>
  <dc:creator>איתן שפיצר</dc:creator>
  <cp:lastModifiedBy>OSUser</cp:lastModifiedBy>
  <cp:revision>326</cp:revision>
  <dcterms:created xsi:type="dcterms:W3CDTF">2019-10-30T16:05:55Z</dcterms:created>
  <dcterms:modified xsi:type="dcterms:W3CDTF">2020-01-20T08:52:53Z</dcterms:modified>
</cp:coreProperties>
</file>