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23"/>
  </p:notesMasterIdLst>
  <p:handoutMasterIdLst>
    <p:handoutMasterId r:id="rId24"/>
  </p:handoutMasterIdLst>
  <p:sldIdLst>
    <p:sldId id="341" r:id="rId2"/>
    <p:sldId id="366" r:id="rId3"/>
    <p:sldId id="347" r:id="rId4"/>
    <p:sldId id="334" r:id="rId5"/>
    <p:sldId id="353" r:id="rId6"/>
    <p:sldId id="355" r:id="rId7"/>
    <p:sldId id="361" r:id="rId8"/>
    <p:sldId id="362" r:id="rId9"/>
    <p:sldId id="365" r:id="rId10"/>
    <p:sldId id="363" r:id="rId11"/>
    <p:sldId id="352" r:id="rId12"/>
    <p:sldId id="368" r:id="rId13"/>
    <p:sldId id="367" r:id="rId14"/>
    <p:sldId id="369" r:id="rId15"/>
    <p:sldId id="370" r:id="rId16"/>
    <p:sldId id="371" r:id="rId17"/>
    <p:sldId id="348" r:id="rId18"/>
    <p:sldId id="354" r:id="rId19"/>
    <p:sldId id="349" r:id="rId20"/>
    <p:sldId id="364" r:id="rId21"/>
    <p:sldId id="360" r:id="rId22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3260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16 אפריל 19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986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779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859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742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63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03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463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9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652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5501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5219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7565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8126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523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094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043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16 אפריל 19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111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736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244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16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××× ×¨××¡× ×ª××× ××ª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77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12712" y="-248779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8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מזרח - רוסיה</a:t>
            </a:r>
            <a:endParaRPr lang="he-IL" sz="8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881414" y="56354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8800" b="1" dirty="0" err="1" smtClean="0">
                <a:solidFill>
                  <a:srgbClr val="FF0000"/>
                </a:solidFill>
              </a:rPr>
              <a:t>הדב</a:t>
            </a:r>
            <a:r>
              <a:rPr lang="he-IL" sz="8800" b="1" dirty="0" smtClean="0">
                <a:solidFill>
                  <a:srgbClr val="FF0000"/>
                </a:solidFill>
              </a:rPr>
              <a:t> הרוסי</a:t>
            </a:r>
            <a:r>
              <a:rPr lang="he-IL" sz="8800" b="1" dirty="0" smtClean="0">
                <a:solidFill>
                  <a:srgbClr val="002060"/>
                </a:solidFill>
              </a:rPr>
              <a:t> וחמומי המוח – </a:t>
            </a:r>
          </a:p>
          <a:p>
            <a:pPr algn="ctr"/>
            <a:r>
              <a:rPr lang="he-IL" sz="8800" b="1" dirty="0" smtClean="0">
                <a:solidFill>
                  <a:srgbClr val="002060"/>
                </a:solidFill>
              </a:rPr>
              <a:t>סיפור אהבה בהמשכים....</a:t>
            </a:r>
            <a:endParaRPr lang="he-IL" sz="8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70" y="-248779"/>
            <a:ext cx="4088630" cy="27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057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</a:t>
            </a:r>
            <a:r>
              <a:rPr lang="he-IL" b="1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סיור – יום ה' 16/5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628800"/>
            <a:ext cx="3672408" cy="5229200"/>
          </a:xfrm>
          <a:prstGeom prst="rect">
            <a:avLst/>
          </a:prstGeom>
        </p:spPr>
      </p:pic>
      <p:graphicFrame>
        <p:nvGraphicFramePr>
          <p:cNvPr id="7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927626"/>
              </p:ext>
            </p:extLst>
          </p:nvPr>
        </p:nvGraphicFramePr>
        <p:xfrm>
          <a:off x="191344" y="1329329"/>
          <a:ext cx="8568952" cy="5420041"/>
        </p:xfrm>
        <a:graphic>
          <a:graphicData uri="http://schemas.openxmlformats.org/drawingml/2006/table">
            <a:tbl>
              <a:tblPr rtl="1" firstRow="1" bandRow="1">
                <a:effectLst>
                  <a:reflection blurRad="6350" stA="50000" endA="300" endPos="90000" dist="50800" dir="5400000" sy="-100000" algn="bl" rotWithShape="0"/>
                </a:effectLst>
                <a:tableStyleId>{5C22544A-7EE6-4342-B048-85BDC9FD1C3A}</a:tableStyleId>
              </a:tblPr>
              <a:tblGrid>
                <a:gridCol w="1202737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3081739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305435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230126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68459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68459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 בוקר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+ צ'ק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אווט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אוכל מלון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נסיעה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368333"/>
                  </a:ext>
                </a:extLst>
              </a:tr>
              <a:tr h="97252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10:00-12:00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פארק הניצחון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+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מוזיאון המלחמה הפטריוטית הגדולה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אניה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קוד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6109512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12:00-14:00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צהריים מסכמת – מסעדת ירושלים ( כשרה)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278726"/>
                  </a:ext>
                </a:extLst>
              </a:tr>
              <a:tr h="38605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14:00-15:00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מיניבוס לתחנת רכבת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ל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פטסבורג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872533"/>
                  </a:ext>
                </a:extLst>
              </a:tr>
              <a:tr h="391295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14:00-17:30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זמן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חופשי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868812"/>
                  </a:ext>
                </a:extLst>
              </a:tr>
              <a:tr h="40079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17:30-19:00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לשד"ת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DME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0486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21:55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טיסה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חזור -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LY614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שד"ת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דומודדובו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45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544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39091"/>
              </p:ext>
            </p:extLst>
          </p:nvPr>
        </p:nvGraphicFramePr>
        <p:xfrm>
          <a:off x="6025407" y="498445"/>
          <a:ext cx="6166593" cy="6408779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1237073">
                  <a:extLst>
                    <a:ext uri="{9D8B030D-6E8A-4147-A177-3AD203B41FA5}">
                      <a16:colId xmlns:a16="http://schemas.microsoft.com/office/drawing/2014/main" val="1352583094"/>
                    </a:ext>
                  </a:extLst>
                </a:gridCol>
                <a:gridCol w="1307665">
                  <a:extLst>
                    <a:ext uri="{9D8B030D-6E8A-4147-A177-3AD203B41FA5}">
                      <a16:colId xmlns:a16="http://schemas.microsoft.com/office/drawing/2014/main" val="3070234587"/>
                    </a:ext>
                  </a:extLst>
                </a:gridCol>
                <a:gridCol w="1209038">
                  <a:extLst>
                    <a:ext uri="{9D8B030D-6E8A-4147-A177-3AD203B41FA5}">
                      <a16:colId xmlns:a16="http://schemas.microsoft.com/office/drawing/2014/main" val="3287144528"/>
                    </a:ext>
                  </a:extLst>
                </a:gridCol>
                <a:gridCol w="1205533">
                  <a:extLst>
                    <a:ext uri="{9D8B030D-6E8A-4147-A177-3AD203B41FA5}">
                      <a16:colId xmlns:a16="http://schemas.microsoft.com/office/drawing/2014/main" val="1689295721"/>
                    </a:ext>
                  </a:extLst>
                </a:gridCol>
                <a:gridCol w="1207284">
                  <a:extLst>
                    <a:ext uri="{9D8B030D-6E8A-4147-A177-3AD203B41FA5}">
                      <a16:colId xmlns:a16="http://schemas.microsoft.com/office/drawing/2014/main" val="2236075125"/>
                    </a:ext>
                  </a:extLst>
                </a:gridCol>
              </a:tblGrid>
              <a:tr h="2565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א' 28/4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ב' 29/4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ג' 30/4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ד' 1/5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ה' 2/5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extLst>
                  <a:ext uri="{0D108BD9-81ED-4DB2-BD59-A6C34878D82A}">
                    <a16:rowId xmlns:a16="http://schemas.microsoft.com/office/drawing/2014/main" val="2238130889"/>
                  </a:ext>
                </a:extLst>
              </a:tr>
              <a:tr h="1229473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דימה – הרצאת רקע "רוסיה בשלושת התקופות המעצבות"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 ושאלות המחקר (חן)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יום ל.ע.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הכנת מסמכי סיור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(צוות רוסיה)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רפא"ל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מעמד יום הזיכרון לשואה ולגבורה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0008"/>
                  </a:ext>
                </a:extLst>
              </a:tr>
              <a:tr h="1915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הרצאת אמ"ן מחקר "תפיסת הביטחון הרוסית </a:t>
                      </a:r>
                      <a:r>
                        <a:rPr lang="he-IL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והמזה"ת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93854"/>
                  </a:ext>
                </a:extLst>
              </a:tr>
              <a:tr h="132058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צבי מגן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"רוסיה</a:t>
                      </a:r>
                      <a:r>
                        <a:rPr lang="he-IL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אינטרסים,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כלכלה"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gradFill>
                      <a:gsLst>
                        <a:gs pos="82187">
                          <a:srgbClr val="92D050"/>
                        </a:gs>
                        <a:gs pos="66000">
                          <a:srgbClr val="00B050"/>
                        </a:gs>
                        <a:gs pos="0">
                          <a:srgbClr val="F29278"/>
                        </a:gs>
                        <a:gs pos="5000">
                          <a:srgbClr val="F29278"/>
                        </a:gs>
                        <a:gs pos="0">
                          <a:srgbClr val="F29278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1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99527930"/>
                  </a:ext>
                </a:extLst>
              </a:tr>
              <a:tr h="476762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א.צ.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א.צ.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extLst>
                  <a:ext uri="{0D108BD9-81ED-4DB2-BD59-A6C34878D82A}">
                    <a16:rowId xmlns:a16="http://schemas.microsoft.com/office/drawing/2014/main" val="471289045"/>
                  </a:ext>
                </a:extLst>
              </a:tr>
              <a:tr h="15734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סרט </a:t>
                      </a: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האח 2"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אנה – מרכז דדו "האסטרטגיה הרוסית החדשה"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59209" marR="59209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הרצאת </a:t>
                      </a:r>
                      <a:r>
                        <a:rPr lang="he-IL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ב"מ</a:t>
                      </a:r>
                      <a:r>
                        <a:rPr lang="he-IL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+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איומים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פנימיים (שב"כ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40144"/>
                  </a:ext>
                </a:extLst>
              </a:tr>
              <a:tr h="13111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דיון וסיכום היום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 v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59209" marR="59209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ארקדי </a:t>
                      </a:r>
                      <a:r>
                        <a:rPr lang="he-IL" sz="16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מלמן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- הכלכלה של רוסיה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1961962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03062"/>
              </p:ext>
            </p:extLst>
          </p:nvPr>
        </p:nvGraphicFramePr>
        <p:xfrm>
          <a:off x="47328" y="498444"/>
          <a:ext cx="5716100" cy="6359554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1251568">
                  <a:extLst>
                    <a:ext uri="{9D8B030D-6E8A-4147-A177-3AD203B41FA5}">
                      <a16:colId xmlns:a16="http://schemas.microsoft.com/office/drawing/2014/main" val="2891160473"/>
                    </a:ext>
                  </a:extLst>
                </a:gridCol>
                <a:gridCol w="1230306">
                  <a:extLst>
                    <a:ext uri="{9D8B030D-6E8A-4147-A177-3AD203B41FA5}">
                      <a16:colId xmlns:a16="http://schemas.microsoft.com/office/drawing/2014/main" val="941659081"/>
                    </a:ext>
                  </a:extLst>
                </a:gridCol>
                <a:gridCol w="1379000">
                  <a:extLst>
                    <a:ext uri="{9D8B030D-6E8A-4147-A177-3AD203B41FA5}">
                      <a16:colId xmlns:a16="http://schemas.microsoft.com/office/drawing/2014/main" val="1199965806"/>
                    </a:ext>
                  </a:extLst>
                </a:gridCol>
                <a:gridCol w="926265">
                  <a:extLst>
                    <a:ext uri="{9D8B030D-6E8A-4147-A177-3AD203B41FA5}">
                      <a16:colId xmlns:a16="http://schemas.microsoft.com/office/drawing/2014/main" val="715556533"/>
                    </a:ext>
                  </a:extLst>
                </a:gridCol>
                <a:gridCol w="928961">
                  <a:extLst>
                    <a:ext uri="{9D8B030D-6E8A-4147-A177-3AD203B41FA5}">
                      <a16:colId xmlns:a16="http://schemas.microsoft.com/office/drawing/2014/main" val="775611788"/>
                    </a:ext>
                  </a:extLst>
                </a:gridCol>
              </a:tblGrid>
              <a:tr h="32365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א' 5/5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ב' 6/5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ג' 7/5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ד' 8/5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ה' 9/5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extLst>
                  <a:ext uri="{0D108BD9-81ED-4DB2-BD59-A6C34878D82A}">
                    <a16:rowId xmlns:a16="http://schemas.microsoft.com/office/drawing/2014/main" val="3582773318"/>
                  </a:ext>
                </a:extLst>
              </a:tr>
              <a:tr h="1793016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יום ל.ע.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הכנת מסמכי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סיור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שלמה </a:t>
                      </a:r>
                      <a:r>
                        <a:rPr lang="he-IL" sz="16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קאשי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–"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מעורבות רוסיה במזה"ת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he-IL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היפכא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מסתברא"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שעת מפקד </a:t>
                      </a:r>
                      <a:r>
                        <a:rPr lang="he-IL" sz="16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הזיכרון לחללי מערכות ישראל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rgbClr val="0070C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העצמאות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43584"/>
                  </a:ext>
                </a:extLst>
              </a:tr>
              <a:tr h="2054354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יעקב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ליבנה משרד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החוץ "היחסים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הבילטראלי 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ורוסיה"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מעמד יום הזיכרון ויום העצמאות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36853"/>
                  </a:ext>
                </a:extLst>
              </a:tr>
              <a:tr h="323651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צהריים במסעדה רוסית – פ"ת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א.צ.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83431"/>
                  </a:ext>
                </a:extLst>
              </a:tr>
              <a:tr h="971543">
                <a:tc v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50128" marR="50128" marT="0" marB="0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 – סיכום הכנה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1242"/>
                  </a:ext>
                </a:extLst>
              </a:tr>
              <a:tr h="893339">
                <a:tc v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269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1026" y="-144246"/>
            <a:ext cx="229333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כותרת 4"/>
          <p:cNvSpPr txBox="1">
            <a:spLocks/>
          </p:cNvSpPr>
          <p:nvPr/>
        </p:nvSpPr>
        <p:spPr>
          <a:xfrm>
            <a:off x="2495600" y="44624"/>
            <a:ext cx="7770275" cy="4120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60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הכנה לסיור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3177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421212"/>
              </p:ext>
            </p:extLst>
          </p:nvPr>
        </p:nvGraphicFramePr>
        <p:xfrm>
          <a:off x="247396" y="1628800"/>
          <a:ext cx="11915098" cy="46441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237876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430868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72654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1987380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התכנסות + 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מועדון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חזרה מפסח!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רוסיה בשלוש תקופות מעצבות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דימה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אדמסקי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מליאה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הפסקה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רוסיה בשלוש תקופות מעצבות - המשך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דימה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אדמסקי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מליאה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חד"א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סרט "האח 2"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דימה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אדמסקי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מליאה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מקרנים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כתוביות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עברית</a:t>
                      </a:r>
                    </a:p>
                    <a:p>
                      <a:pPr algn="ctr" rtl="1"/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כתוביות אנגלית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14:30-14:45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הפסקה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דיון וסיכום היום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דימה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אדמסקי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מליאה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הכנה – יום א' 28/4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163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961954"/>
              </p:ext>
            </p:extLst>
          </p:nvPr>
        </p:nvGraphicFramePr>
        <p:xfrm>
          <a:off x="262070" y="1826389"/>
          <a:ext cx="11882602" cy="37006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3808353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228303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981010">
                  <a:extLst>
                    <a:ext uri="{9D8B030D-6E8A-4147-A177-3AD203B41FA5}">
                      <a16:colId xmlns:a16="http://schemas.microsoft.com/office/drawing/2014/main" val="3924464885"/>
                    </a:ext>
                  </a:extLst>
                </a:gridCol>
                <a:gridCol w="2378616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מועדון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שיחת פתיחה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הצגת תכני סיור והעמקה בחקירה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מקדימה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צוות 4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10:30-12:00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הרצאת אמ"ן – תפיסת הביטחון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הרוסית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לנה, סגן ר' ענף רוסיה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צוות 4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12:00-12:45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חד"א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12:45-13:00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האסטרטגיה הרוסית החדשה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אנה, מרכז דדו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צוות 4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13:00-13:30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העמקה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בינ"ל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14:00-16:00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הכנת מסמכי חקירה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הכנה – יום ב' 29/4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1840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775305"/>
              </p:ext>
            </p:extLst>
          </p:nvPr>
        </p:nvGraphicFramePr>
        <p:xfrm>
          <a:off x="191344" y="1663311"/>
          <a:ext cx="11891800" cy="486203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9598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161685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387164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40784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2142569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התכנסות + 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מועדון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מעמד יום הזיכרון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לשואה ולגבורה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מליאה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לו"ז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הפסקה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מבט על רוסיה –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אסטרטגיה, אינטרסים, כלכלה וחברה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צבי מגן –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INSS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ישראל ברוסיה לשעבר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תשלום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הסעת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מרצה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חד"א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13:30-14:30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הרצאת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שירות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איומים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פנימיים - סייבר ותודעה </a:t>
                      </a:r>
                    </a:p>
                    <a:p>
                      <a:pPr algn="ctr" rtl="1"/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תדריך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ב"מ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רמ"ח מהשירות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משולב הכנה – סין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השתתפות בינ"ל???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14:30-14:45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הפסקה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רוסיה – כלכלה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וחברה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ארקדי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מלמן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ישראל ברוסיה לשעבר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הכנה – יום ה' 2/5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022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751420"/>
              </p:ext>
            </p:extLst>
          </p:nvPr>
        </p:nvGraphicFramePr>
        <p:xfrm>
          <a:off x="253117" y="1988840"/>
          <a:ext cx="11908728" cy="39454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237876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430868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72654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1981010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57366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602271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התכנסות + 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מועדון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9090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מעורבות רוסיה במזה"ת – עבר,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הווה,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מנקודת מבט של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היפכא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מסתברא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שלמה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קאשי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משרד רוה"מ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בינ"ל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9090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הפסקה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602271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היחסים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הבילטארלים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בין ישראל ורוסיה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יעקב לבנה – מנהלת מחלקת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אירואסיה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במשרד החוץ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9270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12:00-12:30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הברזל 3, רמת החייל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9270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12:30-14:30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מסעדה רוסית "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שאלוט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הכנה – יום ב' 6/5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3111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162186"/>
              </p:ext>
            </p:extLst>
          </p:nvPr>
        </p:nvGraphicFramePr>
        <p:xfrm>
          <a:off x="335360" y="2276872"/>
          <a:ext cx="11747783" cy="33846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1921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111284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358254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19702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2116622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התכנסות + 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מועדון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שעת מפקד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מב"ל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לו"ז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הפסקה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מעמד יום הזיכרון ויום העצמאות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חד"א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 + סיכום הכנה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הכנה – יום ג' 7/5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8351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199456" y="764704"/>
            <a:ext cx="102971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טרם הנסיעה </a:t>
            </a:r>
            <a:r>
              <a:rPr lang="he-IL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endParaRPr lang="he-IL" sz="24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הבניית למידה ולמידה ישראל מול מדינת היעד בהקשרי הביטחון הלאומי (מודל "הפנתאון")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חוברת נתונים בסיסית – רוסיה - אייל כליף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ניסוח שאלות חקר ואשרור </a:t>
            </a:r>
          </a:p>
          <a:p>
            <a:pPr marL="0" indent="0">
              <a:buNone/>
            </a:pP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לאחר הנסיעה – </a:t>
            </a:r>
            <a:r>
              <a:rPr lang="he-IL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להצגה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(יום אחרי הנחיתה...)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תובנות - מה צפינו, מה למדנו, מה הפתיע אותנו, איך השתנינו, איך אנו רואים את עצמנו בעקבות הביקור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מענה לשאלות החקר – מצגת עד 15 שקפים</a:t>
            </a:r>
          </a:p>
          <a:p>
            <a:pPr marL="57150" indent="0">
              <a:buNone/>
            </a:pPr>
            <a:r>
              <a:rPr lang="he-IL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לאחר </a:t>
            </a: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הנסיעה – </a:t>
            </a:r>
            <a:r>
              <a:rPr lang="he-IL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להגשה -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סיכום קבוצתי  קצר של הלמידה כולל מענה על שאלות.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מצגת להצגה – אייל כליף + חן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דו"ח סיור מסכם – מאיה + אייל כליף +חן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תיק סיור – חן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תוצרי למידה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0131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846138"/>
            <a:ext cx="10134600" cy="5707062"/>
          </a:xfrm>
          <a:noFill/>
        </p:spPr>
        <p:txBody>
          <a:bodyPr>
            <a:noAutofit/>
          </a:bodyPr>
          <a:lstStyle/>
          <a:p>
            <a:pPr lvl="2"/>
            <a:endParaRPr 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מהי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התרבות האסטרטגית, הגישה האסטרטגית וכיצד באה לידי ביטוי ה"אחרות". </a:t>
            </a:r>
            <a:endParaRPr 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הצגת מבנה השלטון כלפי חוץ ופנים וכיצד מתקבלות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החלטות (שקף 1). </a:t>
            </a:r>
          </a:p>
          <a:p>
            <a:pPr marL="914400" lvl="2" indent="0" algn="l">
              <a:buNone/>
            </a:pPr>
            <a:r>
              <a:rPr lang="he-IL" sz="28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(אחריות – מאיה, שי חנונה, </a:t>
            </a:r>
            <a:r>
              <a:rPr lang="he-IL" sz="2800" b="1" dirty="0" err="1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נתנס</a:t>
            </a:r>
            <a:r>
              <a:rPr lang="he-IL" sz="28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8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תוצרי למידה - אחוד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4434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846138"/>
            <a:ext cx="10134600" cy="5707062"/>
          </a:xfrm>
          <a:noFill/>
        </p:spPr>
        <p:txBody>
          <a:bodyPr>
            <a:noAutofit/>
          </a:bodyPr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היבט מדיני – 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יחס"ג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רוסיה – ארה"ב, רוסיה – נאט"ו – משמעויות והשפעה על מדיניות החוץ של ישראל.</a:t>
            </a:r>
          </a:p>
          <a:p>
            <a:pPr marL="914400" lvl="2" indent="0" algn="l">
              <a:buNone/>
            </a:pPr>
            <a:r>
              <a:rPr lang="he-IL" sz="2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(אחריות – 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איציק כהן, </a:t>
            </a:r>
            <a:r>
              <a:rPr lang="en-US" sz="2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Eros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4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היבט ביטחוני – מהם האינטרסים הרוסים במזה"ת ובישראל, והשפעתם על תפיסת הביטחון של ישראל</a:t>
            </a:r>
          </a:p>
          <a:p>
            <a:pPr marL="914400" lvl="2" indent="0" algn="l">
              <a:buNone/>
            </a:pPr>
            <a:r>
              <a:rPr lang="he-IL" sz="2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(אחריות – </a:t>
            </a:r>
            <a:r>
              <a:rPr lang="he-IL" sz="2400" b="1" dirty="0" err="1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טישלר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ואך)</a:t>
            </a:r>
            <a:endParaRPr lang="en-US" sz="24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היבט כלכלי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משמעות ופוטנציאל הכלכלי לסחר ישראל – רוסיה. </a:t>
            </a:r>
          </a:p>
          <a:p>
            <a:pPr marL="914400" lvl="2" indent="0" algn="l">
              <a:buNone/>
            </a:pPr>
            <a:r>
              <a:rPr lang="he-IL" sz="2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(אחריות – 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אייל ארגוב, </a:t>
            </a:r>
            <a:r>
              <a:rPr lang="en-US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Shin Fong, Raju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4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היבט חברתי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אתגרים ומגמות עומק חברתיים ברוסיה והפוטנציאל וסיכונים הגלומים בהם מנקודת מבט ישראלית.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914400" lvl="2" indent="0" algn="l">
              <a:buNone/>
            </a:pPr>
            <a:r>
              <a:rPr lang="he-IL" sz="2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אחריות – שפשק, ענת חן)</a:t>
            </a:r>
            <a:endParaRPr lang="en-US" sz="24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914400" lvl="2" indent="0">
              <a:buNone/>
            </a:pP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שאלות מחקר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1276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19400" y="258804"/>
            <a:ext cx="7053542" cy="782681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כללי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2055953" y="1239882"/>
            <a:ext cx="8247285" cy="4783470"/>
            <a:chOff x="824948" y="1179443"/>
            <a:chExt cx="4320000" cy="3654471"/>
          </a:xfrm>
          <a:solidFill>
            <a:srgbClr val="C00000"/>
          </a:soli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בתאריכים 12-16 במאי 2019 יתקיים סיור 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מזרח – רוסיה</a:t>
              </a:r>
            </a:p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מחזור </a:t>
              </a:r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מ"ו </a:t>
              </a:r>
              <a:r>
                <a:rPr lang="he-IL" sz="24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במב"ל</a:t>
              </a:r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הוא חלק 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מציר האסטרטגיה בתכנית </a:t>
              </a:r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הלימודים של </a:t>
              </a:r>
              <a:r>
                <a:rPr lang="he-IL" sz="24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ומובל על ידי 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חן אלמוג, </a:t>
              </a:r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בהנחיית 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מדריך צוות רפי </a:t>
              </a:r>
              <a:r>
                <a:rPr lang="he-IL" sz="24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שוץ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יקדמו לסיור זה 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ימי הכנה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קורס אקדמי 3 שש"ס – מטלת סיום קבוצתית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4" y="4832045"/>
            <a:ext cx="2933381" cy="2011107"/>
          </a:xfrm>
          <a:prstGeom prst="rect">
            <a:avLst/>
          </a:prstGeom>
        </p:spPr>
      </p:pic>
      <p:grpSp>
        <p:nvGrpSpPr>
          <p:cNvPr id="10" name="קבוצה 9"/>
          <p:cNvGrpSpPr/>
          <p:nvPr/>
        </p:nvGrpSpPr>
        <p:grpSpPr>
          <a:xfrm>
            <a:off x="2876224" y="1677776"/>
            <a:ext cx="6316120" cy="3551423"/>
            <a:chOff x="2876224" y="1677776"/>
            <a:chExt cx="6316120" cy="3551423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6224" y="1677776"/>
              <a:ext cx="6316120" cy="3551423"/>
            </a:xfrm>
            <a:prstGeom prst="rect">
              <a:avLst/>
            </a:prstGeom>
          </p:spPr>
        </p:pic>
        <p:sp>
          <p:nvSpPr>
            <p:cNvPr id="12" name="מלבן מעוגל 11"/>
            <p:cNvSpPr/>
            <p:nvPr/>
          </p:nvSpPr>
          <p:spPr>
            <a:xfrm>
              <a:off x="3791744" y="2132856"/>
              <a:ext cx="864096" cy="180020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683846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33600" y="1423317"/>
            <a:ext cx="8229600" cy="4525963"/>
          </a:xfrm>
          <a:noFill/>
        </p:spPr>
        <p:txBody>
          <a:bodyPr>
            <a:noAutofit/>
          </a:bodyPr>
          <a:lstStyle/>
          <a:p>
            <a:pPr algn="just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שימור ידע...</a:t>
            </a:r>
          </a:p>
          <a:p>
            <a:pPr algn="just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זמן בטחון לפני טיסה (ללא יציאה מחוץ למוסקבה)</a:t>
            </a:r>
          </a:p>
          <a:p>
            <a:pPr algn="just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קידום שת"פ בין המכללות</a:t>
            </a:r>
          </a:p>
          <a:p>
            <a:pPr algn="just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שילוב בין תכני לימוד והרצאות, לתכני תרבות וזמן פנאי - לשימור</a:t>
            </a:r>
          </a:p>
          <a:p>
            <a:pPr algn="just"/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אניה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המדריכה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- לשימור</a:t>
            </a:r>
          </a:p>
          <a:p>
            <a:pPr algn="just"/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592925" y="260648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לקחים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2828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33600" y="1423317"/>
            <a:ext cx="8229600" cy="4525963"/>
          </a:xfrm>
          <a:noFill/>
        </p:spPr>
        <p:txBody>
          <a:bodyPr>
            <a:noAutofit/>
          </a:bodyPr>
          <a:lstStyle/>
          <a:p>
            <a:pPr algn="just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מתורגמן יום ד' </a:t>
            </a:r>
          </a:p>
          <a:p>
            <a:pPr algn="just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ישראליות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מקת"גים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הכנה....</a:t>
            </a:r>
          </a:p>
          <a:p>
            <a:pPr algn="just"/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592925" y="260648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פערים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9202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19400" y="258804"/>
            <a:ext cx="7053542" cy="782681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מטרת הסיור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055953" y="1239882"/>
            <a:ext cx="8247285" cy="4783470"/>
            <a:chOff x="824948" y="1179443"/>
            <a:chExt cx="4320000" cy="3654471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הכרת רוסיה כשחקן מרכזי במערכת הבינ"ל המתאפיינת </a:t>
              </a:r>
            </a:p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בחשיבה אסטרטגית "אחרת"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הכרת התרבות, המורשת והשורשים, ה "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DNA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הכרת תפיסת הביטחון הלאומי והתרבות האסטרטגית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למידה חווייתית משמעותית (לא אמרתי כייף...)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340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>
            <a:extLst>
              <a:ext uri="{FF2B5EF4-FFF2-40B4-BE49-F238E27FC236}">
                <a16:creationId xmlns:a16="http://schemas.microsoft.com/office/drawing/2014/main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2471728" y="343798"/>
            <a:ext cx="9595601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he-IL" sz="1000" b="1" dirty="0"/>
          </a:p>
        </p:txBody>
      </p:sp>
      <p:sp>
        <p:nvSpPr>
          <p:cNvPr id="8" name="מלבן מעוגל 7"/>
          <p:cNvSpPr/>
          <p:nvPr/>
        </p:nvSpPr>
        <p:spPr>
          <a:xfrm>
            <a:off x="2471728" y="44624"/>
            <a:ext cx="7328232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משתתפים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94603"/>
              </p:ext>
            </p:extLst>
          </p:nvPr>
        </p:nvGraphicFramePr>
        <p:xfrm>
          <a:off x="2423592" y="548680"/>
          <a:ext cx="7376368" cy="6190941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167450">
                  <a:extLst>
                    <a:ext uri="{9D8B030D-6E8A-4147-A177-3AD203B41FA5}">
                      <a16:colId xmlns:a16="http://schemas.microsoft.com/office/drawing/2014/main" val="1313405153"/>
                    </a:ext>
                  </a:extLst>
                </a:gridCol>
                <a:gridCol w="3411798">
                  <a:extLst>
                    <a:ext uri="{9D8B030D-6E8A-4147-A177-3AD203B41FA5}">
                      <a16:colId xmlns:a16="http://schemas.microsoft.com/office/drawing/2014/main" val="1913407435"/>
                    </a:ext>
                  </a:extLst>
                </a:gridCol>
                <a:gridCol w="2797120">
                  <a:extLst>
                    <a:ext uri="{9D8B030D-6E8A-4147-A177-3AD203B41FA5}">
                      <a16:colId xmlns:a16="http://schemas.microsoft.com/office/drawing/2014/main" val="3944812403"/>
                    </a:ext>
                  </a:extLst>
                </a:gridCol>
              </a:tblGrid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רפי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מדריך מוביל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228013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חן אלמוג (4) – משתתף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מוביל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341937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אייל ארגוב (1)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850841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Raju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Baijal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(1)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804225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Eros</a:t>
                      </a:r>
                      <a:r>
                        <a:rPr lang="en-US" sz="14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Zaniboni</a:t>
                      </a:r>
                      <a:r>
                        <a:rPr lang="en-US" sz="14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(2)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498208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Teng</a:t>
                      </a:r>
                      <a:r>
                        <a:rPr lang="en-US" sz="14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Shin</a:t>
                      </a:r>
                      <a:r>
                        <a:rPr lang="en-US" sz="14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Fong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(2)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50531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עומר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טישלר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(2)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8721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איציק כהן (2)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177033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מיכאל שפשק (2)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591707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חנונה (2)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045416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יאיר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נתנס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(3)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50082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גולדשמיט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(3)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330647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יהודה ואך (3)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954353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טייב (3)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 /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?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464579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אייל כליף (4)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975673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ענת חן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כשר/צמחוני,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901863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אתי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קטלר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כשר/צמחוני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76236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יוני סיידה מרום– מד"ר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994134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ולדי /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אנה / דניאל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ראקוב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מתורגמן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9156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12424" y="6093296"/>
            <a:ext cx="2232248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אניה</a:t>
            </a:r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המדריכה</a:t>
            </a:r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37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 txBox="1">
            <a:spLocks/>
          </p:cNvSpPr>
          <p:nvPr/>
        </p:nvSpPr>
        <p:spPr>
          <a:xfrm>
            <a:off x="3575720" y="6085"/>
            <a:ext cx="5616624" cy="6146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סיור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73444"/>
              </p:ext>
            </p:extLst>
          </p:nvPr>
        </p:nvGraphicFramePr>
        <p:xfrm>
          <a:off x="191345" y="620687"/>
          <a:ext cx="12006119" cy="623731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497687">
                  <a:extLst>
                    <a:ext uri="{9D8B030D-6E8A-4147-A177-3AD203B41FA5}">
                      <a16:colId xmlns:a16="http://schemas.microsoft.com/office/drawing/2014/main" val="2006921609"/>
                    </a:ext>
                  </a:extLst>
                </a:gridCol>
                <a:gridCol w="2537209">
                  <a:extLst>
                    <a:ext uri="{9D8B030D-6E8A-4147-A177-3AD203B41FA5}">
                      <a16:colId xmlns:a16="http://schemas.microsoft.com/office/drawing/2014/main" val="3168005034"/>
                    </a:ext>
                  </a:extLst>
                </a:gridCol>
                <a:gridCol w="2373977">
                  <a:extLst>
                    <a:ext uri="{9D8B030D-6E8A-4147-A177-3AD203B41FA5}">
                      <a16:colId xmlns:a16="http://schemas.microsoft.com/office/drawing/2014/main" val="329664948"/>
                    </a:ext>
                  </a:extLst>
                </a:gridCol>
                <a:gridCol w="2537209">
                  <a:extLst>
                    <a:ext uri="{9D8B030D-6E8A-4147-A177-3AD203B41FA5}">
                      <a16:colId xmlns:a16="http://schemas.microsoft.com/office/drawing/2014/main" val="4058724446"/>
                    </a:ext>
                  </a:extLst>
                </a:gridCol>
                <a:gridCol w="2060037">
                  <a:extLst>
                    <a:ext uri="{9D8B030D-6E8A-4147-A177-3AD203B41FA5}">
                      <a16:colId xmlns:a16="http://schemas.microsoft.com/office/drawing/2014/main" val="1064955416"/>
                    </a:ext>
                  </a:extLst>
                </a:gridCol>
              </a:tblGrid>
              <a:tr h="2369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ה</a:t>
                      </a:r>
                      <a:r>
                        <a:rPr lang="ar-SA" sz="1200" b="1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16/05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ד</a:t>
                      </a:r>
                      <a:r>
                        <a:rPr lang="ar-SA" sz="1200" b="1">
                          <a:effectLst/>
                          <a:latin typeface="David" panose="020E0502060401010101" pitchFamily="34" charset="-79"/>
                        </a:rPr>
                        <a:t>'</a:t>
                      </a: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15/05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ג</a:t>
                      </a:r>
                      <a:r>
                        <a:rPr lang="ar-SA" sz="1200" b="1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14/05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ב</a:t>
                      </a:r>
                      <a:r>
                        <a:rPr lang="ar-SA" sz="1200" b="1" dirty="0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13/05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א</a:t>
                      </a:r>
                      <a:r>
                        <a:rPr lang="ar-SA" sz="1200" b="1">
                          <a:effectLst/>
                          <a:latin typeface="David" panose="020E0502060401010101" pitchFamily="34" charset="-79"/>
                        </a:rPr>
                        <a:t>'</a:t>
                      </a: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12/05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139503"/>
                  </a:ext>
                </a:extLst>
              </a:tr>
              <a:tr h="47398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פארק הניצחון +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מוזיאון המלחמה הפטריוטית הגדולה (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מלחה"ע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ה-</a:t>
                      </a: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II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נסיעה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המצב כלכלי והשפעתו על מדיניות הפנים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ישראל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ברוסיה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73729"/>
                  </a:ext>
                </a:extLst>
              </a:tr>
              <a:tr h="23699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ביקור באקדמיה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הצבאית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(מדי ייצוג)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מדיניות חוץ ובטחון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מצב פוליטי פנימי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81064"/>
                  </a:ext>
                </a:extLst>
              </a:tr>
              <a:tr h="71097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נחיתה ב- </a:t>
                      </a: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DME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 </a:t>
                      </a:r>
                      <a:r>
                        <a:rPr lang="ru-RU" sz="1200" b="1" dirty="0">
                          <a:effectLst/>
                          <a:cs typeface="David" panose="020E0502060401010101" pitchFamily="34" charset="-79"/>
                        </a:rPr>
                        <a:t>611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89965"/>
                  </a:ext>
                </a:extLst>
              </a:tr>
              <a:tr h="473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מדיניות רוסיה במזה"ת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מדיניות חוץ רוסיה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+ התארגנות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087769"/>
                  </a:ext>
                </a:extLst>
              </a:tr>
              <a:tr h="23699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 למשרד החוץ + א.צ.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708"/>
                  </a:ext>
                </a:extLst>
              </a:tr>
              <a:tr h="16053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א.צ.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671067"/>
                  </a:ext>
                </a:extLst>
              </a:tr>
              <a:tr h="76458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 מסכמת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 מסעדת ירושלים)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רוסיה - מזה"ת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סגן שר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החוץ -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מיכאל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בוגדנוב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תכנון מדיניות החוץ 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09213"/>
                  </a:ext>
                </a:extLst>
              </a:tr>
              <a:tr h="31084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נספח ההגנה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42014"/>
                  </a:ext>
                </a:extLst>
              </a:tr>
              <a:tr h="366439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מודרך בקרמלין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84649"/>
                  </a:ext>
                </a:extLst>
              </a:tr>
              <a:tr h="62601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לשד"ת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רכבת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68069"/>
                  </a:ext>
                </a:extLst>
              </a:tr>
              <a:tr h="31084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ובטחון לאומי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זמן 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חופשי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הכרות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מרכז מוסקבה / מתחם הקרמלין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0532"/>
                  </a:ext>
                </a:extLst>
              </a:tr>
              <a:tr h="44289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ׁזמן חופשי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26074"/>
                  </a:ext>
                </a:extLst>
              </a:tr>
              <a:tr h="473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א.ע.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+ התארגנות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13807"/>
                  </a:ext>
                </a:extLst>
              </a:tr>
              <a:tr h="236990">
                <a:tc vMerge="1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א.ע. + נסיעה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281330"/>
                  </a:ext>
                </a:extLst>
              </a:tr>
              <a:tr h="2369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לשד"ת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קבלת פנים עצמאות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שגרירות ישראל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במוסקבה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(מדי ייצוג)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לילה במוסקבה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2693"/>
                  </a:ext>
                </a:extLst>
              </a:tr>
              <a:tr h="2369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תרבות – מופע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54665"/>
                  </a:ext>
                </a:extLst>
              </a:tr>
              <a:tr h="2369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ערב חופשי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03823"/>
                  </a:ext>
                </a:extLst>
              </a:tr>
              <a:tr h="473980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המראה 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DME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903106"/>
                  </a:ext>
                </a:extLst>
              </a:tr>
              <a:tr h="2369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3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5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005218"/>
              </p:ext>
            </p:extLst>
          </p:nvPr>
        </p:nvGraphicFramePr>
        <p:xfrm>
          <a:off x="108856" y="1413792"/>
          <a:ext cx="8083732" cy="5396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0933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val="2793423482"/>
                    </a:ext>
                  </a:extLst>
                </a:gridCol>
              </a:tblGrid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67321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02:30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</a:t>
                      </a:r>
                      <a:r>
                        <a:rPr lang="he-IL" sz="16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נתב"ג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638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05:50-10:05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טיסה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LY611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שד"ת</a:t>
                      </a:r>
                      <a:r>
                        <a:rPr lang="he-IL" sz="16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דומודדובו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למלון </a:t>
                      </a:r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+א.צ.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Ararat Park  Hyatt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13:30-15:00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- רוסיה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נספח – אל"מ גרמן (עברית)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16:00-20:00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סיור היכרות והדרכה מוסקבה- </a:t>
                      </a:r>
                      <a:r>
                        <a:rPr lang="he-IL" sz="16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אניה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אניה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מרכז מוסקבה / מתחם הקרמלין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(גשר הפטריארך, גני אלכסנדר, מתחם הקרמלין, כיכר אדומה</a:t>
                      </a:r>
                      <a:r>
                        <a:rPr lang="he-IL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)</a:t>
                      </a:r>
                      <a:endParaRPr lang="he-IL" sz="16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23:00 – 20:00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ערב חופשי </a:t>
                      </a:r>
                    </a:p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(ארוחת ערב עצמאית)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6729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סיור – יום א' 12/5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88" y="1413792"/>
            <a:ext cx="3999412" cy="187119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89" y="3207091"/>
            <a:ext cx="4064000" cy="21585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88" y="4559300"/>
            <a:ext cx="4064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43251"/>
              </p:ext>
            </p:extLst>
          </p:nvPr>
        </p:nvGraphicFramePr>
        <p:xfrm>
          <a:off x="191344" y="1355785"/>
          <a:ext cx="11891800" cy="50258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69132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276768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4238758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07142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5030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 בוקר בנוכחות השגריר- מר גרי קורן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אוכל מלון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יחסים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בילאטרלים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רוסיה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-ישראל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ישראל ברוסיה, מר גרי קורן (עברית)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חליפה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829117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מצב פוליטי פנימי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גב' מריה ליפמן , עורכת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ראשית עיתון סוציו-פוליטי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(אנגלית)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07662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11:00-11:45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מדיניות חוץ רוסיה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דר'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איוון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טימופייב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, ראש מועצת יחב"ל (אנגלית)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570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+ א.צ.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רוסיה – מזה"ת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סגן שר החוץ לענייני מזה"ת ואפריקה ושליח הנשיא 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לאזור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-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מר </a:t>
                      </a: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מיכאל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בוגדנוב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(רוסית)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משרד החוץ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חליפה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74774"/>
                  </a:ext>
                </a:extLst>
              </a:tr>
              <a:tr h="5881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14:15-15:00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תכנון מדיניות החוץ הרוסית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מר סרגיי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בזדניקין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,                                                                 סגן </a:t>
                      </a: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ראש המחלקת לתכנון מדיני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(רוסית)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53749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15:00-19:00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זמן חופשי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496715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19:00-23:00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ערב + סיור לילה במוסקבה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אניה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אניה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 smtClean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 </a:t>
            </a:r>
            <a:endParaRPr lang="he-IL" b="1" dirty="0">
              <a:solidFill>
                <a:srgbClr val="00B05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סיור – יום ב' 13/5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941168"/>
            <a:ext cx="424847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22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672827"/>
              </p:ext>
            </p:extLst>
          </p:nvPr>
        </p:nvGraphicFramePr>
        <p:xfrm>
          <a:off x="-26368" y="1355785"/>
          <a:ext cx="12109512" cy="55570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969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355066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431636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38396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אוכל מלון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9:00-9:45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המצב כלכלי והשפעתו על מדיניות הפנים</a:t>
                      </a:r>
                      <a:endParaRPr lang="en-US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מר יבגני </a:t>
                      </a:r>
                      <a:r>
                        <a:rPr lang="he-I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גונטמאכר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,</a:t>
                      </a:r>
                    </a:p>
                    <a:p>
                      <a:pPr algn="ctr"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יועץ כלכלה בינ"ל לממשלה לשעבר (אנגלית)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חליפה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33082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מדיניות חוץ ובטחון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מר דמיטרי </a:t>
                      </a:r>
                      <a:r>
                        <a:rPr lang="he-I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טריינין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חוקר אקדמי, קולונל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לשעבר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(אנגלית)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953562"/>
                  </a:ext>
                </a:extLst>
              </a:tr>
              <a:tr h="48146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11:00-11:45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מדיניות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רוסיה במזרח התיכון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מר יורי </a:t>
                      </a:r>
                      <a:r>
                        <a:rPr lang="he-I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בארמין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,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                                                                                     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חוקר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ופרשן אסטרטגיית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רוסיה במזה"ת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(אנגלית)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3217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143655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14:00-17:00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סיור בקרמלין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אניה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קרמלין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</a:t>
                      </a:r>
                    </a:p>
                    <a:p>
                      <a:pPr algn="ctr" rtl="1"/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חליפה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295655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17:00-19:00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התארגנות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  <a:tr h="71771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19:00-22:00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he-IL" sz="20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  קבלת פנים שגרירות ישראל ליום העצמאות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האופרה –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תאטרון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סטנסלבסקי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 ייצוג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967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סיור – יום ג' 14/5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3865758"/>
            <a:ext cx="3528392" cy="237155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293096"/>
            <a:ext cx="3168352" cy="26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123101"/>
              </p:ext>
            </p:extLst>
          </p:nvPr>
        </p:nvGraphicFramePr>
        <p:xfrm>
          <a:off x="191344" y="1371850"/>
          <a:ext cx="9145017" cy="51213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3594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958465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1536959618"/>
                    </a:ext>
                  </a:extLst>
                </a:gridCol>
                <a:gridCol w="3259684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312824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5030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 בוקר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אוכל מלון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נסיעה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368333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10:00-11:00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ביקור באקדמיה צבאית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תפיסת הביטחון של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רוסיה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(רוסית)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אקדמיה צבאית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</a:t>
                      </a:r>
                    </a:p>
                    <a:p>
                      <a:pPr algn="ctr" rtl="1"/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 ייצוג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2002626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11:15-12:00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לקחי לחימה בסוריה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(רוסית)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6775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12:15-12:45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הרצאת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בטל"מ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ישראל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אייל כליף / חן (עברית / </a:t>
                      </a:r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אנגלית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12430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12:45-13:00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הנחת זר משותפת - אנדרטה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 המשלחת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85793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נסיעה + א.צ.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2787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16:00-17:00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אסטרטגיה וביטחון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לאומי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מר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חודריונוק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מיכאל (רוסית)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חליפה / קוד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17:00-18:00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816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ערב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456576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19:00-21:00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 פולקלור – "טבעת הזהב"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תיאטרון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קוד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כחול – </a:t>
            </a:r>
            <a:r>
              <a:rPr kumimoji="0" lang="he-I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חוייתי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92AA4C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,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אדום - בטחוני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,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כתום – חברתי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,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צהוב – כלכלי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,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ירוק – מדיני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6AAC9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לו"ז פרטני סיור – יום ד' 15/5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22" y="4438650"/>
            <a:ext cx="2900678" cy="24193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22" y="1355785"/>
            <a:ext cx="3573430" cy="30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3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3489</TotalTime>
  <Words>1879</Words>
  <Application>Microsoft Office PowerPoint</Application>
  <PresentationFormat>מסך רחב</PresentationFormat>
  <Paragraphs>560</Paragraphs>
  <Slides>21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David</vt:lpstr>
      <vt:lpstr>Gisha</vt:lpstr>
      <vt:lpstr>Tahoma</vt:lpstr>
      <vt:lpstr>Wingdings 3</vt:lpstr>
      <vt:lpstr>עשן מתפתל</vt:lpstr>
      <vt:lpstr>סיור מזרח - רוסיה</vt:lpstr>
      <vt:lpstr>כללי</vt:lpstr>
      <vt:lpstr>מטרת הסיור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לקחים</vt:lpstr>
      <vt:lpstr>פערים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u26633</cp:lastModifiedBy>
  <cp:revision>309</cp:revision>
  <cp:lastPrinted>2017-10-15T04:06:39Z</cp:lastPrinted>
  <dcterms:created xsi:type="dcterms:W3CDTF">2017-09-23T04:50:33Z</dcterms:created>
  <dcterms:modified xsi:type="dcterms:W3CDTF">2019-04-16T17:22:10Z</dcterms:modified>
</cp:coreProperties>
</file>