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197E50-8EBC-4874-863D-F00218B0326E}" type="doc">
      <dgm:prSet loTypeId="urn:microsoft.com/office/officeart/2005/8/layout/arrow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C757CA7E-DBDE-481B-8FBD-A72115C5E5F0}">
      <dgm:prSet phldrT="[טקסט]"/>
      <dgm:spPr/>
      <dgm:t>
        <a:bodyPr/>
        <a:lstStyle/>
        <a:p>
          <a:pPr rtl="1"/>
          <a:r>
            <a:rPr lang="he-IL" dirty="0" smtClean="0"/>
            <a:t>אינטגרציה מלאה </a:t>
          </a:r>
          <a:r>
            <a:rPr lang="he-IL" dirty="0" err="1" smtClean="0"/>
            <a:t>במב"ל</a:t>
          </a:r>
          <a:endParaRPr lang="he-IL" dirty="0"/>
        </a:p>
      </dgm:t>
    </dgm:pt>
    <dgm:pt modelId="{881C4501-05F1-4A48-A7D7-93C4505753EF}" type="parTrans" cxnId="{DB7400CE-4785-4379-A125-E49D2A5A0E57}">
      <dgm:prSet/>
      <dgm:spPr/>
      <dgm:t>
        <a:bodyPr/>
        <a:lstStyle/>
        <a:p>
          <a:pPr rtl="1"/>
          <a:endParaRPr lang="he-IL"/>
        </a:p>
      </dgm:t>
    </dgm:pt>
    <dgm:pt modelId="{A58FE28A-40D8-4F1B-97C7-36716C3EDEF1}" type="sibTrans" cxnId="{DB7400CE-4785-4379-A125-E49D2A5A0E57}">
      <dgm:prSet/>
      <dgm:spPr/>
      <dgm:t>
        <a:bodyPr/>
        <a:lstStyle/>
        <a:p>
          <a:pPr rtl="1"/>
          <a:endParaRPr lang="he-IL"/>
        </a:p>
      </dgm:t>
    </dgm:pt>
    <dgm:pt modelId="{6384884C-F6DF-47F5-B606-38CA9B0E54AF}">
      <dgm:prSet phldrT="[טקסט]"/>
      <dgm:spPr/>
      <dgm:t>
        <a:bodyPr/>
        <a:lstStyle/>
        <a:p>
          <a:pPr rtl="1"/>
          <a:r>
            <a:rPr lang="he-IL" dirty="0" smtClean="0"/>
            <a:t>ליווי צמוד, חניכה, תכנית נפרדת</a:t>
          </a:r>
          <a:endParaRPr lang="he-IL" dirty="0"/>
        </a:p>
      </dgm:t>
    </dgm:pt>
    <dgm:pt modelId="{79114C77-AAC3-4D03-892F-54C1F3D5853A}" type="parTrans" cxnId="{B9E266C6-87ED-4FDB-B15F-E319DB41992D}">
      <dgm:prSet/>
      <dgm:spPr/>
      <dgm:t>
        <a:bodyPr/>
        <a:lstStyle/>
        <a:p>
          <a:pPr rtl="1"/>
          <a:endParaRPr lang="he-IL"/>
        </a:p>
      </dgm:t>
    </dgm:pt>
    <dgm:pt modelId="{CAF26FD7-90CE-4F6E-B335-313FA2BA3EC1}" type="sibTrans" cxnId="{B9E266C6-87ED-4FDB-B15F-E319DB41992D}">
      <dgm:prSet/>
      <dgm:spPr/>
      <dgm:t>
        <a:bodyPr/>
        <a:lstStyle/>
        <a:p>
          <a:pPr rtl="1"/>
          <a:endParaRPr lang="he-IL"/>
        </a:p>
      </dgm:t>
    </dgm:pt>
    <dgm:pt modelId="{02109BE2-3654-42B2-8DFA-446B317A03DF}" type="pres">
      <dgm:prSet presAssocID="{A7197E50-8EBC-4874-863D-F00218B0326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97347FEA-9C76-4B11-A3AF-51AA35CFCFF7}" type="pres">
      <dgm:prSet presAssocID="{C757CA7E-DBDE-481B-8FBD-A72115C5E5F0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4BE08CD-0A68-459D-89ED-885F706851D7}" type="pres">
      <dgm:prSet presAssocID="{6384884C-F6DF-47F5-B606-38CA9B0E54AF}" presName="arrow" presStyleLbl="node1" presStyleIdx="1" presStyleCnt="2" custRadScaleRad="122968" custRadScaleInc="250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790DCDD2-EBF0-4DAC-BE0F-7E5E655E0C16}" type="presOf" srcId="{C757CA7E-DBDE-481B-8FBD-A72115C5E5F0}" destId="{97347FEA-9C76-4B11-A3AF-51AA35CFCFF7}" srcOrd="0" destOrd="0" presId="urn:microsoft.com/office/officeart/2005/8/layout/arrow1"/>
    <dgm:cxn modelId="{B9E266C6-87ED-4FDB-B15F-E319DB41992D}" srcId="{A7197E50-8EBC-4874-863D-F00218B0326E}" destId="{6384884C-F6DF-47F5-B606-38CA9B0E54AF}" srcOrd="1" destOrd="0" parTransId="{79114C77-AAC3-4D03-892F-54C1F3D5853A}" sibTransId="{CAF26FD7-90CE-4F6E-B335-313FA2BA3EC1}"/>
    <dgm:cxn modelId="{BD3D0DA0-2E79-4728-A70D-F8D304EFF8A3}" type="presOf" srcId="{A7197E50-8EBC-4874-863D-F00218B0326E}" destId="{02109BE2-3654-42B2-8DFA-446B317A03DF}" srcOrd="0" destOrd="0" presId="urn:microsoft.com/office/officeart/2005/8/layout/arrow1"/>
    <dgm:cxn modelId="{DB7400CE-4785-4379-A125-E49D2A5A0E57}" srcId="{A7197E50-8EBC-4874-863D-F00218B0326E}" destId="{C757CA7E-DBDE-481B-8FBD-A72115C5E5F0}" srcOrd="0" destOrd="0" parTransId="{881C4501-05F1-4A48-A7D7-93C4505753EF}" sibTransId="{A58FE28A-40D8-4F1B-97C7-36716C3EDEF1}"/>
    <dgm:cxn modelId="{ED1D57EE-D25E-477A-AE9F-1A81D41056C2}" type="presOf" srcId="{6384884C-F6DF-47F5-B606-38CA9B0E54AF}" destId="{84BE08CD-0A68-459D-89ED-885F706851D7}" srcOrd="0" destOrd="0" presId="urn:microsoft.com/office/officeart/2005/8/layout/arrow1"/>
    <dgm:cxn modelId="{9593C89C-A352-4695-A43C-3AB8998FBABE}" type="presParOf" srcId="{02109BE2-3654-42B2-8DFA-446B317A03DF}" destId="{97347FEA-9C76-4B11-A3AF-51AA35CFCFF7}" srcOrd="0" destOrd="0" presId="urn:microsoft.com/office/officeart/2005/8/layout/arrow1"/>
    <dgm:cxn modelId="{92345DA6-9F98-4D60-9FD2-D04B234E6161}" type="presParOf" srcId="{02109BE2-3654-42B2-8DFA-446B317A03DF}" destId="{84BE08CD-0A68-459D-89ED-885F706851D7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347FEA-9C76-4B11-A3AF-51AA35CFCFF7}">
      <dsp:nvSpPr>
        <dsp:cNvPr id="0" name=""/>
        <dsp:cNvSpPr/>
      </dsp:nvSpPr>
      <dsp:spPr>
        <a:xfrm rot="16200000">
          <a:off x="124" y="1016"/>
          <a:ext cx="2198241" cy="2198241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אינטגרציה מלאה </a:t>
          </a:r>
          <a:r>
            <a:rPr lang="he-IL" sz="2000" kern="1200" dirty="0" err="1" smtClean="0"/>
            <a:t>במב"ל</a:t>
          </a:r>
          <a:endParaRPr lang="he-IL" sz="2000" kern="1200" dirty="0"/>
        </a:p>
      </dsp:txBody>
      <dsp:txXfrm rot="5400000">
        <a:off x="384816" y="550576"/>
        <a:ext cx="1813549" cy="1099121"/>
      </dsp:txXfrm>
    </dsp:sp>
    <dsp:sp modelId="{84BE08CD-0A68-459D-89ED-885F706851D7}">
      <dsp:nvSpPr>
        <dsp:cNvPr id="0" name=""/>
        <dsp:cNvSpPr/>
      </dsp:nvSpPr>
      <dsp:spPr>
        <a:xfrm rot="5400000">
          <a:off x="5510658" y="2033"/>
          <a:ext cx="2198241" cy="2198241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ליווי צמוד, חניכה, תכנית נפרדת</a:t>
          </a:r>
          <a:endParaRPr lang="he-IL" sz="2000" kern="1200" dirty="0"/>
        </a:p>
      </dsp:txBody>
      <dsp:txXfrm rot="-5400000">
        <a:off x="5510658" y="551593"/>
        <a:ext cx="1813549" cy="10991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7/24/2017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7/24/2017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2062163"/>
            <a:ext cx="9144000" cy="23876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he-IL" b="1" dirty="0" smtClean="0">
                <a:cs typeface="+mn-cs"/>
              </a:rPr>
              <a:t>העמקה בנושא שילוב תלמידים בינלאומיים </a:t>
            </a:r>
            <a:r>
              <a:rPr lang="he-IL" b="1" dirty="0" err="1" smtClean="0">
                <a:cs typeface="+mn-cs"/>
              </a:rPr>
              <a:t>במב"ל</a:t>
            </a:r>
            <a:r>
              <a:rPr lang="he-IL" b="1" dirty="0" smtClean="0">
                <a:cs typeface="+mn-cs"/>
              </a:rPr>
              <a:t/>
            </a:r>
            <a:br>
              <a:rPr lang="he-IL" b="1" dirty="0" smtClean="0">
                <a:cs typeface="+mn-cs"/>
              </a:rPr>
            </a:br>
            <a:endParaRPr lang="he-IL" b="1" dirty="0">
              <a:cs typeface="+mn-cs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4541838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סיכום מחזור מ"ד ומחשבות לקראת מחזור מ"ה ולשנים הבאות</a:t>
            </a:r>
          </a:p>
          <a:p>
            <a:endParaRPr lang="he-IL" dirty="0"/>
          </a:p>
          <a:p>
            <a:endParaRPr lang="he-IL" dirty="0" smtClean="0"/>
          </a:p>
          <a:p>
            <a:r>
              <a:rPr lang="he-IL" dirty="0" smtClean="0"/>
              <a:t>יולי 2017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75825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>
                <a:cs typeface="+mn-cs"/>
              </a:rPr>
              <a:t>מיקוד הדיון</a:t>
            </a:r>
            <a:endParaRPr lang="he-IL" b="1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he-IL" dirty="0" smtClean="0"/>
              <a:t>שאלת עצם קיומה של התכנית לבינ"ל </a:t>
            </a:r>
            <a:r>
              <a:rPr lang="he-IL" dirty="0" err="1" smtClean="0"/>
              <a:t>במב"ל</a:t>
            </a:r>
            <a:r>
              <a:rPr lang="he-IL" dirty="0"/>
              <a:t> </a:t>
            </a:r>
            <a:r>
              <a:rPr lang="he-IL" dirty="0" smtClean="0"/>
              <a:t>שבה ועולה, נתייחס אליה, אך נתמקד באופן בו ניתן לעשות את התכנית טובה יותר. </a:t>
            </a:r>
          </a:p>
          <a:p>
            <a:pPr algn="just">
              <a:lnSpc>
                <a:spcPct val="150000"/>
              </a:lnSpc>
            </a:pPr>
            <a:r>
              <a:rPr lang="he-IL" dirty="0" smtClean="0"/>
              <a:t>הצבעה על קשיים הקיימים כיום בתכנית וכיווני חשיבה לשיפורם. </a:t>
            </a:r>
            <a:endParaRPr lang="he-IL" dirty="0" smtClean="0"/>
          </a:p>
          <a:p>
            <a:pPr algn="just">
              <a:lnSpc>
                <a:spcPct val="150000"/>
              </a:lnSpc>
            </a:pPr>
            <a:r>
              <a:rPr lang="he-IL" dirty="0" smtClean="0"/>
              <a:t>התייחסות לתחושות החניכים הבינלאומיים אודות שינוי בקשב אליהם כקבוצה ובחינת הצורך. </a:t>
            </a:r>
            <a:endParaRPr lang="he-IL" dirty="0" smtClean="0"/>
          </a:p>
          <a:p>
            <a:pPr marL="0" indent="0" algn="just">
              <a:lnSpc>
                <a:spcPct val="150000"/>
              </a:lnSpc>
              <a:buNone/>
            </a:pPr>
            <a:endParaRPr lang="he-IL" dirty="0" smtClean="0"/>
          </a:p>
        </p:txBody>
      </p:sp>
    </p:spTree>
    <p:extLst>
      <p:ext uri="{BB962C8B-B14F-4D97-AF65-F5344CB8AC3E}">
        <p14:creationId xmlns:p14="http://schemas.microsoft.com/office/powerpoint/2010/main" val="3110020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876300" y="1152524"/>
            <a:ext cx="10515600" cy="519747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he-IL" sz="2400" dirty="0" smtClean="0"/>
              <a:t>"עיקרי תפיסת הביטחון הלאומי... מניעת דה לגיטימציה</a:t>
            </a:r>
            <a:r>
              <a:rPr lang="he-IL" sz="2400" b="1" dirty="0" smtClean="0"/>
              <a:t>, שיתוף פעולה אסטרטגי – חיזוק היחסים עם ארה"ב</a:t>
            </a:r>
            <a:r>
              <a:rPr lang="he-IL" sz="2400" dirty="0" smtClean="0"/>
              <a:t> ופיתוח קשרים אסטרטגיים עם עוד מדינות מפתח".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e-IL" sz="2400" dirty="0" smtClean="0"/>
              <a:t>"</a:t>
            </a:r>
            <a:r>
              <a:rPr lang="he-IL" sz="2400" b="1" dirty="0" smtClean="0"/>
              <a:t>חיזוק מעמדה של ישראל בזירה האזורית... </a:t>
            </a:r>
            <a:r>
              <a:rPr lang="he-IL" sz="2400" dirty="0" smtClean="0"/>
              <a:t>ומיצוי פוטנציאל של שיתוף הפעולה עם גורמים מתונים במרחב".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he-IL" sz="2400" dirty="0" smtClean="0"/>
              <a:t>"הפעלת הכוח של צה"ל... מניעת עימות והרתעת אויב... </a:t>
            </a:r>
            <a:r>
              <a:rPr lang="he-IL" sz="2400" b="1" dirty="0" smtClean="0"/>
              <a:t>הרחבה והעמקה של שותפות אזורית ובינ"ל מול האויבים</a:t>
            </a:r>
            <a:r>
              <a:rPr lang="he-IL" sz="2400" dirty="0" smtClean="0"/>
              <a:t>". 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he-IL" sz="2400" dirty="0"/>
          </a:p>
          <a:p>
            <a:pPr marL="0" indent="0" algn="l">
              <a:lnSpc>
                <a:spcPct val="150000"/>
              </a:lnSpc>
              <a:buNone/>
            </a:pPr>
            <a:r>
              <a:rPr lang="he-IL" sz="2000" dirty="0" smtClean="0"/>
              <a:t>(מתוך אסטרטגיית צה"ל)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13321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>
                <a:cs typeface="+mn-cs"/>
              </a:rPr>
              <a:t>מטרות התכנית</a:t>
            </a:r>
            <a:endParaRPr lang="he-IL" b="1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he-IL" dirty="0" smtClean="0"/>
              <a:t>העשרת השיח על ביטחון לאומי באמצעות חשיפה להשקפות עולם שונות וחיצוניות למדינת ישראל, באופן המעצים את תלמידי </a:t>
            </a:r>
            <a:r>
              <a:rPr lang="he-IL" dirty="0" err="1" smtClean="0"/>
              <a:t>המב"ל</a:t>
            </a:r>
            <a:r>
              <a:rPr lang="he-IL" dirty="0" smtClean="0"/>
              <a:t> הישראלים ומרחיב את היריעה. </a:t>
            </a:r>
          </a:p>
          <a:p>
            <a:pPr algn="just">
              <a:lnSpc>
                <a:spcPct val="150000"/>
              </a:lnSpc>
            </a:pPr>
            <a:r>
              <a:rPr lang="he-IL" dirty="0" smtClean="0"/>
              <a:t>חשיפת מדינת ישראל וצה"ל בפני בכירים במערכות הביטחון של מדינות ידידותיות, מתוך הנחה שאלו יוכלו לשמש 'שגרירים' של צה"ל ושל מדינת ישראל בתפקידיהם בעתיד.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97306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>
                <a:cs typeface="+mn-cs"/>
              </a:rPr>
              <a:t>אופן בחירת תלמידים בינ"ל </a:t>
            </a:r>
            <a:r>
              <a:rPr lang="he-IL" b="1" dirty="0" err="1" smtClean="0">
                <a:cs typeface="+mn-cs"/>
              </a:rPr>
              <a:t>למב"ל</a:t>
            </a:r>
            <a:endParaRPr lang="he-IL" b="1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he-IL" dirty="0" smtClean="0"/>
              <a:t>שלב ראשון – החלטה בדבר המדינות אליהם נפנה לרישום תלמידים </a:t>
            </a:r>
            <a:r>
              <a:rPr lang="he-IL" dirty="0" err="1" smtClean="0"/>
              <a:t>למב"ל</a:t>
            </a:r>
            <a:r>
              <a:rPr lang="he-IL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he-IL" dirty="0" smtClean="0"/>
              <a:t>שלב שני – תהליך מיון פנימי בכל מדינה השולחת נציג </a:t>
            </a:r>
            <a:r>
              <a:rPr lang="he-IL" dirty="0" err="1" smtClean="0"/>
              <a:t>למב"ל</a:t>
            </a:r>
            <a:r>
              <a:rPr lang="he-IL" dirty="0" smtClean="0"/>
              <a:t>. </a:t>
            </a:r>
          </a:p>
          <a:p>
            <a:pPr algn="just">
              <a:lnSpc>
                <a:spcPct val="150000"/>
              </a:lnSpc>
            </a:pPr>
            <a:endParaRPr lang="he-IL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he-IL" b="1" dirty="0" smtClean="0">
                <a:solidFill>
                  <a:srgbClr val="FF0000"/>
                </a:solidFill>
              </a:rPr>
              <a:t>השלב הראשון מבוצע במשותף עם חטיבת </a:t>
            </a:r>
            <a:r>
              <a:rPr lang="he-IL" b="1" dirty="0" err="1" smtClean="0">
                <a:solidFill>
                  <a:srgbClr val="FF0000"/>
                </a:solidFill>
              </a:rPr>
              <a:t>הקש"ח</a:t>
            </a:r>
            <a:r>
              <a:rPr lang="he-IL" b="1" dirty="0" smtClean="0">
                <a:solidFill>
                  <a:srgbClr val="FF0000"/>
                </a:solidFill>
              </a:rPr>
              <a:t> של צה"ל ומביא לידי ביטוי הן את האינטרסים של צה"ל בזירה הבינלאומית והן את הניסיון המצטבר </a:t>
            </a:r>
            <a:r>
              <a:rPr lang="he-IL" b="1" dirty="0" err="1" smtClean="0">
                <a:solidFill>
                  <a:srgbClr val="FF0000"/>
                </a:solidFill>
              </a:rPr>
              <a:t>במב"ל</a:t>
            </a:r>
            <a:r>
              <a:rPr lang="he-IL" b="1" dirty="0" smtClean="0">
                <a:solidFill>
                  <a:srgbClr val="FF0000"/>
                </a:solidFill>
              </a:rPr>
              <a:t> לאורך השנים. השפעתנו על השלב השני היא מעטה ביותר ומתמצה בהגדרת הקריטריונים לחניך </a:t>
            </a:r>
            <a:r>
              <a:rPr lang="he-IL" b="1" dirty="0" err="1" smtClean="0">
                <a:solidFill>
                  <a:srgbClr val="FF0000"/>
                </a:solidFill>
              </a:rPr>
              <a:t>במב"ל</a:t>
            </a:r>
            <a:r>
              <a:rPr lang="he-IL" b="1" dirty="0" smtClean="0">
                <a:solidFill>
                  <a:srgbClr val="FF0000"/>
                </a:solidFill>
              </a:rPr>
              <a:t>. </a:t>
            </a:r>
            <a:endParaRPr lang="he-IL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555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>
                <a:cs typeface="+mn-cs"/>
              </a:rPr>
              <a:t>הקשיים המרכזיים בתכנית</a:t>
            </a:r>
            <a:endParaRPr lang="he-IL" b="1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e-IL" dirty="0" smtClean="0"/>
              <a:t>השפה מהווה את הקושי והאתגר המרכזי ביכולת לייצר שיח משותף, פורה ומפרה. 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הבדלים תרבותיים לנציגים המגיעים ממדינות עם תרבויות שונות. 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סיווג </a:t>
            </a:r>
            <a:r>
              <a:rPr lang="he-IL" dirty="0" smtClean="0"/>
              <a:t>***</a:t>
            </a:r>
          </a:p>
          <a:p>
            <a:pPr>
              <a:lnSpc>
                <a:spcPct val="150000"/>
              </a:lnSpc>
            </a:pPr>
            <a:r>
              <a:rPr lang="he-IL" dirty="0" smtClean="0"/>
              <a:t>באמצע השנה – תחושה של החניכים הבינ"ל אודות שינוי בקשב אליהם כקבוצה. </a:t>
            </a:r>
            <a:endParaRPr lang="he-IL" dirty="0" smtClean="0"/>
          </a:p>
          <a:p>
            <a:pPr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91211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>
                <a:cs typeface="+mn-cs"/>
              </a:rPr>
              <a:t>מתח </a:t>
            </a:r>
            <a:r>
              <a:rPr lang="he-IL" b="1" dirty="0" smtClean="0">
                <a:cs typeface="+mn-cs"/>
              </a:rPr>
              <a:t>מרכזי בשילוב חניכים בינ"ל</a:t>
            </a:r>
            <a:endParaRPr lang="he-IL" b="1" dirty="0">
              <a:cs typeface="+mn-cs"/>
            </a:endParaRP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9918715"/>
              </p:ext>
            </p:extLst>
          </p:nvPr>
        </p:nvGraphicFramePr>
        <p:xfrm>
          <a:off x="2209800" y="3082925"/>
          <a:ext cx="7708900" cy="2200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0443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>
                <a:cs typeface="+mn-cs"/>
              </a:rPr>
              <a:t>גישות לשילוב החניכים הבינ"ל</a:t>
            </a:r>
            <a:endParaRPr lang="he-IL" b="1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he-IL" b="1" dirty="0" smtClean="0"/>
              <a:t>גישת האינטגרציה – </a:t>
            </a:r>
            <a:r>
              <a:rPr lang="he-IL" dirty="0" smtClean="0"/>
              <a:t>מתחילת שנת הלימודים (בתום פרק ההכנה) בתלמידים הבינ"ל משולבים באופן מלא בתכנית הלימודים של </a:t>
            </a:r>
            <a:r>
              <a:rPr lang="he-IL" dirty="0" err="1" smtClean="0"/>
              <a:t>המב"ל</a:t>
            </a:r>
            <a:r>
              <a:rPr lang="he-IL" dirty="0" smtClean="0"/>
              <a:t>. ממשיכים לקבל תמיכה מנהלתית ולא פורמלית מ- </a:t>
            </a:r>
            <a:r>
              <a:rPr lang="en-US" dirty="0" smtClean="0"/>
              <a:t>ISMO</a:t>
            </a:r>
            <a:r>
              <a:rPr lang="he-IL" dirty="0" smtClean="0"/>
              <a:t>). </a:t>
            </a:r>
          </a:p>
          <a:p>
            <a:pPr algn="just">
              <a:lnSpc>
                <a:spcPct val="150000"/>
              </a:lnSpc>
            </a:pPr>
            <a:r>
              <a:rPr lang="he-IL" b="1" dirty="0" smtClean="0"/>
              <a:t>גישת החניכה הצמודה – </a:t>
            </a:r>
            <a:r>
              <a:rPr lang="he-IL" dirty="0" smtClean="0"/>
              <a:t>קיבוע עוגנים למפגשים סדורים קבועים של התלמידים הבינלאומיים </a:t>
            </a:r>
            <a:r>
              <a:rPr lang="he-IL" dirty="0" err="1" smtClean="0"/>
              <a:t>במב"ל</a:t>
            </a:r>
            <a:r>
              <a:rPr lang="he-IL" dirty="0" smtClean="0"/>
              <a:t> לאורך השנה כולה בגרף על חשבון פעילות אחרת או בנוסף על תכנית הלימודים. בהובלת מדריך. </a:t>
            </a:r>
          </a:p>
          <a:p>
            <a:pPr algn="just">
              <a:lnSpc>
                <a:spcPct val="150000"/>
              </a:lnSpc>
            </a:pPr>
            <a:r>
              <a:rPr lang="he-IL" b="1" dirty="0" smtClean="0"/>
              <a:t>גישה משולבת – </a:t>
            </a:r>
            <a:r>
              <a:rPr lang="he-IL" dirty="0" smtClean="0"/>
              <a:t>קביעת מפגשים עיתיים ע"פ העניין או הצורך בהובלת מדריך. </a:t>
            </a:r>
          </a:p>
          <a:p>
            <a:pPr algn="just">
              <a:lnSpc>
                <a:spcPct val="150000"/>
              </a:lnSpc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82342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 smtClean="0">
                <a:cs typeface="+mn-cs"/>
              </a:rPr>
              <a:t>כיוונים ומענה לפערים</a:t>
            </a:r>
            <a:endParaRPr lang="he-IL" b="1" dirty="0">
              <a:cs typeface="+mn-cs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dirty="0" smtClean="0"/>
              <a:t>תאום ציפיות</a:t>
            </a:r>
          </a:p>
          <a:p>
            <a:r>
              <a:rPr lang="he-IL" dirty="0" smtClean="0"/>
              <a:t>סדנה לתלמידים הישראליים</a:t>
            </a:r>
          </a:p>
          <a:p>
            <a:r>
              <a:rPr lang="he-IL" dirty="0" smtClean="0"/>
              <a:t>תרגום</a:t>
            </a:r>
            <a:endParaRPr lang="he-IL" dirty="0" smtClean="0"/>
          </a:p>
          <a:p>
            <a:r>
              <a:rPr lang="he-IL" dirty="0" smtClean="0"/>
              <a:t>אחריות המדריך</a:t>
            </a:r>
          </a:p>
          <a:p>
            <a:r>
              <a:rPr lang="he-IL" dirty="0" smtClean="0"/>
              <a:t>מבנה הצוות</a:t>
            </a:r>
          </a:p>
          <a:p>
            <a:r>
              <a:rPr lang="he-IL" dirty="0" smtClean="0"/>
              <a:t>עמידה על תנאי סף</a:t>
            </a:r>
          </a:p>
          <a:p>
            <a:r>
              <a:rPr lang="he-IL" dirty="0" smtClean="0"/>
              <a:t>"מניעת זעזועים"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61534178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410</Words>
  <Application>Microsoft Office PowerPoint</Application>
  <PresentationFormat>מסך רחב</PresentationFormat>
  <Paragraphs>42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ערכת נושא Office</vt:lpstr>
      <vt:lpstr>העמקה בנושא שילוב תלמידים בינלאומיים במב"ל </vt:lpstr>
      <vt:lpstr>מיקוד הדיון</vt:lpstr>
      <vt:lpstr>מצגת של PowerPoint</vt:lpstr>
      <vt:lpstr>מטרות התכנית</vt:lpstr>
      <vt:lpstr>אופן בחירת תלמידים בינ"ל למב"ל</vt:lpstr>
      <vt:lpstr>הקשיים המרכזיים בתכנית</vt:lpstr>
      <vt:lpstr>מתח מרכזי בשילוב חניכים בינ"ל</vt:lpstr>
      <vt:lpstr>גישות לשילוב החניכים הבינ"ל</vt:lpstr>
      <vt:lpstr>כיוונים ומענה לפערים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העמקה בנושא שילוב תלמידים בינלאומיים במב"ל</dc:title>
  <dc:creator>u23920</dc:creator>
  <cp:lastModifiedBy>u23920 </cp:lastModifiedBy>
  <cp:revision>17</cp:revision>
  <dcterms:created xsi:type="dcterms:W3CDTF">2017-07-21T11:44:12Z</dcterms:created>
  <dcterms:modified xsi:type="dcterms:W3CDTF">2017-07-24T16:03:23Z</dcterms:modified>
</cp:coreProperties>
</file>