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27" r:id="rId2"/>
    <p:sldId id="328" r:id="rId3"/>
    <p:sldId id="329" r:id="rId4"/>
    <p:sldId id="361" r:id="rId5"/>
    <p:sldId id="362" r:id="rId6"/>
    <p:sldId id="353" r:id="rId7"/>
    <p:sldId id="355" r:id="rId8"/>
    <p:sldId id="360" r:id="rId9"/>
    <p:sldId id="356" r:id="rId10"/>
    <p:sldId id="357" r:id="rId11"/>
    <p:sldId id="359" r:id="rId12"/>
    <p:sldId id="358" r:id="rId13"/>
    <p:sldId id="363" r:id="rId14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9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ד'/אלול/תשע"ט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ד'/אלול/תשע"ט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04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04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04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04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04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04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04 ספטמבר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04 ספטמבר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04 ספטמבר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04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04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04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60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הסכם הגרעין עם איראן</a:t>
            </a:r>
            <a:endParaRPr lang="he-IL" sz="60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אוקטובר </a:t>
            </a: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2019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31896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מהות העסקה</a:t>
            </a:r>
            <a:endParaRPr lang="en-US" altLang="he-IL" sz="3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613508"/>
            <a:ext cx="10130028" cy="2082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מגבלות על תכנית הגרעין לתקופה מוגדרת בזמן תמורת הסרת סנקציות (ע"י ארה"ב, א"א והאו"ם)</a:t>
            </a:r>
          </a:p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b="1" dirty="0" smtClean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הפרת התחייבויות ע"י איראן גוררת החזרת הסנקציות</a:t>
            </a:r>
            <a:endParaRPr lang="he-IL" altLang="he-IL" sz="40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2769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395389"/>
            <a:ext cx="9637776" cy="822291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מחויבויות איראן ע"פ ההסכם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graphicFrame>
        <p:nvGraphicFramePr>
          <p:cNvPr id="11" name="טבלה 10">
            <a:extLst>
              <a:ext uri="{FF2B5EF4-FFF2-40B4-BE49-F238E27FC236}">
                <a16:creationId xmlns:a16="http://schemas.microsoft.com/office/drawing/2014/main" id="{FB0D5F80-6CC0-4BCB-B628-810253B18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444938"/>
              </p:ext>
            </p:extLst>
          </p:nvPr>
        </p:nvGraphicFramePr>
        <p:xfrm>
          <a:off x="3090513" y="1505181"/>
          <a:ext cx="6820872" cy="487601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43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875">
                  <a:extLst>
                    <a:ext uri="{9D8B030D-6E8A-4147-A177-3AD203B41FA5}">
                      <a16:colId xmlns:a16="http://schemas.microsoft.com/office/drawing/2014/main" val="296390210"/>
                    </a:ext>
                  </a:extLst>
                </a:gridCol>
                <a:gridCol w="2038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סוגיה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פירוט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משך זמן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215">
                <a:tc rowSpan="7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הגבלת העשרה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מספר צנטריפוגות</a:t>
                      </a:r>
                      <a:r>
                        <a:rPr lang="he-IL" sz="16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5060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10 שנים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215"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רמת העשרה 3.67%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15 שנים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215">
                <a:tc vMerge="1"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העשרה רק </a:t>
                      </a:r>
                      <a:r>
                        <a:rPr lang="he-IL" sz="160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בנתנז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15 שנים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215">
                <a:tc vMerge="1"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כמות אורניום</a:t>
                      </a:r>
                      <a:r>
                        <a:rPr lang="he-IL" sz="16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מועשר 300 ק"ג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15 שנים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15">
                <a:tc vMerge="1"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מתקן </a:t>
                      </a:r>
                      <a:r>
                        <a:rPr lang="he-IL" sz="160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בפורדו</a:t>
                      </a: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1040 צנטריפוגות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15 שנים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215"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ייצור צנטריפוגות</a:t>
                      </a:r>
                      <a:endParaRPr lang="en-US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8, 10 שנים</a:t>
                      </a:r>
                      <a:endParaRPr lang="en-US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215">
                <a:tc vMerge="1"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מו"פ צנטריפוגות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10 שנים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הגבלת</a:t>
                      </a:r>
                      <a:r>
                        <a:rPr lang="he-IL" sz="16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ערוץ הפלוטוניום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כור </a:t>
                      </a:r>
                      <a:r>
                        <a:rPr lang="he-IL" sz="160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באראק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56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ניטור ואימות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רכש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64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28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31896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סטטוס ההסכם</a:t>
            </a:r>
            <a:endParaRPr lang="en-US" altLang="he-IL" sz="3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391438"/>
            <a:ext cx="10130028" cy="4349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ההסכם בתוקף</a:t>
            </a:r>
          </a:p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ארה"ב פרשה מההסכם </a:t>
            </a:r>
            <a:r>
              <a:rPr lang="he-IL" altLang="he-IL" sz="2800" dirty="0" smtClean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ב- 8 במאי 2018 והטילה מחדש סנקציות אמריקאיות</a:t>
            </a:r>
          </a:p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איראן נסוגה בהדרגתיות ממחויבויותיה ע"פ ההסכם (כמות חומר מועשר, רמת העשרה)</a:t>
            </a:r>
            <a:endParaRPr lang="he-IL" altLang="he-IL" sz="3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40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9856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31896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מה עוד קרה בינתיים</a:t>
            </a:r>
            <a:endParaRPr lang="en-US" altLang="he-IL" sz="3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391438"/>
            <a:ext cx="10130028" cy="316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smtClean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חשיפת ארכיון </a:t>
            </a:r>
            <a:r>
              <a:rPr lang="he-IL" sz="2800" dirty="0" smtClean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הגרעין</a:t>
            </a:r>
          </a:p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 smtClean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מנכ"ל </a:t>
            </a:r>
            <a:r>
              <a:rPr lang="he-IL" sz="2800" dirty="0" err="1" smtClean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סבא"א</a:t>
            </a:r>
            <a:endParaRPr lang="he-IL" sz="2800" dirty="0" smtClean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sz="3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40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7137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18967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סוגיות בתחום המדיני הגלובלי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7668" y="492084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039498" y="2325187"/>
            <a:ext cx="155448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התחממות </a:t>
            </a:r>
            <a:r>
              <a:rPr lang="he-IL" dirty="0" smtClean="0"/>
              <a:t>גלובלית, איכות סביבה</a:t>
            </a:r>
            <a:endParaRPr lang="he-IL" dirty="0"/>
          </a:p>
        </p:txBody>
      </p:sp>
      <p:sp>
        <p:nvSpPr>
          <p:cNvPr id="13" name="TextBox 12"/>
          <p:cNvSpPr txBox="1"/>
          <p:nvPr/>
        </p:nvSpPr>
        <p:spPr>
          <a:xfrm>
            <a:off x="6997338" y="2111825"/>
            <a:ext cx="15544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קונפליקטים אזוריים</a:t>
            </a:r>
            <a:endParaRPr lang="he-IL" dirty="0"/>
          </a:p>
        </p:txBody>
      </p:sp>
      <p:sp>
        <p:nvSpPr>
          <p:cNvPr id="15" name="TextBox 14"/>
          <p:cNvSpPr txBox="1"/>
          <p:nvPr/>
        </p:nvSpPr>
        <p:spPr>
          <a:xfrm>
            <a:off x="4733104" y="2956562"/>
            <a:ext cx="15544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הסכם הגרעין עם איראן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78325" y="2560316"/>
            <a:ext cx="15544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err="1" smtClean="0"/>
              <a:t>ברקזיט</a:t>
            </a:r>
            <a:endParaRPr lang="he-IL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4754874" y="4010297"/>
            <a:ext cx="15544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רפורמה באו"ם (</a:t>
            </a:r>
            <a:r>
              <a:rPr lang="he-IL" dirty="0" err="1" smtClean="0"/>
              <a:t>מועבי"ט</a:t>
            </a:r>
            <a:r>
              <a:rPr lang="he-IL" dirty="0" smtClean="0"/>
              <a:t>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749139" y="3940627"/>
            <a:ext cx="15544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מיגור העוני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99057" y="3265716"/>
            <a:ext cx="15544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סחר בינ"ל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451457" y="4254139"/>
            <a:ext cx="15544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הגירה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678089" y="3518256"/>
            <a:ext cx="15544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בקרת נשק ופירוק נשק</a:t>
            </a:r>
            <a:endParaRPr lang="he-IL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5900047" y="4881149"/>
            <a:ext cx="15544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בריאות גלובלית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45268" y="5033549"/>
            <a:ext cx="15544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שוויון מגדרי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59860" y="5055320"/>
            <a:ext cx="15544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זכויות אדם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37057" y="2490653"/>
            <a:ext cx="15544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אנרגיה נקיה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98566" y="1972490"/>
            <a:ext cx="1863635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סוגיות </a:t>
            </a:r>
            <a:r>
              <a:rPr lang="he-IL" dirty="0" smtClean="0"/>
              <a:t>טכנולוגיות (סייבר, רשתות חברתיות)</a:t>
            </a:r>
            <a:endParaRPr lang="he-IL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1432554" y="3796942"/>
            <a:ext cx="15544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חינוך והשכלה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064133" y="4628605"/>
            <a:ext cx="15544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יחסי אירופה-ארה"ב</a:t>
            </a:r>
            <a:endParaRPr lang="he-IL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6548838" y="2930432"/>
            <a:ext cx="1722124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טרור בינ"ל/רדיקליזם</a:t>
            </a:r>
          </a:p>
          <a:p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60987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7121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הסדר הגרעיני העולמי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064" y="2265765"/>
            <a:ext cx="9745978" cy="346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 rtl="1"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600" dirty="0" err="1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ייי</a:t>
            </a:r>
            <a:endParaRPr lang="he-IL" altLang="he-IL" sz="26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487892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מעגל הדלק הגרעיני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064" y="2265765"/>
            <a:ext cx="9745978" cy="346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 rtl="1"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600" dirty="0" err="1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עעע</a:t>
            </a:r>
            <a:endParaRPr lang="he-IL" altLang="he-IL" sz="26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8687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487892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נתיבים לפיתוח נשק גרעיני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064" y="1782435"/>
            <a:ext cx="9745978" cy="6786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חומרים גרעיניים (חומר בקיע):</a:t>
            </a:r>
          </a:p>
          <a:p>
            <a:pPr marL="1200150" lvl="1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ערוץ אורניום מועשר: מתקני מיצוי, המרה והעשרה</a:t>
            </a:r>
          </a:p>
          <a:p>
            <a:pPr marL="1200150" lvl="1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ערוץ פלוטוניום: </a:t>
            </a:r>
            <a:r>
              <a:rPr lang="he-IL" altLang="he-IL" sz="24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כור גרעיני קטן</a:t>
            </a:r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4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מטלורגיה</a:t>
            </a:r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4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זיווד </a:t>
            </a:r>
            <a:r>
              <a:rPr lang="he-IL" altLang="he-IL" sz="2400" dirty="0" err="1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לרש"ק</a:t>
            </a:r>
            <a:endParaRPr lang="he-IL" altLang="he-IL" sz="2400" dirty="0" smtClean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4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אמצעי נשיאה</a:t>
            </a: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7302137" y="4558937"/>
            <a:ext cx="470263" cy="174516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/>
          <p:cNvSpPr txBox="1"/>
          <p:nvPr/>
        </p:nvSpPr>
        <p:spPr>
          <a:xfrm>
            <a:off x="4040495" y="5220792"/>
            <a:ext cx="222531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אינם מטופלים בהסכם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8814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הסוכנות הבינ"ל לאנרגיה אטומית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216" y="5084143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852" y="1904067"/>
            <a:ext cx="10130028" cy="272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 err="1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עעעעע</a:t>
            </a: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2440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93292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הסכם הגרעין עם איראן</a:t>
            </a:r>
            <a:endParaRPr lang="en-US" altLang="he-IL" sz="3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927010"/>
            <a:ext cx="10130028" cy="606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נחתם - 14 ביולי 2015 (החליף הסכם זמני מ- 2014)</a:t>
            </a:r>
          </a:p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הסכם בין איראן ל- 6 מדינות (ארה"ב, בריטניה, צרפת, גרמניה, רוסיה וסין) והאיחוד האירופאי</a:t>
            </a:r>
          </a:p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שמו – </a:t>
            </a:r>
            <a:r>
              <a:rPr lang="en-US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JCPOA</a:t>
            </a: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- </a:t>
            </a:r>
            <a:r>
              <a:rPr lang="en-US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Joint Comprehensive Plan of Action </a:t>
            </a:r>
            <a:endParaRPr lang="he-IL" sz="28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"יום היישום" של ההסכם – 16 ינואר 2016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6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3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3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40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1193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34509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הסכם הגרעין עם איראן</a:t>
            </a:r>
            <a:endParaRPr lang="en-US" altLang="he-IL" sz="3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548185"/>
            <a:ext cx="10130028" cy="5960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החלטה 2231 של </a:t>
            </a:r>
            <a:r>
              <a:rPr lang="he-IL" sz="28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מועבי"ט</a:t>
            </a: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אימצה את ההסכם (בתוקף עד 18 אוקטובר 2025)</a:t>
            </a:r>
          </a:p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מועצת הנגידים של </a:t>
            </a:r>
            <a:r>
              <a:rPr lang="he-IL" sz="28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סבא"א</a:t>
            </a: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הנחתה את מנכ"ל </a:t>
            </a:r>
            <a:r>
              <a:rPr lang="he-IL" sz="28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סבא"א</a:t>
            </a: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"לאמת </a:t>
            </a:r>
            <a:r>
              <a:rPr lang="he-IL" sz="28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ולנטר</a:t>
            </a: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את יישום ההסכם ע"י איראן" (משאבים חיצוניים לתקציב הסוכנות)</a:t>
            </a:r>
            <a:endParaRPr 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6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3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3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40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6518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31896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מטרת ההסכם</a:t>
            </a:r>
            <a:endParaRPr lang="en-US" altLang="he-IL" sz="3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391438"/>
            <a:ext cx="10130028" cy="805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להבטיח שתכנית הגרעין של איראן היא לצרכי שלום בלבד</a:t>
            </a:r>
          </a:p>
          <a:p>
            <a:pPr marL="457200" lvl="1" indent="0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כלומר:</a:t>
            </a:r>
          </a:p>
          <a:p>
            <a:pPr marL="1314450" lvl="2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לא לבטל את תכנית הגרעין של איראן (פיתוח לצרכי שלום ע"פ ה- </a:t>
            </a:r>
            <a:r>
              <a:rPr lang="en-US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NPT</a:t>
            </a: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</a:p>
          <a:p>
            <a:pPr marL="1314450" lvl="2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לא לעכב את תכנית הגרעין של איראן</a:t>
            </a:r>
          </a:p>
          <a:p>
            <a:pPr marL="1314450" lvl="2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לא להבטיח שאיראן לא תפתח נשק גרעיני (אסור ממילא ע"י ה- </a:t>
            </a:r>
            <a:r>
              <a:rPr lang="en-US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NPT</a:t>
            </a: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endParaRPr 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6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3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3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40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4764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10822</TotalTime>
  <Words>390</Words>
  <Application>Microsoft Office PowerPoint</Application>
  <PresentationFormat>Widescreen</PresentationFormat>
  <Paragraphs>103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Wingdings</vt:lpstr>
      <vt:lpstr>ערכת נושא Office</vt:lpstr>
      <vt:lpstr>PowerPoint Presentation</vt:lpstr>
      <vt:lpstr>סוגיות בתחום המדיני הגלובלי</vt:lpstr>
      <vt:lpstr>הסדר הגרעיני העולמי</vt:lpstr>
      <vt:lpstr>מעגל הדלק הגרעיני</vt:lpstr>
      <vt:lpstr>נתיבים לפיתוח נשק גרעיני</vt:lpstr>
      <vt:lpstr>הסוכנות הבינ"ל לאנרגיה אטומית</vt:lpstr>
      <vt:lpstr>הסכם הגרעין עם איראן</vt:lpstr>
      <vt:lpstr>הסכם הגרעין עם איראן</vt:lpstr>
      <vt:lpstr>מטרת ההסכם</vt:lpstr>
      <vt:lpstr>מהות העסקה</vt:lpstr>
      <vt:lpstr>מחויבויות איראן ע"פ ההסכם</vt:lpstr>
      <vt:lpstr>סטטוס ההסכם</vt:lpstr>
      <vt:lpstr>מה עוד קרה בינתיים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342</cp:revision>
  <cp:lastPrinted>2019-08-30T14:02:34Z</cp:lastPrinted>
  <dcterms:created xsi:type="dcterms:W3CDTF">2017-08-17T05:53:13Z</dcterms:created>
  <dcterms:modified xsi:type="dcterms:W3CDTF">2019-09-04T14:12:32Z</dcterms:modified>
</cp:coreProperties>
</file>