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304" r:id="rId4"/>
    <p:sldId id="288" r:id="rId5"/>
    <p:sldId id="260" r:id="rId6"/>
    <p:sldId id="262" r:id="rId7"/>
    <p:sldId id="300" r:id="rId8"/>
    <p:sldId id="263" r:id="rId9"/>
    <p:sldId id="265" r:id="rId10"/>
    <p:sldId id="287" r:id="rId11"/>
    <p:sldId id="301" r:id="rId12"/>
    <p:sldId id="266" r:id="rId13"/>
    <p:sldId id="269" r:id="rId14"/>
    <p:sldId id="305" r:id="rId15"/>
    <p:sldId id="306" r:id="rId16"/>
    <p:sldId id="307" r:id="rId17"/>
    <p:sldId id="308" r:id="rId18"/>
    <p:sldId id="309" r:id="rId19"/>
    <p:sldId id="270" r:id="rId20"/>
    <p:sldId id="271" r:id="rId21"/>
    <p:sldId id="274" r:id="rId22"/>
    <p:sldId id="272" r:id="rId23"/>
    <p:sldId id="292" r:id="rId24"/>
    <p:sldId id="295" r:id="rId25"/>
    <p:sldId id="294" r:id="rId26"/>
    <p:sldId id="277" r:id="rId27"/>
    <p:sldId id="296" r:id="rId28"/>
    <p:sldId id="297" r:id="rId29"/>
    <p:sldId id="280" r:id="rId30"/>
    <p:sldId id="298" r:id="rId31"/>
    <p:sldId id="302" r:id="rId32"/>
    <p:sldId id="299" r:id="rId33"/>
    <p:sldId id="30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>
      <p:cViewPr varScale="1">
        <p:scale>
          <a:sx n="73" d="100"/>
          <a:sy n="73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D9A2-16E3-405F-9E7A-C9D80C1C17B5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0B22E-2726-42EC-9638-D6AF65BE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4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3774E41C-9316-44AB-9349-F9705543A118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0B22E-2726-42EC-9638-D6AF65BE70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0B22E-2726-42EC-9638-D6AF65BE70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0B22E-2726-42EC-9638-D6AF65BE70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1A96-D128-49BA-8EDC-C24BA3E5FBCD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CE7B-D470-4BB9-AA07-6D57A4F9A352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48A1-61DC-401B-BE67-CD1DAE5C39D8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5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66CBC-FB12-4A2C-9FEB-E40A553EF65F}" type="slidenum">
              <a:rPr lang="he-IL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54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4215-7886-4816-B313-147F7BA8A305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5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1DE5-5296-4B88-9C18-6CB8548898C5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151F1-57E1-42F0-A2D2-7EFAF68BAFC8}" type="datetime1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E7A2-34F5-4B3A-8831-5437D9C58689}" type="datetime1">
              <a:rPr lang="en-US" smtClean="0"/>
              <a:t>5/8/2016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3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599D-9421-46B7-BD42-ACD7D2E5BC2E}" type="datetime1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9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35A4-00EA-4EA3-B585-44588AC3FDC5}" type="datetime1">
              <a:rPr lang="en-US" smtClean="0"/>
              <a:t>5/8/2016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CEBB-D6DA-44AF-A650-85C7454E14A0}" type="datetime1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6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6E2C-C116-4AAC-92F2-C5517A49CE06}" type="datetime1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1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B9E1-8735-4D60-93CB-B910A3365F8D}" type="datetime1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E095D-29BD-4A11-91A5-B38955F6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1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2132856"/>
            <a:ext cx="78486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U.S. Federal Government</a:t>
            </a:r>
          </a:p>
          <a:p>
            <a:pPr algn="ctr">
              <a:spcBef>
                <a:spcPct val="50000"/>
              </a:spcBef>
            </a:pPr>
            <a:r>
              <a:rPr lang="en-US" altLang="en-US" sz="60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And Israel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8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Legislative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370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Bill introduction</a:t>
            </a:r>
          </a:p>
          <a:p>
            <a:r>
              <a:rPr lang="en-US" dirty="0"/>
              <a:t>Referred to committee/</a:t>
            </a:r>
            <a:br>
              <a:rPr lang="en-US" dirty="0"/>
            </a:br>
            <a:r>
              <a:rPr lang="en-US" dirty="0"/>
              <a:t>sub-committee</a:t>
            </a:r>
            <a:endParaRPr lang="he-IL" dirty="0"/>
          </a:p>
          <a:p>
            <a:r>
              <a:rPr lang="en-US" dirty="0"/>
              <a:t>Discussed and voted </a:t>
            </a:r>
            <a:br>
              <a:rPr lang="en-US" dirty="0"/>
            </a:br>
            <a:r>
              <a:rPr lang="en-US" dirty="0"/>
              <a:t>in Committee</a:t>
            </a:r>
            <a:endParaRPr lang="he-IL" dirty="0"/>
          </a:p>
          <a:p>
            <a:r>
              <a:rPr lang="en-US" dirty="0"/>
              <a:t>Referred to the floor</a:t>
            </a:r>
            <a:endParaRPr lang="he-IL" dirty="0"/>
          </a:p>
          <a:p>
            <a:r>
              <a:rPr lang="en-US" dirty="0"/>
              <a:t>Debated and voted on</a:t>
            </a:r>
            <a:br>
              <a:rPr lang="en-US" dirty="0"/>
            </a:br>
            <a:r>
              <a:rPr lang="en-US" dirty="0"/>
              <a:t> by the chamber</a:t>
            </a:r>
            <a:endParaRPr lang="he-IL" dirty="0"/>
          </a:p>
          <a:p>
            <a:r>
              <a:rPr lang="en-US" dirty="0"/>
              <a:t>Conference committee</a:t>
            </a:r>
            <a:endParaRPr lang="he-IL" dirty="0"/>
          </a:p>
          <a:p>
            <a:r>
              <a:rPr lang="en-US" dirty="0"/>
              <a:t>Sent to President</a:t>
            </a:r>
          </a:p>
          <a:p>
            <a:r>
              <a:rPr lang="en-US" dirty="0"/>
              <a:t>Signed or Vetoed</a:t>
            </a:r>
            <a:endParaRPr lang="he-IL" dirty="0"/>
          </a:p>
          <a:p>
            <a:pPr algn="l"/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742" y="1340767"/>
            <a:ext cx="3836730" cy="549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1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C000"/>
                </a:solidFill>
              </a:rPr>
              <a:t>Appropriation Process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10600" cy="5754960"/>
          </a:xfrm>
        </p:spPr>
        <p:txBody>
          <a:bodyPr>
            <a:noAutofit/>
          </a:bodyPr>
          <a:lstStyle/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The process begins with the President’s request that is presented to Congress in February of each year. It is supposed to end in October of the same year.</a:t>
            </a: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Work in the Appropriation Committees – each part of the budget is discussed in the relevant committee and sub-committee</a:t>
            </a: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Mark up in the relevant committee</a:t>
            </a: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Adoption at the Plenary level of each House</a:t>
            </a: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Conference – representatives of each house meet to agree on a joint proposal</a:t>
            </a: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Adoption by the plenaries</a:t>
            </a: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eaLnBrk="1" hangingPunct="1">
              <a:lnSpc>
                <a:spcPct val="150000"/>
              </a:lnSpc>
              <a:spcBef>
                <a:spcPts val="0"/>
              </a:spcBef>
              <a:buFont typeface="Wingdings" pitchFamily="2" charset="2"/>
              <a:buAutoNum type="arabicPeriod"/>
              <a:defRPr/>
            </a:pPr>
            <a:r>
              <a:rPr lang="en-US" altLang="en-US" sz="2200" dirty="0">
                <a:latin typeface="David" panose="020E0502060401010101" pitchFamily="34" charset="-79"/>
              </a:rPr>
              <a:t>Signature of the President (or Veto)</a:t>
            </a:r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he-IL" altLang="en-US" sz="2200" dirty="0">
              <a:latin typeface="David" panose="020E0502060401010101" pitchFamily="34" charset="-79"/>
            </a:endParaRPr>
          </a:p>
          <a:p>
            <a:pPr marL="609600" indent="-609600" algn="just" rtl="1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endParaRPr lang="en-US" altLang="en-US" sz="2200" dirty="0">
              <a:latin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600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793604" cy="3649588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Powers of Congress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Legislating and amend laws</a:t>
            </a:r>
          </a:p>
          <a:p>
            <a:pPr lvl="0"/>
            <a:r>
              <a:rPr lang="en-US" altLang="en-US" dirty="0">
                <a:solidFill>
                  <a:prstClr val="black"/>
                </a:solidFill>
              </a:rPr>
              <a:t>Confirm Appointments and treaties</a:t>
            </a:r>
          </a:p>
          <a:p>
            <a:r>
              <a:rPr lang="en-US" altLang="en-US" dirty="0"/>
              <a:t>The purse (budget, taxes, trade)</a:t>
            </a:r>
          </a:p>
          <a:p>
            <a:r>
              <a:rPr lang="en-US" altLang="en-US" dirty="0"/>
              <a:t>Investigate</a:t>
            </a:r>
          </a:p>
          <a:p>
            <a:r>
              <a:rPr lang="en-US" altLang="en-US" dirty="0"/>
              <a:t>Oversight</a:t>
            </a:r>
          </a:p>
          <a:p>
            <a:r>
              <a:rPr lang="en-US" altLang="en-US" dirty="0"/>
              <a:t>Impeach</a:t>
            </a:r>
          </a:p>
          <a:p>
            <a:r>
              <a:rPr lang="en-US" altLang="en-US" dirty="0"/>
              <a:t>Override Presidential Veto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What Congress Can’t Do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</a:rPr>
              <a:t>Can not tax inter-state commerce</a:t>
            </a:r>
          </a:p>
          <a:p>
            <a:r>
              <a:rPr lang="en-US" altLang="en-US" dirty="0">
                <a:latin typeface="David" panose="020E0502060401010101" pitchFamily="34" charset="-79"/>
              </a:rPr>
              <a:t>Can not take money from treasury unless a law is passed to do so</a:t>
            </a:r>
          </a:p>
          <a:p>
            <a:r>
              <a:rPr lang="en-US" altLang="en-US" dirty="0">
                <a:latin typeface="David" panose="020E0502060401010101" pitchFamily="34" charset="-79"/>
              </a:rPr>
              <a:t>Can not give a title of nobility</a:t>
            </a:r>
          </a:p>
          <a:p>
            <a:pPr lvl="0"/>
            <a:r>
              <a:rPr lang="en-US" altLang="en-US" dirty="0">
                <a:solidFill>
                  <a:prstClr val="black"/>
                </a:solidFill>
                <a:latin typeface="David" panose="020E0502060401010101" pitchFamily="34" charset="-79"/>
              </a:rPr>
              <a:t>Can not suspend Habeas Corpus</a:t>
            </a:r>
          </a:p>
          <a:p>
            <a:r>
              <a:rPr lang="en-US" altLang="en-US" dirty="0">
                <a:latin typeface="David" panose="020E0502060401010101" pitchFamily="34" charset="-79"/>
              </a:rPr>
              <a:t>Interfere directly in foreign policy and in the conduct of warfare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1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e-IL" altLang="he-IL" b="1" dirty="0">
                <a:solidFill>
                  <a:schemeClr val="tx2"/>
                </a:solidFill>
              </a:rPr>
              <a:t>הקונגרס וישראל</a:t>
            </a:r>
            <a:endParaRPr lang="en-US" altLang="he-IL" b="1" dirty="0">
              <a:solidFill>
                <a:schemeClr val="tx2"/>
              </a:solidFill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105400"/>
          </a:xfrm>
        </p:spPr>
        <p:txBody>
          <a:bodyPr/>
          <a:lstStyle/>
          <a:p>
            <a:pPr algn="just" rtl="1" eaLnBrk="1" hangingPunct="1">
              <a:lnSpc>
                <a:spcPct val="90000"/>
              </a:lnSpc>
              <a:defRPr/>
            </a:pPr>
            <a:r>
              <a:rPr lang="he-IL" altLang="he-IL" sz="2400" dirty="0">
                <a:solidFill>
                  <a:schemeClr val="accent1">
                    <a:lumMod val="75000"/>
                  </a:schemeClr>
                </a:solidFill>
              </a:rPr>
              <a:t>תמיכת הקונגרס באה לידי ביטוי בצורות הבאות: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אישור הסיוע הצבאי לישראל (כ-3.1 מיליארד דולר).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הקצבת כחצי מיליארד דולר לתמיכה בשת"פ הגנה מפני טילים עם ישראל.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חקיקה המטילה סנקציות על איראן (תזקיקי נפט, בנק מרכזי, טכנולוגיות רגישות </a:t>
            </a:r>
            <a:r>
              <a:rPr lang="he-IL" altLang="he-IL" sz="2000" dirty="0" err="1">
                <a:solidFill>
                  <a:schemeClr val="accent1">
                    <a:lumMod val="75000"/>
                  </a:schemeClr>
                </a:solidFill>
              </a:rPr>
              <a:t>וכיוב</a:t>
            </a: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').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הצעות החלטה המייצגות את דעת הקהל בארה"ב (תמיכה בזכותה של ישראל להגנה מפני התקפות מעזה, גינוי ההסתה הפלס', תמיכה בישראל ביום עצמאותה, החלטה הקוראת להעביר את שגרירות ארה"ב לירושלים).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חקיקה המייסדת שת"פ: חוק שת"פ בנושאי בטחון המולדת, ווטרנים, אנרגיה.</a:t>
            </a:r>
            <a:endParaRPr lang="en-US" altLang="he-IL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en-US" altLang="he-IL" sz="2000" dirty="0">
                <a:solidFill>
                  <a:schemeClr val="accent1">
                    <a:lumMod val="75000"/>
                  </a:schemeClr>
                </a:solidFill>
              </a:rPr>
              <a:t>Strategic Partnership Act </a:t>
            </a: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1" algn="just" rtl="1" eaLnBrk="1" hangingPunct="1">
              <a:lnSpc>
                <a:spcPct val="90000"/>
              </a:lnSpc>
              <a:defRPr/>
            </a:pPr>
            <a:r>
              <a:rPr lang="he-IL" altLang="he-IL" sz="2000" dirty="0">
                <a:solidFill>
                  <a:schemeClr val="accent1">
                    <a:lumMod val="75000"/>
                  </a:schemeClr>
                </a:solidFill>
              </a:rPr>
              <a:t>מכתבי תמיכה לממשל.</a:t>
            </a:r>
          </a:p>
          <a:p>
            <a:pPr algn="just" rtl="1" eaLnBrk="1" hangingPunct="1">
              <a:lnSpc>
                <a:spcPct val="90000"/>
              </a:lnSpc>
              <a:defRPr/>
            </a:pPr>
            <a:r>
              <a:rPr lang="he-IL" altLang="he-IL" sz="2400" dirty="0">
                <a:solidFill>
                  <a:schemeClr val="accent1">
                    <a:lumMod val="75000"/>
                  </a:schemeClr>
                </a:solidFill>
              </a:rPr>
              <a:t>הסיבות לתמיכה- ברית אסטרטגית המבוססת על ערכים משותפים, השקעה של הממסד הישראלי בוושינגטון ובמדינות, לובי יהודי, נוצרים דתיים, חשיבות אסטרטגית, אין משקל נגדי ועוד.</a:t>
            </a:r>
            <a:endParaRPr lang="en-US" altLang="he-I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1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1828800"/>
          </a:xfrm>
        </p:spPr>
        <p:txBody>
          <a:bodyPr/>
          <a:lstStyle/>
          <a:p>
            <a:pPr rtl="1" eaLnBrk="1" hangingPunct="1">
              <a:defRPr/>
            </a:pPr>
            <a:r>
              <a:rPr lang="he-IL" altLang="he-IL" b="1" dirty="0">
                <a:solidFill>
                  <a:schemeClr val="accent1">
                    <a:lumMod val="75000"/>
                  </a:schemeClr>
                </a:solidFill>
              </a:rPr>
              <a:t>הלובי היהודי/</a:t>
            </a:r>
            <a:r>
              <a:rPr lang="he-IL" altLang="he-IL" b="1" dirty="0" err="1">
                <a:solidFill>
                  <a:schemeClr val="accent1">
                    <a:lumMod val="75000"/>
                  </a:schemeClr>
                </a:solidFill>
              </a:rPr>
              <a:t>אייפא"ק</a:t>
            </a:r>
            <a:endParaRPr lang="en-US" altLang="he-I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905000"/>
            <a:ext cx="7086600" cy="4620344"/>
          </a:xfrm>
        </p:spPr>
        <p:txBody>
          <a:bodyPr>
            <a:noAutofit/>
          </a:bodyPr>
          <a:lstStyle/>
          <a:p>
            <a:pPr algn="r" rtl="1" eaLnBrk="1" hangingPunct="1">
              <a:buFont typeface="Wingdings" pitchFamily="2" charset="2"/>
              <a:buChar char="n"/>
              <a:defRPr/>
            </a:pP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altLang="he-IL" sz="2800" dirty="0" err="1">
                <a:solidFill>
                  <a:schemeClr val="accent1">
                    <a:lumMod val="75000"/>
                  </a:schemeClr>
                </a:solidFill>
              </a:rPr>
              <a:t>אייפא"ק</a:t>
            </a: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altLang="he-IL" sz="2800" dirty="0">
                <a:solidFill>
                  <a:schemeClr val="accent1">
                    <a:lumMod val="75000"/>
                  </a:schemeClr>
                </a:solidFill>
              </a:rPr>
              <a:t>American-Israel Public Affairs Committee</a:t>
            </a:r>
          </a:p>
          <a:p>
            <a:pPr algn="r" rtl="1" eaLnBrk="1" hangingPunct="1">
              <a:buFont typeface="Wingdings" pitchFamily="2" charset="2"/>
              <a:buChar char="n"/>
              <a:defRPr/>
            </a:pPr>
            <a:r>
              <a:rPr lang="en-US" altLang="he-IL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גוף הפועל עצמאית מטרתו לקדם אינטרסים אמריקאים-ישראלים. </a:t>
            </a:r>
          </a:p>
          <a:p>
            <a:pPr algn="r" rtl="1" eaLnBrk="1" hangingPunct="1">
              <a:buFont typeface="Wingdings" pitchFamily="2" charset="2"/>
              <a:buChar char="n"/>
              <a:defRPr/>
            </a:pP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e-IL" altLang="he-IL" sz="2800" dirty="0" err="1">
                <a:solidFill>
                  <a:schemeClr val="accent1">
                    <a:lumMod val="75000"/>
                  </a:schemeClr>
                </a:solidFill>
              </a:rPr>
              <a:t>אייפא"ק</a:t>
            </a: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מייצג חלק משמעותי של הקול היהודי.</a:t>
            </a:r>
          </a:p>
          <a:p>
            <a:pPr marL="457200" lvl="1" indent="0" algn="r" rtl="1" eaLnBrk="1" hangingPunct="1">
              <a:defRPr/>
            </a:pPr>
            <a:r>
              <a:rPr lang="he-IL" altLang="he-IL" dirty="0">
                <a:solidFill>
                  <a:schemeClr val="accent1">
                    <a:lumMod val="75000"/>
                  </a:schemeClr>
                </a:solidFill>
              </a:rPr>
              <a:t> מרכז בוושינגטון, פריסה ארצית.</a:t>
            </a:r>
          </a:p>
          <a:p>
            <a:pPr algn="r" rtl="1" eaLnBrk="1" hangingPunct="1">
              <a:buFont typeface="Wingdings" pitchFamily="2" charset="2"/>
              <a:buChar char="n"/>
              <a:defRPr/>
            </a:pP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מוביל בקידום של חקיקות פרויקטים, סיוע חוץ, </a:t>
            </a:r>
            <a:r>
              <a:rPr lang="en-US" altLang="he-IL" sz="2800" dirty="0">
                <a:solidFill>
                  <a:schemeClr val="accent1">
                    <a:lumMod val="75000"/>
                  </a:schemeClr>
                </a:solidFill>
              </a:rPr>
              <a:t>Wish list</a:t>
            </a: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he-IL" sz="2800" dirty="0">
                <a:solidFill>
                  <a:schemeClr val="accent1">
                    <a:lumMod val="75000"/>
                  </a:schemeClr>
                </a:solidFill>
              </a:rPr>
              <a:t>Strategic Partnership Act</a:t>
            </a: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והחלטות.</a:t>
            </a:r>
          </a:p>
          <a:p>
            <a:pPr algn="r" rtl="1" eaLnBrk="1" hangingPunct="1">
              <a:buFont typeface="Wingdings" pitchFamily="2" charset="2"/>
              <a:buChar char="n"/>
              <a:defRPr/>
            </a:pPr>
            <a:r>
              <a:rPr lang="he-IL" altLang="he-IL" sz="2800" dirty="0">
                <a:solidFill>
                  <a:schemeClr val="accent1">
                    <a:lumMod val="75000"/>
                  </a:schemeClr>
                </a:solidFill>
              </a:rPr>
              <a:t> רגישויות </a:t>
            </a:r>
          </a:p>
          <a:p>
            <a:pPr algn="r" rtl="1" eaLnBrk="1" hangingPunct="1">
              <a:buFont typeface="Wingdings" pitchFamily="2" charset="2"/>
              <a:buChar char="n"/>
              <a:defRPr/>
            </a:pPr>
            <a:endParaRPr lang="he-IL" altLang="he-I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 eaLnBrk="1" hangingPunct="1">
              <a:buFont typeface="Wingdings" pitchFamily="2" charset="2"/>
              <a:buChar char="n"/>
              <a:defRPr/>
            </a:pPr>
            <a:endParaRPr lang="he-IL" altLang="he-IL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 eaLnBrk="1" hangingPunct="1">
              <a:buFont typeface="Wingdings" pitchFamily="2" charset="2"/>
              <a:buChar char="n"/>
              <a:defRPr/>
            </a:pPr>
            <a:endParaRPr lang="en-US" altLang="he-I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7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he-IL" altLang="en-US" b="1" dirty="0">
                <a:solidFill>
                  <a:schemeClr val="accent1">
                    <a:lumMod val="75000"/>
                  </a:schemeClr>
                </a:solidFill>
              </a:rPr>
              <a:t>כיצד זה נעשה בקונגרס</a:t>
            </a:r>
            <a:r>
              <a:rPr lang="he-IL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alt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זיהוי יוזמות לקידום: פיתוח מנופים מדיניים ואמצעי לחץ אחרים, סנקציות, מימון פרויקטים כגון חומה, מנהרות, סייבר, אנרגיה.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פניה למחוקקים ידידים.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זיהוי אינטרסים ספציפיים וניצולם - מקומות עבודה/עניין (</a:t>
            </a:r>
            <a:r>
              <a:rPr lang="en-US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"It is all local”</a:t>
            </a: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).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פגישות בוועדות- עוזרים מקצועיים- ביה”נ, סנאט.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עבודה בשלבי החקיקה השונים- ש”מ, הקצבות/הגנה.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איתור </a:t>
            </a:r>
            <a:r>
              <a:rPr lang="he-IL" altLang="en-US" sz="24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צ'מפיון</a:t>
            </a: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.</a:t>
            </a:r>
          </a:p>
          <a:p>
            <a:pPr marL="609600" indent="-6096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עבודה מול </a:t>
            </a:r>
            <a:r>
              <a:rPr lang="he-IL" altLang="en-US" sz="2400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אייפא</a:t>
            </a: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’’ק.</a:t>
            </a:r>
          </a:p>
          <a:p>
            <a:pPr marL="609600" indent="-609600" algn="r" rtl="1" eaLnBrk="1" hangingPunct="1">
              <a:buFont typeface="Wingdings" pitchFamily="2" charset="2"/>
              <a:buNone/>
              <a:defRPr/>
            </a:pPr>
            <a:r>
              <a:rPr lang="he-IL" altLang="en-US" sz="3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שורה תחתונה- עשרות פגישות ותדרוכים</a:t>
            </a:r>
          </a:p>
          <a:p>
            <a:pPr marL="609600" indent="-609600" algn="r" rtl="1" eaLnBrk="1" hangingPunct="1">
              <a:defRPr/>
            </a:pP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51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שת"פ ביטחוני מול הקונגרס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בניית גב מדיני ע"י העברת מידע שוטף (איראן, </a:t>
            </a:r>
            <a:r>
              <a:rPr lang="he-IL" sz="2400" dirty="0" err="1">
                <a:solidFill>
                  <a:schemeClr val="accent1">
                    <a:lumMod val="75000"/>
                  </a:schemeClr>
                </a:solidFill>
              </a:rPr>
              <a:t>תה"ש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וכדומה).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הגנה מפני טילים /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WISH-LIST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תדרוכים בגבעה לחברים ולעוזרים במגוון נושאים פוליטיים צבאיים וטכנולוגיים (בכירי </a:t>
            </a:r>
            <a:r>
              <a:rPr lang="he-IL" sz="2400" dirty="0" err="1">
                <a:solidFill>
                  <a:schemeClr val="accent1">
                    <a:lumMod val="75000"/>
                  </a:schemeClr>
                </a:solidFill>
              </a:rPr>
              <a:t>משהב"ט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, צה"ל ,חומה, </a:t>
            </a:r>
            <a:r>
              <a:rPr lang="he-IL" sz="2400" dirty="0" err="1">
                <a:solidFill>
                  <a:schemeClr val="accent1">
                    <a:lumMod val="75000"/>
                  </a:schemeClr>
                </a:solidFill>
              </a:rPr>
              <a:t>מפא"ת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).</a:t>
            </a: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QME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- יתרון איכותי –</a:t>
            </a:r>
            <a:r>
              <a:rPr lang="he-IL" sz="2400" dirty="0" err="1">
                <a:solidFill>
                  <a:schemeClr val="accent1">
                    <a:lumMod val="75000"/>
                  </a:schemeClr>
                </a:solidFill>
              </a:rPr>
              <a:t> מע</a:t>
            </a: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קב  אחר מכירות אמל"ח למדינות ערב.</a:t>
            </a: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מחסני הצבה קדמית של  הצבא האמריקאי בישראל. </a:t>
            </a: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שימועים ומינויים.</a:t>
            </a:r>
          </a:p>
          <a:p>
            <a:pPr marL="609600" indent="-609600" algn="r" rtl="1" eaLnBrk="1" hangingPunct="1">
              <a:lnSpc>
                <a:spcPct val="80000"/>
              </a:lnSpc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העברת שאילתות לממשל. </a:t>
            </a:r>
          </a:p>
          <a:p>
            <a:pPr marL="609600" indent="-609600"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609600"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כלי עזר חשוב להשגת יעדים מול הממשל אך לא תחליף !</a:t>
            </a:r>
          </a:p>
          <a:p>
            <a:pPr marL="609600" indent="-609600" algn="r" rtl="1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e-IL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75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371600"/>
          </a:xfrm>
        </p:spPr>
        <p:txBody>
          <a:bodyPr/>
          <a:lstStyle/>
          <a:p>
            <a:pPr rtl="1" eaLnBrk="1" hangingPunct="1">
              <a:defRPr/>
            </a:pPr>
            <a:r>
              <a:rPr lang="he-IL" altLang="en-US" sz="3600" b="1" dirty="0">
                <a:solidFill>
                  <a:schemeClr val="accent1">
                    <a:lumMod val="75000"/>
                  </a:schemeClr>
                </a:solidFill>
              </a:rPr>
              <a:t>בעיות וקשיים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1763688" y="990600"/>
            <a:ext cx="6846912" cy="5318720"/>
          </a:xfrm>
        </p:spPr>
        <p:txBody>
          <a:bodyPr>
            <a:normAutofit lnSpcReduction="10000"/>
          </a:bodyPr>
          <a:lstStyle/>
          <a:p>
            <a:pPr marL="533400" indent="-533400" algn="r" rtl="1" eaLnBrk="1" hangingPunct="1">
              <a:buFont typeface="Wingdings" pitchFamily="2" charset="2"/>
              <a:buNone/>
              <a:defRPr/>
            </a:pPr>
            <a:endParaRPr lang="he-IL" alt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לרוב, לממשל ולמדינת ישראל יש קו דומה – אך לא תמיד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איסור לובי ע"י גורם זר - חוק אמריקאי.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רגישות של העבודה מול איפא”ק. 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כניסה למהלכים פוליטיים ויצירת לחצים.</a:t>
            </a:r>
          </a:p>
          <a:p>
            <a:pPr marL="933450" lvl="1" indent="-533400" algn="r" rtl="1">
              <a:defRPr/>
            </a:pPr>
            <a:r>
              <a:rPr lang="he-IL" altLang="en-US" sz="2000" dirty="0">
                <a:solidFill>
                  <a:schemeClr val="accent1">
                    <a:lumMod val="75000"/>
                  </a:schemeClr>
                </a:solidFill>
              </a:rPr>
              <a:t>הטלת מגבלות תמיד תפגע באינטרס של מישהו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מאבקי יוקרה: </a:t>
            </a:r>
          </a:p>
          <a:p>
            <a:pPr marL="933450" lvl="1" indent="-533400" algn="r" rtl="1">
              <a:defRPr/>
            </a:pPr>
            <a:r>
              <a:rPr lang="he-IL" altLang="en-US" sz="2000" dirty="0">
                <a:solidFill>
                  <a:schemeClr val="accent1">
                    <a:lumMod val="75000"/>
                  </a:schemeClr>
                </a:solidFill>
              </a:rPr>
              <a:t>בית מול סנאט</a:t>
            </a:r>
          </a:p>
          <a:p>
            <a:pPr marL="933450" lvl="1" indent="-533400" algn="r" rtl="1">
              <a:defRPr/>
            </a:pPr>
            <a:r>
              <a:rPr lang="he-IL" altLang="en-US" sz="2000" dirty="0">
                <a:solidFill>
                  <a:schemeClr val="accent1">
                    <a:lumMod val="75000"/>
                  </a:schemeClr>
                </a:solidFill>
              </a:rPr>
              <a:t>קונגרס מול ממשל. 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מאבקים עם סוכנויות אמריקאיות.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מאבק בין תעשיות ישראליות. </a:t>
            </a:r>
          </a:p>
          <a:p>
            <a:pPr marL="533400" indent="-533400" algn="r" rtl="1" eaLnBrk="1" hangingPunct="1">
              <a:defRPr/>
            </a:pPr>
            <a:r>
              <a:rPr lang="he-IL" altLang="en-US" sz="2400" dirty="0">
                <a:solidFill>
                  <a:schemeClr val="accent1">
                    <a:lumMod val="75000"/>
                  </a:schemeClr>
                </a:solidFill>
              </a:rPr>
              <a:t>לובי של חברות אחרות.</a:t>
            </a:r>
          </a:p>
          <a:p>
            <a:pPr marL="533400" indent="-533400" algn="r" rtl="1" eaLnBrk="1" hangingPunct="1">
              <a:buFont typeface="Wingdings" pitchFamily="2" charset="2"/>
              <a:buNone/>
              <a:defRPr/>
            </a:pPr>
            <a:endParaRPr lang="en-US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Executive Branch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899592" y="1484784"/>
            <a:ext cx="73448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The White House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Located on 1600 Pennsylvania Avenue NW</a:t>
            </a:r>
          </a:p>
        </p:txBody>
      </p:sp>
      <p:sp>
        <p:nvSpPr>
          <p:cNvPr id="2" name="AutoShape 2" descr="Image result for the white hou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728" y="2843299"/>
            <a:ext cx="5991600" cy="39700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3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Principles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50" y="1052736"/>
            <a:ext cx="8640960" cy="208204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Federal Republic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Separation of Powers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Checks and Balances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3 </a:t>
            </a:r>
            <a:r>
              <a:rPr lang="en-US" altLang="en-US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Branches : </a:t>
            </a:r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Legislative; Executive; Judicial</a:t>
            </a:r>
          </a:p>
        </p:txBody>
      </p:sp>
      <p:pic>
        <p:nvPicPr>
          <p:cNvPr id="5" name="Picture 2" descr="http://mtviewmirror.com/wp-content/uploads/we-the-people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34782"/>
            <a:ext cx="9317284" cy="389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208007" cy="238028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928992" cy="566124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The power of the Executive Branch is vested in the President</a:t>
            </a:r>
          </a:p>
          <a:p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The President is head of the Executive Branch, 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head of state and Commander-in-Chief of the armed forces</a:t>
            </a:r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Responsible for implementing &amp; enforcing laws.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President provides leadership by setting goals, developing and implementing policy (including foreign policy).</a:t>
            </a:r>
          </a:p>
          <a:p>
            <a:endParaRPr lang="en-US" alt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Executive Branch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Powers of President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80920" cy="5400600"/>
          </a:xfrm>
        </p:spPr>
        <p:txBody>
          <a:bodyPr>
            <a:normAutofit/>
          </a:bodyPr>
          <a:lstStyle/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Conduct diplomacy, negotiate and sign treaties – approval 2/3 of Senate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Issue executive orders</a:t>
            </a: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Appoint Supreme Court Justices, Cabinet members, Ambassadors and other high-ranking officials – approval of Senate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Extend pardons and clemencies</a:t>
            </a: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98306"/>
            <a:ext cx="3031703" cy="227687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Must be a natural born citizen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Must be at least 35 years old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Must be 14 years a resident within the US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Term is for 4 years - only 2 in a row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Must give state of the union to Congress</a:t>
            </a: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President</a:t>
            </a:r>
          </a:p>
        </p:txBody>
      </p:sp>
      <p:pic>
        <p:nvPicPr>
          <p:cNvPr id="18434" name="Picture 2" descr="http://www.asianews.it/files/img/USA_-_obama_WAV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45744"/>
            <a:ext cx="4644008" cy="2612255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" y="4245744"/>
            <a:ext cx="4200380" cy="2582167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President's principal forum for considering national security and foreign policy matters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Principal arm for coordinating policies among government agencies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List of attendees</a:t>
            </a: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buNone/>
            </a:pPr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National Security Council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69775"/>
            <a:ext cx="2757289" cy="344360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7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67333"/>
            <a:ext cx="8795320" cy="4958011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Develop and implement 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President’s foreign policy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US representation abroad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Foreign assistance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Countering international crime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Services to US citizens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and foreign nationals 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seeking entrance to US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State Department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43" y="1124744"/>
            <a:ext cx="2399531" cy="305066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46780"/>
            <a:ext cx="4081742" cy="228577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9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67333"/>
            <a:ext cx="8795320" cy="4958011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Provide military forces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 needed to deter war and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to protect the security of US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Army, Navy, Air Force…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Largest government agency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Department of Defense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3869037" cy="242496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83754"/>
            <a:ext cx="2885422" cy="296532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13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Judicial Branch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19" y="2060848"/>
            <a:ext cx="6776865" cy="453657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592" y="1484784"/>
            <a:ext cx="7344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Located on 1 First St NE, Washington 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2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795320" cy="5589239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Constitution guarantees the </a:t>
            </a:r>
            <a:r>
              <a:rPr lang="en-US" altLang="en-US" u="sng" dirty="0">
                <a:latin typeface="David" panose="020E0502060401010101" pitchFamily="34" charset="-79"/>
                <a:cs typeface="David" panose="020E0502060401010101" pitchFamily="34" charset="-79"/>
              </a:rPr>
              <a:t>right to a fair trial</a:t>
            </a: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 before a competent judge and a jury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Supreme Court established by Constitution; the rest of the State and Federal court system – by congress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Judges are </a:t>
            </a:r>
            <a:r>
              <a:rPr lang="en-US" altLang="en-US" u="sng" dirty="0">
                <a:latin typeface="David" panose="020E0502060401010101" pitchFamily="34" charset="-79"/>
                <a:cs typeface="David" panose="020E0502060401010101" pitchFamily="34" charset="-79"/>
              </a:rPr>
              <a:t>appointed for life</a:t>
            </a: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 by President; confirmed by Senate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Judges can’t be removed unless retired, died or impeached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courts only </a:t>
            </a:r>
            <a:r>
              <a:rPr lang="en-US" altLang="en-US" u="sng" dirty="0">
                <a:latin typeface="David" panose="020E0502060401010101" pitchFamily="34" charset="-79"/>
                <a:cs typeface="David" panose="020E0502060401010101" pitchFamily="34" charset="-79"/>
              </a:rPr>
              <a:t>try actual cases</a:t>
            </a: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; do not issue advisory opinions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Federal courts enjoy the sole power to </a:t>
            </a:r>
            <a:r>
              <a:rPr lang="en-US" altLang="en-US" u="sng" dirty="0">
                <a:latin typeface="David" panose="020E0502060401010101" pitchFamily="34" charset="-79"/>
                <a:cs typeface="David" panose="020E0502060401010101" pitchFamily="34" charset="-79"/>
              </a:rPr>
              <a:t>interpret the law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They  can compel the production of evidence and testimony through the use of a subpoena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The inferior courts are </a:t>
            </a:r>
            <a:r>
              <a:rPr lang="en-US" altLang="en-US" u="sng" dirty="0">
                <a:latin typeface="David" panose="020E0502060401010101" pitchFamily="34" charset="-79"/>
                <a:cs typeface="David" panose="020E0502060401010101" pitchFamily="34" charset="-79"/>
              </a:rPr>
              <a:t>constrained by the decisions of the Supreme Court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Judicial Branch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8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795320" cy="5589239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Court's decisions cannot be appealed to any authority, as it is the final judicial arbiter in the United States on matters of federal law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Interpret the meaning of a law; decides whether a law is relevant to a particular set of facts; rules on how a law should be applied. 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Currently (since 1869) - 9 Justices - only can be changed by Constitutional Amendment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Justices hear 150 cases per year - over 7500 requests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4 Justices need to agree to hear a case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Session is October through June</a:t>
            </a:r>
          </a:p>
          <a:p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Supreme Court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0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Supreme Court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640960" cy="4525963"/>
          </a:xfrm>
        </p:spPr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Qualifications - nothing listed in the Constitution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Unofficial qualifications are: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Politically active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Lawyer or Lower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Court Judge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Same political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party as the 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President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472607" cy="364840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7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282490"/>
            <a:ext cx="9144610" cy="6026830"/>
          </a:xfr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2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Elections &amp; Voting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640960" cy="4525963"/>
          </a:xfrm>
        </p:spPr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The right to vote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Holding elections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The electoral college system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Redistricting and Gerrymandering</a:t>
            </a:r>
          </a:p>
          <a:p>
            <a:pPr marL="0" indent="0">
              <a:buNone/>
            </a:pPr>
            <a:endParaRPr lang="en-US" altLang="en-US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30</a:t>
            </a:fld>
            <a:endParaRPr lang="en-US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33800"/>
            <a:ext cx="5762625" cy="31242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557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Gerrymandering</a:t>
            </a:r>
            <a:endParaRPr lang="he-IL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200800" cy="5389949"/>
          </a:xfr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10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State &amp; Local Government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640960" cy="4525963"/>
          </a:xfrm>
        </p:spPr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Each state has its own written constitution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All powers not granted to the federal government are reserved for the states and the people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All state governments are modeled after the federal government 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Executive, Legislative, Judicial branches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Local government – Districts and Municipalities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32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953000"/>
            <a:ext cx="2857500" cy="19050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319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33</a:t>
            </a:fld>
            <a:endParaRPr lang="en-US"/>
          </a:p>
        </p:txBody>
      </p:sp>
      <p:sp>
        <p:nvSpPr>
          <p:cNvPr id="5" name="מלבן 4"/>
          <p:cNvSpPr/>
          <p:nvPr/>
        </p:nvSpPr>
        <p:spPr>
          <a:xfrm rot="19538227">
            <a:off x="2446258" y="2767281"/>
            <a:ext cx="42514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8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שאלות??</a:t>
            </a:r>
            <a:endParaRPr lang="he-IL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99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Mall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" y="1196752"/>
            <a:ext cx="9125128" cy="534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660232" y="2135493"/>
            <a:ext cx="1080120" cy="100547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24328" y="1700808"/>
            <a:ext cx="720080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1520" y="3645024"/>
            <a:ext cx="1152128" cy="108012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00192" y="3460358"/>
            <a:ext cx="180020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9675" y="1340768"/>
            <a:ext cx="2744688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Supreme Court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23" y="2780928"/>
            <a:ext cx="2465040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White House</a:t>
            </a:r>
          </a:p>
        </p:txBody>
      </p:sp>
      <p:cxnSp>
        <p:nvCxnSpPr>
          <p:cNvPr id="11" name="Straight Connector 10"/>
          <p:cNvCxnSpPr>
            <a:endCxn id="6" idx="1"/>
          </p:cNvCxnSpPr>
          <p:nvPr/>
        </p:nvCxnSpPr>
        <p:spPr>
          <a:xfrm>
            <a:off x="7224363" y="1637482"/>
            <a:ext cx="405418" cy="1582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  <a:endCxn id="4" idx="4"/>
          </p:cNvCxnSpPr>
          <p:nvPr/>
        </p:nvCxnSpPr>
        <p:spPr>
          <a:xfrm flipV="1">
            <a:off x="7200292" y="3140968"/>
            <a:ext cx="0" cy="319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2"/>
          </p:cNvCxnSpPr>
          <p:nvPr/>
        </p:nvCxnSpPr>
        <p:spPr>
          <a:xfrm flipH="1">
            <a:off x="1115617" y="3365703"/>
            <a:ext cx="182826" cy="3870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6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liferaftgroup.org/wp-content/uploads/2014/09/patient-advocates-gain-ground-on-capitol-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56518"/>
            <a:ext cx="5904656" cy="37014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Legislative Branch</a:t>
            </a:r>
          </a:p>
        </p:txBody>
      </p:sp>
      <p:sp>
        <p:nvSpPr>
          <p:cNvPr id="5123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179512" y="1556792"/>
            <a:ext cx="8784976" cy="1296144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Also called Congress</a:t>
            </a:r>
          </a:p>
          <a:p>
            <a:r>
              <a:rPr lang="en-US" altLang="en-US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Located on Capitol Hill in Washington D.C.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968" y="1340768"/>
            <a:ext cx="8229600" cy="510202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Bicameral - 2 Houses 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House of Representatives 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Senate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Main Responsibilities: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Pass laws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Declare war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Confirm treaties and appointments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Oversight and investigation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Dual Role: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Constituents needs &amp; wants</a:t>
            </a:r>
          </a:p>
          <a:p>
            <a:pPr lvl="1"/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Considering what is good for nation as a whole.                  </a:t>
            </a:r>
          </a:p>
        </p:txBody>
      </p:sp>
      <p:sp>
        <p:nvSpPr>
          <p:cNvPr id="6" name="Rectangle 3074"/>
          <p:cNvSpPr txBox="1">
            <a:spLocks noChangeArrowheads="1"/>
          </p:cNvSpPr>
          <p:nvPr/>
        </p:nvSpPr>
        <p:spPr>
          <a:xfrm>
            <a:off x="683568" y="1886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The Legislative Branch</a:t>
            </a:r>
          </a:p>
        </p:txBody>
      </p:sp>
      <p:pic>
        <p:nvPicPr>
          <p:cNvPr id="7" name="Picture 2" descr="https://liferaftgroup.org/wp-content/uploads/2014/09/patient-advocates-gain-ground-on-capitol-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632098" cy="22768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he-IL" altLang="he-IL" sz="40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Lawmakers belong to one of two political parties:</a:t>
            </a:r>
            <a:b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Republicans and Democrats</a:t>
            </a:r>
            <a:b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There are a few independents </a:t>
            </a:r>
            <a:b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b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The distribution of seats in the Congress 114.</a:t>
            </a:r>
            <a:r>
              <a:rPr lang="he-IL" alt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  <a:endParaRPr lang="en-US" alt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4038600" cy="3733800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endParaRPr lang="he-IL" altLang="he-IL" sz="2400" dirty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he-IL" sz="2400" dirty="0"/>
              <a:t>Senate</a:t>
            </a:r>
            <a:endParaRPr lang="he-IL" altLang="he-IL" sz="2400" dirty="0"/>
          </a:p>
          <a:p>
            <a:pPr algn="l" eaLnBrk="1" hangingPunct="1">
              <a:lnSpc>
                <a:spcPct val="80000"/>
              </a:lnSpc>
              <a:defRPr/>
            </a:pPr>
            <a:r>
              <a:rPr lang="he-IL" altLang="he-IL" sz="2400" dirty="0"/>
              <a:t>44</a:t>
            </a:r>
            <a:r>
              <a:rPr lang="en-US" altLang="he-IL" sz="2400" dirty="0"/>
              <a:t> Democrats</a:t>
            </a:r>
            <a:endParaRPr lang="he-IL" altLang="he-IL" sz="2400" dirty="0"/>
          </a:p>
          <a:p>
            <a:pPr algn="l" eaLnBrk="1" hangingPunct="1">
              <a:lnSpc>
                <a:spcPct val="80000"/>
              </a:lnSpc>
              <a:defRPr/>
            </a:pPr>
            <a:r>
              <a:rPr lang="he-IL" altLang="he-IL" sz="2400" dirty="0"/>
              <a:t>54</a:t>
            </a:r>
            <a:r>
              <a:rPr lang="en-US" altLang="he-IL" sz="2400" dirty="0"/>
              <a:t> Republicans</a:t>
            </a:r>
            <a:endParaRPr lang="he-IL" altLang="he-IL" sz="2400" dirty="0"/>
          </a:p>
          <a:p>
            <a:pPr algn="l" eaLnBrk="1" hangingPunct="1">
              <a:lnSpc>
                <a:spcPct val="80000"/>
              </a:lnSpc>
              <a:defRPr/>
            </a:pPr>
            <a:r>
              <a:rPr lang="he-IL" altLang="he-IL" sz="2400" dirty="0"/>
              <a:t>2</a:t>
            </a:r>
            <a:r>
              <a:rPr lang="en-US" altLang="he-IL" sz="2400" dirty="0"/>
              <a:t> Independents (Sanders, King)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en-US" altLang="he-IL" sz="2400" dirty="0"/>
          </a:p>
          <a:p>
            <a:pPr algn="l" eaLnBrk="1" hangingPunct="1">
              <a:lnSpc>
                <a:spcPct val="80000"/>
              </a:lnSpc>
              <a:defRPr/>
            </a:pPr>
            <a:endParaRPr lang="he-IL" altLang="he-IL" sz="24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he-IL" sz="2400" dirty="0"/>
              <a:t>Republican Majority</a:t>
            </a:r>
          </a:p>
        </p:txBody>
      </p:sp>
      <p:pic>
        <p:nvPicPr>
          <p:cNvPr id="5126" name="Picture 10" descr="http://falmouthdemocratictowncommittee.org/wp-content/uploads/2011/08/donk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74613"/>
            <a:ext cx="14827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2514600"/>
            <a:ext cx="3711575" cy="3733800"/>
          </a:xfrm>
        </p:spPr>
        <p:txBody>
          <a:bodyPr/>
          <a:lstStyle/>
          <a:p>
            <a:pPr algn="r" rtl="1" eaLnBrk="1" hangingPunct="1">
              <a:lnSpc>
                <a:spcPct val="80000"/>
              </a:lnSpc>
              <a:defRPr/>
            </a:pPr>
            <a:endParaRPr lang="he-IL" altLang="he-IL" sz="2400" dirty="0"/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House of Reps</a:t>
            </a: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185</a:t>
            </a: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Democrats</a:t>
            </a: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he-IL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250</a:t>
            </a: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 republicans</a:t>
            </a:r>
          </a:p>
          <a:p>
            <a:pPr algn="l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e-IL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Republican Majority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209800" y="4572000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 altLang="he-IL">
              <a:cs typeface="Arial" charset="0"/>
            </a:endParaRPr>
          </a:p>
        </p:txBody>
      </p:sp>
      <p:pic>
        <p:nvPicPr>
          <p:cNvPr id="5127" name="Picture 11" descr="http://www.sussexcountygop.com/republic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613"/>
            <a:ext cx="13716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6740525" y="4581525"/>
            <a:ext cx="6096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>
              <a:lumMod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e-IL" altLang="he-IL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71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896544" cy="302433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House of Representatives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435 Seats; 6 non-voting members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Number of seats determined by </a:t>
            </a:r>
          </a:p>
          <a:p>
            <a:pPr marL="457200" lvl="1" indent="0">
              <a:buNone/>
            </a:pPr>
            <a:r>
              <a:rPr lang="en-US" alt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state population</a:t>
            </a:r>
          </a:p>
          <a:p>
            <a:r>
              <a:rPr lang="en-US" altLang="en-US" dirty="0">
                <a:solidFill>
                  <a:prstClr val="black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Age: 25+; US citizens for 7 years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Elected for 2 years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Leader is called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Speaker of the House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http://urbanmilwaukee.com/wp-content/gallery/people/paulry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61" y="1196752"/>
            <a:ext cx="28784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11" y="3768774"/>
            <a:ext cx="4773801" cy="31166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David" panose="020E0502060401010101" pitchFamily="34" charset="-79"/>
                <a:cs typeface="David" panose="020E0502060401010101" pitchFamily="34" charset="-79"/>
              </a:rPr>
              <a:t>SENATE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100 seats; 2 seats per state 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Age: 30+; US citizens for 9 years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Elected for 6 years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Leader: Vice President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called: President of Senate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Can’t vote unless a tie</a:t>
            </a:r>
          </a:p>
          <a:p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Majority leader:</a:t>
            </a:r>
            <a:b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altLang="en-US" dirty="0">
                <a:latin typeface="David" panose="020E0502060401010101" pitchFamily="34" charset="-79"/>
                <a:cs typeface="David" panose="020E0502060401010101" pitchFamily="34" charset="-79"/>
              </a:rPr>
              <a:t>President Pro Tempore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24100" cy="3495675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095D-29BD-4A11-91A5-B38955F6AE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01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 לקורס" ma:contentTypeID="0x010100CF5EA5128B34CD43B9502CEC216911FA008C617C2CC791A9428706C7D09DE41696" ma:contentTypeVersion="6" ma:contentTypeDescription="" ma:contentTypeScope="" ma:versionID="7874714743cf8bfa967becdbb35453d1">
  <xsd:schema xmlns:xsd="http://www.w3.org/2001/XMLSchema" xmlns:xs="http://www.w3.org/2001/XMLSchema" xmlns:p="http://schemas.microsoft.com/office/2006/metadata/properties" xmlns:ns1="82472ba6-a28c-4602-897f-8bc762513295" xmlns:ns3="40f29efa-a81e-46b7-b72a-c92f89f092a7" targetNamespace="http://schemas.microsoft.com/office/2006/metadata/properties" ma:root="true" ma:fieldsID="b9cd7d606a91473c5798a648d9408d48" ns1:_="" ns3:_="">
    <xsd:import namespace="82472ba6-a28c-4602-897f-8bc762513295"/>
    <xsd:import namespace="40f29efa-a81e-46b7-b72a-c92f89f092a7"/>
    <xsd:element name="properties">
      <xsd:complexType>
        <xsd:sequence>
          <xsd:element name="documentManagement">
            <xsd:complexType>
              <xsd:all>
                <xsd:element ref="ns1:שייכות_x0020_למחזור" minOccurs="0"/>
                <xsd:element ref="ns1:שם_x0020_קורס" minOccurs="0"/>
                <xsd:element ref="ns3:_x05ea__x05d0__x05e8__x05d9__x05da__x0020__x05d4__x05de__x05e1__x05de__x05da_" minOccurs="0"/>
                <xsd:element ref="ns3:_x05e9__x05dd__x0020__x05de__x05d7__x05d1__x05e8__x0020__x05d4__x05de__x05e1__x05de__x05da_" minOccurs="0"/>
                <xsd:element ref="ns1:שייכות_x0020_למחזור_x003a_תאריך_x0020_סיום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472ba6-a28c-4602-897f-8bc762513295" elementFormDefault="qualified">
    <xsd:import namespace="http://schemas.microsoft.com/office/2006/documentManagement/types"/>
    <xsd:import namespace="http://schemas.microsoft.com/office/infopath/2007/PartnerControls"/>
    <xsd:element name="שייכות_x0020_למחזור" ma:index="0" nillable="true" ma:displayName="שייכות למחזור" ma:list="{d20ad5c3-f69a-455e-a91e-a8d6bece7aea}" ma:internalName="_x05e9__x05d9__x05d9__x05db__x05d5__x05ea__x0020__x05dc__x05de__x05d7__x05d6__x05d5__x05e8_" ma:showField="_x05de__x05d7__x05d6__x05d5__x05" ma:web="82472ba6-a28c-4602-897f-8bc7625132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שם_x0020_קורס" ma:index="1" nillable="true" ma:displayName="שם קורס" ma:list="{519b4ddc-27ba-4c01-a2b5-5799e581ca1a}" ma:internalName="_x05e9__x05dd__x0020__x05e7__x05d5__x05e8__x05e1_" ma:showField="_x05e9__x05dd__x0020__x05e7__x05" ma:web="82472ba6-a28c-4602-897f-8bc762513295">
      <xsd:simpleType>
        <xsd:restriction base="dms:Lookup"/>
      </xsd:simpleType>
    </xsd:element>
    <xsd:element name="שייכות_x0020_למחזור_x003a_תאריך_x0020_סיום" ma:index="12" nillable="true" ma:displayName="שייכות למחזור:תאריך סיום" ma:list="{d20ad5c3-f69a-455e-a91e-a8d6bece7aea}" ma:internalName="_x05e9__x05d9__x05d9__x05db__x05d5__x05ea__x0020__x05dc__x05de__x05d7__x05d6__x05d5__x05e8__x003A__x05ea__x05d0__x05e8__x05d9__x05da__x0020__x05e1__x05d9__x05d5__x05dd_" ma:readOnly="true" ma:showField="_x05ea__x05d0__x05e8__x05d9__x050" ma:web="82472ba6-a28c-4602-897f-8bc7625132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29efa-a81e-46b7-b72a-c92f89f092a7" elementFormDefault="qualified">
    <xsd:import namespace="http://schemas.microsoft.com/office/2006/documentManagement/types"/>
    <xsd:import namespace="http://schemas.microsoft.com/office/infopath/2007/PartnerControls"/>
    <xsd:element name="_x05ea__x05d0__x05e8__x05d9__x05da__x0020__x05d4__x05de__x05e1__x05de__x05da_" ma:index="3" nillable="true" ma:displayName="תאריך המסמך" ma:format="DateOnly" ma:internalName="_x05ea__x05d0__x05e8__x05d9__x05da__x0020__x05d4__x05de__x05e1__x05de__x05da_">
      <xsd:simpleType>
        <xsd:restriction base="dms:DateTime"/>
      </xsd:simpleType>
    </xsd:element>
    <xsd:element name="_x05e9__x05dd__x0020__x05de__x05d7__x05d1__x05e8__x0020__x05d4__x05de__x05e1__x05de__x05da_" ma:index="4" nillable="true" ma:displayName="שם מחבר המסמך" ma:list="UserInfo" ma:SharePointGroup="0" ma:internalName="_x05e9__x05dd__x0020__x05de__x05d7__x05d1__x05e8__x0020__x05d4__x05de__x05e1__x05de__x05da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סוג תוכן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5ea__x05d0__x05e8__x05d9__x05da__x0020__x05d4__x05de__x05e1__x05de__x05da_ xmlns="40f29efa-a81e-46b7-b72a-c92f89f092a7" xsi:nil="true"/>
    <_x05e9__x05dd__x0020__x05de__x05d7__x05d1__x05e8__x0020__x05d4__x05de__x05e1__x05de__x05da_ xmlns="40f29efa-a81e-46b7-b72a-c92f89f092a7">
      <UserInfo>
        <DisplayName/>
        <AccountId xsi:nil="true"/>
        <AccountType/>
      </UserInfo>
    </_x05e9__x05dd__x0020__x05de__x05d7__x05d1__x05e8__x0020__x05d4__x05de__x05e1__x05de__x05da_>
    <שייכות_x0020_למחזור xmlns="82472ba6-a28c-4602-897f-8bc762513295"/>
    <שם_x0020_קורס xmlns="82472ba6-a28c-4602-897f-8bc762513295" xsi:nil="true"/>
  </documentManagement>
</p:properties>
</file>

<file path=customXml/itemProps1.xml><?xml version="1.0" encoding="utf-8"?>
<ds:datastoreItem xmlns:ds="http://schemas.openxmlformats.org/officeDocument/2006/customXml" ds:itemID="{B2EA6944-A8A1-45D7-B694-2908F1AF543B}"/>
</file>

<file path=customXml/itemProps2.xml><?xml version="1.0" encoding="utf-8"?>
<ds:datastoreItem xmlns:ds="http://schemas.openxmlformats.org/officeDocument/2006/customXml" ds:itemID="{72A89685-690D-4655-B9CF-2DF68DE4E5B8}"/>
</file>

<file path=customXml/itemProps3.xml><?xml version="1.0" encoding="utf-8"?>
<ds:datastoreItem xmlns:ds="http://schemas.openxmlformats.org/officeDocument/2006/customXml" ds:itemID="{28AC2D06-6DAE-4CE0-902E-CD9B0979C7AA}"/>
</file>

<file path=docProps/app.xml><?xml version="1.0" encoding="utf-8"?>
<Properties xmlns="http://schemas.openxmlformats.org/officeDocument/2006/extended-properties" xmlns:vt="http://schemas.openxmlformats.org/officeDocument/2006/docPropsVTypes">
  <TotalTime>2494</TotalTime>
  <Words>1265</Words>
  <Application>Microsoft Office PowerPoint</Application>
  <PresentationFormat>‫הצגה על המסך (4:3)</PresentationFormat>
  <Paragraphs>248</Paragraphs>
  <Slides>33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39" baseType="lpstr">
      <vt:lpstr>Arial</vt:lpstr>
      <vt:lpstr>Calibri</vt:lpstr>
      <vt:lpstr>David</vt:lpstr>
      <vt:lpstr>Times New Roman</vt:lpstr>
      <vt:lpstr>Wingdings</vt:lpstr>
      <vt:lpstr>Office Theme</vt:lpstr>
      <vt:lpstr>מצגת של PowerPoint‏</vt:lpstr>
      <vt:lpstr>The Principles</vt:lpstr>
      <vt:lpstr>מצגת של PowerPoint‏</vt:lpstr>
      <vt:lpstr>The Mall</vt:lpstr>
      <vt:lpstr>The Legislative Branch</vt:lpstr>
      <vt:lpstr>מצגת של PowerPoint‏</vt:lpstr>
      <vt:lpstr> Lawmakers belong to one of two political parties:  Republicans and Democrats There are a few independents   The distribution of seats in the Congress 114.:</vt:lpstr>
      <vt:lpstr>House of Representatives</vt:lpstr>
      <vt:lpstr>SENATE</vt:lpstr>
      <vt:lpstr>Legislative Process</vt:lpstr>
      <vt:lpstr>Appropriation Process</vt:lpstr>
      <vt:lpstr>Powers of Congress</vt:lpstr>
      <vt:lpstr>What Congress Can’t Do</vt:lpstr>
      <vt:lpstr>הקונגרס וישראל</vt:lpstr>
      <vt:lpstr>הלובי היהודי/אייפא"ק</vt:lpstr>
      <vt:lpstr>כיצד זה נעשה בקונגרס </vt:lpstr>
      <vt:lpstr>שת"פ ביטחוני מול הקונגרס</vt:lpstr>
      <vt:lpstr>בעיות וקשיים</vt:lpstr>
      <vt:lpstr>The Executive Branch</vt:lpstr>
      <vt:lpstr>The Executive Branch</vt:lpstr>
      <vt:lpstr>Powers of President</vt:lpstr>
      <vt:lpstr>The President</vt:lpstr>
      <vt:lpstr>National Security Council</vt:lpstr>
      <vt:lpstr>State Department</vt:lpstr>
      <vt:lpstr>Department of Defense</vt:lpstr>
      <vt:lpstr>The Judicial Branch</vt:lpstr>
      <vt:lpstr>The Judicial Branch</vt:lpstr>
      <vt:lpstr>The Supreme Court</vt:lpstr>
      <vt:lpstr>The Supreme Court</vt:lpstr>
      <vt:lpstr>Elections &amp; Voting</vt:lpstr>
      <vt:lpstr>Gerrymandering</vt:lpstr>
      <vt:lpstr>State &amp; Local Government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IDF</cp:lastModifiedBy>
  <cp:revision>43</cp:revision>
  <dcterms:created xsi:type="dcterms:W3CDTF">2015-05-03T14:05:36Z</dcterms:created>
  <dcterms:modified xsi:type="dcterms:W3CDTF">2016-05-08T14:32:54Z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0x010100CF5EA5128B34CD43B9502CEC216911FA008C617C2CC791A9428706C7D09DE41696</vt:lpwstr>
  </property>
</Properties>
</file>