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337" r:id="rId3"/>
    <p:sldId id="327" r:id="rId4"/>
    <p:sldId id="328" r:id="rId5"/>
    <p:sldId id="259" r:id="rId6"/>
    <p:sldId id="304" r:id="rId7"/>
    <p:sldId id="288" r:id="rId8"/>
    <p:sldId id="334" r:id="rId9"/>
    <p:sldId id="329" r:id="rId10"/>
    <p:sldId id="330" r:id="rId11"/>
    <p:sldId id="331" r:id="rId12"/>
    <p:sldId id="332" r:id="rId13"/>
    <p:sldId id="333" r:id="rId14"/>
    <p:sldId id="335" r:id="rId15"/>
    <p:sldId id="260" r:id="rId16"/>
    <p:sldId id="262" r:id="rId17"/>
    <p:sldId id="312" r:id="rId18"/>
    <p:sldId id="300" r:id="rId19"/>
    <p:sldId id="266" r:id="rId20"/>
    <p:sldId id="263" r:id="rId21"/>
    <p:sldId id="265" r:id="rId22"/>
    <p:sldId id="310" r:id="rId23"/>
    <p:sldId id="301" r:id="rId24"/>
    <p:sldId id="313" r:id="rId25"/>
    <p:sldId id="314" r:id="rId26"/>
    <p:sldId id="315" r:id="rId27"/>
    <p:sldId id="305" r:id="rId28"/>
    <p:sldId id="316" r:id="rId29"/>
    <p:sldId id="317" r:id="rId30"/>
    <p:sldId id="318" r:id="rId31"/>
    <p:sldId id="319" r:id="rId32"/>
    <p:sldId id="336" r:id="rId33"/>
    <p:sldId id="324" r:id="rId34"/>
    <p:sldId id="296" r:id="rId35"/>
    <p:sldId id="325" r:id="rId36"/>
    <p:sldId id="302" r:id="rId37"/>
    <p:sldId id="326" r:id="rId38"/>
    <p:sldId id="30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DDDDDD"/>
    <a:srgbClr val="FFCC66"/>
    <a:srgbClr val="C8C86A"/>
    <a:srgbClr val="88BFEC"/>
    <a:srgbClr val="BADAF4"/>
    <a:srgbClr val="E2D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953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0D9A2-16E3-405F-9E7A-C9D80C1C17B5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0B22E-2726-42EC-9638-D6AF65BE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4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0B22E-2726-42EC-9638-D6AF65BE70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6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1A96-D128-49BA-8EDC-C24BA3E5FBCD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CE7B-D470-4BB9-AA07-6D57A4F9A352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48A1-61DC-401B-BE67-CD1DAE5C39D8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5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4215-7886-4816-B313-147F7BA8A305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5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1DE5-5296-4B88-9C18-6CB8548898C5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2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51F1-57E1-42F0-A2D2-7EFAF68BAFC8}" type="datetime1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6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E7A2-34F5-4B3A-8831-5437D9C58689}" type="datetime1">
              <a:rPr lang="en-US" smtClean="0"/>
              <a:t>5/28/2019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37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599D-9421-46B7-BD42-ACD7D2E5BC2E}" type="datetime1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9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35A4-00EA-4EA3-B585-44588AC3FDC5}" type="datetime1">
              <a:rPr lang="en-US" smtClean="0"/>
              <a:t>5/28/2019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9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CEBB-D6DA-44AF-A650-85C7454E14A0}" type="datetime1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6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6E2C-C116-4AAC-92F2-C5517A49CE06}" type="datetime1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1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B9E1-8735-4D60-93CB-B910A3365F8D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1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504" y="2132856"/>
            <a:ext cx="889248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David" panose="020E0502060401010101" pitchFamily="34" charset="-79"/>
              </a:rPr>
              <a:t>U.S. Federal </a:t>
            </a:r>
            <a:r>
              <a:rPr lang="en-US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David" panose="020E0502060401010101" pitchFamily="34" charset="-79"/>
              </a:rPr>
              <a:t>Government</a:t>
            </a:r>
          </a:p>
          <a:p>
            <a:pPr algn="ctr"/>
            <a:r>
              <a:rPr lang="en-US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David" panose="020E0502060401010101" pitchFamily="34" charset="-79"/>
              </a:rPr>
              <a:t>And</a:t>
            </a:r>
          </a:p>
          <a:p>
            <a:pPr algn="ctr"/>
            <a:r>
              <a:rPr lang="en-US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David" panose="020E0502060401010101" pitchFamily="34" charset="-79"/>
              </a:rPr>
              <a:t>Israel</a:t>
            </a:r>
            <a:endParaRPr lang="en-US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David" panose="020E0502060401010101" pitchFamily="34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5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3473624"/>
            <a:ext cx="8928992" cy="3384376"/>
          </a:xfrm>
        </p:spPr>
        <p:txBody>
          <a:bodyPr>
            <a:noAutofit/>
          </a:bodyPr>
          <a:lstStyle/>
          <a:p>
            <a:r>
              <a:rPr lang="en-US" sz="2800" dirty="0">
                <a:cs typeface="David" panose="020E0502060401010101" pitchFamily="34" charset="-79"/>
              </a:rPr>
              <a:t>The power of the Executive Branch is vested in the </a:t>
            </a:r>
            <a:r>
              <a:rPr lang="en-US" sz="2800" dirty="0" smtClean="0">
                <a:cs typeface="David" panose="020E0502060401010101" pitchFamily="34" charset="-79"/>
              </a:rPr>
              <a:t>President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The President is head of the Executive Branch, </a:t>
            </a:r>
            <a:r>
              <a:rPr lang="en-US" sz="2800" dirty="0" smtClean="0">
                <a:cs typeface="David" panose="020E0502060401010101" pitchFamily="34" charset="-79"/>
              </a:rPr>
              <a:t>head </a:t>
            </a:r>
            <a:r>
              <a:rPr lang="en-US" sz="2800" dirty="0">
                <a:cs typeface="David" panose="020E0502060401010101" pitchFamily="34" charset="-79"/>
              </a:rPr>
              <a:t>of state and Commander-in-Chief of the armed forces</a:t>
            </a:r>
            <a:endParaRPr lang="en-US" altLang="en-US" sz="2800" dirty="0" smtClean="0">
              <a:cs typeface="David" panose="020E0502060401010101" pitchFamily="34" charset="-79"/>
            </a:endParaRP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Responsible for implementing &amp; enforcing laws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President provides leadership by setting goals, developing and implementing policy (including foreign policy)</a:t>
            </a:r>
          </a:p>
          <a:p>
            <a:endParaRPr lang="en-US" altLang="en-US" sz="2800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he-IL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הזרוע המבצעת</a:t>
            </a:r>
            <a: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altLang="en-US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הנשיא</a:t>
            </a:r>
            <a:endParaRPr lang="en-US" altLang="en-US" sz="32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12776"/>
            <a:ext cx="3456384" cy="208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2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7"/>
            <a:ext cx="8229600" cy="2632848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he-IL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חייב להיות יליד ארה"ב</a:t>
            </a:r>
            <a:endParaRPr lang="en-US" altLang="en-US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לפחות בן 35</a:t>
            </a:r>
            <a:endParaRPr lang="en-US" altLang="en-US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14 שנה תושב ארה"ב</a:t>
            </a:r>
            <a:endParaRPr lang="en-US" altLang="en-US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קדנציה של 4 שנים – לכל היותר 2</a:t>
            </a:r>
            <a:endParaRPr lang="en-US" altLang="en-US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חייב לדווח פעם בשנה לקונגרס בנאום "מצב האומה"</a:t>
            </a:r>
            <a:endParaRPr lang="en-US" altLang="en-US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altLang="en-US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034683"/>
          </a:xfrm>
        </p:spPr>
        <p:txBody>
          <a:bodyPr/>
          <a:lstStyle/>
          <a:p>
            <a:r>
              <a:rPr lang="he-IL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הנשיא</a:t>
            </a:r>
            <a:endParaRPr lang="en-US" alt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 descr="Image result for â«× ××× ××¦× ×××××, ××¨×××¤ ×¤×××¡× ×¤× ×¡â¬â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41675"/>
            <a:ext cx="5184576" cy="29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4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411776"/>
            <a:ext cx="8928992" cy="3384376"/>
          </a:xfrm>
        </p:spPr>
        <p:txBody>
          <a:bodyPr>
            <a:noAutofit/>
          </a:bodyPr>
          <a:lstStyle/>
          <a:p>
            <a:r>
              <a:rPr lang="en-US" sz="2800" dirty="0">
                <a:cs typeface="David" panose="020E0502060401010101" pitchFamily="34" charset="-79"/>
              </a:rPr>
              <a:t>Conduct diplomacy, negotiate and sign treaties – approval 2/3 of Senate</a:t>
            </a:r>
          </a:p>
          <a:p>
            <a:r>
              <a:rPr lang="en-US" sz="2800" dirty="0">
                <a:cs typeface="David" panose="020E0502060401010101" pitchFamily="34" charset="-79"/>
              </a:rPr>
              <a:t>Issue executive </a:t>
            </a:r>
            <a:r>
              <a:rPr lang="en-US" sz="2800" dirty="0" smtClean="0">
                <a:cs typeface="David" panose="020E0502060401010101" pitchFamily="34" charset="-79"/>
              </a:rPr>
              <a:t>orders</a:t>
            </a:r>
            <a:endParaRPr lang="en-US" altLang="en-US" sz="2800" dirty="0">
              <a:cs typeface="David" panose="020E0502060401010101" pitchFamily="34" charset="-79"/>
            </a:endParaRPr>
          </a:p>
          <a:p>
            <a:r>
              <a:rPr lang="en-US" altLang="en-US" sz="2800" dirty="0">
                <a:cs typeface="David" panose="020E0502060401010101" pitchFamily="34" charset="-79"/>
              </a:rPr>
              <a:t>Appoint Supreme Court Justices, Cabinet members, Ambassadors and other high-ranking officials – approval of Senate</a:t>
            </a:r>
          </a:p>
          <a:p>
            <a:r>
              <a:rPr lang="en-US" sz="2800" dirty="0">
                <a:cs typeface="David" panose="020E0502060401010101" pitchFamily="34" charset="-79"/>
              </a:rPr>
              <a:t>Extend pardons and clemencies</a:t>
            </a:r>
          </a:p>
          <a:p>
            <a:endParaRPr lang="en-US" altLang="en-US" sz="2800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he-IL" altLang="en-US" sz="49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סמכויות הנשיא</a:t>
            </a:r>
            <a:endParaRPr lang="en-US" altLang="en-US" sz="36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7"/>
            <a:ext cx="8229600" cy="5308698"/>
          </a:xfrm>
        </p:spPr>
        <p:txBody>
          <a:bodyPr>
            <a:normAutofit/>
          </a:bodyPr>
          <a:lstStyle/>
          <a:p>
            <a:pPr algn="r" rtl="1"/>
            <a:r>
              <a:rPr lang="he-IL" sz="3000" dirty="0">
                <a:latin typeface="David" panose="020E0502060401010101" pitchFamily="34" charset="-79"/>
                <a:cs typeface="David" panose="020E0502060401010101" pitchFamily="34" charset="-79"/>
              </a:rPr>
              <a:t>מתמנים ע"י הנשיא, אינם חברי קונגרס, פיטורם לא גורם למשבר קואליציוני</a:t>
            </a:r>
          </a:p>
          <a:p>
            <a:pPr algn="r" rtl="1"/>
            <a:r>
              <a:rPr lang="he-IL" sz="3000" dirty="0">
                <a:latin typeface="David" panose="020E0502060401010101" pitchFamily="34" charset="-79"/>
                <a:cs typeface="David" panose="020E0502060401010101" pitchFamily="34" charset="-79"/>
              </a:rPr>
              <a:t>ר' סגל הבית הלבן הוא מרכז פעילות הממשלה</a:t>
            </a:r>
          </a:p>
          <a:p>
            <a:pPr algn="r" rtl="1"/>
            <a:r>
              <a:rPr lang="he-IL" sz="3000" dirty="0">
                <a:latin typeface="David" panose="020E0502060401010101" pitchFamily="34" charset="-79"/>
                <a:cs typeface="David" panose="020E0502060401010101" pitchFamily="34" charset="-79"/>
              </a:rPr>
              <a:t>היועץ לביטחון לאומי מרכז את עבודת צוות הנשיא בתחום הביטחון הלאומי – מקשר בין הנשיא למשרדי הממשלה</a:t>
            </a:r>
          </a:p>
          <a:p>
            <a:pPr algn="r" rtl="1"/>
            <a:r>
              <a:rPr lang="he-IL" sz="3000" dirty="0">
                <a:latin typeface="David" panose="020E0502060401010101" pitchFamily="34" charset="-79"/>
                <a:cs typeface="David" panose="020E0502060401010101" pitchFamily="34" charset="-79"/>
              </a:rPr>
              <a:t>כל הדרג הניהולי במשרדי הממשלה הוא פוליטי (מסמנכ"ל ומעלה)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034683"/>
          </a:xfrm>
        </p:spPr>
        <p:txBody>
          <a:bodyPr/>
          <a:lstStyle/>
          <a:p>
            <a:pPr rtl="1"/>
            <a:r>
              <a:rPr lang="he-IL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משרדי הממשלה</a:t>
            </a:r>
            <a:endParaRPr lang="en-US" alt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074"/>
          <p:cNvSpPr>
            <a:spLocks noGrp="1" noChangeArrowheads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/>
          </a:bodyPr>
          <a:lstStyle/>
          <a:p>
            <a:r>
              <a:rPr lang="he-IL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3 רשויות:</a:t>
            </a:r>
            <a:endParaRPr lang="en-US" alt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123" name="Rectangle 3075"/>
          <p:cNvSpPr>
            <a:spLocks noGrp="1" noChangeArrowheads="1"/>
          </p:cNvSpPr>
          <p:nvPr>
            <p:ph type="subTitle" idx="1"/>
          </p:nvPr>
        </p:nvSpPr>
        <p:spPr>
          <a:xfrm>
            <a:off x="5436096" y="1556792"/>
            <a:ext cx="3528392" cy="1584176"/>
          </a:xfrm>
        </p:spPr>
        <p:txBody>
          <a:bodyPr>
            <a:noAutofit/>
          </a:bodyPr>
          <a:lstStyle/>
          <a:p>
            <a:pPr rtl="1"/>
            <a:r>
              <a:rPr lang="he-IL" altLang="en-US" sz="40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הרשות המבצעת (ממשל)</a:t>
            </a:r>
            <a:endParaRPr lang="en-US" altLang="en-US" sz="40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3075"/>
          <p:cNvSpPr txBox="1">
            <a:spLocks noChangeArrowheads="1"/>
          </p:cNvSpPr>
          <p:nvPr/>
        </p:nvSpPr>
        <p:spPr>
          <a:xfrm>
            <a:off x="179512" y="1556792"/>
            <a:ext cx="3528392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he-IL" altLang="en-US" sz="40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הרשות המחוקקת (קונגרס)</a:t>
            </a:r>
            <a:endParaRPr lang="en-US" altLang="en-US" sz="40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Rectangle 3075"/>
          <p:cNvSpPr txBox="1">
            <a:spLocks noChangeArrowheads="1"/>
          </p:cNvSpPr>
          <p:nvPr/>
        </p:nvSpPr>
        <p:spPr>
          <a:xfrm>
            <a:off x="3024808" y="3356992"/>
            <a:ext cx="3528392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endParaRPr lang="he-IL" altLang="en-US" sz="1600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rtl="1"/>
            <a:r>
              <a:rPr lang="he-IL" altLang="en-US" sz="40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הרשות השופטת</a:t>
            </a:r>
          </a:p>
        </p:txBody>
      </p:sp>
    </p:spTree>
    <p:extLst>
      <p:ext uri="{BB962C8B-B14F-4D97-AF65-F5344CB8AC3E}">
        <p14:creationId xmlns:p14="http://schemas.microsoft.com/office/powerpoint/2010/main" val="424267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liferaftgroup.org/wp-content/uploads/2014/09/patient-advocates-gain-ground-on-capitol-hi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56518"/>
            <a:ext cx="5904656" cy="37014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3074"/>
          <p:cNvSpPr>
            <a:spLocks noGrp="1" noChangeArrowheads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/>
          </a:bodyPr>
          <a:lstStyle/>
          <a:p>
            <a:r>
              <a:rPr lang="he-IL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הזרוע המחוקקת</a:t>
            </a:r>
            <a:endParaRPr lang="en-US" alt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123" name="Rectangle 3075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556792"/>
            <a:ext cx="8784976" cy="1296144"/>
          </a:xfrm>
        </p:spPr>
        <p:txBody>
          <a:bodyPr>
            <a:noAutofit/>
          </a:bodyPr>
          <a:lstStyle/>
          <a:p>
            <a:r>
              <a:rPr lang="he-IL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הידוע גם בשם "הקונגרס"</a:t>
            </a:r>
            <a:endParaRPr lang="en-US" altLang="en-US" sz="2800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en-US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Located on Capitol Hill in Washington D.C.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968" y="1340768"/>
            <a:ext cx="8229600" cy="5102027"/>
          </a:xfrm>
        </p:spPr>
        <p:txBody>
          <a:bodyPr>
            <a:noAutofit/>
          </a:bodyPr>
          <a:lstStyle/>
          <a:p>
            <a:pPr algn="r" rtl="1"/>
            <a:r>
              <a:rPr lang="en-US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Bicameral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 - שני בתים:</a:t>
            </a:r>
            <a:endParaRPr lang="en-US" altLang="en-US" sz="28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1"/>
            <a:r>
              <a:rPr lang="en-US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House of Representatives </a:t>
            </a:r>
          </a:p>
          <a:p>
            <a:pPr lvl="1"/>
            <a:r>
              <a:rPr lang="en-US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Senate</a:t>
            </a:r>
          </a:p>
          <a:p>
            <a:pPr algn="r" rtl="1"/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תחומי אחריות עיקריים:</a:t>
            </a:r>
            <a:endParaRPr lang="en-US" altLang="en-US" sz="28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1"/>
            <a:r>
              <a:rPr lang="en-US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Pass laws</a:t>
            </a:r>
          </a:p>
          <a:p>
            <a:pPr lvl="1"/>
            <a:r>
              <a:rPr lang="en-US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Declare war</a:t>
            </a:r>
          </a:p>
          <a:p>
            <a:pPr lvl="1"/>
            <a:r>
              <a:rPr lang="en-US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Confirm treaties and appointments</a:t>
            </a:r>
          </a:p>
          <a:p>
            <a:pPr lvl="1"/>
            <a:r>
              <a:rPr lang="en-US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Oversight and investigation            </a:t>
            </a:r>
          </a:p>
        </p:txBody>
      </p:sp>
      <p:sp>
        <p:nvSpPr>
          <p:cNvPr id="6" name="Rectangle 3074"/>
          <p:cNvSpPr txBox="1">
            <a:spLocks noChangeArrowheads="1"/>
          </p:cNvSpPr>
          <p:nvPr/>
        </p:nvSpPr>
        <p:spPr>
          <a:xfrm>
            <a:off x="683568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הזרוע המחוקקת</a:t>
            </a:r>
            <a:endParaRPr lang="en-US" alt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7" name="Picture 2" descr="https://liferaftgroup.org/wp-content/uploads/2014/09/patient-advocates-gain-ground-on-capitol-hi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3176"/>
            <a:ext cx="2954839" cy="18523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968" y="1340768"/>
            <a:ext cx="8229600" cy="5102027"/>
          </a:xfrm>
        </p:spPr>
        <p:txBody>
          <a:bodyPr>
            <a:noAutofit/>
          </a:bodyPr>
          <a:lstStyle/>
          <a:p>
            <a:pPr algn="r" rtl="1"/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תפקיד כפול:</a:t>
            </a:r>
            <a:endParaRPr lang="en-US" altLang="en-US" sz="28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1" algn="r" rtl="1"/>
            <a:r>
              <a:rPr lang="he-IL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לייצג ולענות לצורכי הבוחרים</a:t>
            </a:r>
            <a:endParaRPr lang="en-US" altLang="en-US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1" algn="r" rtl="1"/>
            <a:r>
              <a:rPr lang="he-IL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להוביל ולהחליט מה נכון לאומה האמריקאית</a:t>
            </a:r>
            <a:r>
              <a:rPr lang="en-US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                  </a:t>
            </a:r>
          </a:p>
        </p:txBody>
      </p:sp>
      <p:sp>
        <p:nvSpPr>
          <p:cNvPr id="6" name="Rectangle 3074"/>
          <p:cNvSpPr txBox="1">
            <a:spLocks noChangeArrowheads="1"/>
          </p:cNvSpPr>
          <p:nvPr/>
        </p:nvSpPr>
        <p:spPr>
          <a:xfrm>
            <a:off x="683568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הזרוע המחוקקת</a:t>
            </a:r>
            <a:endParaRPr lang="en-US" alt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2" descr="https://liferaftgroup.org/wp-content/uploads/2014/09/patient-advocates-gain-ground-on-capitol-hi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3176"/>
            <a:ext cx="2954839" cy="185231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9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229600" cy="1524000"/>
          </a:xfrm>
        </p:spPr>
        <p:txBody>
          <a:bodyPr>
            <a:noAutofit/>
          </a:bodyPr>
          <a:lstStyle/>
          <a:p>
            <a:pPr rtl="1" eaLnBrk="1" hangingPunct="1">
              <a:defRPr/>
            </a:pPr>
            <a:r>
              <a:rPr lang="he-IL" alt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יחסי כוחות בקונגרס</a:t>
            </a:r>
            <a:r>
              <a:rPr lang="he-IL" altLang="he-IL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he-IL" altLang="he-IL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alt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הפוליטיקה האמריקאית מתחלקת</a:t>
            </a:r>
            <a:br>
              <a:rPr lang="he-IL" alt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alt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לשתי מפלגות עיקריות -</a:t>
            </a:r>
            <a:br>
              <a:rPr lang="he-IL" alt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alt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רפובליקנית ודמוקרטית (יש מעט עצמאים) </a:t>
            </a:r>
            <a:r>
              <a:rPr lang="en-US" altLang="he-IL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altLang="he-IL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altLang="he-IL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he-IL" altLang="he-IL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altLang="he-IL" sz="2800" u="sng" dirty="0" smtClean="0">
                <a:latin typeface="David" panose="020E0502060401010101" pitchFamily="34" charset="-79"/>
                <a:cs typeface="David" panose="020E0502060401010101" pitchFamily="34" charset="-79"/>
              </a:rPr>
              <a:t>חלוקת המושבים בקונגרס 116</a:t>
            </a:r>
            <a:endParaRPr lang="en-US" altLang="he-IL" sz="2800" u="sng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82280"/>
            <a:ext cx="4402832" cy="3155032"/>
          </a:xfrm>
        </p:spPr>
        <p:txBody>
          <a:bodyPr/>
          <a:lstStyle/>
          <a:p>
            <a:pPr algn="r" rt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e-IL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			</a:t>
            </a:r>
            <a:r>
              <a:rPr lang="he-IL" alt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הסנט</a:t>
            </a:r>
          </a:p>
          <a:p>
            <a:pPr algn="r" rt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e-IL" altLang="he-IL" sz="2400" dirty="0" smtClean="0"/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he-IL" sz="2400" dirty="0" smtClean="0"/>
              <a:t>45 Democrats</a:t>
            </a:r>
            <a:endParaRPr lang="he-IL" altLang="he-IL" sz="2400" dirty="0" smtClean="0"/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he-IL" sz="2400" dirty="0" smtClean="0"/>
              <a:t>53 Republicans</a:t>
            </a:r>
            <a:endParaRPr lang="he-IL" altLang="he-IL" sz="2400" dirty="0" smtClean="0"/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he-IL" sz="2400" dirty="0" smtClean="0"/>
              <a:t>2 Independents (Sanders, King)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en-US" altLang="he-IL" sz="2400" dirty="0"/>
          </a:p>
          <a:p>
            <a:pPr algn="l" eaLnBrk="1" hangingPunct="1">
              <a:lnSpc>
                <a:spcPct val="80000"/>
              </a:lnSpc>
              <a:defRPr/>
            </a:pPr>
            <a:endParaRPr lang="he-IL" altLang="he-IL" sz="2400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e-IL" altLang="he-IL" sz="2400" dirty="0"/>
          </a:p>
        </p:txBody>
      </p:sp>
      <p:pic>
        <p:nvPicPr>
          <p:cNvPr id="5126" name="Picture 10" descr="http://falmouthdemocratictowncommittee.org/wp-content/uploads/2011/08/donk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525" y="74613"/>
            <a:ext cx="1362911" cy="112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20072" y="3080792"/>
            <a:ext cx="3711575" cy="3011016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e-IL" alt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בית הנבחרים	    </a:t>
            </a:r>
            <a:r>
              <a:rPr lang="he-IL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  </a:t>
            </a:r>
            <a:endParaRPr lang="en-US" altLang="he-IL" sz="2400" dirty="0" smtClean="0">
              <a:latin typeface="David" panose="020E0502060401010101" pitchFamily="34" charset="-79"/>
            </a:endParaRP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e-IL" altLang="he-IL" sz="2400" dirty="0" smtClean="0">
              <a:latin typeface="David" panose="020E0502060401010101" pitchFamily="34" charset="-79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he-IL" sz="2400" dirty="0" smtClean="0">
                <a:cs typeface="David" panose="020E0502060401010101" pitchFamily="34" charset="-79"/>
              </a:rPr>
              <a:t>235 Democrats</a:t>
            </a:r>
            <a:endParaRPr lang="he-IL" altLang="he-IL" sz="2400" dirty="0" smtClean="0">
              <a:cs typeface="David" panose="020E0502060401010101" pitchFamily="34" charset="-79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he-IL" sz="2400" dirty="0" smtClean="0">
                <a:cs typeface="David" panose="020E0502060401010101" pitchFamily="34" charset="-79"/>
              </a:rPr>
              <a:t>197 republicans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he-IL" sz="2400" dirty="0" smtClean="0">
                <a:cs typeface="David" panose="020E0502060401010101" pitchFamily="34" charset="-79"/>
              </a:rPr>
              <a:t>3 vacant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e-IL" altLang="he-IL" sz="24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e-IL" altLang="he-IL" sz="24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e-IL" altLang="he-IL" sz="24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he-IL" sz="24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127" name="Picture 11" descr="http://www.sussexcountygop.com/republic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4" y="44624"/>
            <a:ext cx="1260766" cy="117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קבוצה 2"/>
          <p:cNvGrpSpPr/>
          <p:nvPr/>
        </p:nvGrpSpPr>
        <p:grpSpPr>
          <a:xfrm>
            <a:off x="2771800" y="5223615"/>
            <a:ext cx="3684844" cy="1373737"/>
            <a:chOff x="3052506" y="4789826"/>
            <a:chExt cx="3684844" cy="1373737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 rot="19581689">
              <a:off x="3052506" y="4789826"/>
              <a:ext cx="609600" cy="6096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e-IL" altLang="he-IL">
                <a:cs typeface="Arial" charset="0"/>
              </a:endParaRPr>
            </a:p>
          </p:txBody>
        </p:sp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 rot="1933776">
              <a:off x="6127750" y="4792042"/>
              <a:ext cx="609600" cy="6096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e-IL" altLang="he-IL">
                <a:cs typeface="Arial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47864" y="5517232"/>
              <a:ext cx="302433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600" b="1" dirty="0" smtClean="0">
                  <a:latin typeface="David" panose="020E0502060401010101" pitchFamily="34" charset="-79"/>
                  <a:cs typeface="David" panose="020E0502060401010101" pitchFamily="34" charset="-79"/>
                </a:rPr>
                <a:t>רוב רפובליקני</a:t>
              </a:r>
              <a:endParaRPr lang="he-IL" sz="3600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7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76450"/>
            <a:ext cx="3167833" cy="3645025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cs typeface="David" panose="020E0502060401010101" pitchFamily="34" charset="-79"/>
              </a:rPr>
              <a:t>Powers of Congress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 smtClean="0"/>
              <a:t>Legislating and amend laws</a:t>
            </a:r>
          </a:p>
          <a:p>
            <a:pPr lvl="0"/>
            <a:r>
              <a:rPr lang="en-US" altLang="en-US" sz="2800" dirty="0">
                <a:solidFill>
                  <a:prstClr val="black"/>
                </a:solidFill>
              </a:rPr>
              <a:t>Confirm Appointments and treaties</a:t>
            </a:r>
          </a:p>
          <a:p>
            <a:r>
              <a:rPr lang="en-US" altLang="en-US" sz="2800" dirty="0" smtClean="0"/>
              <a:t>The purse (budget, taxes, trade)</a:t>
            </a:r>
          </a:p>
          <a:p>
            <a:r>
              <a:rPr lang="en-US" altLang="en-US" sz="2800" dirty="0" smtClean="0"/>
              <a:t>Investigate</a:t>
            </a:r>
          </a:p>
          <a:p>
            <a:r>
              <a:rPr lang="en-US" altLang="en-US" sz="2800" dirty="0" smtClean="0"/>
              <a:t>Oversight</a:t>
            </a:r>
          </a:p>
          <a:p>
            <a:r>
              <a:rPr lang="en-US" altLang="en-US" sz="2800" dirty="0" smtClean="0"/>
              <a:t>Impeach</a:t>
            </a:r>
          </a:p>
          <a:p>
            <a:r>
              <a:rPr lang="en-US" altLang="en-US" sz="2800" dirty="0" smtClean="0"/>
              <a:t>Override Presidential Veto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</a:t>
            </a:fld>
            <a:endParaRPr lang="en-US"/>
          </a:p>
        </p:txBody>
      </p:sp>
      <p:grpSp>
        <p:nvGrpSpPr>
          <p:cNvPr id="4115" name="קבוצה 4114"/>
          <p:cNvGrpSpPr/>
          <p:nvPr/>
        </p:nvGrpSpPr>
        <p:grpSpPr>
          <a:xfrm>
            <a:off x="179512" y="1144637"/>
            <a:ext cx="4608512" cy="5668739"/>
            <a:chOff x="179512" y="1144637"/>
            <a:chExt cx="4608512" cy="5668739"/>
          </a:xfrm>
        </p:grpSpPr>
        <p:grpSp>
          <p:nvGrpSpPr>
            <p:cNvPr id="4111" name="קבוצה 4110"/>
            <p:cNvGrpSpPr/>
            <p:nvPr/>
          </p:nvGrpSpPr>
          <p:grpSpPr>
            <a:xfrm>
              <a:off x="179512" y="1144637"/>
              <a:ext cx="4608512" cy="5668739"/>
              <a:chOff x="179512" y="1052736"/>
              <a:chExt cx="4608512" cy="5668739"/>
            </a:xfrm>
          </p:grpSpPr>
          <p:grpSp>
            <p:nvGrpSpPr>
              <p:cNvPr id="4097" name="קבוצה 4096"/>
              <p:cNvGrpSpPr/>
              <p:nvPr/>
            </p:nvGrpSpPr>
            <p:grpSpPr>
              <a:xfrm>
                <a:off x="179512" y="1052736"/>
                <a:ext cx="4608512" cy="5668739"/>
                <a:chOff x="179512" y="1052736"/>
                <a:chExt cx="4608512" cy="5668739"/>
              </a:xfrm>
            </p:grpSpPr>
            <p:sp>
              <p:nvSpPr>
                <p:cNvPr id="4" name="משולש שווה-שוקיים 3"/>
                <p:cNvSpPr/>
                <p:nvPr/>
              </p:nvSpPr>
              <p:spPr>
                <a:xfrm>
                  <a:off x="179512" y="1052736"/>
                  <a:ext cx="4608512" cy="5668739"/>
                </a:xfrm>
                <a:prstGeom prst="triangl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grpSp>
              <p:nvGrpSpPr>
                <p:cNvPr id="31" name="קבוצה 30"/>
                <p:cNvGrpSpPr/>
                <p:nvPr/>
              </p:nvGrpSpPr>
              <p:grpSpPr>
                <a:xfrm>
                  <a:off x="1115616" y="1052736"/>
                  <a:ext cx="2736304" cy="4944838"/>
                  <a:chOff x="1115616" y="1052736"/>
                  <a:chExt cx="2736304" cy="4944838"/>
                </a:xfrm>
              </p:grpSpPr>
              <p:cxnSp>
                <p:nvCxnSpPr>
                  <p:cNvPr id="7" name="מחבר ישר 6"/>
                  <p:cNvCxnSpPr/>
                  <p:nvPr/>
                </p:nvCxnSpPr>
                <p:spPr>
                  <a:xfrm>
                    <a:off x="1115616" y="4437112"/>
                    <a:ext cx="2736304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מחבר ישר 16"/>
                  <p:cNvCxnSpPr/>
                  <p:nvPr/>
                </p:nvCxnSpPr>
                <p:spPr>
                  <a:xfrm>
                    <a:off x="1691680" y="2996952"/>
                    <a:ext cx="1584176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מחבר ישר 23"/>
                  <p:cNvCxnSpPr>
                    <a:stCxn id="4" idx="0"/>
                  </p:cNvCxnSpPr>
                  <p:nvPr/>
                </p:nvCxnSpPr>
                <p:spPr>
                  <a:xfrm>
                    <a:off x="2483768" y="1052736"/>
                    <a:ext cx="0" cy="1944216"/>
                  </a:xfrm>
                  <a:prstGeom prst="line">
                    <a:avLst/>
                  </a:prstGeom>
                  <a:ln w="19050">
                    <a:prstDash val="sys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1531640" y="5351243"/>
                    <a:ext cx="190425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 rtl="1"/>
                    <a:r>
                      <a:rPr lang="he-IL" sz="3600" b="1" dirty="0" smtClean="0">
                        <a:latin typeface="David" panose="020E0502060401010101" pitchFamily="34" charset="-79"/>
                        <a:cs typeface="David" panose="020E0502060401010101" pitchFamily="34" charset="-79"/>
                      </a:rPr>
                      <a:t>הציבור</a:t>
                    </a:r>
                    <a:endParaRPr lang="he-IL" sz="4800" b="1" dirty="0">
                      <a:latin typeface="David" panose="020E0502060401010101" pitchFamily="34" charset="-79"/>
                      <a:cs typeface="David" panose="020E0502060401010101" pitchFamily="34" charset="-79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531640" y="3432007"/>
                    <a:ext cx="190425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 rtl="1"/>
                    <a:r>
                      <a:rPr lang="he-IL" sz="2800" b="1" dirty="0">
                        <a:latin typeface="David" panose="020E0502060401010101" pitchFamily="34" charset="-79"/>
                        <a:cs typeface="David" panose="020E0502060401010101" pitchFamily="34" charset="-79"/>
                      </a:rPr>
                      <a:t>"</a:t>
                    </a:r>
                    <a:r>
                      <a:rPr lang="he-IL" sz="2800" b="1" dirty="0" smtClean="0">
                        <a:latin typeface="David" panose="020E0502060401010101" pitchFamily="34" charset="-79"/>
                        <a:cs typeface="David" panose="020E0502060401010101" pitchFamily="34" charset="-79"/>
                      </a:rPr>
                      <a:t>משפיענים"</a:t>
                    </a:r>
                    <a:endParaRPr lang="he-IL" sz="2800" b="1" dirty="0">
                      <a:latin typeface="David" panose="020E0502060401010101" pitchFamily="34" charset="-79"/>
                      <a:cs typeface="David" panose="020E0502060401010101" pitchFamily="34" charset="-79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 rot="16031830">
                    <a:off x="2015481" y="2189909"/>
                    <a:ext cx="14344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 rtl="1"/>
                    <a:r>
                      <a:rPr lang="he-IL" sz="3200" b="1" dirty="0" smtClean="0">
                        <a:latin typeface="David" panose="020E0502060401010101" pitchFamily="34" charset="-79"/>
                        <a:cs typeface="David" panose="020E0502060401010101" pitchFamily="34" charset="-79"/>
                      </a:rPr>
                      <a:t>ממשל</a:t>
                    </a:r>
                    <a:endParaRPr lang="he-IL" sz="3200" b="1" dirty="0">
                      <a:latin typeface="David" panose="020E0502060401010101" pitchFamily="34" charset="-79"/>
                      <a:cs typeface="David" panose="020E0502060401010101" pitchFamily="34" charset="-79"/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 rot="5400000">
                    <a:off x="1618156" y="1981645"/>
                    <a:ext cx="14344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 rtl="1"/>
                    <a:r>
                      <a:rPr lang="he-IL" sz="3200" b="1" dirty="0" smtClean="0">
                        <a:latin typeface="David" panose="020E0502060401010101" pitchFamily="34" charset="-79"/>
                        <a:cs typeface="David" panose="020E0502060401010101" pitchFamily="34" charset="-79"/>
                      </a:rPr>
                      <a:t>קונגרס</a:t>
                    </a:r>
                    <a:endParaRPr lang="he-IL" sz="3200" b="1" dirty="0">
                      <a:latin typeface="David" panose="020E0502060401010101" pitchFamily="34" charset="-79"/>
                      <a:cs typeface="David" panose="020E0502060401010101" pitchFamily="34" charset="-79"/>
                    </a:endParaRPr>
                  </a:p>
                </p:txBody>
              </p:sp>
            </p:grpSp>
          </p:grpSp>
          <p:grpSp>
            <p:nvGrpSpPr>
              <p:cNvPr id="4110" name="קבוצה 4109"/>
              <p:cNvGrpSpPr/>
              <p:nvPr/>
            </p:nvGrpSpPr>
            <p:grpSpPr>
              <a:xfrm>
                <a:off x="1331640" y="2741766"/>
                <a:ext cx="2160240" cy="1885966"/>
                <a:chOff x="1331640" y="2741766"/>
                <a:chExt cx="2160240" cy="1885966"/>
              </a:xfrm>
            </p:grpSpPr>
            <p:grpSp>
              <p:nvGrpSpPr>
                <p:cNvPr id="4106" name="קבוצה 4105"/>
                <p:cNvGrpSpPr/>
                <p:nvPr/>
              </p:nvGrpSpPr>
              <p:grpSpPr>
                <a:xfrm>
                  <a:off x="1331640" y="4221088"/>
                  <a:ext cx="2160240" cy="406644"/>
                  <a:chOff x="1331640" y="4221088"/>
                  <a:chExt cx="2160240" cy="406644"/>
                </a:xfrm>
              </p:grpSpPr>
              <p:cxnSp>
                <p:nvCxnSpPr>
                  <p:cNvPr id="4103" name="מחבר חץ ישר 4102"/>
                  <p:cNvCxnSpPr/>
                  <p:nvPr/>
                </p:nvCxnSpPr>
                <p:spPr>
                  <a:xfrm flipV="1">
                    <a:off x="1691680" y="4221088"/>
                    <a:ext cx="0" cy="3706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מחבר חץ ישר 41"/>
                  <p:cNvCxnSpPr/>
                  <p:nvPr/>
                </p:nvCxnSpPr>
                <p:spPr>
                  <a:xfrm>
                    <a:off x="1331640" y="4257092"/>
                    <a:ext cx="0" cy="3600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מחבר חץ ישר 42"/>
                  <p:cNvCxnSpPr/>
                  <p:nvPr/>
                </p:nvCxnSpPr>
                <p:spPr>
                  <a:xfrm>
                    <a:off x="2051720" y="4257092"/>
                    <a:ext cx="0" cy="3600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מחבר חץ ישר 43"/>
                  <p:cNvCxnSpPr/>
                  <p:nvPr/>
                </p:nvCxnSpPr>
                <p:spPr>
                  <a:xfrm>
                    <a:off x="2771800" y="4257092"/>
                    <a:ext cx="0" cy="3600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מחבר חץ ישר 44"/>
                  <p:cNvCxnSpPr/>
                  <p:nvPr/>
                </p:nvCxnSpPr>
                <p:spPr>
                  <a:xfrm>
                    <a:off x="3491880" y="4257092"/>
                    <a:ext cx="0" cy="3600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מחבר חץ ישר 47"/>
                  <p:cNvCxnSpPr/>
                  <p:nvPr/>
                </p:nvCxnSpPr>
                <p:spPr>
                  <a:xfrm flipV="1">
                    <a:off x="2411760" y="4221088"/>
                    <a:ext cx="0" cy="3706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מחבר חץ ישר 48"/>
                  <p:cNvCxnSpPr/>
                  <p:nvPr/>
                </p:nvCxnSpPr>
                <p:spPr>
                  <a:xfrm flipV="1">
                    <a:off x="3131840" y="4257092"/>
                    <a:ext cx="0" cy="3706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108" name="מחבר חץ ישר 4107"/>
                <p:cNvCxnSpPr/>
                <p:nvPr/>
              </p:nvCxnSpPr>
              <p:spPr>
                <a:xfrm>
                  <a:off x="2043008" y="2780928"/>
                  <a:ext cx="8712" cy="432048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מחבר חץ ישר 61"/>
                <p:cNvCxnSpPr/>
                <p:nvPr/>
              </p:nvCxnSpPr>
              <p:spPr>
                <a:xfrm>
                  <a:off x="2970400" y="2741766"/>
                  <a:ext cx="8712" cy="432048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12" name="קשת 4111"/>
            <p:cNvSpPr/>
            <p:nvPr/>
          </p:nvSpPr>
          <p:spPr>
            <a:xfrm rot="515270">
              <a:off x="1771480" y="2730551"/>
              <a:ext cx="2381006" cy="3058100"/>
            </a:xfrm>
            <a:prstGeom prst="arc">
              <a:avLst>
                <a:gd name="adj1" fmla="val 16200000"/>
                <a:gd name="adj2" fmla="val 1116583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lIns="756000" tIns="180000" rIns="72000" bIns="756000" rtlCol="1" anchor="t" anchorCtr="1">
              <a:scene3d>
                <a:camera prst="orthographicFront">
                  <a:rot lat="0" lon="0" rev="19800000"/>
                </a:camera>
                <a:lightRig rig="threePt" dir="t"/>
              </a:scene3d>
            </a:bodyPr>
            <a:lstStyle/>
            <a:p>
              <a:pPr algn="ctr"/>
              <a:r>
                <a:rPr lang="he-IL" sz="1400" b="1" dirty="0" smtClean="0">
                  <a:latin typeface="David" panose="020E0502060401010101" pitchFamily="34" charset="-79"/>
                  <a:cs typeface="David" panose="020E0502060401010101" pitchFamily="34" charset="-79"/>
                </a:rPr>
                <a:t>נבחרים ע"י הציבור</a:t>
              </a:r>
              <a:endParaRPr lang="he-IL" sz="1400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66" name="קשת 65"/>
            <p:cNvSpPr/>
            <p:nvPr/>
          </p:nvSpPr>
          <p:spPr>
            <a:xfrm rot="14293127">
              <a:off x="550943" y="3603541"/>
              <a:ext cx="1825093" cy="1677925"/>
            </a:xfrm>
            <a:prstGeom prst="arc">
              <a:avLst>
                <a:gd name="adj1" fmla="val 16200000"/>
                <a:gd name="adj2" fmla="val 1116583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none" lIns="756000" tIns="180000" rIns="72000" bIns="756000" numCol="1" spcCol="0" rtlCol="1" fromWordArt="0" anchor="t" anchorCtr="1" forceAA="0" compatLnSpc="1">
              <a:prstTxWarp prst="textNoShape">
                <a:avLst/>
              </a:prstTxWarp>
              <a:noAutofit/>
              <a:scene3d>
                <a:camera prst="orthographicFront">
                  <a:rot lat="0" lon="0" rev="19800000"/>
                </a:camera>
                <a:lightRig rig="threePt" dir="t"/>
              </a:scene3d>
            </a:bodyPr>
            <a:lstStyle/>
            <a:p>
              <a:pPr algn="ctr"/>
              <a:endParaRPr lang="he-IL" sz="1400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  <p:sp>
        <p:nvSpPr>
          <p:cNvPr id="4113" name="TextBox 4112"/>
          <p:cNvSpPr txBox="1"/>
          <p:nvPr/>
        </p:nvSpPr>
        <p:spPr>
          <a:xfrm>
            <a:off x="5127396" y="1641574"/>
            <a:ext cx="260263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5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שגרירות</a:t>
            </a:r>
            <a:endParaRPr lang="he-IL" sz="5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04048" y="3297758"/>
            <a:ext cx="288032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5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קונסוליות</a:t>
            </a:r>
            <a:endParaRPr lang="he-IL" sz="5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148064" y="5169966"/>
            <a:ext cx="260263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5400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דיפ"צ</a:t>
            </a:r>
            <a:endParaRPr lang="he-IL" sz="5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he-IL" altLang="en-US" sz="49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דיפלומטיה ישראלית</a:t>
            </a:r>
            <a: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altLang="en-US" sz="3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משולש ההשפעה הדיפלומטי</a:t>
            </a:r>
            <a:endParaRPr lang="en-US" altLang="en-US" sz="36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736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94564"/>
            <a:ext cx="3672408" cy="226825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b="1" dirty="0" smtClean="0">
                <a:cs typeface="David" panose="020E0502060401010101" pitchFamily="34" charset="-79"/>
              </a:rPr>
              <a:t>House of Representatives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r>
              <a:rPr lang="en-US" altLang="en-US" sz="2800" dirty="0" smtClean="0">
                <a:cs typeface="David" panose="020E0502060401010101" pitchFamily="34" charset="-79"/>
              </a:rPr>
              <a:t>435 Seats; 6 non-voting members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Number of seats determined by </a:t>
            </a:r>
            <a:r>
              <a:rPr lang="en-US" altLang="en-US" dirty="0" smtClean="0">
                <a:cs typeface="David" panose="020E0502060401010101" pitchFamily="34" charset="-79"/>
              </a:rPr>
              <a:t>state population</a:t>
            </a:r>
            <a:endParaRPr lang="en-US" altLang="en-US" dirty="0">
              <a:cs typeface="David" panose="020E0502060401010101" pitchFamily="34" charset="-79"/>
            </a:endParaRPr>
          </a:p>
          <a:p>
            <a:r>
              <a:rPr lang="en-US" altLang="en-US" sz="2800" dirty="0" smtClean="0">
                <a:solidFill>
                  <a:prstClr val="black"/>
                </a:solidFill>
                <a:cs typeface="David" panose="020E0502060401010101" pitchFamily="34" charset="-79"/>
              </a:rPr>
              <a:t>Age: 25+; US </a:t>
            </a:r>
            <a:r>
              <a:rPr lang="en-US" altLang="en-US" sz="2800" dirty="0">
                <a:solidFill>
                  <a:prstClr val="black"/>
                </a:solidFill>
                <a:cs typeface="David" panose="020E0502060401010101" pitchFamily="34" charset="-79"/>
              </a:rPr>
              <a:t>citizens for 7 years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Elected for 2 years term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Leader is called </a:t>
            </a:r>
            <a:r>
              <a:rPr lang="en-US" altLang="en-US" sz="2800" i="1" dirty="0" smtClean="0">
                <a:cs typeface="David" panose="020E0502060401010101" pitchFamily="34" charset="-79"/>
              </a:rPr>
              <a:t>Speaker of the House</a:t>
            </a:r>
            <a:r>
              <a:rPr lang="en-US" altLang="en-US" sz="2800" dirty="0" smtClean="0">
                <a:cs typeface="David" panose="020E0502060401010101" pitchFamily="34" charset="-79"/>
              </a:rPr>
              <a:t>; Current Speaker is Nancy Pelosi (D)</a:t>
            </a:r>
            <a:endParaRPr lang="en-US" altLang="en-US" sz="2800" i="1" dirty="0" smtClean="0">
              <a:cs typeface="David" panose="020E0502060401010101" pitchFamily="34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20</a:t>
            </a:fld>
            <a:endParaRPr lang="en-US" dirty="0"/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594564"/>
            <a:ext cx="4028865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3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856" y="0"/>
            <a:ext cx="3708144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29600" cy="706090"/>
          </a:xfrm>
        </p:spPr>
        <p:txBody>
          <a:bodyPr>
            <a:noAutofit/>
          </a:bodyPr>
          <a:lstStyle/>
          <a:p>
            <a:r>
              <a:rPr lang="en-US" altLang="en-US" b="1" dirty="0" smtClean="0">
                <a:cs typeface="David" panose="020E0502060401010101" pitchFamily="34" charset="-79"/>
              </a:rPr>
              <a:t>SENATE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846225"/>
            <a:ext cx="6860604" cy="576064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800" dirty="0" smtClean="0">
                <a:cs typeface="David" panose="020E0502060401010101" pitchFamily="34" charset="-79"/>
              </a:rPr>
              <a:t>100 seats; 2 seats per state 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Age: 30+; US citizens for 9 years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Elected for 6 years term</a:t>
            </a:r>
          </a:p>
          <a:p>
            <a:pPr marL="0" indent="0">
              <a:buNone/>
            </a:pPr>
            <a:endParaRPr lang="en-US" sz="2800" b="1" dirty="0" smtClean="0">
              <a:cs typeface="David" panose="020E0502060401010101" pitchFamily="34" charset="-79"/>
            </a:endParaRPr>
          </a:p>
          <a:p>
            <a:pPr marL="0" indent="0">
              <a:buNone/>
            </a:pPr>
            <a:r>
              <a:rPr lang="en-US" sz="2800" b="1" dirty="0" smtClean="0">
                <a:cs typeface="David" panose="020E0502060401010101" pitchFamily="34" charset="-79"/>
              </a:rPr>
              <a:t>Constitutionally </a:t>
            </a:r>
            <a:r>
              <a:rPr lang="en-US" sz="2800" b="1" dirty="0">
                <a:cs typeface="David" panose="020E0502060401010101" pitchFamily="34" charset="-79"/>
              </a:rPr>
              <a:t>Mandated </a:t>
            </a:r>
            <a:r>
              <a:rPr lang="en-US" sz="2800" b="1" dirty="0" smtClean="0">
                <a:cs typeface="David" panose="020E0502060401010101" pitchFamily="34" charset="-79"/>
              </a:rPr>
              <a:t>Officers:</a:t>
            </a:r>
            <a:endParaRPr lang="en-US" altLang="en-US" sz="2800" dirty="0" smtClean="0">
              <a:cs typeface="David" panose="020E0502060401010101" pitchFamily="34" charset="-79"/>
            </a:endParaRP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Vice President called </a:t>
            </a:r>
            <a:r>
              <a:rPr lang="en-US" altLang="en-US" sz="2800" i="1" dirty="0" smtClean="0">
                <a:cs typeface="David" panose="020E0502060401010101" pitchFamily="34" charset="-79"/>
              </a:rPr>
              <a:t>President of Senate</a:t>
            </a:r>
            <a:r>
              <a:rPr lang="en-US" altLang="en-US" sz="2800" dirty="0" smtClean="0">
                <a:cs typeface="David" panose="020E0502060401010101" pitchFamily="34" charset="-79"/>
              </a:rPr>
              <a:t>; Can’t vote unless a tie. Current President is Mike Pence (R).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President Pro Tempore –</a:t>
            </a:r>
          </a:p>
          <a:p>
            <a:pPr marL="0" indent="0">
              <a:buNone/>
            </a:pPr>
            <a:r>
              <a:rPr lang="en-US" altLang="en-US" sz="2800" dirty="0" smtClean="0">
                <a:cs typeface="David" panose="020E0502060401010101" pitchFamily="34" charset="-79"/>
              </a:rPr>
              <a:t>Chuck Grassley (R)</a:t>
            </a:r>
          </a:p>
          <a:p>
            <a:pPr marL="0" indent="0">
              <a:buNone/>
            </a:pPr>
            <a:endParaRPr lang="en-US" altLang="en-US" sz="2800" b="1" dirty="0" smtClean="0">
              <a:cs typeface="David" panose="020E0502060401010101" pitchFamily="34" charset="-79"/>
            </a:endParaRPr>
          </a:p>
          <a:p>
            <a:pPr marL="0" indent="0">
              <a:buNone/>
            </a:pPr>
            <a:r>
              <a:rPr lang="en-US" altLang="en-US" sz="2800" b="1" dirty="0" smtClean="0">
                <a:cs typeface="David" panose="020E0502060401010101" pitchFamily="34" charset="-79"/>
              </a:rPr>
              <a:t>Political Leadership:</a:t>
            </a:r>
          </a:p>
          <a:p>
            <a:pPr marL="0" indent="0">
              <a:buNone/>
            </a:pPr>
            <a:r>
              <a:rPr lang="en-US" altLang="en-US" sz="2800" i="1" dirty="0" smtClean="0">
                <a:cs typeface="David" panose="020E0502060401010101" pitchFamily="34" charset="-79"/>
              </a:rPr>
              <a:t>Majority</a:t>
            </a:r>
            <a:r>
              <a:rPr lang="en-US" altLang="en-US" sz="2800" dirty="0" smtClean="0">
                <a:cs typeface="David" panose="020E0502060401010101" pitchFamily="34" charset="-79"/>
              </a:rPr>
              <a:t> Leader – Mitch McConnell</a:t>
            </a:r>
          </a:p>
          <a:p>
            <a:pPr marL="0" indent="0">
              <a:buNone/>
            </a:pPr>
            <a:r>
              <a:rPr lang="en-US" altLang="en-US" sz="2800" i="1" dirty="0" smtClean="0">
                <a:cs typeface="David" panose="020E0502060401010101" pitchFamily="34" charset="-79"/>
              </a:rPr>
              <a:t>Minority</a:t>
            </a:r>
            <a:r>
              <a:rPr lang="en-US" altLang="en-US" sz="2800" dirty="0" smtClean="0">
                <a:cs typeface="David" panose="020E0502060401010101" pitchFamily="34" charset="-79"/>
              </a:rPr>
              <a:t> Leader – Chuck Schumer</a:t>
            </a:r>
          </a:p>
          <a:p>
            <a:endParaRPr lang="en-US" altLang="en-US" sz="2800" dirty="0" smtClean="0">
              <a:cs typeface="David" panose="020E0502060401010101" pitchFamily="34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Chuck Grassley official photo 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760" y="4018950"/>
            <a:ext cx="2271240" cy="283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6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5" name="Rectangle 9"/>
          <p:cNvSpPr>
            <a:spLocks noChangeArrowheads="1"/>
          </p:cNvSpPr>
          <p:nvPr/>
        </p:nvSpPr>
        <p:spPr bwMode="auto">
          <a:xfrm>
            <a:off x="2195736" y="152400"/>
            <a:ext cx="484619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sz="4400" b="1" dirty="0">
                <a:latin typeface="David" panose="020E0502060401010101" pitchFamily="34" charset="-79"/>
                <a:ea typeface="+mj-ea"/>
                <a:cs typeface="David" panose="020E0502060401010101" pitchFamily="34" charset="-79"/>
              </a:rPr>
              <a:t>תהליך החקיקה הרגיל</a:t>
            </a:r>
            <a:endParaRPr lang="en-US" sz="4400" b="1" dirty="0">
              <a:latin typeface="David" panose="020E0502060401010101" pitchFamily="34" charset="-79"/>
              <a:ea typeface="+mj-ea"/>
              <a:cs typeface="David" panose="020E0502060401010101" pitchFamily="34" charset="-79"/>
            </a:endParaRPr>
          </a:p>
        </p:txBody>
      </p:sp>
      <p:grpSp>
        <p:nvGrpSpPr>
          <p:cNvPr id="13" name="קבוצה 12"/>
          <p:cNvGrpSpPr/>
          <p:nvPr/>
        </p:nvGrpSpPr>
        <p:grpSpPr>
          <a:xfrm>
            <a:off x="59186" y="915226"/>
            <a:ext cx="9007836" cy="6579327"/>
            <a:chOff x="59186" y="915226"/>
            <a:chExt cx="9007836" cy="6579327"/>
          </a:xfrm>
        </p:grpSpPr>
        <p:grpSp>
          <p:nvGrpSpPr>
            <p:cNvPr id="9" name="קבוצה 8"/>
            <p:cNvGrpSpPr/>
            <p:nvPr/>
          </p:nvGrpSpPr>
          <p:grpSpPr>
            <a:xfrm>
              <a:off x="59186" y="1752600"/>
              <a:ext cx="8977310" cy="5741953"/>
              <a:chOff x="55563" y="1752600"/>
              <a:chExt cx="8977310" cy="5741953"/>
            </a:xfrm>
          </p:grpSpPr>
          <p:sp>
            <p:nvSpPr>
              <p:cNvPr id="2" name="Curved Down Arrow 1"/>
              <p:cNvSpPr/>
              <p:nvPr/>
            </p:nvSpPr>
            <p:spPr>
              <a:xfrm rot="15855085">
                <a:off x="1255314" y="5350496"/>
                <a:ext cx="1986895" cy="706599"/>
              </a:xfrm>
              <a:prstGeom prst="curvedDownArrow">
                <a:avLst/>
              </a:prstGeom>
              <a:solidFill>
                <a:schemeClr val="tx1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he-IL" sz="1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Curved Up Arrow 3"/>
              <p:cNvSpPr/>
              <p:nvPr/>
            </p:nvSpPr>
            <p:spPr>
              <a:xfrm rot="16741476">
                <a:off x="6034037" y="5383317"/>
                <a:ext cx="1941880" cy="666284"/>
              </a:xfrm>
              <a:prstGeom prst="curvedUpArrow">
                <a:avLst/>
              </a:prstGeom>
              <a:solidFill>
                <a:schemeClr val="tx1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he-IL" sz="1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" name="קבוצה 4"/>
              <p:cNvGrpSpPr/>
              <p:nvPr/>
            </p:nvGrpSpPr>
            <p:grpSpPr>
              <a:xfrm>
                <a:off x="4724400" y="1752600"/>
                <a:ext cx="4308473" cy="2985433"/>
                <a:chOff x="4724400" y="1752600"/>
                <a:chExt cx="4308473" cy="2985433"/>
              </a:xfrm>
            </p:grpSpPr>
            <p:sp>
              <p:nvSpPr>
                <p:cNvPr id="234509" name="Rectangle 13"/>
                <p:cNvSpPr>
                  <a:spLocks noChangeArrowheads="1"/>
                </p:cNvSpPr>
                <p:nvPr/>
              </p:nvSpPr>
              <p:spPr bwMode="auto">
                <a:xfrm>
                  <a:off x="4724400" y="1752600"/>
                  <a:ext cx="4308473" cy="29854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rtl="1">
                    <a:defRPr/>
                  </a:pP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הצגת החוק </a:t>
                  </a:r>
                  <a:r>
                    <a:rPr lang="he-IL" sz="2400" dirty="0" smtClean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בתת-הוועדה, </a:t>
                  </a: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דיון והצבעה (</a:t>
                  </a:r>
                  <a:r>
                    <a:rPr lang="en-US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Bill</a:t>
                  </a: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)</a:t>
                  </a:r>
                </a:p>
                <a:p>
                  <a:pPr algn="ctr" rtl="1">
                    <a:defRPr/>
                  </a:pPr>
                  <a:endParaRPr lang="he-IL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דיון/הצבעה </a:t>
                  </a:r>
                  <a:r>
                    <a:rPr lang="he-IL" sz="2400" dirty="0" smtClean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בוועדה </a:t>
                  </a:r>
                  <a:endParaRPr lang="he-IL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endParaRPr lang="he-IL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דיון/הצבעה במליאת ביה"נ</a:t>
                  </a:r>
                </a:p>
                <a:p>
                  <a:pPr algn="ctr" rtl="1">
                    <a:defRPr/>
                  </a:pPr>
                  <a:endParaRPr lang="he-IL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endParaRPr lang="en-US" sz="20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</p:txBody>
            </p:sp>
            <p:sp>
              <p:nvSpPr>
                <p:cNvPr id="24590" name="AutoShape 19"/>
                <p:cNvSpPr>
                  <a:spLocks noChangeArrowheads="1"/>
                </p:cNvSpPr>
                <p:nvPr/>
              </p:nvSpPr>
              <p:spPr bwMode="auto">
                <a:xfrm rot="10800000">
                  <a:off x="6832950" y="2505027"/>
                  <a:ext cx="208984" cy="347909"/>
                </a:xfrm>
                <a:prstGeom prst="upArrow">
                  <a:avLst>
                    <a:gd name="adj1" fmla="val 50000"/>
                    <a:gd name="adj2" fmla="val 25000"/>
                  </a:avLst>
                </a:prstGeom>
                <a:solidFill>
                  <a:schemeClr val="tx1"/>
                </a:solidFill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he-IL" altLang="he-IL"/>
                </a:p>
              </p:txBody>
            </p:sp>
            <p:sp>
              <p:nvSpPr>
                <p:cNvPr id="21" name="AutoShape 19"/>
                <p:cNvSpPr>
                  <a:spLocks noChangeArrowheads="1"/>
                </p:cNvSpPr>
                <p:nvPr/>
              </p:nvSpPr>
              <p:spPr bwMode="auto">
                <a:xfrm rot="10800000">
                  <a:off x="6848475" y="3225107"/>
                  <a:ext cx="208984" cy="347909"/>
                </a:xfrm>
                <a:prstGeom prst="upArrow">
                  <a:avLst>
                    <a:gd name="adj1" fmla="val 50000"/>
                    <a:gd name="adj2" fmla="val 25000"/>
                  </a:avLst>
                </a:prstGeom>
                <a:solidFill>
                  <a:schemeClr val="tx1"/>
                </a:solidFill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he-IL" altLang="he-IL"/>
                </a:p>
              </p:txBody>
            </p:sp>
          </p:grpSp>
          <p:grpSp>
            <p:nvGrpSpPr>
              <p:cNvPr id="3" name="קבוצה 2"/>
              <p:cNvGrpSpPr/>
              <p:nvPr/>
            </p:nvGrpSpPr>
            <p:grpSpPr>
              <a:xfrm>
                <a:off x="2524477" y="4509120"/>
                <a:ext cx="4308473" cy="2985433"/>
                <a:chOff x="2524477" y="4509120"/>
                <a:chExt cx="4308473" cy="2985433"/>
              </a:xfrm>
            </p:grpSpPr>
            <p:sp>
              <p:nvSpPr>
                <p:cNvPr id="22" name="Rectangle 13"/>
                <p:cNvSpPr>
                  <a:spLocks noChangeArrowheads="1"/>
                </p:cNvSpPr>
                <p:nvPr/>
              </p:nvSpPr>
              <p:spPr bwMode="auto">
                <a:xfrm>
                  <a:off x="2524477" y="4509120"/>
                  <a:ext cx="4308473" cy="29854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rtl="1">
                    <a:defRPr/>
                  </a:pPr>
                  <a:r>
                    <a:rPr lang="en-US" sz="2400" dirty="0">
                      <a:cs typeface="David" panose="020E0502060401010101" pitchFamily="34" charset="-79"/>
                    </a:rPr>
                    <a:t>Conferencing</a:t>
                  </a: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 – יצירת גרסה אחידה </a:t>
                  </a:r>
                  <a:endParaRPr lang="en-US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endParaRPr lang="he-IL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הצבעה על הנוסח הסופי במליאת ביה"נ ובמליאת הסנאט</a:t>
                  </a:r>
                  <a:endParaRPr lang="en-US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endParaRPr lang="he-IL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חתימת הנשיא (</a:t>
                  </a:r>
                  <a:r>
                    <a:rPr lang="en-US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LAW</a:t>
                  </a: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) </a:t>
                  </a:r>
                  <a:r>
                    <a:rPr lang="he-IL" sz="2400" i="1" dirty="0" smtClean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או</a:t>
                  </a:r>
                  <a:r>
                    <a:rPr lang="he-IL" sz="2400" dirty="0" smtClean="0">
                      <a:latin typeface="David" panose="020E0502060401010101" pitchFamily="34" charset="-79"/>
                      <a:cs typeface="David" panose="020E0502060401010101" pitchFamily="34" charset="-79"/>
                    </a:rPr>
                    <a:t> </a:t>
                  </a: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וטו</a:t>
                  </a:r>
                  <a:endParaRPr lang="en-US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endParaRPr lang="he-IL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endParaRPr lang="en-US" sz="20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</p:txBody>
            </p:sp>
            <p:sp>
              <p:nvSpPr>
                <p:cNvPr id="23" name="AutoShape 19"/>
                <p:cNvSpPr>
                  <a:spLocks noChangeArrowheads="1"/>
                </p:cNvSpPr>
                <p:nvPr/>
              </p:nvSpPr>
              <p:spPr bwMode="auto">
                <a:xfrm rot="10800000">
                  <a:off x="4674698" y="4927443"/>
                  <a:ext cx="208984" cy="347909"/>
                </a:xfrm>
                <a:prstGeom prst="upArrow">
                  <a:avLst>
                    <a:gd name="adj1" fmla="val 50000"/>
                    <a:gd name="adj2" fmla="val 25000"/>
                  </a:avLst>
                </a:prstGeom>
                <a:solidFill>
                  <a:schemeClr val="tx1"/>
                </a:solidFill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he-IL" altLang="he-IL"/>
                </a:p>
              </p:txBody>
            </p:sp>
            <p:sp>
              <p:nvSpPr>
                <p:cNvPr id="24" name="AutoShape 19"/>
                <p:cNvSpPr>
                  <a:spLocks noChangeArrowheads="1"/>
                </p:cNvSpPr>
                <p:nvPr/>
              </p:nvSpPr>
              <p:spPr bwMode="auto">
                <a:xfrm rot="10800000">
                  <a:off x="4690223" y="6033418"/>
                  <a:ext cx="208984" cy="347909"/>
                </a:xfrm>
                <a:prstGeom prst="upArrow">
                  <a:avLst>
                    <a:gd name="adj1" fmla="val 50000"/>
                    <a:gd name="adj2" fmla="val 25000"/>
                  </a:avLst>
                </a:prstGeom>
                <a:solidFill>
                  <a:schemeClr val="tx1"/>
                </a:solidFill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he-IL" altLang="he-IL"/>
                </a:p>
              </p:txBody>
            </p:sp>
          </p:grpSp>
          <p:grpSp>
            <p:nvGrpSpPr>
              <p:cNvPr id="27" name="קבוצה 26"/>
              <p:cNvGrpSpPr/>
              <p:nvPr/>
            </p:nvGrpSpPr>
            <p:grpSpPr>
              <a:xfrm>
                <a:off x="55563" y="1785938"/>
                <a:ext cx="4308473" cy="2985433"/>
                <a:chOff x="4724400" y="1752600"/>
                <a:chExt cx="4308473" cy="2985433"/>
              </a:xfrm>
            </p:grpSpPr>
            <p:sp>
              <p:nvSpPr>
                <p:cNvPr id="28" name="Rectangle 13"/>
                <p:cNvSpPr>
                  <a:spLocks noChangeArrowheads="1"/>
                </p:cNvSpPr>
                <p:nvPr/>
              </p:nvSpPr>
              <p:spPr bwMode="auto">
                <a:xfrm>
                  <a:off x="4724400" y="1752600"/>
                  <a:ext cx="4308473" cy="29854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rtl="1">
                    <a:defRPr/>
                  </a:pP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הצגת החוק </a:t>
                  </a:r>
                  <a:r>
                    <a:rPr lang="he-IL" sz="2400" dirty="0" smtClean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בתת-הוועדה, </a:t>
                  </a: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דיון והצבעה (</a:t>
                  </a:r>
                  <a:r>
                    <a:rPr lang="en-US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Bill</a:t>
                  </a: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)</a:t>
                  </a:r>
                </a:p>
                <a:p>
                  <a:pPr algn="ctr" rtl="1">
                    <a:defRPr/>
                  </a:pPr>
                  <a:endParaRPr lang="he-IL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דיון/הצבעה </a:t>
                  </a:r>
                  <a:r>
                    <a:rPr lang="he-IL" sz="2400" dirty="0" smtClean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בוועדה </a:t>
                  </a:r>
                  <a:endParaRPr lang="he-IL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endParaRPr lang="he-IL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r>
                    <a:rPr lang="he-IL" sz="2400" dirty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דיון/הצבעה במליאת </a:t>
                  </a:r>
                  <a:r>
                    <a:rPr lang="he-IL" sz="2400" dirty="0" smtClean="0">
                      <a:latin typeface="David" panose="020E0502060401010101" pitchFamily="34" charset="-79"/>
                      <a:cs typeface="David" panose="020E0502060401010101" pitchFamily="34" charset="-79"/>
                    </a:rPr>
                    <a:t>הסנאט</a:t>
                  </a:r>
                  <a:endParaRPr lang="he-IL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endParaRPr lang="he-IL" sz="24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  <a:p>
                  <a:pPr algn="ctr" rtl="1">
                    <a:defRPr/>
                  </a:pPr>
                  <a:endParaRPr lang="en-US" sz="2000" dirty="0">
                    <a:latin typeface="David" panose="020E0502060401010101" pitchFamily="34" charset="-79"/>
                    <a:cs typeface="David" panose="020E0502060401010101" pitchFamily="34" charset="-79"/>
                  </a:endParaRPr>
                </a:p>
              </p:txBody>
            </p:sp>
            <p:sp>
              <p:nvSpPr>
                <p:cNvPr id="29" name="AutoShape 19"/>
                <p:cNvSpPr>
                  <a:spLocks noChangeArrowheads="1"/>
                </p:cNvSpPr>
                <p:nvPr/>
              </p:nvSpPr>
              <p:spPr bwMode="auto">
                <a:xfrm rot="10800000">
                  <a:off x="6832950" y="2505027"/>
                  <a:ext cx="208984" cy="347909"/>
                </a:xfrm>
                <a:prstGeom prst="upArrow">
                  <a:avLst>
                    <a:gd name="adj1" fmla="val 50000"/>
                    <a:gd name="adj2" fmla="val 25000"/>
                  </a:avLst>
                </a:prstGeom>
                <a:solidFill>
                  <a:schemeClr val="tx1"/>
                </a:solidFill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he-IL" altLang="he-IL"/>
                </a:p>
              </p:txBody>
            </p:sp>
            <p:sp>
              <p:nvSpPr>
                <p:cNvPr id="30" name="AutoShape 19"/>
                <p:cNvSpPr>
                  <a:spLocks noChangeArrowheads="1"/>
                </p:cNvSpPr>
                <p:nvPr/>
              </p:nvSpPr>
              <p:spPr bwMode="auto">
                <a:xfrm rot="10800000">
                  <a:off x="6848475" y="3225107"/>
                  <a:ext cx="208984" cy="347909"/>
                </a:xfrm>
                <a:prstGeom prst="upArrow">
                  <a:avLst>
                    <a:gd name="adj1" fmla="val 50000"/>
                    <a:gd name="adj2" fmla="val 25000"/>
                  </a:avLst>
                </a:prstGeom>
                <a:solidFill>
                  <a:schemeClr val="tx1"/>
                </a:solidFill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he-IL" altLang="he-IL"/>
                </a:p>
              </p:txBody>
            </p:sp>
          </p:grpSp>
          <p:sp>
            <p:nvSpPr>
              <p:cNvPr id="8" name="חץ למטה 7"/>
              <p:cNvSpPr/>
              <p:nvPr/>
            </p:nvSpPr>
            <p:spPr>
              <a:xfrm rot="2694823">
                <a:off x="5398144" y="3992111"/>
                <a:ext cx="347546" cy="648072"/>
              </a:xfrm>
              <a:prstGeom prst="downArrow">
                <a:avLst/>
              </a:prstGeom>
              <a:solidFill>
                <a:schemeClr val="tx1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he-IL" sz="1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חץ למטה 35"/>
              <p:cNvSpPr/>
              <p:nvPr/>
            </p:nvSpPr>
            <p:spPr>
              <a:xfrm rot="18897418">
                <a:off x="3454167" y="3977175"/>
                <a:ext cx="347546" cy="648072"/>
              </a:xfrm>
              <a:prstGeom prst="downArrow">
                <a:avLst/>
              </a:prstGeom>
              <a:solidFill>
                <a:schemeClr val="tx1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he-IL" sz="1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תמונה 41"/>
            <p:cNvPicPr>
              <a:picLocks noChangeAspect="1"/>
            </p:cNvPicPr>
            <p:nvPr/>
          </p:nvPicPr>
          <p:blipFill rotWithShape="1">
            <a:blip r:embed="rId2"/>
            <a:srcRect l="-1" t="19376" r="51682" b="67740"/>
            <a:stretch/>
          </p:blipFill>
          <p:spPr>
            <a:xfrm>
              <a:off x="107504" y="921840"/>
              <a:ext cx="4320480" cy="890797"/>
            </a:xfrm>
            <a:prstGeom prst="rect">
              <a:avLst/>
            </a:prstGeom>
          </p:spPr>
        </p:pic>
        <p:pic>
          <p:nvPicPr>
            <p:cNvPr id="43" name="תמונה 42"/>
            <p:cNvPicPr>
              <a:picLocks noChangeAspect="1"/>
            </p:cNvPicPr>
            <p:nvPr/>
          </p:nvPicPr>
          <p:blipFill rotWithShape="1">
            <a:blip r:embed="rId3"/>
            <a:srcRect l="1" t="14126" r="44094" b="70457"/>
            <a:stretch/>
          </p:blipFill>
          <p:spPr>
            <a:xfrm>
              <a:off x="4728023" y="915226"/>
              <a:ext cx="4338999" cy="897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63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968"/>
            <a:ext cx="8229600" cy="1066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b="1" dirty="0" smtClean="0">
                <a:cs typeface="David" panose="020E0502060401010101" pitchFamily="34" charset="-79"/>
              </a:rPr>
              <a:t>Appropriation Process</a:t>
            </a:r>
            <a: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תקציב פעולות</a:t>
            </a:r>
            <a:endParaRPr lang="en-US" alt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54832"/>
            <a:ext cx="8610600" cy="5602560"/>
          </a:xfrm>
        </p:spPr>
        <p:txBody>
          <a:bodyPr>
            <a:noAutofit/>
          </a:bodyPr>
          <a:lstStyle/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en-US" altLang="en-US" sz="2800" dirty="0" smtClean="0"/>
              <a:t>The process begins with the President’s request that is presented to Congress in February of each year. It is supposed to end in October first of the same year.</a:t>
            </a:r>
            <a:endParaRPr lang="he-IL" altLang="en-US" sz="2800" dirty="0" smtClean="0"/>
          </a:p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en-US" altLang="en-US" sz="2800" dirty="0" smtClean="0"/>
              <a:t>Work in the Appropriation Committees – each part of the budget is discussed in the relevant committee and sub-committee</a:t>
            </a:r>
            <a:endParaRPr lang="he-IL" altLang="en-US" sz="2800" dirty="0" smtClean="0"/>
          </a:p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en-US" altLang="en-US" sz="2800" dirty="0" smtClean="0"/>
              <a:t>Mark up in the relevant committee</a:t>
            </a:r>
            <a:endParaRPr lang="he-IL" altLang="en-US" sz="2800" dirty="0" smtClean="0"/>
          </a:p>
          <a:p>
            <a:pPr marL="609600" indent="-609600" algn="just" rtl="1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endParaRPr lang="he-IL" altLang="en-US" sz="2200" dirty="0" smtClean="0"/>
          </a:p>
          <a:p>
            <a:pPr marL="609600" indent="-609600" algn="just" rtl="1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endParaRPr lang="en-US" alt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66600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968"/>
            <a:ext cx="8229600" cy="1066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b="1" dirty="0" smtClean="0">
                <a:cs typeface="David" panose="020E0502060401010101" pitchFamily="34" charset="-79"/>
              </a:rPr>
              <a:t>Appropriation Process</a:t>
            </a:r>
            <a: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תקציב פעולות</a:t>
            </a:r>
            <a:endParaRPr lang="en-US" alt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54832"/>
            <a:ext cx="8610600" cy="5602560"/>
          </a:xfrm>
        </p:spPr>
        <p:txBody>
          <a:bodyPr>
            <a:noAutofit/>
          </a:bodyPr>
          <a:lstStyle/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4"/>
              <a:defRPr/>
            </a:pPr>
            <a:r>
              <a:rPr lang="en-US" altLang="en-US" sz="2800" dirty="0" smtClean="0"/>
              <a:t>Adoption at the Plenary level of each House</a:t>
            </a:r>
            <a:endParaRPr lang="he-IL" altLang="en-US" sz="2800" dirty="0" smtClean="0"/>
          </a:p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Wingdings" pitchFamily="2" charset="2"/>
              <a:buAutoNum type="arabicPeriod" startAt="4"/>
              <a:defRPr/>
            </a:pPr>
            <a:r>
              <a:rPr lang="en-US" altLang="en-US" sz="2800" dirty="0" smtClean="0"/>
              <a:t>Conference – representatives of each house meet to agree on a joint proposal</a:t>
            </a:r>
            <a:endParaRPr lang="he-IL" altLang="en-US" sz="2800" dirty="0" smtClean="0"/>
          </a:p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Wingdings" pitchFamily="2" charset="2"/>
              <a:buAutoNum type="arabicPeriod" startAt="4"/>
              <a:defRPr/>
            </a:pPr>
            <a:r>
              <a:rPr lang="en-US" altLang="en-US" sz="2800" dirty="0" smtClean="0"/>
              <a:t>Adoption by the plenaries</a:t>
            </a:r>
            <a:endParaRPr lang="he-IL" altLang="en-US" sz="2800" dirty="0" smtClean="0"/>
          </a:p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Wingdings" pitchFamily="2" charset="2"/>
              <a:buAutoNum type="arabicPeriod" startAt="4"/>
              <a:defRPr/>
            </a:pPr>
            <a:r>
              <a:rPr lang="en-US" altLang="en-US" sz="2800" dirty="0" smtClean="0"/>
              <a:t>Signature of the President (or Veto)</a:t>
            </a:r>
          </a:p>
          <a:p>
            <a:pPr marL="609600" indent="-609600" algn="just" rtl="1" eaLnBrk="1" hangingPunct="1">
              <a:lnSpc>
                <a:spcPct val="80000"/>
              </a:lnSpc>
              <a:buFont typeface="Wingdings" pitchFamily="2" charset="2"/>
              <a:buAutoNum type="arabicPeriod" startAt="4"/>
              <a:defRPr/>
            </a:pPr>
            <a:endParaRPr lang="he-IL" altLang="en-US" sz="2200" dirty="0" smtClean="0"/>
          </a:p>
          <a:p>
            <a:pPr marL="609600" indent="-609600" algn="just" rtl="1" eaLnBrk="1" hangingPunct="1">
              <a:lnSpc>
                <a:spcPct val="80000"/>
              </a:lnSpc>
              <a:buFont typeface="Wingdings" pitchFamily="2" charset="2"/>
              <a:buAutoNum type="arabicPeriod" startAt="4"/>
              <a:defRPr/>
            </a:pPr>
            <a:endParaRPr lang="he-IL" altLang="en-US" sz="2200" dirty="0" smtClean="0"/>
          </a:p>
          <a:p>
            <a:pPr marL="609600" indent="-609600" algn="just" rtl="1" eaLnBrk="1" hangingPunct="1">
              <a:lnSpc>
                <a:spcPct val="80000"/>
              </a:lnSpc>
              <a:buFont typeface="Wingdings" pitchFamily="2" charset="2"/>
              <a:buAutoNum type="arabicPeriod" startAt="4"/>
              <a:defRPr/>
            </a:pPr>
            <a:endParaRPr lang="en-US" alt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8515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9952"/>
            <a:ext cx="8229600" cy="1066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b="1" dirty="0" smtClean="0">
                <a:cs typeface="David" panose="020E0502060401010101" pitchFamily="34" charset="-79"/>
              </a:rPr>
              <a:t>What Congress </a:t>
            </a:r>
            <a:r>
              <a:rPr lang="en-US" altLang="en-US" b="1" i="1" dirty="0" smtClean="0">
                <a:cs typeface="David" panose="020E0502060401010101" pitchFamily="34" charset="-79"/>
              </a:rPr>
              <a:t>can’t do?</a:t>
            </a:r>
            <a:endParaRPr lang="en-US" alt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10600" cy="5602560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Can not tax inter-state commerce</a:t>
            </a:r>
          </a:p>
          <a:p>
            <a:r>
              <a:rPr lang="en-US" altLang="en-US" sz="2800" dirty="0"/>
              <a:t>Can not take money from treasury unless a law is passed to do so</a:t>
            </a:r>
          </a:p>
          <a:p>
            <a:r>
              <a:rPr lang="en-US" altLang="en-US" sz="2800" dirty="0"/>
              <a:t>Can not give a title of nobility</a:t>
            </a:r>
          </a:p>
          <a:p>
            <a:pPr lvl="0"/>
            <a:r>
              <a:rPr lang="en-US" altLang="en-US" sz="2800" dirty="0">
                <a:solidFill>
                  <a:prstClr val="black"/>
                </a:solidFill>
              </a:rPr>
              <a:t>Can not suspend Habeas Corpus</a:t>
            </a:r>
          </a:p>
          <a:p>
            <a:r>
              <a:rPr lang="en-US" altLang="en-US" sz="2800" dirty="0"/>
              <a:t>Interfere directly in foreign policy and in the conduct of warfare </a:t>
            </a:r>
          </a:p>
          <a:p>
            <a:pPr marL="609600" indent="-609600" algn="just" rtl="1" eaLnBrk="1" hangingPunct="1">
              <a:lnSpc>
                <a:spcPct val="80000"/>
              </a:lnSpc>
              <a:buFont typeface="Wingdings" pitchFamily="2" charset="2"/>
              <a:buAutoNum type="arabicPeriod" startAt="4"/>
              <a:defRPr/>
            </a:pPr>
            <a:endParaRPr lang="he-IL" altLang="en-US" sz="2800" dirty="0" smtClean="0"/>
          </a:p>
          <a:p>
            <a:pPr marL="609600" indent="-609600" algn="just" rtl="1" eaLnBrk="1" hangingPunct="1">
              <a:lnSpc>
                <a:spcPct val="80000"/>
              </a:lnSpc>
              <a:buFont typeface="Wingdings" pitchFamily="2" charset="2"/>
              <a:buAutoNum type="arabicPeriod" startAt="4"/>
              <a:defRPr/>
            </a:pPr>
            <a:endParaRPr lang="he-IL" altLang="en-US" sz="2800" dirty="0" smtClean="0"/>
          </a:p>
          <a:p>
            <a:pPr marL="609600" indent="-609600" algn="just" rtl="1" eaLnBrk="1" hangingPunct="1">
              <a:lnSpc>
                <a:spcPct val="80000"/>
              </a:lnSpc>
              <a:buFont typeface="Wingdings" pitchFamily="2" charset="2"/>
              <a:buAutoNum type="arabicPeriod" startAt="4"/>
              <a:defRPr/>
            </a:pP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6461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e-IL" alt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הקונגרס וישראל</a:t>
            </a:r>
            <a:endParaRPr lang="en-US" altLang="he-IL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686800" cy="5678760"/>
          </a:xfrm>
        </p:spPr>
        <p:txBody>
          <a:bodyPr>
            <a:normAutofit/>
          </a:bodyPr>
          <a:lstStyle/>
          <a:p>
            <a:pPr algn="just" rtl="1" eaLnBrk="1" hangingPunct="1">
              <a:lnSpc>
                <a:spcPct val="90000"/>
              </a:lnSpc>
              <a:defRPr/>
            </a:pPr>
            <a:r>
              <a:rPr lang="he-IL" alt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הסיבות לתמיכה - ברית אסטרטגית המבוססת על ערכים משותפים, השקעה של הממסד הישראלי בוושינגטון ובמדינות, לובי יהודי, נוצרים דתיים, חשיבות אסטרטגית, אין משקל נגדי ועוד.</a:t>
            </a:r>
            <a:endParaRPr lang="en-US" altLang="he-IL" sz="28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52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e-IL" alt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הקונגרס וישראל</a:t>
            </a:r>
            <a:endParaRPr lang="en-US" altLang="he-IL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686800" cy="5678760"/>
          </a:xfrm>
        </p:spPr>
        <p:txBody>
          <a:bodyPr>
            <a:normAutofit/>
          </a:bodyPr>
          <a:lstStyle/>
          <a:p>
            <a:pPr algn="just" rtl="1" eaLnBrk="1" hangingPunct="1">
              <a:lnSpc>
                <a:spcPct val="90000"/>
              </a:lnSpc>
              <a:defRPr/>
            </a:pPr>
            <a:r>
              <a:rPr lang="he-IL" alt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תמיכת הקונגרס באה לידי ביטוי בצורות הבאות:</a:t>
            </a:r>
          </a:p>
          <a:p>
            <a:pPr lvl="1" algn="just" rtl="1" eaLnBrk="1" hangingPunct="1">
              <a:lnSpc>
                <a:spcPct val="90000"/>
              </a:lnSpc>
              <a:defRPr/>
            </a:pPr>
            <a:r>
              <a:rPr lang="he-IL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אישור הסיוע הצבאי לישראל (כ-3.6 מיליארד דולר - </a:t>
            </a:r>
            <a:r>
              <a:rPr lang="en-US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MOU</a:t>
            </a:r>
            <a:r>
              <a:rPr lang="he-IL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</a:p>
          <a:p>
            <a:pPr lvl="1" algn="just" rtl="1" eaLnBrk="1" hangingPunct="1">
              <a:lnSpc>
                <a:spcPct val="90000"/>
              </a:lnSpc>
              <a:defRPr/>
            </a:pPr>
            <a:r>
              <a:rPr lang="he-IL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הקצבת כחצי מיליארד דולר לתמיכה בשת"פ הגנה מפני טילים עם ישראל</a:t>
            </a:r>
          </a:p>
          <a:p>
            <a:pPr lvl="1" algn="just" rtl="1" eaLnBrk="1" hangingPunct="1">
              <a:lnSpc>
                <a:spcPct val="90000"/>
              </a:lnSpc>
              <a:defRPr/>
            </a:pPr>
            <a:r>
              <a:rPr lang="he-IL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חקיקות התומכות בביטחון ישראל: סנקציות איראן, סנקציות חיזבאללה, סנקציות חמאס, </a:t>
            </a:r>
            <a:r>
              <a:rPr lang="en-US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QME</a:t>
            </a:r>
            <a:r>
              <a:rPr lang="he-IL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, שימוש בתקציב האמריקני לקידום אינטרסים</a:t>
            </a:r>
          </a:p>
          <a:p>
            <a:pPr lvl="1" algn="just" rtl="1" eaLnBrk="1" hangingPunct="1">
              <a:lnSpc>
                <a:spcPct val="90000"/>
              </a:lnSpc>
              <a:defRPr/>
            </a:pPr>
            <a:r>
              <a:rPr lang="he-IL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הצעות החלטה המייצגות את דעת הקהל בארה"ב (תמיכה בזכותה של ישראל להגנה מפני התקפות מעזה, גינוי ההסתה הפלס', החלטה הקוראת להעביר את שגרירות ארה"ב לירושלים)</a:t>
            </a:r>
          </a:p>
          <a:p>
            <a:pPr lvl="1" algn="just" rtl="1">
              <a:lnSpc>
                <a:spcPct val="90000"/>
              </a:lnSpc>
              <a:defRPr/>
            </a:pPr>
            <a:r>
              <a:rPr lang="he-IL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חקיקה המייסדת שת"פ: חוק שת"פ בנושאי הגנה מפני מנהור, בטחון המולדת, ווטרנים, אנרגיה, </a:t>
            </a:r>
            <a:r>
              <a:rPr lang="en-US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Strategic Partnership Act </a:t>
            </a:r>
            <a:endParaRPr lang="he-IL" alt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1" algn="just" rtl="1" eaLnBrk="1" hangingPunct="1">
              <a:lnSpc>
                <a:spcPct val="90000"/>
              </a:lnSpc>
              <a:defRPr/>
            </a:pPr>
            <a:r>
              <a:rPr lang="he-IL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מכתבי תמיכה לממשל</a:t>
            </a:r>
          </a:p>
        </p:txBody>
      </p:sp>
    </p:spTree>
    <p:extLst>
      <p:ext uri="{BB962C8B-B14F-4D97-AF65-F5344CB8AC3E}">
        <p14:creationId xmlns:p14="http://schemas.microsoft.com/office/powerpoint/2010/main" val="144841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e-IL" alt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הלובי היהודי / </a:t>
            </a:r>
            <a:r>
              <a:rPr lang="he-IL" altLang="he-IL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אייפא"ק</a:t>
            </a:r>
            <a:endParaRPr lang="en-US" altLang="he-IL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686800" cy="5678760"/>
          </a:xfrm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he-IL" altLang="he-IL" sz="2800" dirty="0" err="1">
                <a:latin typeface="David" panose="020E0502060401010101" pitchFamily="34" charset="-79"/>
                <a:cs typeface="David" panose="020E0502060401010101" pitchFamily="34" charset="-79"/>
              </a:rPr>
              <a:t>אייפא"ק</a:t>
            </a:r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 – </a:t>
            </a:r>
            <a:r>
              <a:rPr lang="en-US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American-Israel Public Affairs Committee</a:t>
            </a:r>
          </a:p>
          <a:p>
            <a:pPr algn="r" rtl="1">
              <a:defRPr/>
            </a:pPr>
            <a:r>
              <a:rPr lang="he-IL" alt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גוף </a:t>
            </a:r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הפועל עצמאית מטרתו לקדם אינטרסים </a:t>
            </a:r>
            <a:r>
              <a:rPr lang="he-IL" alt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אמריקאים-ישראלים</a:t>
            </a:r>
            <a:endParaRPr lang="he-IL" alt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>
              <a:defRPr/>
            </a:pPr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altLang="he-IL" sz="2800" dirty="0" err="1">
                <a:latin typeface="David" panose="020E0502060401010101" pitchFamily="34" charset="-79"/>
                <a:cs typeface="David" panose="020E0502060401010101" pitchFamily="34" charset="-79"/>
              </a:rPr>
              <a:t>אייפא"ק</a:t>
            </a:r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 מייצג חלק משמעותי של הקול </a:t>
            </a:r>
            <a:r>
              <a:rPr lang="he-IL" alt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היהודי</a:t>
            </a:r>
            <a:endParaRPr lang="he-IL" alt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457200" lvl="1" indent="0" algn="r" rtl="1">
              <a:buNone/>
              <a:defRPr/>
            </a:pPr>
            <a:r>
              <a:rPr lang="he-IL" altLang="he-IL" dirty="0" smtClean="0">
                <a:latin typeface="David" panose="020E0502060401010101" pitchFamily="34" charset="-79"/>
                <a:cs typeface="David" panose="020E0502060401010101" pitchFamily="34" charset="-79"/>
              </a:rPr>
              <a:t>- מרכז </a:t>
            </a:r>
            <a:r>
              <a:rPr lang="he-IL" altLang="he-IL" dirty="0">
                <a:latin typeface="David" panose="020E0502060401010101" pitchFamily="34" charset="-79"/>
                <a:cs typeface="David" panose="020E0502060401010101" pitchFamily="34" charset="-79"/>
              </a:rPr>
              <a:t>בוושינגטון, פריסה </a:t>
            </a:r>
            <a:r>
              <a:rPr lang="he-IL" altLang="he-IL" dirty="0" smtClean="0">
                <a:latin typeface="David" panose="020E0502060401010101" pitchFamily="34" charset="-79"/>
                <a:cs typeface="David" panose="020E0502060401010101" pitchFamily="34" charset="-79"/>
              </a:rPr>
              <a:t>ארצית</a:t>
            </a:r>
            <a:endParaRPr lang="he-IL" alt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>
              <a:defRPr/>
            </a:pPr>
            <a:r>
              <a:rPr lang="he-IL" alt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מוביל </a:t>
            </a:r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בקידום של חקיקות פרויקטים, סיוע חוץ, </a:t>
            </a:r>
            <a:r>
              <a:rPr lang="en-US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Wish list</a:t>
            </a:r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Strategic Partnership Act</a:t>
            </a:r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alt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והחלטות</a:t>
            </a:r>
            <a:endParaRPr lang="he-IL" alt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>
              <a:defRPr/>
            </a:pPr>
            <a:r>
              <a:rPr lang="he-IL" alt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רגישויות -</a:t>
            </a:r>
            <a:endParaRPr lang="he-IL" alt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391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e-IL" alt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מהי עבודה דיפלומטית בקונגרס?</a:t>
            </a:r>
            <a:endParaRPr lang="en-US" altLang="he-IL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686800" cy="5678760"/>
          </a:xfrm>
        </p:spPr>
        <p:txBody>
          <a:bodyPr>
            <a:normAutofit/>
          </a:bodyPr>
          <a:lstStyle/>
          <a:p>
            <a:pPr marL="609600" indent="-6096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זיהוי יוזמות לקידום בהתאם ל: פיתוח מנופים מדיניים ואמצעי לחץ אחרים, סנקציות, מימון פרויקטים כגון חומה, מנהרות, סייבר, 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אנרגיה</a:t>
            </a:r>
            <a:endParaRPr lang="he-IL" alt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609600" indent="-6096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פניה למחוקקים 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ידידים</a:t>
            </a:r>
            <a:endParaRPr lang="he-IL" alt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609600" indent="-6096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זיהוי אינטרסים ספציפיים וניצולם - מקומות עבודה/עניין (</a:t>
            </a:r>
            <a:r>
              <a:rPr lang="en-US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"It is all local”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  <a:endParaRPr lang="he-IL" alt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609600" indent="-6096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פגישות בוועדות- עוזרים מקצועיים- ביה”נ, 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סנאט</a:t>
            </a:r>
            <a:endParaRPr lang="he-IL" alt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609600" indent="-6096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עבודה בשלבי החקיקה השונים- ש”מ, 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הקצבות/הגנה</a:t>
            </a:r>
            <a:endParaRPr lang="he-IL" alt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609600" indent="-6096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איתור </a:t>
            </a:r>
            <a:r>
              <a:rPr lang="he-IL" altLang="en-US" sz="2800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צ'מפיון</a:t>
            </a:r>
            <a:endParaRPr lang="he-IL" alt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609600" indent="-6096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עבודה מול </a:t>
            </a:r>
            <a:r>
              <a:rPr lang="he-IL" altLang="en-US" sz="2800" dirty="0" err="1">
                <a:latin typeface="David" panose="020E0502060401010101" pitchFamily="34" charset="-79"/>
                <a:cs typeface="David" panose="020E0502060401010101" pitchFamily="34" charset="-79"/>
              </a:rPr>
              <a:t>אייפא</a:t>
            </a: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’’ק ונציגי אינטרסים 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אחרים</a:t>
            </a:r>
            <a:endParaRPr lang="he-IL" alt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611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1268760"/>
          </a:xfrm>
        </p:spPr>
        <p:txBody>
          <a:bodyPr>
            <a:normAutofit fontScale="90000"/>
          </a:bodyPr>
          <a:lstStyle/>
          <a:p>
            <a:pPr rtl="1"/>
            <a:r>
              <a:rPr lang="he-IL" altLang="en-US" sz="49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דיפלומטיה ישראלית</a:t>
            </a:r>
            <a: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altLang="en-US" sz="3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נציגויות ישראליות בארה"</a:t>
            </a:r>
            <a:r>
              <a:rPr lang="he-IL" altLang="en-US" sz="3600" b="1" dirty="0">
                <a:latin typeface="David" panose="020E0502060401010101" pitchFamily="34" charset="-79"/>
                <a:cs typeface="David" panose="020E0502060401010101" pitchFamily="34" charset="-79"/>
              </a:rPr>
              <a:t>ב</a:t>
            </a:r>
            <a:endParaRPr lang="en-US" altLang="en-US" sz="36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50" y="1202938"/>
            <a:ext cx="8640960" cy="5153412"/>
          </a:xfrm>
        </p:spPr>
        <p:txBody>
          <a:bodyPr>
            <a:norm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9 נציגויות רשמיות של ישראל בארה"ב –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שגרירות מרכזית בוושינגטון </a:t>
            </a:r>
            <a:r>
              <a:rPr lang="he-IL" altLang="en-US" sz="2800" dirty="0" err="1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די.סי</a:t>
            </a:r>
            <a:r>
              <a:rPr lang="he-IL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ו-8 קונסוליות אזוריות הממוקמות בניו-יורק, לוס אנג'לס, בוסטון, שיקגו, מיאמי, סן-פרנסיסקו, יוסטון ואטלנטה.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השגרירות בוושינגטון אחראית על הקשרים המדיניים בין המדינות והיא הנציגות הרשמית של ישראל בארה"ב. פועלת מול הממשל והקונגרס.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לכל אחת משבע הקונסוליות מספר מדינות בתחום שיפוטה. הקונסוליות פועלות מול הציבור </a:t>
            </a:r>
            <a:r>
              <a:rPr lang="he-IL" altLang="en-US" sz="2800" dirty="0" err="1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ו"משפיענים</a:t>
            </a:r>
            <a:r>
              <a:rPr lang="he-IL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 שונים (למשל, קהילות יהודיות, קבוצות לובי וכיו"ב).</a:t>
            </a:r>
            <a:endParaRPr lang="en-US" altLang="en-US" sz="2800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2" descr="country, creative, direction, gps, grid, location, map, marker, national, navigate, navigation, pin, point, shape ic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128" y="5120845"/>
            <a:ext cx="144016" cy="144016"/>
          </a:xfrm>
          <a:prstGeom prst="rect">
            <a:avLst/>
          </a:prstGeom>
          <a:noFill/>
          <a:effectLst/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7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e-IL" alt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שת"פ ביטחוני מול הקונגרס</a:t>
            </a:r>
            <a:endParaRPr lang="en-US" altLang="he-IL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686800" cy="5678760"/>
          </a:xfrm>
        </p:spPr>
        <p:txBody>
          <a:bodyPr>
            <a:normAutofit/>
          </a:bodyPr>
          <a:lstStyle/>
          <a:p>
            <a:pPr marL="609600" indent="-609600" algn="r" rtl="1">
              <a:lnSpc>
                <a:spcPct val="80000"/>
              </a:lnSpc>
              <a:defRPr/>
            </a:pPr>
            <a:r>
              <a:rPr 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QME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 - יתרון איכותי – מעקב  אחר מכירות אמל"ח למדינות </a:t>
            </a:r>
            <a:r>
              <a:rPr 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ערב</a:t>
            </a: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609600" indent="-609600" algn="r" rtl="1">
              <a:lnSpc>
                <a:spcPct val="80000"/>
              </a:lnSpc>
              <a:defRPr/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סיוע </a:t>
            </a:r>
          </a:p>
          <a:p>
            <a:pPr marL="609600" indent="-609600" algn="r" rtl="1">
              <a:lnSpc>
                <a:spcPct val="80000"/>
              </a:lnSpc>
              <a:defRPr/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הגנה מפני טילים /</a:t>
            </a:r>
            <a:r>
              <a:rPr 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800" dirty="0" err="1">
                <a:latin typeface="David" panose="020E0502060401010101" pitchFamily="34" charset="-79"/>
                <a:cs typeface="David" panose="020E0502060401010101" pitchFamily="34" charset="-79"/>
              </a:rPr>
              <a:t>מינהור</a:t>
            </a: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609600" indent="-609600" algn="r" rtl="1">
              <a:lnSpc>
                <a:spcPct val="80000"/>
              </a:lnSpc>
              <a:defRPr/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בניית </a:t>
            </a:r>
            <a:r>
              <a:rPr 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"גב מדיני" 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ע"י העברת מידע שוטף (איראן, </a:t>
            </a:r>
            <a:r>
              <a:rPr lang="he-IL" sz="2800" dirty="0" err="1">
                <a:latin typeface="David" panose="020E0502060401010101" pitchFamily="34" charset="-79"/>
                <a:cs typeface="David" panose="020E0502060401010101" pitchFamily="34" charset="-79"/>
              </a:rPr>
              <a:t>תה"ש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 וכדומה</a:t>
            </a:r>
            <a:r>
              <a:rPr 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  <a:endParaRPr 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609600" indent="-609600" algn="r" rtl="1">
              <a:lnSpc>
                <a:spcPct val="80000"/>
              </a:lnSpc>
              <a:defRPr/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גיבוי/עידוד לממשל לשת"פ טכנולוגי</a:t>
            </a:r>
          </a:p>
          <a:p>
            <a:pPr marL="609600" indent="-609600" algn="r" rtl="1">
              <a:lnSpc>
                <a:spcPct val="80000"/>
              </a:lnSpc>
              <a:defRPr/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מחסני הצבה קדמית של  הצבא האמריקאי </a:t>
            </a:r>
            <a:r>
              <a:rPr 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בישראל</a:t>
            </a: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609600" indent="-609600" algn="r" rtl="1">
              <a:lnSpc>
                <a:spcPct val="80000"/>
              </a:lnSpc>
              <a:defRPr/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הכוונת פעילות ה-</a:t>
            </a:r>
            <a:r>
              <a:rPr 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DOD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 באמצעות העברת שאילתות </a:t>
            </a:r>
            <a:r>
              <a:rPr 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לממשל</a:t>
            </a:r>
          </a:p>
          <a:p>
            <a:pPr marL="0" indent="0" algn="r" rtl="1">
              <a:lnSpc>
                <a:spcPct val="80000"/>
              </a:lnSpc>
              <a:buNone/>
              <a:defRPr/>
            </a:pP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r" rtl="1">
              <a:lnSpc>
                <a:spcPct val="80000"/>
              </a:lnSpc>
              <a:buNone/>
              <a:defRPr/>
            </a:pP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609600" indent="-609600" algn="ctr" rtl="1">
              <a:lnSpc>
                <a:spcPct val="80000"/>
              </a:lnSpc>
              <a:buNone/>
              <a:defRPr/>
            </a:pPr>
            <a:r>
              <a:rPr lang="he-IL" sz="2800" u="sng" dirty="0">
                <a:latin typeface="David" panose="020E0502060401010101" pitchFamily="34" charset="-79"/>
                <a:cs typeface="David" panose="020E0502060401010101" pitchFamily="34" charset="-79"/>
              </a:rPr>
              <a:t>כלי עזר חשוב להשגת יעדים מול הממשל אך לא תחליף !</a:t>
            </a:r>
          </a:p>
        </p:txBody>
      </p:sp>
    </p:spTree>
    <p:extLst>
      <p:ext uri="{BB962C8B-B14F-4D97-AF65-F5344CB8AC3E}">
        <p14:creationId xmlns:p14="http://schemas.microsoft.com/office/powerpoint/2010/main" val="23456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679648" y="0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e-IL" alt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בעיות וקשיים</a:t>
            </a:r>
            <a:endParaRPr lang="en-US" altLang="he-IL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686800" cy="5678760"/>
          </a:xfrm>
        </p:spPr>
        <p:txBody>
          <a:bodyPr>
            <a:normAutofit lnSpcReduction="10000"/>
          </a:bodyPr>
          <a:lstStyle/>
          <a:p>
            <a:pPr marL="533400" indent="-533400" algn="r" rtl="1">
              <a:defRPr/>
            </a:pP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לרוב</a:t>
            </a: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, לממשל 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האמריקאי ולמדינת </a:t>
            </a: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ישראל יש קו דומה – אך לא תמיד 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(לדוג' – ממשל אובמה</a:t>
            </a: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</a:p>
          <a:p>
            <a:pPr marL="533400" indent="-5334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איסור לובי ע"י גורם זר - חוק 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אמריקאי</a:t>
            </a:r>
            <a:endParaRPr lang="he-IL" alt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33400" indent="-5334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רגישות של העבודה מול 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איפא”ק</a:t>
            </a:r>
            <a:endParaRPr lang="he-IL" alt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33400" indent="-5334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כניסה למהלכים פוליטיים ויצירת 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לחצים</a:t>
            </a:r>
            <a:endParaRPr lang="he-IL" alt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933450" lvl="1" indent="-533400" algn="r" rtl="1">
              <a:defRPr/>
            </a:pPr>
            <a:r>
              <a:rPr lang="he-IL" altLang="en-US" dirty="0">
                <a:latin typeface="David" panose="020E0502060401010101" pitchFamily="34" charset="-79"/>
                <a:cs typeface="David" panose="020E0502060401010101" pitchFamily="34" charset="-79"/>
              </a:rPr>
              <a:t>הטלת מגבלות תמיד תפגע באינטרס של מישהו</a:t>
            </a:r>
          </a:p>
          <a:p>
            <a:pPr marL="533400" indent="-5334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מאבקי יוקרה: </a:t>
            </a:r>
          </a:p>
          <a:p>
            <a:pPr marL="933450" lvl="1" indent="-533400" algn="r" rtl="1">
              <a:defRPr/>
            </a:pPr>
            <a:r>
              <a:rPr lang="he-IL" altLang="en-US" dirty="0">
                <a:latin typeface="David" panose="020E0502060401010101" pitchFamily="34" charset="-79"/>
                <a:cs typeface="David" panose="020E0502060401010101" pitchFamily="34" charset="-79"/>
              </a:rPr>
              <a:t>בית מול סנאט</a:t>
            </a:r>
          </a:p>
          <a:p>
            <a:pPr marL="933450" lvl="1" indent="-533400" algn="r" rtl="1">
              <a:defRPr/>
            </a:pPr>
            <a:r>
              <a:rPr lang="he-IL" altLang="en-US" dirty="0">
                <a:latin typeface="David" panose="020E0502060401010101" pitchFamily="34" charset="-79"/>
                <a:cs typeface="David" panose="020E0502060401010101" pitchFamily="34" charset="-79"/>
              </a:rPr>
              <a:t>קונגרס מול </a:t>
            </a:r>
            <a:r>
              <a:rPr lang="he-IL" alt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ממשל</a:t>
            </a:r>
            <a:endParaRPr lang="he-IL" alt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33400" indent="-5334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מאבקים עם סוכנויות 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אמריקאיות</a:t>
            </a:r>
            <a:endParaRPr lang="he-IL" alt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33400" indent="-5334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מאבק בין תעשיות 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ישראליות</a:t>
            </a:r>
            <a:endParaRPr lang="he-IL" alt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33400" indent="-533400" algn="r" rtl="1">
              <a:defRPr/>
            </a:pPr>
            <a:r>
              <a:rPr lang="he-IL" alt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לובי של חברות </a:t>
            </a:r>
            <a:r>
              <a:rPr lang="he-IL" alt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אחרות</a:t>
            </a:r>
            <a:endParaRPr lang="he-IL" alt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9482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074"/>
          <p:cNvSpPr>
            <a:spLocks noGrp="1" noChangeArrowheads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/>
          </a:bodyPr>
          <a:lstStyle/>
          <a:p>
            <a:r>
              <a:rPr lang="he-IL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3 רשויות:</a:t>
            </a:r>
            <a:endParaRPr lang="en-US" alt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123" name="Rectangle 3075"/>
          <p:cNvSpPr>
            <a:spLocks noGrp="1" noChangeArrowheads="1"/>
          </p:cNvSpPr>
          <p:nvPr>
            <p:ph type="subTitle" idx="1"/>
          </p:nvPr>
        </p:nvSpPr>
        <p:spPr>
          <a:xfrm>
            <a:off x="5436096" y="1556792"/>
            <a:ext cx="3528392" cy="1584176"/>
          </a:xfrm>
        </p:spPr>
        <p:txBody>
          <a:bodyPr>
            <a:noAutofit/>
          </a:bodyPr>
          <a:lstStyle/>
          <a:p>
            <a:pPr rtl="1"/>
            <a:r>
              <a:rPr lang="he-IL" altLang="en-US" sz="40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הרשות המבצעת (ממשל)</a:t>
            </a:r>
            <a:endParaRPr lang="en-US" altLang="en-US" sz="40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32</a:t>
            </a:fld>
            <a:endParaRPr lang="en-US"/>
          </a:p>
        </p:txBody>
      </p:sp>
      <p:sp>
        <p:nvSpPr>
          <p:cNvPr id="7" name="Rectangle 3075"/>
          <p:cNvSpPr txBox="1">
            <a:spLocks noChangeArrowheads="1"/>
          </p:cNvSpPr>
          <p:nvPr/>
        </p:nvSpPr>
        <p:spPr>
          <a:xfrm>
            <a:off x="179512" y="1556792"/>
            <a:ext cx="3528392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he-IL" altLang="en-US" sz="40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הרשות המחוקקת (קונגרס)</a:t>
            </a:r>
            <a:endParaRPr lang="en-US" altLang="en-US" sz="40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Rectangle 3075"/>
          <p:cNvSpPr txBox="1">
            <a:spLocks noChangeArrowheads="1"/>
          </p:cNvSpPr>
          <p:nvPr/>
        </p:nvSpPr>
        <p:spPr>
          <a:xfrm>
            <a:off x="3024808" y="3356992"/>
            <a:ext cx="3528392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endParaRPr lang="he-IL" altLang="en-US" sz="1600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rtl="1"/>
            <a:r>
              <a:rPr lang="he-IL" altLang="en-US" sz="40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הרשות השופטת</a:t>
            </a:r>
          </a:p>
        </p:txBody>
      </p:sp>
    </p:spTree>
    <p:extLst>
      <p:ext uri="{BB962C8B-B14F-4D97-AF65-F5344CB8AC3E}">
        <p14:creationId xmlns:p14="http://schemas.microsoft.com/office/powerpoint/2010/main" val="122311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074"/>
          <p:cNvSpPr>
            <a:spLocks noGrp="1" noChangeArrowheads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/>
          </a:bodyPr>
          <a:lstStyle/>
          <a:p>
            <a:pPr rtl="1"/>
            <a:r>
              <a:rPr lang="he-IL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הזרוע השופטת</a:t>
            </a:r>
            <a:endParaRPr lang="en-US" alt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123" name="Rectangle 3075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556792"/>
            <a:ext cx="8784976" cy="72008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Located on 1 First St NE, Washington </a:t>
            </a:r>
            <a:r>
              <a:rPr lang="en-US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DC</a:t>
            </a:r>
            <a:endParaRPr lang="en-US" altLang="en-US" sz="2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014" y="2636837"/>
            <a:ext cx="6239027" cy="417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11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24137"/>
            <a:ext cx="8795320" cy="5589239"/>
          </a:xfrm>
        </p:spPr>
        <p:txBody>
          <a:bodyPr>
            <a:noAutofit/>
          </a:bodyPr>
          <a:lstStyle/>
          <a:p>
            <a:r>
              <a:rPr lang="en-US" altLang="en-US" sz="2800" dirty="0" smtClean="0">
                <a:cs typeface="David" panose="020E0502060401010101" pitchFamily="34" charset="-79"/>
              </a:rPr>
              <a:t>Constitution guarantees the </a:t>
            </a:r>
            <a:r>
              <a:rPr lang="en-US" altLang="en-US" sz="2800" u="sng" dirty="0" smtClean="0">
                <a:cs typeface="David" panose="020E0502060401010101" pitchFamily="34" charset="-79"/>
              </a:rPr>
              <a:t>right to a fair trial</a:t>
            </a:r>
            <a:r>
              <a:rPr lang="en-US" altLang="en-US" sz="2800" dirty="0" smtClean="0">
                <a:cs typeface="David" panose="020E0502060401010101" pitchFamily="34" charset="-79"/>
              </a:rPr>
              <a:t> before a competent judge and a jury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Supreme Court </a:t>
            </a:r>
            <a:r>
              <a:rPr lang="en-US" altLang="en-US" sz="2800" u="sng" dirty="0" smtClean="0">
                <a:cs typeface="David" panose="020E0502060401010101" pitchFamily="34" charset="-79"/>
              </a:rPr>
              <a:t>established by Constitution</a:t>
            </a:r>
            <a:r>
              <a:rPr lang="en-US" altLang="en-US" sz="2800" dirty="0" smtClean="0">
                <a:cs typeface="David" panose="020E0502060401010101" pitchFamily="34" charset="-79"/>
              </a:rPr>
              <a:t>; the rest of the State and Federal court system – by congress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Judges are </a:t>
            </a:r>
            <a:r>
              <a:rPr lang="en-US" altLang="en-US" sz="2800" u="sng" dirty="0" smtClean="0">
                <a:cs typeface="David" panose="020E0502060401010101" pitchFamily="34" charset="-79"/>
              </a:rPr>
              <a:t>appointed for life</a:t>
            </a:r>
            <a:r>
              <a:rPr lang="en-US" altLang="en-US" sz="2800" dirty="0" smtClean="0">
                <a:cs typeface="David" panose="020E0502060401010101" pitchFamily="34" charset="-79"/>
              </a:rPr>
              <a:t> by President; confirmed by Senate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Judges </a:t>
            </a:r>
            <a:r>
              <a:rPr lang="en-US" altLang="en-US" sz="2800" u="sng" dirty="0" smtClean="0">
                <a:cs typeface="David" panose="020E0502060401010101" pitchFamily="34" charset="-79"/>
              </a:rPr>
              <a:t>can’t be removed </a:t>
            </a:r>
            <a:r>
              <a:rPr lang="en-US" altLang="en-US" sz="2800" dirty="0" smtClean="0">
                <a:cs typeface="David" panose="020E0502060401010101" pitchFamily="34" charset="-79"/>
              </a:rPr>
              <a:t>unless retired, died or impeached</a:t>
            </a:r>
            <a:endParaRPr lang="en-US" altLang="en-US" sz="2800" u="sng" dirty="0" smtClean="0">
              <a:cs typeface="David" panose="020E0502060401010101" pitchFamily="34" charset="-79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e-IL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הזרוע השופטת</a:t>
            </a:r>
            <a:endParaRPr lang="en-US" alt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2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24137"/>
            <a:ext cx="8795320" cy="5589239"/>
          </a:xfrm>
        </p:spPr>
        <p:txBody>
          <a:bodyPr>
            <a:noAutofit/>
          </a:bodyPr>
          <a:lstStyle/>
          <a:p>
            <a:r>
              <a:rPr lang="en-US" altLang="en-US" sz="2800" dirty="0" smtClean="0">
                <a:cs typeface="David" panose="020E0502060401010101" pitchFamily="34" charset="-79"/>
              </a:rPr>
              <a:t>courts only </a:t>
            </a:r>
            <a:r>
              <a:rPr lang="en-US" altLang="en-US" sz="2800" u="sng" dirty="0" smtClean="0">
                <a:cs typeface="David" panose="020E0502060401010101" pitchFamily="34" charset="-79"/>
              </a:rPr>
              <a:t>try actual cases</a:t>
            </a:r>
            <a:r>
              <a:rPr lang="en-US" altLang="en-US" sz="2800" dirty="0" smtClean="0">
                <a:cs typeface="David" panose="020E0502060401010101" pitchFamily="34" charset="-79"/>
              </a:rPr>
              <a:t>; do not issue advisory opinions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Federal courts enjoy the sole power to </a:t>
            </a:r>
            <a:r>
              <a:rPr lang="en-US" altLang="en-US" sz="2800" u="sng" dirty="0" smtClean="0">
                <a:cs typeface="David" panose="020E0502060401010101" pitchFamily="34" charset="-79"/>
              </a:rPr>
              <a:t>interpret the law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They  can compel the production of evidence and testimony through the use of a </a:t>
            </a:r>
            <a:r>
              <a:rPr lang="en-US" altLang="en-US" sz="2800" u="sng" dirty="0" smtClean="0">
                <a:cs typeface="David" panose="020E0502060401010101" pitchFamily="34" charset="-79"/>
              </a:rPr>
              <a:t>subpoena</a:t>
            </a:r>
          </a:p>
          <a:p>
            <a:r>
              <a:rPr lang="en-US" altLang="en-US" sz="2800" dirty="0" smtClean="0">
                <a:cs typeface="David" panose="020E0502060401010101" pitchFamily="34" charset="-79"/>
              </a:rPr>
              <a:t>The inferior courts are </a:t>
            </a:r>
            <a:r>
              <a:rPr lang="en-US" altLang="en-US" sz="2800" u="sng" dirty="0" smtClean="0">
                <a:cs typeface="David" panose="020E0502060401010101" pitchFamily="34" charset="-79"/>
              </a:rPr>
              <a:t>constrained by the decisions of the Supreme Court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e-IL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הזרוע השופטת</a:t>
            </a:r>
            <a:endParaRPr lang="en-US" alt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9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cs typeface="David" panose="020E0502060401010101" pitchFamily="34" charset="-79"/>
              </a:rPr>
              <a:t>Gerrymandering</a:t>
            </a:r>
            <a:endParaRPr lang="he-IL" b="1" dirty="0">
              <a:cs typeface="David" panose="020E0502060401010101" pitchFamily="34" charset="-79"/>
            </a:endParaRPr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79411"/>
            <a:ext cx="7200800" cy="5389949"/>
          </a:xfrm>
        </p:spPr>
      </p:pic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 smtClean="0">
                <a:cs typeface="David" panose="020E0502060401010101" pitchFamily="34" charset="-79"/>
              </a:rPr>
              <a:t>The States</a:t>
            </a:r>
            <a:endParaRPr lang="en-US" altLang="en-US" b="1" dirty="0">
              <a:cs typeface="David" panose="020E0502060401010101" pitchFamily="34" charset="-79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224137"/>
            <a:ext cx="8795320" cy="5589239"/>
          </a:xfrm>
        </p:spPr>
        <p:txBody>
          <a:bodyPr>
            <a:noAutofit/>
          </a:bodyPr>
          <a:lstStyle/>
          <a:p>
            <a:pPr algn="r" rtl="1"/>
            <a:r>
              <a:rPr lang="he-IL" altLang="en-US" sz="3000" dirty="0">
                <a:latin typeface="David" panose="020E0502060401010101" pitchFamily="34" charset="-79"/>
                <a:cs typeface="David" panose="020E0502060401010101" pitchFamily="34" charset="-79"/>
              </a:rPr>
              <a:t>הפרט מעל </a:t>
            </a:r>
            <a:r>
              <a:rPr lang="he-IL" altLang="en-US" sz="3000" dirty="0" smtClean="0">
                <a:latin typeface="David" panose="020E0502060401010101" pitchFamily="34" charset="-79"/>
                <a:cs typeface="David" panose="020E0502060401010101" pitchFamily="34" charset="-79"/>
              </a:rPr>
              <a:t>לכל</a:t>
            </a:r>
          </a:p>
          <a:p>
            <a:pPr algn="r" rtl="1"/>
            <a:endParaRPr lang="he-IL" altLang="en-US" sz="30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altLang="en-US" sz="3000" dirty="0" smtClean="0">
                <a:latin typeface="David" panose="020E0502060401010101" pitchFamily="34" charset="-79"/>
                <a:cs typeface="David" panose="020E0502060401010101" pitchFamily="34" charset="-79"/>
              </a:rPr>
              <a:t>לכל </a:t>
            </a:r>
            <a:r>
              <a:rPr lang="he-IL" altLang="en-US" sz="3000" dirty="0">
                <a:latin typeface="David" panose="020E0502060401010101" pitchFamily="34" charset="-79"/>
                <a:cs typeface="David" panose="020E0502060401010101" pitchFamily="34" charset="-79"/>
              </a:rPr>
              <a:t>מדינה חוקה משלה</a:t>
            </a:r>
            <a:endParaRPr lang="en-US" altLang="en-US" sz="30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altLang="en-US" sz="3000" dirty="0">
                <a:latin typeface="David" panose="020E0502060401010101" pitchFamily="34" charset="-79"/>
                <a:cs typeface="David" panose="020E0502060401010101" pitchFamily="34" charset="-79"/>
              </a:rPr>
              <a:t>כל הסמכויות שלא הוענקו לשלטון הפדראלי הן של המדינות והתושבים</a:t>
            </a:r>
            <a:endParaRPr lang="en-US" altLang="en-US" sz="30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altLang="en-US" sz="3000" dirty="0">
                <a:latin typeface="David" panose="020E0502060401010101" pitchFamily="34" charset="-79"/>
                <a:cs typeface="David" panose="020E0502060401010101" pitchFamily="34" charset="-79"/>
              </a:rPr>
              <a:t>כל הממשלים המדינתיים בנויים על פי הדגם הפדראלי (שלוש זרועות, קונגרס עם שני בתים</a:t>
            </a:r>
            <a:r>
              <a:rPr lang="he-IL" altLang="en-US" sz="3000" dirty="0" smtClean="0"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  <a:endParaRPr lang="he-IL" altLang="en-US" sz="3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96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41376" y="2132856"/>
            <a:ext cx="4978896" cy="2295128"/>
          </a:xfrm>
        </p:spPr>
        <p:txBody>
          <a:bodyPr>
            <a:normAutofit/>
          </a:bodyPr>
          <a:lstStyle/>
          <a:p>
            <a:pPr rtl="1"/>
            <a:r>
              <a:rPr lang="he-IL" altLang="en-US" sz="8000" b="1" dirty="0" smtClean="0">
                <a:cs typeface="David" panose="020E0502060401010101" pitchFamily="34" charset="-79"/>
              </a:rPr>
              <a:t>שאלות??</a:t>
            </a:r>
            <a:endParaRPr lang="en-US" altLang="en-US" sz="8000" b="1" dirty="0"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6099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1268760"/>
          </a:xfrm>
        </p:spPr>
        <p:txBody>
          <a:bodyPr>
            <a:normAutofit fontScale="90000"/>
          </a:bodyPr>
          <a:lstStyle/>
          <a:p>
            <a:pPr rtl="1"/>
            <a:r>
              <a:rPr lang="he-IL" altLang="en-US" sz="49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דיפלומטיה ישראלית</a:t>
            </a:r>
            <a: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altLang="en-US" sz="3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נציגויות ישראליות בארה"ב – קונסוליות ותחומי שיפוט</a:t>
            </a:r>
            <a:endParaRPr lang="en-US" altLang="en-US" sz="36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2" descr="country, creative, direction, gps, grid, location, map, marker, national, navigate, navigation, pin, point, shape ic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128" y="5120845"/>
            <a:ext cx="144016" cy="144016"/>
          </a:xfrm>
          <a:prstGeom prst="rect">
            <a:avLst/>
          </a:prstGeom>
          <a:noFill/>
          <a:effectLst/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קבוצה 21"/>
          <p:cNvGrpSpPr/>
          <p:nvPr/>
        </p:nvGrpSpPr>
        <p:grpSpPr>
          <a:xfrm>
            <a:off x="-36512" y="1124745"/>
            <a:ext cx="9248186" cy="5653255"/>
            <a:chOff x="-139682" y="1124745"/>
            <a:chExt cx="9248186" cy="5653255"/>
          </a:xfrm>
        </p:grpSpPr>
        <p:pic>
          <p:nvPicPr>
            <p:cNvPr id="45" name="תמונה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520" y="1196752"/>
              <a:ext cx="7661327" cy="5322505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1" name="קבוצה 20"/>
            <p:cNvGrpSpPr/>
            <p:nvPr/>
          </p:nvGrpSpPr>
          <p:grpSpPr>
            <a:xfrm>
              <a:off x="-139682" y="1124745"/>
              <a:ext cx="9248186" cy="5653255"/>
              <a:chOff x="-139681" y="1124745"/>
              <a:chExt cx="9248186" cy="5653255"/>
            </a:xfrm>
          </p:grpSpPr>
          <p:grpSp>
            <p:nvGrpSpPr>
              <p:cNvPr id="20" name="קבוצה 19"/>
              <p:cNvGrpSpPr/>
              <p:nvPr/>
            </p:nvGrpSpPr>
            <p:grpSpPr>
              <a:xfrm>
                <a:off x="-139681" y="1124745"/>
                <a:ext cx="9248186" cy="5653255"/>
                <a:chOff x="-139681" y="1124745"/>
                <a:chExt cx="9248186" cy="5653255"/>
              </a:xfrm>
            </p:grpSpPr>
            <p:grpSp>
              <p:nvGrpSpPr>
                <p:cNvPr id="19" name="קבוצה 18"/>
                <p:cNvGrpSpPr/>
                <p:nvPr/>
              </p:nvGrpSpPr>
              <p:grpSpPr>
                <a:xfrm>
                  <a:off x="-139681" y="1124745"/>
                  <a:ext cx="9248186" cy="5653255"/>
                  <a:chOff x="-139681" y="1124745"/>
                  <a:chExt cx="9248186" cy="5653255"/>
                </a:xfrm>
              </p:grpSpPr>
              <p:grpSp>
                <p:nvGrpSpPr>
                  <p:cNvPr id="2072" name="קבוצה 2071"/>
                  <p:cNvGrpSpPr/>
                  <p:nvPr/>
                </p:nvGrpSpPr>
                <p:grpSpPr>
                  <a:xfrm>
                    <a:off x="-139681" y="1124745"/>
                    <a:ext cx="9248186" cy="5653255"/>
                    <a:chOff x="-108520" y="1124745"/>
                    <a:chExt cx="9248186" cy="5653255"/>
                  </a:xfrm>
                </p:grpSpPr>
                <p:grpSp>
                  <p:nvGrpSpPr>
                    <p:cNvPr id="2067" name="קבוצה 2066"/>
                    <p:cNvGrpSpPr/>
                    <p:nvPr/>
                  </p:nvGrpSpPr>
                  <p:grpSpPr>
                    <a:xfrm>
                      <a:off x="-108520" y="1124745"/>
                      <a:ext cx="9248186" cy="5653255"/>
                      <a:chOff x="-108520" y="1124745"/>
                      <a:chExt cx="9248186" cy="5653255"/>
                    </a:xfrm>
                  </p:grpSpPr>
                  <p:grpSp>
                    <p:nvGrpSpPr>
                      <p:cNvPr id="49" name="קבוצה 48"/>
                      <p:cNvGrpSpPr/>
                      <p:nvPr/>
                    </p:nvGrpSpPr>
                    <p:grpSpPr>
                      <a:xfrm>
                        <a:off x="4836950" y="1178168"/>
                        <a:ext cx="2545613" cy="1342529"/>
                        <a:chOff x="5341284" y="1050719"/>
                        <a:chExt cx="3235305" cy="1407663"/>
                      </a:xfrm>
                    </p:grpSpPr>
                    <p:sp>
                      <p:nvSpPr>
                        <p:cNvPr id="77" name="TextBox 76"/>
                        <p:cNvSpPr txBox="1"/>
                        <p:nvPr/>
                      </p:nvSpPr>
                      <p:spPr>
                        <a:xfrm>
                          <a:off x="5341284" y="1050719"/>
                          <a:ext cx="3235305" cy="77450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1">
                          <a:spAutoFit/>
                        </a:bodyPr>
                        <a:lstStyle/>
                        <a:p>
                          <a:pPr algn="r" rtl="1"/>
                          <a:r>
                            <a:rPr lang="he-IL" sz="1400" b="1" u="sng" dirty="0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קונסוליית בוסטון:</a:t>
                          </a:r>
                        </a:p>
                        <a:p>
                          <a:pPr algn="r" rtl="1"/>
                          <a:r>
                            <a:rPr lang="he-IL" sz="1400" dirty="0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קונטיקט, מיין, מסצ'וסטס, ניו-</a:t>
                          </a:r>
                          <a:r>
                            <a:rPr lang="he-IL" sz="1400" dirty="0" err="1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המפשייר</a:t>
                          </a:r>
                          <a:r>
                            <a:rPr lang="he-IL" sz="1400" dirty="0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, רוד-איילנד ו-</a:t>
                          </a:r>
                          <a:r>
                            <a:rPr lang="he-IL" sz="1400" dirty="0" err="1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וורמונט</a:t>
                          </a:r>
                          <a:endParaRPr lang="he-IL" sz="1400" dirty="0">
                            <a:latin typeface="David" panose="020E0502060401010101" pitchFamily="34" charset="-79"/>
                            <a:cs typeface="David" panose="020E0502060401010101" pitchFamily="34" charset="-79"/>
                          </a:endParaRPr>
                        </a:p>
                      </p:txBody>
                    </p:sp>
                    <p:cxnSp>
                      <p:nvCxnSpPr>
                        <p:cNvPr id="79" name="מחבר חץ ישר 78"/>
                        <p:cNvCxnSpPr/>
                        <p:nvPr/>
                      </p:nvCxnSpPr>
                      <p:spPr>
                        <a:xfrm>
                          <a:off x="8116141" y="1772085"/>
                          <a:ext cx="314156" cy="686297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0" name="קבוצה 49"/>
                      <p:cNvGrpSpPr/>
                      <p:nvPr/>
                    </p:nvGrpSpPr>
                    <p:grpSpPr>
                      <a:xfrm>
                        <a:off x="6115329" y="1916832"/>
                        <a:ext cx="3024337" cy="4076519"/>
                        <a:chOff x="6966018" y="1825220"/>
                        <a:chExt cx="3843731" cy="4274296"/>
                      </a:xfrm>
                    </p:grpSpPr>
                    <p:sp>
                      <p:nvSpPr>
                        <p:cNvPr id="72" name="TextBox 71"/>
                        <p:cNvSpPr txBox="1"/>
                        <p:nvPr/>
                      </p:nvSpPr>
                      <p:spPr>
                        <a:xfrm>
                          <a:off x="8916530" y="1825220"/>
                          <a:ext cx="1893219" cy="102727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1">
                          <a:spAutoFit/>
                        </a:bodyPr>
                        <a:lstStyle/>
                        <a:p>
                          <a:pPr algn="r" rtl="1"/>
                          <a:r>
                            <a:rPr lang="he-IL" sz="1400" b="1" u="sng" dirty="0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קונסוליית ניו-יורק:</a:t>
                          </a:r>
                          <a:r>
                            <a:rPr lang="he-IL" sz="1400" dirty="0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 </a:t>
                          </a:r>
                          <a:r>
                            <a:rPr lang="he-IL" sz="1400" dirty="0" err="1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דלוואר</a:t>
                          </a:r>
                          <a:r>
                            <a:rPr lang="he-IL" sz="1400" dirty="0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, ניו-ג'רזי, ניו-יורק, אוהיו ופנסילבניה</a:t>
                          </a:r>
                          <a:endParaRPr lang="he-IL" sz="1400" dirty="0">
                            <a:latin typeface="David" panose="020E0502060401010101" pitchFamily="34" charset="-79"/>
                            <a:cs typeface="David" panose="020E0502060401010101" pitchFamily="34" charset="-79"/>
                          </a:endParaRPr>
                        </a:p>
                      </p:txBody>
                    </p:sp>
                    <p:cxnSp>
                      <p:nvCxnSpPr>
                        <p:cNvPr id="73" name="מחבר ישר 72"/>
                        <p:cNvCxnSpPr/>
                        <p:nvPr/>
                      </p:nvCxnSpPr>
                      <p:spPr>
                        <a:xfrm flipH="1">
                          <a:off x="8427565" y="2504734"/>
                          <a:ext cx="878305" cy="399122"/>
                        </a:xfrm>
                        <a:prstGeom prst="line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" name="מחבר ישר 73"/>
                        <p:cNvCxnSpPr/>
                        <p:nvPr/>
                      </p:nvCxnSpPr>
                      <p:spPr>
                        <a:xfrm flipH="1">
                          <a:off x="7967633" y="3178760"/>
                          <a:ext cx="737215" cy="231507"/>
                        </a:xfrm>
                        <a:prstGeom prst="line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" name="מחבר ישר 74"/>
                        <p:cNvCxnSpPr/>
                        <p:nvPr/>
                      </p:nvCxnSpPr>
                      <p:spPr>
                        <a:xfrm flipH="1" flipV="1">
                          <a:off x="7653763" y="5611685"/>
                          <a:ext cx="409683" cy="487831"/>
                        </a:xfrm>
                        <a:prstGeom prst="line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8" name="מחבר ישר 97"/>
                        <p:cNvCxnSpPr/>
                        <p:nvPr/>
                      </p:nvCxnSpPr>
                      <p:spPr>
                        <a:xfrm flipH="1">
                          <a:off x="6966018" y="3959357"/>
                          <a:ext cx="1461547" cy="547294"/>
                        </a:xfrm>
                        <a:prstGeom prst="line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8" name="TextBox 67"/>
                      <p:cNvSpPr txBox="1"/>
                      <p:nvPr/>
                    </p:nvSpPr>
                    <p:spPr>
                      <a:xfrm>
                        <a:off x="-24253" y="1585158"/>
                        <a:ext cx="1899160" cy="95410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1">
                        <a:spAutoFit/>
                      </a:bodyPr>
                      <a:lstStyle/>
                      <a:p>
                        <a:pPr algn="r" rtl="1"/>
                        <a:r>
                          <a:rPr lang="he-IL" sz="1400" b="1" u="sng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David" panose="020E0502060401010101" pitchFamily="34" charset="-79"/>
                            <a:cs typeface="David" panose="020E0502060401010101" pitchFamily="34" charset="-79"/>
                          </a:rPr>
                          <a:t>קונסוליית סן-פרנסיסקו</a:t>
                        </a:r>
                        <a:r>
                          <a:rPr lang="he-IL" sz="1400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David" panose="020E0502060401010101" pitchFamily="34" charset="-79"/>
                            <a:cs typeface="David" panose="020E0502060401010101" pitchFamily="34" charset="-79"/>
                          </a:rPr>
                          <a:t>: אלסקה, צפון-קליפורניה, איידהו, מונטנה, אורגון, וושינגטון</a:t>
                        </a:r>
                      </a:p>
                    </p:txBody>
                  </p:sp>
                  <p:grpSp>
                    <p:nvGrpSpPr>
                      <p:cNvPr id="52" name="קבוצה 51"/>
                      <p:cNvGrpSpPr/>
                      <p:nvPr/>
                    </p:nvGrpSpPr>
                    <p:grpSpPr>
                      <a:xfrm>
                        <a:off x="-108520" y="4013776"/>
                        <a:ext cx="2069132" cy="2745596"/>
                        <a:chOff x="-944080" y="4023899"/>
                        <a:chExt cx="2629730" cy="2878802"/>
                      </a:xfrm>
                    </p:grpSpPr>
                    <p:sp>
                      <p:nvSpPr>
                        <p:cNvPr id="66" name="TextBox 65"/>
                        <p:cNvSpPr txBox="1"/>
                        <p:nvPr/>
                      </p:nvSpPr>
                      <p:spPr>
                        <a:xfrm>
                          <a:off x="-944080" y="5902304"/>
                          <a:ext cx="2629730" cy="100039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1">
                          <a:spAutoFit/>
                        </a:bodyPr>
                        <a:lstStyle/>
                        <a:p>
                          <a:pPr algn="r" rtl="1"/>
                          <a:r>
                            <a:rPr lang="he-IL" sz="1400" b="1" u="sng" dirty="0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קונסוליית לוס-אנג'לס: </a:t>
                          </a:r>
                          <a:r>
                            <a:rPr lang="he-IL" sz="1400" dirty="0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אריזונה, דרום-קליפורניה, קולורדו, הוואי, </a:t>
                          </a:r>
                          <a:r>
                            <a:rPr lang="he-IL" sz="1400" dirty="0" err="1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נבאדה</a:t>
                          </a:r>
                          <a:r>
                            <a:rPr lang="he-IL" sz="1400" dirty="0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, יוטה ו-וויומינג</a:t>
                          </a:r>
                          <a:endParaRPr lang="he-IL" sz="1400" dirty="0">
                            <a:latin typeface="David" panose="020E0502060401010101" pitchFamily="34" charset="-79"/>
                            <a:cs typeface="David" panose="020E0502060401010101" pitchFamily="34" charset="-79"/>
                          </a:endParaRPr>
                        </a:p>
                      </p:txBody>
                    </p:sp>
                    <p:cxnSp>
                      <p:nvCxnSpPr>
                        <p:cNvPr id="67" name="מחבר חץ ישר 66"/>
                        <p:cNvCxnSpPr/>
                        <p:nvPr/>
                      </p:nvCxnSpPr>
                      <p:spPr>
                        <a:xfrm flipV="1">
                          <a:off x="62611" y="4023899"/>
                          <a:ext cx="314156" cy="1837513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3" name="קבוצה 52"/>
                      <p:cNvGrpSpPr/>
                      <p:nvPr/>
                    </p:nvGrpSpPr>
                    <p:grpSpPr>
                      <a:xfrm>
                        <a:off x="2556681" y="1124745"/>
                        <a:ext cx="2645225" cy="1909285"/>
                        <a:chOff x="2443213" y="994704"/>
                        <a:chExt cx="3361905" cy="2001917"/>
                      </a:xfrm>
                    </p:grpSpPr>
                    <p:sp>
                      <p:nvSpPr>
                        <p:cNvPr id="63" name="TextBox 62"/>
                        <p:cNvSpPr txBox="1"/>
                        <p:nvPr/>
                      </p:nvSpPr>
                      <p:spPr>
                        <a:xfrm>
                          <a:off x="2443213" y="994704"/>
                          <a:ext cx="3348250" cy="10003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square" rtlCol="1">
                          <a:spAutoFit/>
                        </a:bodyPr>
                        <a:lstStyle/>
                        <a:p>
                          <a:pPr algn="r" rtl="1"/>
                          <a:r>
                            <a:rPr lang="he-IL" sz="1400" b="1" u="sng" dirty="0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קונסוליית שיקגו:</a:t>
                          </a:r>
                        </a:p>
                        <a:p>
                          <a:pPr algn="r" rtl="1"/>
                          <a:r>
                            <a:rPr lang="he-IL" sz="1400" dirty="0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אינדיאנה, אילינוי, איווה, מישיגן, מינסוטה, נברסקה, צפון-דקוטה, דרום-דקוטה ו-וויסקונסין</a:t>
                          </a:r>
                          <a:endParaRPr lang="he-IL" sz="1400" dirty="0">
                            <a:latin typeface="David" panose="020E0502060401010101" pitchFamily="34" charset="-79"/>
                            <a:cs typeface="David" panose="020E0502060401010101" pitchFamily="34" charset="-79"/>
                          </a:endParaRPr>
                        </a:p>
                      </p:txBody>
                    </p:sp>
                    <p:cxnSp>
                      <p:nvCxnSpPr>
                        <p:cNvPr id="64" name="מחבר חץ ישר 63"/>
                        <p:cNvCxnSpPr>
                          <a:endCxn id="116" idx="1"/>
                        </p:cNvCxnSpPr>
                        <p:nvPr/>
                      </p:nvCxnSpPr>
                      <p:spPr>
                        <a:xfrm>
                          <a:off x="5018596" y="2120710"/>
                          <a:ext cx="786522" cy="875911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0" name="TextBox 59"/>
                      <p:cNvSpPr txBox="1"/>
                      <p:nvPr/>
                    </p:nvSpPr>
                    <p:spPr>
                      <a:xfrm>
                        <a:off x="6378047" y="5931685"/>
                        <a:ext cx="1899160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1">
                        <a:spAutoFit/>
                      </a:bodyPr>
                      <a:lstStyle/>
                      <a:p>
                        <a:pPr algn="r" rtl="1"/>
                        <a:r>
                          <a:rPr lang="he-IL" sz="1400" b="1" u="sng" dirty="0" smtClean="0">
                            <a:latin typeface="David" panose="020E0502060401010101" pitchFamily="34" charset="-79"/>
                            <a:cs typeface="David" panose="020E0502060401010101" pitchFamily="34" charset="-79"/>
                          </a:rPr>
                          <a:t>קונסוליית מיאמי: </a:t>
                        </a:r>
                        <a:r>
                          <a:rPr lang="he-IL" sz="1400" dirty="0" smtClean="0">
                            <a:latin typeface="David" panose="020E0502060401010101" pitchFamily="34" charset="-79"/>
                            <a:cs typeface="David" panose="020E0502060401010101" pitchFamily="34" charset="-79"/>
                          </a:rPr>
                          <a:t>אלבמה, פלורידה, מיסיסיפי ופורטו-ריקו</a:t>
                        </a:r>
                      </a:p>
                    </p:txBody>
                  </p:sp>
                  <p:grpSp>
                    <p:nvGrpSpPr>
                      <p:cNvPr id="55" name="קבוצה 54"/>
                      <p:cNvGrpSpPr/>
                      <p:nvPr/>
                    </p:nvGrpSpPr>
                    <p:grpSpPr>
                      <a:xfrm>
                        <a:off x="2506702" y="5462387"/>
                        <a:ext cx="2430863" cy="1315613"/>
                        <a:chOff x="2379694" y="5542794"/>
                        <a:chExt cx="3089465" cy="1379442"/>
                      </a:xfrm>
                    </p:grpSpPr>
                    <p:sp>
                      <p:nvSpPr>
                        <p:cNvPr id="58" name="TextBox 57"/>
                        <p:cNvSpPr txBox="1"/>
                        <p:nvPr/>
                      </p:nvSpPr>
                      <p:spPr>
                        <a:xfrm>
                          <a:off x="2379694" y="6147735"/>
                          <a:ext cx="3089465" cy="77450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1">
                          <a:spAutoFit/>
                        </a:bodyPr>
                        <a:lstStyle/>
                        <a:p>
                          <a:pPr algn="r" rtl="1"/>
                          <a:r>
                            <a:rPr lang="he-IL" sz="1400" b="1" u="sng" dirty="0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קונסוליית יוסטון: </a:t>
                          </a:r>
                          <a:r>
                            <a:rPr lang="he-IL" sz="1400" dirty="0" smtClean="0">
                              <a:latin typeface="David" panose="020E0502060401010101" pitchFamily="34" charset="-79"/>
                              <a:cs typeface="David" panose="020E0502060401010101" pitchFamily="34" charset="-79"/>
                            </a:rPr>
                            <a:t>ארקנסו, קנזס, לואיזיאנה, ניו-מקסיקו, אוקלהומה וטקסס</a:t>
                          </a:r>
                        </a:p>
                      </p:txBody>
                    </p:sp>
                    <p:cxnSp>
                      <p:nvCxnSpPr>
                        <p:cNvPr id="59" name="מחבר חץ ישר 58"/>
                        <p:cNvCxnSpPr/>
                        <p:nvPr/>
                      </p:nvCxnSpPr>
                      <p:spPr>
                        <a:xfrm flipV="1">
                          <a:off x="4117337" y="5542794"/>
                          <a:ext cx="385690" cy="604941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070" name="קבוצה 2069"/>
                    <p:cNvGrpSpPr/>
                    <p:nvPr/>
                  </p:nvGrpSpPr>
                  <p:grpSpPr>
                    <a:xfrm>
                      <a:off x="6903423" y="2924944"/>
                      <a:ext cx="2092226" cy="1673607"/>
                      <a:chOff x="6903423" y="2924944"/>
                      <a:chExt cx="2092226" cy="1673607"/>
                    </a:xfrm>
                  </p:grpSpPr>
                  <p:sp>
                    <p:nvSpPr>
                      <p:cNvPr id="90" name="TextBox 89"/>
                      <p:cNvSpPr txBox="1"/>
                      <p:nvPr/>
                    </p:nvSpPr>
                    <p:spPr>
                      <a:xfrm>
                        <a:off x="7126992" y="2924944"/>
                        <a:ext cx="1868657" cy="52322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1">
                        <a:spAutoFit/>
                      </a:bodyPr>
                      <a:lstStyle/>
                      <a:p>
                        <a:pPr algn="r" rtl="1"/>
                        <a:r>
                          <a:rPr lang="he-IL" sz="1400" b="1" u="sng" dirty="0" smtClean="0">
                            <a:latin typeface="David" panose="020E0502060401010101" pitchFamily="34" charset="-79"/>
                            <a:cs typeface="David" panose="020E0502060401010101" pitchFamily="34" charset="-79"/>
                          </a:rPr>
                          <a:t>שגרירות וושינגטון:</a:t>
                        </a:r>
                        <a:r>
                          <a:rPr lang="he-IL" sz="1400" dirty="0" smtClean="0">
                            <a:latin typeface="David" panose="020E0502060401010101" pitchFamily="34" charset="-79"/>
                            <a:cs typeface="David" panose="020E0502060401010101" pitchFamily="34" charset="-79"/>
                          </a:rPr>
                          <a:t> </a:t>
                        </a:r>
                        <a:r>
                          <a:rPr lang="en-US" sz="1400" dirty="0" smtClean="0">
                            <a:latin typeface="David" panose="020E0502060401010101" pitchFamily="34" charset="-79"/>
                            <a:cs typeface="David" panose="020E0502060401010101" pitchFamily="34" charset="-79"/>
                          </a:rPr>
                          <a:t>D.C</a:t>
                        </a:r>
                        <a:r>
                          <a:rPr lang="he-IL" sz="1400" dirty="0" smtClean="0">
                            <a:latin typeface="David" panose="020E0502060401010101" pitchFamily="34" charset="-79"/>
                            <a:cs typeface="David" panose="020E0502060401010101" pitchFamily="34" charset="-79"/>
                          </a:rPr>
                          <a:t>, וירג'יניה ומרילנד</a:t>
                        </a:r>
                        <a:endParaRPr lang="he-IL" sz="1400" dirty="0">
                          <a:latin typeface="David" panose="020E0502060401010101" pitchFamily="34" charset="-79"/>
                          <a:cs typeface="David" panose="020E0502060401010101" pitchFamily="34" charset="-79"/>
                        </a:endParaRPr>
                      </a:p>
                    </p:txBody>
                  </p:sp>
                  <p:sp>
                    <p:nvSpPr>
                      <p:cNvPr id="94" name="TextBox 93"/>
                      <p:cNvSpPr txBox="1"/>
                      <p:nvPr/>
                    </p:nvSpPr>
                    <p:spPr>
                      <a:xfrm>
                        <a:off x="6903423" y="3429000"/>
                        <a:ext cx="1868657" cy="116955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1">
                        <a:spAutoFit/>
                      </a:bodyPr>
                      <a:lstStyle/>
                      <a:p>
                        <a:pPr algn="r" rtl="1"/>
                        <a:r>
                          <a:rPr lang="he-IL" sz="1400" b="1" u="sng" dirty="0" smtClean="0">
                            <a:latin typeface="David" panose="020E0502060401010101" pitchFamily="34" charset="-79"/>
                            <a:cs typeface="David" panose="020E0502060401010101" pitchFamily="34" charset="-79"/>
                          </a:rPr>
                          <a:t>קונסוליית אטלנטה: </a:t>
                        </a:r>
                        <a:r>
                          <a:rPr lang="he-IL" sz="1400" dirty="0" smtClean="0">
                            <a:latin typeface="David" panose="020E0502060401010101" pitchFamily="34" charset="-79"/>
                            <a:cs typeface="David" panose="020E0502060401010101" pitchFamily="34" charset="-79"/>
                          </a:rPr>
                          <a:t>ג'ורג'יה, קנטקי, מיזורי, צפון קרוליינה, דרום קרוליינה, טנסי ומערב ווירג'יניה</a:t>
                        </a:r>
                        <a:endParaRPr lang="he-IL" sz="1400" dirty="0">
                          <a:latin typeface="David" panose="020E0502060401010101" pitchFamily="34" charset="-79"/>
                          <a:cs typeface="David" panose="020E0502060401010101" pitchFamily="34" charset="-79"/>
                        </a:endParaRPr>
                      </a:p>
                    </p:txBody>
                  </p:sp>
                </p:grpSp>
              </p:grpSp>
              <p:cxnSp>
                <p:nvCxnSpPr>
                  <p:cNvPr id="80" name="מחבר חץ ישר 79"/>
                  <p:cNvCxnSpPr/>
                  <p:nvPr/>
                </p:nvCxnSpPr>
                <p:spPr>
                  <a:xfrm>
                    <a:off x="395536" y="2321092"/>
                    <a:ext cx="256871" cy="42218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11" name="Picture 2" descr="תמונה קשורה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9592" y="3751959"/>
                  <a:ext cx="218173" cy="2181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2" descr="תמונה קשורה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70745" y="2924944"/>
                  <a:ext cx="218173" cy="2181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9" name="Picture 2" descr="תמונה קשורה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82165" y="5192853"/>
                  <a:ext cx="218173" cy="2181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2" descr="תמונה קשורה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7129" y="5244216"/>
                  <a:ext cx="218173" cy="2181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2" descr="תמונה קשורה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65995" y="4365104"/>
                  <a:ext cx="218173" cy="2181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" name="Picture 2" descr="תמונה קשורה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58083" y="3212976"/>
                  <a:ext cx="218173" cy="2181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4" name="Picture 2" descr="תמונה קשורה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46115" y="2852936"/>
                  <a:ext cx="218173" cy="2181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5" name="Picture 2" descr="תמונה קשורה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34147" y="2564904"/>
                  <a:ext cx="218173" cy="2181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122" name="Picture 2" descr="תמונה קשורה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407" y="2743272"/>
                <a:ext cx="218173" cy="218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49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1268760"/>
          </a:xfrm>
        </p:spPr>
        <p:txBody>
          <a:bodyPr>
            <a:normAutofit fontScale="90000"/>
          </a:bodyPr>
          <a:lstStyle/>
          <a:p>
            <a:r>
              <a:rPr lang="he-IL" altLang="en-US" sz="49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העקרונות</a:t>
            </a:r>
            <a: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altLang="en-US" sz="3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החוק מעל לכל – הפרט מעל לשאר</a:t>
            </a:r>
            <a:endParaRPr lang="en-US" altLang="en-US" sz="36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50" y="1202938"/>
            <a:ext cx="8640960" cy="2082046"/>
          </a:xfrm>
        </p:spPr>
        <p:txBody>
          <a:bodyPr>
            <a:norm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רפובליקה פדראלית</a:t>
            </a:r>
            <a:endParaRPr lang="en-US" altLang="en-US" sz="2800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הפרדת סמכויות</a:t>
            </a:r>
            <a:endParaRPr lang="en-US" altLang="en-US" sz="2800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הבסיס לכל המבנה הפוליטי:</a:t>
            </a:r>
            <a:r>
              <a:rPr lang="en-US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Checks </a:t>
            </a:r>
            <a:r>
              <a:rPr lang="en-US" altLang="en-US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and Balances </a:t>
            </a:r>
            <a:endParaRPr lang="en-US" altLang="en-US" sz="2800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שלוש רשויות: המבצעת, המחוקקת והשופטת</a:t>
            </a:r>
            <a:endParaRPr lang="en-US" altLang="en-US" sz="2800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Picture 2" descr="http://mtviewmirror.com/wp-content/uploads/we-the-people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1"/>
            <a:ext cx="9144000" cy="35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" y="282490"/>
            <a:ext cx="9144610" cy="6026830"/>
          </a:xfrm>
        </p:spPr>
      </p:pic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e-IL" sz="49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התמצאות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31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לגיאוגרפיה יש משמעות</a:t>
            </a:r>
            <a:endParaRPr lang="en-US" sz="31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2" y="1196752"/>
            <a:ext cx="9125128" cy="534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660232" y="2135493"/>
            <a:ext cx="1080120" cy="1005475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24328" y="1700808"/>
            <a:ext cx="720080" cy="648072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1520" y="3645024"/>
            <a:ext cx="1152128" cy="108012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00192" y="3460358"/>
            <a:ext cx="18002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Congress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479675" y="1340768"/>
            <a:ext cx="2744688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Supreme Court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5923" y="2780928"/>
            <a:ext cx="246504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White House</a:t>
            </a:r>
            <a:endParaRPr lang="en-US" sz="3200" dirty="0"/>
          </a:p>
        </p:txBody>
      </p:sp>
      <p:cxnSp>
        <p:nvCxnSpPr>
          <p:cNvPr id="11" name="Straight Connector 10"/>
          <p:cNvCxnSpPr>
            <a:endCxn id="6" idx="1"/>
          </p:cNvCxnSpPr>
          <p:nvPr/>
        </p:nvCxnSpPr>
        <p:spPr>
          <a:xfrm>
            <a:off x="7224363" y="1637482"/>
            <a:ext cx="405418" cy="1582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0"/>
            <a:endCxn id="4" idx="4"/>
          </p:cNvCxnSpPr>
          <p:nvPr/>
        </p:nvCxnSpPr>
        <p:spPr>
          <a:xfrm flipV="1">
            <a:off x="7200292" y="3140968"/>
            <a:ext cx="0" cy="319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2"/>
          </p:cNvCxnSpPr>
          <p:nvPr/>
        </p:nvCxnSpPr>
        <p:spPr>
          <a:xfrm flipH="1">
            <a:off x="1115617" y="3365703"/>
            <a:ext cx="182826" cy="387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6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074"/>
          <p:cNvSpPr>
            <a:spLocks noGrp="1" noChangeArrowheads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/>
          </a:bodyPr>
          <a:lstStyle/>
          <a:p>
            <a:r>
              <a:rPr lang="he-IL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3 רשויות:</a:t>
            </a:r>
            <a:endParaRPr lang="en-US" alt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123" name="Rectangle 3075"/>
          <p:cNvSpPr>
            <a:spLocks noGrp="1" noChangeArrowheads="1"/>
          </p:cNvSpPr>
          <p:nvPr>
            <p:ph type="subTitle" idx="1"/>
          </p:nvPr>
        </p:nvSpPr>
        <p:spPr>
          <a:xfrm>
            <a:off x="5436096" y="1556792"/>
            <a:ext cx="3528392" cy="1584176"/>
          </a:xfrm>
        </p:spPr>
        <p:txBody>
          <a:bodyPr>
            <a:noAutofit/>
          </a:bodyPr>
          <a:lstStyle/>
          <a:p>
            <a:pPr rtl="1"/>
            <a:r>
              <a:rPr lang="he-IL" altLang="en-US" sz="40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הרשות המבצעת (ממשל)</a:t>
            </a:r>
            <a:endParaRPr lang="en-US" altLang="en-US" sz="40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 3075"/>
          <p:cNvSpPr txBox="1">
            <a:spLocks noChangeArrowheads="1"/>
          </p:cNvSpPr>
          <p:nvPr/>
        </p:nvSpPr>
        <p:spPr>
          <a:xfrm>
            <a:off x="179512" y="1556792"/>
            <a:ext cx="3528392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he-IL" altLang="en-US" sz="40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הרשות המחוקקת</a:t>
            </a:r>
          </a:p>
          <a:p>
            <a:pPr rtl="1"/>
            <a:r>
              <a:rPr lang="he-IL" altLang="en-US" sz="40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(קונגרס)</a:t>
            </a:r>
            <a:endParaRPr lang="en-US" altLang="en-US" sz="40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Rectangle 3075"/>
          <p:cNvSpPr txBox="1">
            <a:spLocks noChangeArrowheads="1"/>
          </p:cNvSpPr>
          <p:nvPr/>
        </p:nvSpPr>
        <p:spPr>
          <a:xfrm>
            <a:off x="3024808" y="3356992"/>
            <a:ext cx="3528392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endParaRPr lang="he-IL" altLang="en-US" sz="1600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rtl="1"/>
            <a:r>
              <a:rPr lang="he-IL" altLang="en-US" sz="40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הרשות השופטת</a:t>
            </a:r>
          </a:p>
        </p:txBody>
      </p:sp>
    </p:spTree>
    <p:extLst>
      <p:ext uri="{BB962C8B-B14F-4D97-AF65-F5344CB8AC3E}">
        <p14:creationId xmlns:p14="http://schemas.microsoft.com/office/powerpoint/2010/main" val="204961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074"/>
          <p:cNvSpPr>
            <a:spLocks noGrp="1" noChangeArrowheads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/>
          </a:bodyPr>
          <a:lstStyle/>
          <a:p>
            <a:r>
              <a:rPr lang="he-IL" alt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הזרוע המבצעת</a:t>
            </a:r>
            <a:endParaRPr lang="en-US" alt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123" name="Rectangle 3075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556792"/>
            <a:ext cx="8784976" cy="1296144"/>
          </a:xfrm>
        </p:spPr>
        <p:txBody>
          <a:bodyPr>
            <a:noAutofit/>
          </a:bodyPr>
          <a:lstStyle/>
          <a:p>
            <a:r>
              <a:rPr lang="he-IL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הבית הלבן</a:t>
            </a:r>
            <a:endParaRPr lang="en-US" altLang="en-US" sz="2800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Located on 1600 </a:t>
            </a:r>
            <a:r>
              <a:rPr lang="en-US" altLang="en-US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Pennsylvania Avenue NW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28" y="2843299"/>
            <a:ext cx="5991600" cy="397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2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4288</TotalTime>
  <Words>1447</Words>
  <Application>Microsoft Office PowerPoint</Application>
  <PresentationFormat>‫הצגה על המסך (4:3)</PresentationFormat>
  <Paragraphs>265</Paragraphs>
  <Slides>38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38</vt:i4>
      </vt:variant>
    </vt:vector>
  </HeadingPairs>
  <TitlesOfParts>
    <vt:vector size="44" baseType="lpstr">
      <vt:lpstr>Arial</vt:lpstr>
      <vt:lpstr>Calibri</vt:lpstr>
      <vt:lpstr>David</vt:lpstr>
      <vt:lpstr>Tahoma</vt:lpstr>
      <vt:lpstr>Wingdings</vt:lpstr>
      <vt:lpstr>Office Theme</vt:lpstr>
      <vt:lpstr>מצגת של PowerPoint‏</vt:lpstr>
      <vt:lpstr>מצגת של PowerPoint‏</vt:lpstr>
      <vt:lpstr>דיפלומטיה ישראלית נציגויות ישראליות בארה"ב</vt:lpstr>
      <vt:lpstr>דיפלומטיה ישראלית נציגויות ישראליות בארה"ב – קונסוליות ותחומי שיפוט</vt:lpstr>
      <vt:lpstr>העקרונות החוק מעל לכל – הפרט מעל לשאר</vt:lpstr>
      <vt:lpstr>מצגת של PowerPoint‏</vt:lpstr>
      <vt:lpstr>התמצאות לגיאוגרפיה יש משמעות</vt:lpstr>
      <vt:lpstr>3 רשויות:</vt:lpstr>
      <vt:lpstr>הזרוע המבצעת</vt:lpstr>
      <vt:lpstr>הזרוע המבצעת הנשיא</vt:lpstr>
      <vt:lpstr>הנשיא</vt:lpstr>
      <vt:lpstr>סמכויות הנשיא</vt:lpstr>
      <vt:lpstr>משרדי הממשלה</vt:lpstr>
      <vt:lpstr>3 רשויות:</vt:lpstr>
      <vt:lpstr>הזרוע המחוקקת</vt:lpstr>
      <vt:lpstr>מצגת של PowerPoint‏</vt:lpstr>
      <vt:lpstr>מצגת של PowerPoint‏</vt:lpstr>
      <vt:lpstr>יחסי כוחות בקונגרס הפוליטיקה האמריקאית מתחלקת לשתי מפלגות עיקריות - רפובליקנית ודמוקרטית (יש מעט עצמאים)   חלוקת המושבים בקונגרס 116</vt:lpstr>
      <vt:lpstr>Powers of Congress</vt:lpstr>
      <vt:lpstr>House of Representatives</vt:lpstr>
      <vt:lpstr>SENATE</vt:lpstr>
      <vt:lpstr>מצגת של PowerPoint‏</vt:lpstr>
      <vt:lpstr>Appropriation Process תקציב פעולות</vt:lpstr>
      <vt:lpstr>Appropriation Process תקציב פעולות</vt:lpstr>
      <vt:lpstr>What Congress can’t do?</vt:lpstr>
      <vt:lpstr>הקונגרס וישראל</vt:lpstr>
      <vt:lpstr>הקונגרס וישראל</vt:lpstr>
      <vt:lpstr>הלובי היהודי / אייפא"ק</vt:lpstr>
      <vt:lpstr>מהי עבודה דיפלומטית בקונגרס?</vt:lpstr>
      <vt:lpstr>שת"פ ביטחוני מול הקונגרס</vt:lpstr>
      <vt:lpstr>בעיות וקשיים</vt:lpstr>
      <vt:lpstr>3 רשויות:</vt:lpstr>
      <vt:lpstr>הזרוע השופטת</vt:lpstr>
      <vt:lpstr>הזרוע השופטת</vt:lpstr>
      <vt:lpstr>הזרוע השופטת</vt:lpstr>
      <vt:lpstr>Gerrymandering</vt:lpstr>
      <vt:lpstr>The States</vt:lpstr>
      <vt:lpstr>שאלות??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u26631</cp:lastModifiedBy>
  <cp:revision>129</cp:revision>
  <dcterms:created xsi:type="dcterms:W3CDTF">2015-05-03T14:05:36Z</dcterms:created>
  <dcterms:modified xsi:type="dcterms:W3CDTF">2019-05-28T07:22:02Z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LPAutomaticFileClassification">
    <vt:lpwstr>{7A0A4071-84B0-11E2-BBCA-69797C8E0830}</vt:lpwstr>
  </property>
  <property fmtid="{D5CDD505-2E9C-101B-9397-08002B2CF9AE}" pid="3" name="DLPAutomaticFileClassificationVersion">
    <vt:lpwstr>11.0.500.58</vt:lpwstr>
  </property>
</Properties>
</file>