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1" r:id="rId3"/>
    <p:sldId id="279" r:id="rId4"/>
    <p:sldId id="278" r:id="rId5"/>
    <p:sldId id="289" r:id="rId6"/>
    <p:sldId id="290" r:id="rId7"/>
    <p:sldId id="291" r:id="rId8"/>
    <p:sldId id="266" r:id="rId9"/>
    <p:sldId id="270" r:id="rId10"/>
    <p:sldId id="280" r:id="rId11"/>
    <p:sldId id="259" r:id="rId12"/>
    <p:sldId id="271" r:id="rId13"/>
    <p:sldId id="277" r:id="rId14"/>
    <p:sldId id="273" r:id="rId15"/>
    <p:sldId id="257" r:id="rId16"/>
    <p:sldId id="272" r:id="rId17"/>
    <p:sldId id="261" r:id="rId18"/>
    <p:sldId id="274" r:id="rId19"/>
    <p:sldId id="262" r:id="rId20"/>
    <p:sldId id="282" r:id="rId21"/>
    <p:sldId id="263" r:id="rId22"/>
    <p:sldId id="284" r:id="rId23"/>
    <p:sldId id="285" r:id="rId24"/>
    <p:sldId id="288" r:id="rId25"/>
    <p:sldId id="286" r:id="rId26"/>
    <p:sldId id="287" r:id="rId27"/>
    <p:sldId id="275" r:id="rId28"/>
    <p:sldId id="283" r:id="rId29"/>
    <p:sldId id="268" r:id="rId30"/>
    <p:sldId id="276" r:id="rId31"/>
    <p:sldId id="264" r:id="rId32"/>
    <p:sldId id="265" r:id="rId3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0DC0EDF-8563-4E40-A4E0-754124EF305E}" type="datetimeFigureOut">
              <a:rPr lang="he-IL" smtClean="0"/>
              <a:t>י"ח/שבט/תשע"ח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6BAD72-5A10-4919-826E-F2E88A3DEBC8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D6BD83-99B9-4888-ACE8-75E76392F29E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B5689A1-D09B-43C9-A5D5-F282507F2A6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689A1-D09B-43C9-A5D5-F282507F2A68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המחקר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4.2.18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מביאות לשינויים באופי האיומים על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/>
              <a:t>ישויות היברידיות (פז, 2) ארגונים לא מדינתיים אלימים ומדינות "חלולות" (פז)</a:t>
            </a:r>
          </a:p>
          <a:p>
            <a:r>
              <a:rPr lang="he-IL" dirty="0" smtClean="0"/>
              <a:t>משתמשים באמצעים צבאיים ולא צבאיים (פז)</a:t>
            </a:r>
          </a:p>
          <a:p>
            <a:r>
              <a:rPr lang="he-IL" dirty="0" smtClean="0"/>
              <a:t>פרוליפרציה של יכולות צבאיות בקרב מדינות ושחקנים לא מדינתיים המאיימים על ישראל (פז)</a:t>
            </a:r>
          </a:p>
          <a:p>
            <a:r>
              <a:rPr lang="he-IL" dirty="0" smtClean="0"/>
              <a:t>השינויים גורמים להצרת חופש הפעולה של ישראל בשימוש בכוח</a:t>
            </a:r>
          </a:p>
          <a:p>
            <a:r>
              <a:rPr lang="he-IL" dirty="0" smtClean="0"/>
              <a:t>היכולות הא-סימטריות של האויב הופכות אותו לכמעט שווה עם ישראל בעיקר על בסיס נשק </a:t>
            </a:r>
            <a:r>
              <a:rPr lang="he-IL" dirty="0" err="1" smtClean="0"/>
              <a:t>סטנדאופ</a:t>
            </a:r>
            <a:r>
              <a:rPr lang="he-IL" dirty="0" smtClean="0"/>
              <a:t> ולוחמת תודעה (פז)</a:t>
            </a:r>
          </a:p>
          <a:p>
            <a:r>
              <a:rPr lang="he-IL" dirty="0" smtClean="0"/>
              <a:t>האויב מקבל נשק מתוחכם כולל נשק מדויק – קטלניות ודיוק</a:t>
            </a:r>
          </a:p>
          <a:p>
            <a:r>
              <a:rPr lang="he-IL" dirty="0" smtClean="0"/>
              <a:t>האויב מקבל יכולות </a:t>
            </a:r>
            <a:r>
              <a:rPr lang="he-IL" dirty="0" err="1" smtClean="0"/>
              <a:t>פו"ש</a:t>
            </a:r>
            <a:r>
              <a:rPr lang="he-IL" dirty="0" smtClean="0"/>
              <a:t>, סייבר, מודיעין ומבצעי תודעה (פז 5)</a:t>
            </a:r>
          </a:p>
          <a:p>
            <a:r>
              <a:rPr lang="he-IL" dirty="0" smtClean="0"/>
              <a:t>האויב מחפר בקרב אוכלוסיה אזרחית, תת קרקע, נמנע מעימות ישיר – לקח אותנו לזירות  שנוחות  לו (פז 6)</a:t>
            </a:r>
          </a:p>
          <a:p>
            <a:r>
              <a:rPr lang="he-IL" dirty="0" smtClean="0"/>
              <a:t>איומים על קונבנציונליים ותת קונבנציונליים ופחות קונבנציונליים</a:t>
            </a:r>
          </a:p>
          <a:p>
            <a:r>
              <a:rPr lang="he-IL" dirty="0" smtClean="0"/>
              <a:t>המעצבים – האביב הערבי והפרדות מדינות והציר השיעי, נסיגת ארה"ב </a:t>
            </a:r>
            <a:r>
              <a:rPr lang="he-IL" dirty="0" err="1" smtClean="0"/>
              <a:t>והמנעות</a:t>
            </a:r>
            <a:r>
              <a:rPr lang="he-IL" dirty="0" smtClean="0"/>
              <a:t> משליחת כוחות יבשה, אזורים נטולי שליטה אפקטיבית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השינויים מביאים לשינוי תפיסת המענה 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לא ניתן להשיג הכרעה במחיר סביר</a:t>
            </a:r>
          </a:p>
          <a:p>
            <a:r>
              <a:rPr lang="he-IL" dirty="0" smtClean="0"/>
              <a:t>עוצמות קינטיות לא מביאות את הסחורה – קושי מהותי להציג הכרעה במושגים קינטיים</a:t>
            </a:r>
          </a:p>
          <a:p>
            <a:r>
              <a:rPr lang="he-IL" dirty="0" smtClean="0"/>
              <a:t>קושי לשלוט במידע ולעצב נרטיב של פעולה </a:t>
            </a:r>
          </a:p>
          <a:p>
            <a:r>
              <a:rPr lang="he-IL" dirty="0" smtClean="0"/>
              <a:t>נזק אגבי מנוצל ע"י היריב</a:t>
            </a:r>
          </a:p>
          <a:p>
            <a:r>
              <a:rPr lang="he-IL" dirty="0" smtClean="0"/>
              <a:t>עולה התפיסה של עוצמה רכה (המבוססת על משיכה) ואחר כך חכמה המבוססות על השפעה על היריב באמצעים לא קינטיים</a:t>
            </a:r>
          </a:p>
          <a:p>
            <a:r>
              <a:rPr lang="he-IL" dirty="0" smtClean="0"/>
              <a:t>גם האבחנה בין עוצמה רכה לקשה לא דיכוטומית – מדובר ברצף</a:t>
            </a:r>
          </a:p>
          <a:p>
            <a:r>
              <a:rPr lang="he-IL" dirty="0" smtClean="0"/>
              <a:t>עוצמה חכמה שילוב של ביטחון, דיפלומטיה</a:t>
            </a:r>
          </a:p>
          <a:p>
            <a:r>
              <a:rPr lang="he-IL" dirty="0" smtClean="0"/>
              <a:t>תפיסות רכות והיברידיות  חזקו בתרבויות אחרות (רוסיה וסין)</a:t>
            </a:r>
          </a:p>
          <a:p>
            <a:r>
              <a:rPr lang="he-IL" dirty="0" smtClean="0"/>
              <a:t>תפיסה של תחרות אסטרטגית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משפיע על תפיסת המענה בארץ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41987"/>
          </a:xfrm>
        </p:spPr>
        <p:txBody>
          <a:bodyPr>
            <a:normAutofit fontScale="70000" lnSpcReduction="20000"/>
          </a:bodyPr>
          <a:lstStyle/>
          <a:p>
            <a:r>
              <a:rPr lang="he-IL" dirty="0" smtClean="0"/>
              <a:t>שחיקת מרכיבי תפיסת הביטחון המסורתיים כולל הכרעה, הרתעה והתרעה (פז </a:t>
            </a:r>
            <a:r>
              <a:rPr lang="en-US" dirty="0" smtClean="0"/>
              <a:t>VIII</a:t>
            </a:r>
            <a:r>
              <a:rPr lang="he-IL" dirty="0" smtClean="0"/>
              <a:t>) והאפקטיביות של מערכת הביטחון בכללותה (פז)</a:t>
            </a:r>
          </a:p>
          <a:p>
            <a:r>
              <a:rPr lang="he-IL" dirty="0" smtClean="0"/>
              <a:t>הכרעה? המחיר יהיה גבוה וההישג לא ברור</a:t>
            </a:r>
          </a:p>
          <a:p>
            <a:r>
              <a:rPr lang="he-IL" dirty="0" smtClean="0"/>
              <a:t>חוסר במשאבים לתמוך במערכות צבאיות נרחבות בזירות שונות</a:t>
            </a:r>
          </a:p>
          <a:p>
            <a:r>
              <a:rPr lang="he-IL" dirty="0" smtClean="0"/>
              <a:t>חשש ממהלכים רכים – צלקות (לבנון) וחוסר אמונה – נוגד תרבות אסטרטגית</a:t>
            </a:r>
          </a:p>
          <a:p>
            <a:r>
              <a:rPr lang="he-IL" dirty="0" smtClean="0"/>
              <a:t>מבצעי מוצלחים כמו איראן, משטים לא תוחקרו ולא הפכו לחלק מהתרבות</a:t>
            </a:r>
          </a:p>
          <a:p>
            <a:r>
              <a:rPr lang="he-IL" dirty="0" smtClean="0"/>
              <a:t>עם זאת הרעיון של תפיסה רב-ממדית באה לידי ביטוי באסטרטגיית צה"ל</a:t>
            </a:r>
          </a:p>
          <a:p>
            <a:r>
              <a:rPr lang="he-IL" dirty="0" smtClean="0"/>
              <a:t>וכן בשיח האקדמי (דקל ועינב 41) כולל מדינאות, דיפלומטיה, תקשורת אסטרטגית, מדיה חדשה, סייבר, כלכלה ומשפט</a:t>
            </a:r>
          </a:p>
          <a:p>
            <a:r>
              <a:rPr lang="he-IL" dirty="0" smtClean="0"/>
              <a:t>הבנה שמימד רך חזק  - יכול לסייע בצמצום הפצה של אמצעי לחימה, עיצוב תנאי המערכה (יחס אוכלוסיה), מרכיב זול</a:t>
            </a:r>
          </a:p>
          <a:p>
            <a:r>
              <a:rPr lang="he-IL" dirty="0" smtClean="0"/>
              <a:t>נדרשים מושגים חדשים – עימות מוגבל, אסטרטגיה תחרותית וכד' (פז)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משפיע על תפיסת המענה בארץ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e-IL" dirty="0" smtClean="0"/>
          </a:p>
          <a:p>
            <a:r>
              <a:rPr lang="he-IL" dirty="0" smtClean="0"/>
              <a:t>המושגים החדשים הם מניעה והשפעה – מניעה מכוונת לאויב והשפעה לאויב, הציבור בישראל, הזירה הבינ"ל ומי שיכול להשפיע על האויב</a:t>
            </a:r>
          </a:p>
          <a:p>
            <a:r>
              <a:rPr lang="he-IL" dirty="0" smtClean="0"/>
              <a:t>הפעולות בתחום המניעה וההשפעה מכונות </a:t>
            </a:r>
            <a:r>
              <a:rPr lang="he-IL" dirty="0" err="1" smtClean="0"/>
              <a:t>מב"מ</a:t>
            </a:r>
            <a:endParaRPr lang="he-IL" dirty="0" smtClean="0"/>
          </a:p>
          <a:p>
            <a:r>
              <a:rPr lang="he-IL" dirty="0" smtClean="0"/>
              <a:t>המאפיינים(שבתאי): מתחת לסף המלחמה, מימד הזמן – מאמץ מתמשך, מימד המרחב – גלובלי; שיתוף פעולה בין ארגוני ובין לאומי; אין מצבי סיום</a:t>
            </a:r>
          </a:p>
          <a:p>
            <a:r>
              <a:rPr lang="he-IL" dirty="0" err="1" smtClean="0"/>
              <a:t>המב"מ</a:t>
            </a:r>
            <a:r>
              <a:rPr lang="he-IL" dirty="0" smtClean="0"/>
              <a:t> מוטה </a:t>
            </a:r>
            <a:r>
              <a:rPr lang="he-IL" dirty="0" err="1" smtClean="0"/>
              <a:t>כליפ</a:t>
            </a:r>
            <a:r>
              <a:rPr lang="he-IL" dirty="0" smtClean="0"/>
              <a:t> צבאיים (דקל ועינב 33)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מגמות העומק משפיעות על הדיפלומטיה?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דיפלומטיה תמיד השתנתה כתוצאה משינויים בסביבה</a:t>
            </a:r>
          </a:p>
          <a:p>
            <a:r>
              <a:rPr lang="he-IL" dirty="0" smtClean="0"/>
              <a:t>השינוי הבסיסי: ממועדון לרשת (אוקספורד 22)</a:t>
            </a:r>
          </a:p>
          <a:p>
            <a:r>
              <a:rPr lang="he-IL" dirty="0"/>
              <a:t>5</a:t>
            </a:r>
            <a:r>
              <a:rPr lang="he-IL" dirty="0" smtClean="0"/>
              <a:t> שינויים עיקריים:</a:t>
            </a:r>
          </a:p>
          <a:p>
            <a:pPr lvl="1"/>
            <a:r>
              <a:rPr lang="he-IL" dirty="0" smtClean="0"/>
              <a:t>מספר וסוגי השחקנים</a:t>
            </a:r>
          </a:p>
          <a:p>
            <a:pPr lvl="1"/>
            <a:r>
              <a:rPr lang="he-IL" dirty="0" smtClean="0"/>
              <a:t>כמות ורוחב הנושאים (בעבר שלום ומלחמה)</a:t>
            </a:r>
          </a:p>
          <a:p>
            <a:pPr lvl="1"/>
            <a:r>
              <a:rPr lang="he-IL" dirty="0" smtClean="0"/>
              <a:t>מישור היחסים</a:t>
            </a:r>
          </a:p>
          <a:p>
            <a:pPr lvl="1"/>
            <a:r>
              <a:rPr lang="he-IL" dirty="0" smtClean="0"/>
              <a:t>המוסדות</a:t>
            </a:r>
          </a:p>
          <a:p>
            <a:pPr lvl="1"/>
            <a:r>
              <a:rPr lang="he-IL" dirty="0" smtClean="0"/>
              <a:t>הסוגים, האופנים, השיטות</a:t>
            </a:r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מגמות העומק משפיעות על הדיפלומטיה?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כניסת שחקנים חדשים:</a:t>
            </a:r>
          </a:p>
          <a:p>
            <a:pPr lvl="1"/>
            <a:r>
              <a:rPr lang="he-IL" dirty="0" smtClean="0"/>
              <a:t>משרדים אחרים</a:t>
            </a:r>
          </a:p>
          <a:p>
            <a:pPr lvl="1"/>
            <a:r>
              <a:rPr lang="he-IL" dirty="0" smtClean="0"/>
              <a:t>ארגונים לא ממשלתיים</a:t>
            </a:r>
          </a:p>
          <a:p>
            <a:pPr lvl="1"/>
            <a:r>
              <a:rPr lang="he-IL" dirty="0" smtClean="0"/>
              <a:t>רמות שונות של ממשל – מועצות וגופים סופרה לאומיים</a:t>
            </a:r>
          </a:p>
          <a:p>
            <a:pPr lvl="1"/>
            <a:r>
              <a:rPr lang="he-IL" dirty="0" smtClean="0"/>
              <a:t>עיתונאים, מכוני מחקר – המידע לא רק אצל דיפלומטים</a:t>
            </a:r>
          </a:p>
          <a:p>
            <a:pPr lvl="1"/>
            <a:r>
              <a:rPr lang="he-IL" dirty="0" smtClean="0"/>
              <a:t>קהילה עסקית</a:t>
            </a:r>
          </a:p>
          <a:p>
            <a:pPr lvl="1"/>
            <a:r>
              <a:rPr lang="he-IL" dirty="0" smtClean="0"/>
              <a:t>קהל רחב</a:t>
            </a:r>
          </a:p>
          <a:p>
            <a:r>
              <a:rPr lang="he-IL" dirty="0" smtClean="0"/>
              <a:t>ראשי מדינות בקשר ישיר</a:t>
            </a:r>
          </a:p>
          <a:p>
            <a:r>
              <a:rPr lang="he-IL" dirty="0" smtClean="0"/>
              <a:t>מדינות פחות חשובות וכך גם ממשלות</a:t>
            </a:r>
          </a:p>
          <a:p>
            <a:r>
              <a:rPr lang="he-IL" dirty="0" smtClean="0"/>
              <a:t>הדיפלומטיה במשבר - משרדי חוץ מאבדים ממעמדם – יש הטוענים שהדיפלומטיה מתה</a:t>
            </a:r>
          </a:p>
          <a:p>
            <a:r>
              <a:rPr lang="he-IL" dirty="0" smtClean="0"/>
              <a:t>מדיניות חוץ לא לבדה - אין יותר אבחנה בין פנים לחוץ</a:t>
            </a:r>
          </a:p>
          <a:p>
            <a:r>
              <a:rPr lang="he-IL" dirty="0" smtClean="0"/>
              <a:t>קצב האירועים מהיר מאד – אין יותר זמן לנסח הודעות לעיתונות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דיפלומטיה?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ניהול יחסים בינ"ל בדרכי שלום ... (אוקספורד2)</a:t>
            </a:r>
          </a:p>
          <a:p>
            <a:r>
              <a:rPr lang="he-IL" dirty="0" smtClean="0"/>
              <a:t>הפונקציות </a:t>
            </a:r>
            <a:r>
              <a:rPr lang="he-IL" dirty="0" err="1" smtClean="0"/>
              <a:t>העיקיות</a:t>
            </a:r>
            <a:r>
              <a:rPr lang="he-IL" dirty="0" smtClean="0"/>
              <a:t> – ייצוג, מו"מ ותקשורת</a:t>
            </a:r>
          </a:p>
          <a:p>
            <a:r>
              <a:rPr lang="he-IL" dirty="0" smtClean="0"/>
              <a:t>איזה כלים עיקריים יש לה? </a:t>
            </a:r>
            <a:r>
              <a:rPr lang="he-IL" dirty="0" err="1" smtClean="0"/>
              <a:t>בילטרלי</a:t>
            </a:r>
            <a:r>
              <a:rPr lang="he-IL" dirty="0" smtClean="0"/>
              <a:t> </a:t>
            </a:r>
            <a:r>
              <a:rPr lang="he-IL" dirty="0" err="1" smtClean="0"/>
              <a:t>ומולטילטרלי</a:t>
            </a:r>
            <a:r>
              <a:rPr lang="he-IL" dirty="0" smtClean="0"/>
              <a:t>, </a:t>
            </a:r>
            <a:r>
              <a:rPr lang="he-IL" dirty="0" err="1" smtClean="0"/>
              <a:t>דפ"צ</a:t>
            </a:r>
            <a:r>
              <a:rPr lang="he-IL" dirty="0" smtClean="0"/>
              <a:t>, מסעות דילוגים דיפלומטיים, שליחים אישיים, </a:t>
            </a:r>
            <a:r>
              <a:rPr lang="he-IL" dirty="0" err="1" smtClean="0"/>
              <a:t>פרהדיפלומטיה</a:t>
            </a:r>
            <a:r>
              <a:rPr lang="he-IL" dirty="0" smtClean="0"/>
              <a:t> (אוקספורד 18)</a:t>
            </a:r>
          </a:p>
          <a:p>
            <a:r>
              <a:rPr lang="he-IL" dirty="0" smtClean="0"/>
              <a:t>כיצד השתנתה עם השנים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השינויים בדיפלומטיה משפיעים  על 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משרדי חוץ בד"כ שמרנים</a:t>
            </a:r>
          </a:p>
          <a:p>
            <a:r>
              <a:rPr lang="he-IL" dirty="0" smtClean="0"/>
              <a:t>הם מאבדים ממעמדם – הם כבר לא שומרי הסף ובעלי המידע – על המגרש משחקים מנהיגים פוליטיים, אנשי עסקים, משרדים אחרים, עיתונאים, אקדמאים, חברי פרלמנט, </a:t>
            </a:r>
            <a:r>
              <a:rPr lang="he-IL" dirty="0" err="1" smtClean="0"/>
              <a:t>ארל"מים</a:t>
            </a:r>
            <a:r>
              <a:rPr lang="he-IL" dirty="0" smtClean="0"/>
              <a:t>, </a:t>
            </a:r>
          </a:p>
          <a:p>
            <a:r>
              <a:rPr lang="he-IL" dirty="0" smtClean="0"/>
              <a:t>משרדים אחרים מקבלים סמכויות והם יותר חזקים</a:t>
            </a:r>
          </a:p>
          <a:p>
            <a:r>
              <a:rPr lang="he-IL" dirty="0" smtClean="0"/>
              <a:t>קיצוצי תקציב וכ"א</a:t>
            </a:r>
          </a:p>
          <a:p>
            <a:r>
              <a:rPr lang="he-IL" dirty="0" smtClean="0"/>
              <a:t>גם ארגוני מודיעין וצבא עושים הרבה דיפלומטיה צבאית וחשאית)</a:t>
            </a:r>
          </a:p>
          <a:p>
            <a:r>
              <a:rPr lang="he-IL" dirty="0" smtClean="0"/>
              <a:t>שליחים מיוחדים של ראש המדינה</a:t>
            </a:r>
          </a:p>
          <a:p>
            <a:r>
              <a:rPr lang="he-IL" dirty="0" smtClean="0"/>
              <a:t>בעיות כוח אדם ומשאבים, מורל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 עושים משרדי חוץ כדי להתמודד עם הגבינה שזזה?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חושבים רבות על הרלבנטיות והערך המוסף שלהם</a:t>
            </a:r>
          </a:p>
          <a:p>
            <a:r>
              <a:rPr lang="he-IL" dirty="0" smtClean="0"/>
              <a:t>הולכים חזק לכיוון של דיפלומטיה ציבורית – זה הפך ל"דיפלומטיה החדשה" מכשיר להשפעה על מדינות אחרות – השפעה על מדינות דרך השפעה על ה-</a:t>
            </a:r>
            <a:r>
              <a:rPr lang="en-US" dirty="0" smtClean="0"/>
              <a:t>POLITY </a:t>
            </a:r>
            <a:r>
              <a:rPr lang="he-IL" dirty="0" smtClean="0"/>
              <a:t> שלהם.</a:t>
            </a:r>
          </a:p>
          <a:p>
            <a:r>
              <a:rPr lang="he-IL" dirty="0" smtClean="0"/>
              <a:t>צריכים להיכנס חזק לעולם </a:t>
            </a:r>
            <a:r>
              <a:rPr lang="he-IL" dirty="0" err="1" smtClean="0"/>
              <a:t>הוירטואלי</a:t>
            </a:r>
            <a:r>
              <a:rPr lang="he-IL" dirty="0" smtClean="0"/>
              <a:t> בנוסף לעולם המסורתי הגיאוגרפי</a:t>
            </a:r>
          </a:p>
          <a:p>
            <a:r>
              <a:rPr lang="he-IL" dirty="0" smtClean="0"/>
              <a:t>פעילים באינטרנט וברשתות החברתיות</a:t>
            </a:r>
          </a:p>
          <a:p>
            <a:r>
              <a:rPr lang="he-IL" dirty="0" smtClean="0"/>
              <a:t>מנסים לשפר את המיצוב שלהם – דימוי גרוע</a:t>
            </a:r>
          </a:p>
          <a:p>
            <a:r>
              <a:rPr lang="he-IL" dirty="0" smtClean="0"/>
              <a:t>מחפשים קשר עם שחקנים אחרים – שותפות עם החברה האזרחית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משרדי חוץ רלבנטיים באופן כללי(1)?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מדינות, והביזנס ביניהן עדיין חשוב  (בעיקר איפה שיש משטרים לא דמוקרטיים)</a:t>
            </a:r>
          </a:p>
          <a:p>
            <a:r>
              <a:rPr lang="he-IL" dirty="0" smtClean="0"/>
              <a:t>יכולים לעבור בין העולם הממשי לווירטואלי ובין הציבורי-ממשלתי לפרטי</a:t>
            </a:r>
          </a:p>
          <a:p>
            <a:r>
              <a:rPr lang="he-IL" dirty="0" smtClean="0"/>
              <a:t>זירות שיש להם נגישות  - </a:t>
            </a:r>
            <a:r>
              <a:rPr lang="he-IL" dirty="0" err="1" smtClean="0"/>
              <a:t>מולטילטרלית</a:t>
            </a:r>
            <a:r>
              <a:rPr lang="he-IL" dirty="0" smtClean="0"/>
              <a:t>, ארגונים בינ"ל</a:t>
            </a:r>
          </a:p>
          <a:p>
            <a:r>
              <a:rPr lang="he-IL" dirty="0" smtClean="0"/>
              <a:t>קשר למקבלי החלטות, גורמי ממשל, מחוקקים, מכוני מחקר, גורמי תקשורת, דיפלומטים, סקטור פרטי</a:t>
            </a:r>
          </a:p>
          <a:p>
            <a:r>
              <a:rPr lang="he-IL" dirty="0" smtClean="0"/>
              <a:t>עדיין יצרנים של ידע ייחודי – מודיעין, הלכי דעת קהל</a:t>
            </a:r>
          </a:p>
          <a:p>
            <a:r>
              <a:rPr lang="he-IL" dirty="0" smtClean="0"/>
              <a:t>הבנה של קשרי גומלין (פרפר),</a:t>
            </a:r>
          </a:p>
          <a:p>
            <a:r>
              <a:rPr lang="he-IL" dirty="0" smtClean="0"/>
              <a:t>אותות חלשים של </a:t>
            </a:r>
            <a:r>
              <a:rPr lang="he-IL" dirty="0" err="1" smtClean="0"/>
              <a:t>אג'נדות</a:t>
            </a:r>
            <a:r>
              <a:rPr lang="he-IL" dirty="0" smtClean="0"/>
              <a:t> חדשות בזירה הבינ"ל</a:t>
            </a:r>
          </a:p>
          <a:p>
            <a:r>
              <a:rPr lang="he-IL" dirty="0" smtClean="0"/>
              <a:t>הרשת של מטה ונציגויות</a:t>
            </a:r>
          </a:p>
          <a:p>
            <a:r>
              <a:rPr lang="he-IL" dirty="0" smtClean="0"/>
              <a:t>הבנת הזירה המקומית ומוקדי ההשפעה. גם גישה לרשתות קורית ע"י נוכחות במקום. דורש זמן והכרה של תנאים מקומיים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לבחון את ההשפעות שיש לתמורות במאפייני הסביבה האסטרטגית </a:t>
            </a:r>
            <a:r>
              <a:rPr lang="he-IL" dirty="0" smtClean="0"/>
              <a:t>וב</a:t>
            </a:r>
            <a:r>
              <a:rPr lang="he-IL" dirty="0" smtClean="0"/>
              <a:t>דיפלומטיה </a:t>
            </a:r>
            <a:r>
              <a:rPr lang="he-IL" dirty="0" smtClean="0"/>
              <a:t>המודרנית, על התמודדותם של משרדי חוץ עם אתגרי העימות הא-סימטרי, במערכה שבין המלחמות </a:t>
            </a:r>
          </a:p>
          <a:p>
            <a:r>
              <a:rPr lang="he-IL" u="sng" dirty="0" smtClean="0"/>
              <a:t>טענת המחקר</a:t>
            </a:r>
            <a:r>
              <a:rPr lang="he-IL" dirty="0" smtClean="0"/>
              <a:t>: התמורות העוברות על הדיפלומטיה מייצרות כלים והזדמנויות חדשים ורלבנטיים להתמודדות  עם האתגרים </a:t>
            </a:r>
            <a:r>
              <a:rPr lang="he-IL" dirty="0" smtClean="0"/>
              <a:t>האסטרטגיים החדשים</a:t>
            </a:r>
            <a:r>
              <a:rPr lang="he-IL" dirty="0" smtClean="0"/>
              <a:t>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משרדי חוץ רלבנטיים באופן כללי(2)?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אין תחליף לרשת קשרים אישיים </a:t>
            </a:r>
          </a:p>
          <a:p>
            <a:r>
              <a:rPr lang="he-IL" dirty="0" smtClean="0"/>
              <a:t>המעבר לרשתות מספק עוצמה רכה  - יכולת השפעה ושכנוע דרך רשתות</a:t>
            </a:r>
          </a:p>
          <a:p>
            <a:r>
              <a:rPr lang="he-IL" dirty="0" smtClean="0"/>
              <a:t>אינטגרציה בין תחומי עיסוק </a:t>
            </a:r>
          </a:p>
          <a:p>
            <a:r>
              <a:rPr lang="he-IL" dirty="0" smtClean="0"/>
              <a:t>מדינות עדיין חשובות והחלטות בביטחון לאומי עדיין נלקחות על ידן</a:t>
            </a:r>
          </a:p>
          <a:p>
            <a:r>
              <a:rPr lang="he-IL" dirty="0" smtClean="0"/>
              <a:t>יכולת לפעול באופן גלוי מול שחקנים אחרים בזירה הפוליטית</a:t>
            </a:r>
            <a:endParaRPr lang="en-US" dirty="0" smtClean="0"/>
          </a:p>
          <a:p>
            <a:r>
              <a:rPr lang="he-IL" dirty="0" smtClean="0"/>
              <a:t>לגיטימי להסתכל גם על הזדמנויות</a:t>
            </a:r>
          </a:p>
          <a:p>
            <a:r>
              <a:rPr lang="he-IL" dirty="0" smtClean="0"/>
              <a:t>יש להם </a:t>
            </a:r>
            <a:r>
              <a:rPr lang="en-US" dirty="0" smtClean="0"/>
              <a:t>convening power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לאור השינויים בדיפלומטיה איך יכולים משרדי החוץ לתרום מול האיומים החדשים?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לוחמה  כלכלית – סנקציות, </a:t>
            </a:r>
            <a:r>
              <a:rPr lang="he-IL" dirty="0" err="1" smtClean="0"/>
              <a:t>דזיגנציות</a:t>
            </a:r>
            <a:endParaRPr lang="he-IL" dirty="0" smtClean="0"/>
          </a:p>
          <a:p>
            <a:r>
              <a:rPr lang="he-IL" dirty="0" smtClean="0"/>
              <a:t>כלים כלכליים חיוביים – סיוע, </a:t>
            </a:r>
            <a:r>
              <a:rPr lang="he-IL" dirty="0" err="1" smtClean="0"/>
              <a:t>סיוע</a:t>
            </a:r>
            <a:r>
              <a:rPr lang="he-IL" dirty="0" smtClean="0"/>
              <a:t> הומניטארי</a:t>
            </a:r>
          </a:p>
          <a:p>
            <a:r>
              <a:rPr lang="he-IL" dirty="0" smtClean="0"/>
              <a:t>לוחמה  משפטית – נוכחות בזירות מפתח, התקפי</a:t>
            </a:r>
          </a:p>
          <a:p>
            <a:r>
              <a:rPr lang="he-IL" dirty="0" smtClean="0"/>
              <a:t>לחץ מדיני – בריתות, קואליציות – עם מדינות, </a:t>
            </a:r>
            <a:r>
              <a:rPr lang="he-IL" dirty="0" err="1" smtClean="0"/>
              <a:t>ישיות</a:t>
            </a:r>
            <a:r>
              <a:rPr lang="he-IL" dirty="0" smtClean="0"/>
              <a:t> לא מדינתיות, - כשותפים, בעלי ברית, פרוקסי</a:t>
            </a:r>
          </a:p>
          <a:p>
            <a:r>
              <a:rPr lang="he-IL" dirty="0" smtClean="0"/>
              <a:t>שימוש בזירה </a:t>
            </a:r>
            <a:r>
              <a:rPr lang="he-IL" dirty="0" err="1" smtClean="0"/>
              <a:t>המולטילטרלית</a:t>
            </a:r>
            <a:endParaRPr lang="he-IL" dirty="0" smtClean="0"/>
          </a:p>
          <a:p>
            <a:r>
              <a:rPr lang="he-IL" dirty="0" smtClean="0"/>
              <a:t>השחרה</a:t>
            </a:r>
          </a:p>
          <a:p>
            <a:r>
              <a:rPr lang="he-IL" dirty="0" smtClean="0"/>
              <a:t>יצירת נורמות, סטנדרטים וכללים משפטיים</a:t>
            </a:r>
          </a:p>
          <a:p>
            <a:r>
              <a:rPr lang="he-IL" dirty="0" smtClean="0"/>
              <a:t>דיפלומטית אנרגיה</a:t>
            </a:r>
          </a:p>
          <a:p>
            <a:r>
              <a:rPr lang="he-IL" dirty="0" smtClean="0"/>
              <a:t>יצירת אירועים דיפלומטים (</a:t>
            </a:r>
            <a:r>
              <a:rPr lang="en-US" dirty="0" smtClean="0"/>
              <a:t>places to be</a:t>
            </a:r>
            <a:r>
              <a:rPr lang="he-IL" dirty="0" smtClean="0"/>
              <a:t>) – ועידות</a:t>
            </a:r>
          </a:p>
          <a:p>
            <a:r>
              <a:rPr lang="he-IL" dirty="0" smtClean="0"/>
              <a:t>הרבה מזה זה </a:t>
            </a:r>
            <a:r>
              <a:rPr lang="he-IL" dirty="0" err="1" smtClean="0"/>
              <a:t>הנסיון</a:t>
            </a:r>
            <a:r>
              <a:rPr lang="he-IL" dirty="0" smtClean="0"/>
              <a:t> של דיפלומטיה ככלי </a:t>
            </a:r>
            <a:r>
              <a:rPr lang="he-IL" dirty="0" err="1" smtClean="0"/>
              <a:t>לוט"ר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תפקיד הדיפלומטיה (בנג'י)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לגיטימציה רחבה</a:t>
            </a:r>
          </a:p>
          <a:p>
            <a:r>
              <a:rPr lang="he-IL" dirty="0" smtClean="0"/>
              <a:t>הערוצים העיקריים הם דיפלומטיים:</a:t>
            </a:r>
          </a:p>
          <a:p>
            <a:pPr lvl="1"/>
            <a:r>
              <a:rPr lang="he-IL" dirty="0" smtClean="0"/>
              <a:t>בניית קואליציות</a:t>
            </a:r>
          </a:p>
          <a:p>
            <a:pPr lvl="1"/>
            <a:r>
              <a:rPr lang="he-IL" dirty="0" smtClean="0"/>
              <a:t>מסגרת המו"מ: מי נמצא ליד השולחן?</a:t>
            </a:r>
          </a:p>
          <a:p>
            <a:pPr lvl="1"/>
            <a:r>
              <a:rPr lang="he-IL" dirty="0" smtClean="0"/>
              <a:t>יצירת מסגרות ללחץ- סנקציות מבוססות על החלטות פוליטיות</a:t>
            </a:r>
          </a:p>
          <a:p>
            <a:pPr lvl="1"/>
            <a:r>
              <a:rPr lang="he-IL" dirty="0" smtClean="0"/>
              <a:t>האתרים האם אזרחיים: מועצת הביטחון, הקונגרס האמריקאי</a:t>
            </a:r>
          </a:p>
          <a:p>
            <a:pPr lvl="1"/>
            <a:r>
              <a:rPr lang="he-IL" dirty="0" smtClean="0"/>
              <a:t>סיכול במדינות שלישיות תוך שימוש בערוצים פוליטיים</a:t>
            </a:r>
          </a:p>
          <a:p>
            <a:pPr lvl="1"/>
            <a:r>
              <a:rPr lang="he-IL" dirty="0" smtClean="0"/>
              <a:t>אכיפה דורשת החלטות פוליטיות שנתמכות ע"י מודיעין מדויק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מהם הכלים? (בנג'י)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החלטות מועצת הביטחון</a:t>
            </a:r>
          </a:p>
          <a:p>
            <a:pPr lvl="1"/>
            <a:r>
              <a:rPr lang="he-IL" dirty="0" smtClean="0"/>
              <a:t>יוצרות את הקונצנזוס הרחב ה אפשרי, נותנות </a:t>
            </a:r>
            <a:r>
              <a:rPr lang="he-IL" dirty="0" err="1" smtClean="0"/>
              <a:t>לגטמציה</a:t>
            </a:r>
            <a:r>
              <a:rPr lang="he-IL" dirty="0" smtClean="0"/>
              <a:t> לפעולות והם המכנה </a:t>
            </a:r>
            <a:r>
              <a:rPr lang="he-IL" dirty="0" err="1" smtClean="0"/>
              <a:t>המשדותף</a:t>
            </a:r>
            <a:r>
              <a:rPr lang="he-IL" dirty="0" smtClean="0"/>
              <a:t> הנמוך לאכיפה</a:t>
            </a:r>
          </a:p>
          <a:p>
            <a:r>
              <a:rPr lang="he-IL" dirty="0" smtClean="0"/>
              <a:t>סנקציות אוטונומיות של </a:t>
            </a:r>
            <a:r>
              <a:rPr lang="en-US" dirty="0" smtClean="0"/>
              <a:t>LM </a:t>
            </a:r>
            <a:r>
              <a:rPr lang="en-US" dirty="0" smtClean="0"/>
              <a:t> </a:t>
            </a:r>
            <a:r>
              <a:rPr lang="he-IL" dirty="0" smtClean="0"/>
              <a:t>א"א, אוסטרליה, קנדה, יפן, </a:t>
            </a:r>
            <a:r>
              <a:rPr lang="he-IL" dirty="0" err="1" smtClean="0"/>
              <a:t>רד"ק</a:t>
            </a:r>
            <a:endParaRPr lang="he-IL" dirty="0" smtClean="0"/>
          </a:p>
          <a:p>
            <a:r>
              <a:rPr lang="he-IL" dirty="0" smtClean="0"/>
              <a:t>סנקציות אמריקאיות</a:t>
            </a:r>
          </a:p>
          <a:p>
            <a:r>
              <a:rPr lang="he-IL" dirty="0" smtClean="0"/>
              <a:t>פנייה ייחודית לסקטור הפרטי (מראה שזה כבר קיים)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רציונל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לגיטימציה רחבה וקל </a:t>
            </a:r>
            <a:r>
              <a:rPr lang="he-IL" dirty="0" err="1" smtClean="0"/>
              <a:t>יותקר</a:t>
            </a:r>
            <a:r>
              <a:rPr lang="he-IL" dirty="0" smtClean="0"/>
              <a:t> לגייס קונצנזוס סביב קמפיין </a:t>
            </a:r>
            <a:r>
              <a:rPr lang="he-IL" dirty="0" err="1" smtClean="0"/>
              <a:t>דיפלומטיכלכלי</a:t>
            </a:r>
            <a:endParaRPr lang="he-IL" dirty="0" smtClean="0"/>
          </a:p>
          <a:p>
            <a:r>
              <a:rPr lang="he-IL" dirty="0" smtClean="0"/>
              <a:t>שימוש בנרטיב של כל </a:t>
            </a:r>
            <a:r>
              <a:rPr lang="he-IL" dirty="0" err="1" smtClean="0"/>
              <a:t>האופצחות</a:t>
            </a:r>
            <a:r>
              <a:rPr lang="he-IL" dirty="0" smtClean="0"/>
              <a:t> על </a:t>
            </a:r>
            <a:r>
              <a:rPr lang="he-IL" dirty="0" err="1" smtClean="0"/>
              <a:t>השדולחן</a:t>
            </a:r>
            <a:endParaRPr lang="he-IL" dirty="0" smtClean="0"/>
          </a:p>
          <a:p>
            <a:r>
              <a:rPr lang="he-IL" dirty="0" smtClean="0"/>
              <a:t>פעילות באפיקים אחרים </a:t>
            </a:r>
            <a:r>
              <a:rPr lang="he-IL" dirty="0" err="1" smtClean="0"/>
              <a:t>כמבן</a:t>
            </a:r>
            <a:r>
              <a:rPr lang="he-IL" dirty="0" smtClean="0"/>
              <a:t>  - חשאיים וכד'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דזיגנציות</a:t>
            </a:r>
            <a:r>
              <a:rPr lang="he-IL" dirty="0" smtClean="0"/>
              <a:t> (בנג'י)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זיהוי גורמים לא חוקיים (משה"מ)</a:t>
            </a:r>
          </a:p>
          <a:p>
            <a:r>
              <a:rPr lang="he-IL" dirty="0" smtClean="0"/>
              <a:t>חרמות </a:t>
            </a:r>
            <a:r>
              <a:rPr lang="he-IL" dirty="0" err="1" smtClean="0"/>
              <a:t>מגזריים</a:t>
            </a:r>
            <a:r>
              <a:rPr lang="he-IL" dirty="0" smtClean="0"/>
              <a:t> (ספנות, כרייה)</a:t>
            </a:r>
          </a:p>
          <a:p>
            <a:r>
              <a:rPr lang="he-IL" dirty="0" smtClean="0"/>
              <a:t>ניתוק פיננסי</a:t>
            </a:r>
          </a:p>
          <a:p>
            <a:r>
              <a:rPr lang="he-IL" dirty="0" smtClean="0"/>
              <a:t>התערבות ושיבוש כלכלי של מעבר סחורה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אתגרים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יצירת לחץ מספיק על המעגל הפנימי</a:t>
            </a:r>
          </a:p>
          <a:p>
            <a:r>
              <a:rPr lang="he-IL" dirty="0" smtClean="0"/>
              <a:t>זיהוי מי נמצא במעגל הפנימי</a:t>
            </a:r>
          </a:p>
          <a:p>
            <a:r>
              <a:rPr lang="he-IL" dirty="0" smtClean="0"/>
              <a:t>האם לא יביא לליכוד העם מאחורי המשטר</a:t>
            </a:r>
          </a:p>
          <a:p>
            <a:endParaRPr lang="he-IL" dirty="0" smtClean="0"/>
          </a:p>
          <a:p>
            <a:r>
              <a:rPr lang="he-IL" dirty="0" smtClean="0"/>
              <a:t>טיפול בדיסאינפורמציה למשל רעב, תרופות וכד'</a:t>
            </a:r>
          </a:p>
          <a:p>
            <a:r>
              <a:rPr lang="he-IL" dirty="0" smtClean="0"/>
              <a:t>יכולת להעריך נכון מצב כלכלי</a:t>
            </a:r>
          </a:p>
          <a:p>
            <a:r>
              <a:rPr lang="he-IL" dirty="0" smtClean="0"/>
              <a:t>שיקולי </a:t>
            </a:r>
            <a:r>
              <a:rPr lang="he-IL" dirty="0" err="1" smtClean="0"/>
              <a:t>כלכלבה</a:t>
            </a:r>
            <a:r>
              <a:rPr lang="he-IL" dirty="0" smtClean="0"/>
              <a:t> גלובליים – מחירי נפט, אסיה זקוקה, חשש לקורה </a:t>
            </a:r>
            <a:r>
              <a:rPr lang="he-IL" dirty="0" err="1" smtClean="0"/>
              <a:t>במיצרים</a:t>
            </a:r>
            <a:endParaRPr lang="he-IL" dirty="0" smtClean="0"/>
          </a:p>
          <a:p>
            <a:r>
              <a:rPr lang="he-IL" dirty="0" smtClean="0"/>
              <a:t>זמן - לחצים כלכליים לוקחים זמן להשפיע</a:t>
            </a:r>
          </a:p>
          <a:p>
            <a:r>
              <a:rPr lang="he-IL" dirty="0" smtClean="0"/>
              <a:t>שימוש נכון במודיעין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יכולים משרדי החוץ לתרום מול האיומים החדשים (2) 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קואליציות עם </a:t>
            </a:r>
            <a:r>
              <a:rPr lang="en-US" dirty="0" smtClean="0"/>
              <a:t>NGO’S - </a:t>
            </a:r>
            <a:r>
              <a:rPr lang="he-IL" dirty="0" smtClean="0"/>
              <a:t> - למשל בינ"ל שפועלים במקום – להשתמש בכוח הדיפלומטי הרב שלהם</a:t>
            </a:r>
          </a:p>
          <a:p>
            <a:r>
              <a:rPr lang="he-IL" dirty="0" smtClean="0"/>
              <a:t>שת"פ עם מדינות שיש להן נציגות במקום (בריטניה)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הכלים החדשים – דיפלומטיה ותודעה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יכולה לעשות הדיפלומטיה הציבורית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err="1" smtClean="0"/>
              <a:t>מוד</a:t>
            </a:r>
            <a:r>
              <a:rPr lang="he-IL" dirty="0" smtClean="0"/>
              <a:t> שלישי לצד </a:t>
            </a:r>
            <a:r>
              <a:rPr lang="he-IL" dirty="0" err="1" smtClean="0"/>
              <a:t>בילטרלי</a:t>
            </a:r>
            <a:r>
              <a:rPr lang="he-IL" dirty="0" smtClean="0"/>
              <a:t> </a:t>
            </a:r>
            <a:r>
              <a:rPr lang="he-IL" dirty="0" err="1" smtClean="0"/>
              <a:t>ומולטילטרלי</a:t>
            </a:r>
            <a:r>
              <a:rPr lang="he-IL" dirty="0" smtClean="0"/>
              <a:t> קידום של </a:t>
            </a:r>
            <a:r>
              <a:rPr lang="he-IL" dirty="0" err="1" smtClean="0"/>
              <a:t>אינ</a:t>
            </a:r>
            <a:r>
              <a:rPr lang="he-IL" dirty="0" smtClean="0"/>
              <a:t> </a:t>
            </a:r>
            <a:r>
              <a:rPr lang="he-IL" dirty="0" err="1" smtClean="0"/>
              <a:t>טרסים</a:t>
            </a:r>
            <a:r>
              <a:rPr lang="he-IL" dirty="0" smtClean="0"/>
              <a:t> של מדינה ע"י השפעה והעברת מידע על אזרחים של מדינות אחרות</a:t>
            </a:r>
          </a:p>
          <a:p>
            <a:r>
              <a:rPr lang="he-IL" dirty="0" err="1" smtClean="0"/>
              <a:t>לדפ"צ</a:t>
            </a:r>
            <a:r>
              <a:rPr lang="he-IL" dirty="0" smtClean="0"/>
              <a:t> יש היסטוריה של שימוש "קשה" </a:t>
            </a:r>
            <a:r>
              <a:rPr lang="he-IL" dirty="0" err="1" smtClean="0"/>
              <a:t>פרופוגנדה</a:t>
            </a:r>
            <a:r>
              <a:rPr lang="he-IL" dirty="0" smtClean="0"/>
              <a:t> וכד'.</a:t>
            </a:r>
          </a:p>
          <a:p>
            <a:r>
              <a:rPr lang="he-IL" dirty="0" err="1" smtClean="0"/>
              <a:t>דפ"צ</a:t>
            </a:r>
            <a:r>
              <a:rPr lang="he-IL" dirty="0" smtClean="0"/>
              <a:t> יכולה להשפיע ע"י השפעה ישירה, תומכת ועקיפה (יצירת קריטריונים להחלטה, מסגור)</a:t>
            </a:r>
          </a:p>
          <a:p>
            <a:r>
              <a:rPr lang="he-IL" dirty="0" smtClean="0"/>
              <a:t>להשפיע על מקבלי החלטות</a:t>
            </a:r>
          </a:p>
          <a:p>
            <a:r>
              <a:rPr lang="he-IL" dirty="0" smtClean="0"/>
              <a:t>איפה היא שונה מתודעה? מנעד שבצד אחד יחסי ציבור, תרבות, ובצד השני מבצעי תודעה ולוחמת מידע</a:t>
            </a:r>
          </a:p>
          <a:p>
            <a:r>
              <a:rPr lang="he-IL" dirty="0" err="1" smtClean="0"/>
              <a:t>דפ"צ</a:t>
            </a:r>
            <a:r>
              <a:rPr lang="he-IL" dirty="0" smtClean="0"/>
              <a:t> לא יכולה להחליף מדיניות גרועה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מהן מגמות העומק בזירה הבינ"ל וכיצד הן משפיעות על אופי האיומים </a:t>
            </a:r>
            <a:r>
              <a:rPr lang="he-IL" dirty="0" smtClean="0"/>
              <a:t>הביטחוניים?</a:t>
            </a:r>
          </a:p>
          <a:p>
            <a:r>
              <a:rPr lang="he-IL" dirty="0" smtClean="0"/>
              <a:t> מהן תפיסות </a:t>
            </a:r>
            <a:r>
              <a:rPr lang="he-IL" dirty="0" smtClean="0"/>
              <a:t>המענה </a:t>
            </a:r>
            <a:r>
              <a:rPr lang="he-IL" dirty="0" smtClean="0"/>
              <a:t>בעולם ובהקשר הישראלי בפרט?</a:t>
            </a:r>
            <a:endParaRPr lang="he-IL" dirty="0" smtClean="0"/>
          </a:p>
          <a:p>
            <a:r>
              <a:rPr lang="he-IL" dirty="0" smtClean="0"/>
              <a:t>מהן ההשפעות </a:t>
            </a:r>
            <a:r>
              <a:rPr lang="he-IL" dirty="0" smtClean="0"/>
              <a:t>של מגמות העומק על העולם הדיפלומטי וכיצד מתמודדים משרדי חוץ עם שינויים אלה?</a:t>
            </a:r>
          </a:p>
          <a:p>
            <a:r>
              <a:rPr lang="he-IL" dirty="0" smtClean="0"/>
              <a:t>לאור השתנות </a:t>
            </a:r>
            <a:r>
              <a:rPr lang="he-IL" dirty="0" smtClean="0"/>
              <a:t>הדיפלומטיה, </a:t>
            </a:r>
            <a:r>
              <a:rPr lang="he-IL" dirty="0" smtClean="0"/>
              <a:t>האם וכיצד משרדי חוץ </a:t>
            </a:r>
            <a:r>
              <a:rPr lang="he-IL" dirty="0" smtClean="0"/>
              <a:t>יכולים להתמודד עם </a:t>
            </a:r>
            <a:r>
              <a:rPr lang="he-IL" dirty="0" smtClean="0"/>
              <a:t>האתגרים האסטרטגיים העכשוויים, תוך שימוש בכלים ותיקים </a:t>
            </a:r>
            <a:r>
              <a:rPr lang="he-IL" dirty="0" smtClean="0"/>
              <a:t>וחדשים?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 </a:t>
            </a:r>
            <a:r>
              <a:rPr lang="he-IL" dirty="0" err="1" smtClean="0"/>
              <a:t>דפ"צ</a:t>
            </a:r>
            <a:r>
              <a:rPr lang="he-IL" dirty="0" smtClean="0"/>
              <a:t> יכולה לעשות מול היריבים </a:t>
            </a:r>
            <a:br>
              <a:rPr lang="he-IL" dirty="0" smtClean="0"/>
            </a:br>
            <a:r>
              <a:rPr lang="he-IL" dirty="0" smtClean="0"/>
              <a:t>(</a:t>
            </a:r>
            <a:r>
              <a:rPr lang="he-IL" dirty="0" err="1" smtClean="0"/>
              <a:t>קרפפינטס</a:t>
            </a:r>
            <a:r>
              <a:rPr lang="he-IL" dirty="0" smtClean="0"/>
              <a:t>)?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e-IL" dirty="0"/>
              <a:t>יצירת לגיטימציה לקו פעולה</a:t>
            </a:r>
            <a:endParaRPr lang="en-US" dirty="0"/>
          </a:p>
          <a:p>
            <a:pPr lvl="0"/>
            <a:r>
              <a:rPr lang="he-IL" dirty="0"/>
              <a:t>קואופטציה של יריב לשעבר</a:t>
            </a:r>
            <a:endParaRPr lang="en-US" dirty="0"/>
          </a:p>
          <a:p>
            <a:pPr lvl="0"/>
            <a:r>
              <a:rPr lang="he-IL" dirty="0"/>
              <a:t>שינוי דעת אויה, </a:t>
            </a:r>
            <a:r>
              <a:rPr lang="he-IL" dirty="0" err="1"/>
              <a:t>נייטרלים</a:t>
            </a:r>
            <a:endParaRPr lang="en-US" dirty="0"/>
          </a:p>
          <a:p>
            <a:pPr lvl="0"/>
            <a:r>
              <a:rPr lang="he-IL" dirty="0"/>
              <a:t>לקבל תמיכה באידיאלים</a:t>
            </a:r>
            <a:endParaRPr lang="en-US" dirty="0"/>
          </a:p>
          <a:p>
            <a:pPr lvl="0"/>
            <a:r>
              <a:rPr lang="he-IL" dirty="0"/>
              <a:t>לייצר ולפגוע בבריות</a:t>
            </a:r>
            <a:endParaRPr lang="en-US" dirty="0"/>
          </a:p>
          <a:p>
            <a:pPr lvl="0"/>
            <a:r>
              <a:rPr lang="he-IL" dirty="0"/>
              <a:t>לעמוד מול הפרופגנדה של דיקטאטורים וטרוריסטים</a:t>
            </a:r>
            <a:endParaRPr lang="en-US" dirty="0"/>
          </a:p>
          <a:p>
            <a:pPr lvl="0"/>
            <a:r>
              <a:rPr lang="he-IL" dirty="0"/>
              <a:t>לייצר לחץ עולמי נגד משטר סורר</a:t>
            </a:r>
            <a:endParaRPr lang="en-US" dirty="0"/>
          </a:p>
          <a:p>
            <a:pPr lvl="0"/>
            <a:r>
              <a:rPr lang="he-IL" dirty="0"/>
              <a:t>לעודד צדדים להפסקת אש</a:t>
            </a:r>
            <a:endParaRPr lang="en-US" dirty="0"/>
          </a:p>
          <a:p>
            <a:pPr lvl="0"/>
            <a:r>
              <a:rPr lang="he-IL" dirty="0"/>
              <a:t>להצדיק מלחמה אצל צד שלישי</a:t>
            </a:r>
            <a:endParaRPr lang="en-US" dirty="0"/>
          </a:p>
          <a:p>
            <a:pPr lvl="0"/>
            <a:r>
              <a:rPr lang="he-IL" dirty="0"/>
              <a:t>לפגוע במורל האויב</a:t>
            </a:r>
            <a:endParaRPr lang="en-US" dirty="0"/>
          </a:p>
          <a:p>
            <a:pPr lvl="0"/>
            <a:r>
              <a:rPr lang="he-IL" dirty="0"/>
              <a:t>לסייע במאמץ המלחמה (למשל להוציא אזרחים מאזורי לחימה)</a:t>
            </a:r>
            <a:endParaRPr lang="en-US" dirty="0"/>
          </a:p>
          <a:p>
            <a:pPr lvl="0"/>
            <a:r>
              <a:rPr lang="he-IL" dirty="0"/>
              <a:t>לשנות תפיסות וציפיות כך שזה יסייע למו"מ ואמצעי פתרון סכסוכים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גם הדיפלומטיה צריכה להיות היברידית</a:t>
            </a:r>
          </a:p>
          <a:p>
            <a:r>
              <a:rPr lang="he-IL" dirty="0" smtClean="0"/>
              <a:t>לשתף פעולה עם משרדים וגופים לא ממשלתיים</a:t>
            </a:r>
          </a:p>
          <a:p>
            <a:r>
              <a:rPr lang="he-IL" dirty="0" smtClean="0"/>
              <a:t>לפעול בצורת מערכה – לעבור לדפוס של ניהול של תהליכים ולא מבנים (לניר, גרוסמן)</a:t>
            </a:r>
          </a:p>
          <a:p>
            <a:r>
              <a:rPr lang="he-IL" dirty="0" smtClean="0"/>
              <a:t>להסתכל יותר על הזדמנויות שזה מנדט שלו יש ולאחרים אין (פז </a:t>
            </a:r>
            <a:r>
              <a:rPr lang="en-US" dirty="0" smtClean="0"/>
              <a:t>VIII</a:t>
            </a:r>
            <a:r>
              <a:rPr lang="he-IL" dirty="0" smtClean="0"/>
              <a:t>)</a:t>
            </a:r>
          </a:p>
          <a:p>
            <a:r>
              <a:rPr lang="he-IL" dirty="0" smtClean="0"/>
              <a:t>לשלב </a:t>
            </a:r>
            <a:r>
              <a:rPr lang="he-IL" dirty="0" err="1" smtClean="0"/>
              <a:t>דפ"צ</a:t>
            </a:r>
            <a:r>
              <a:rPr lang="he-IL" dirty="0" smtClean="0"/>
              <a:t> כחלק </a:t>
            </a:r>
            <a:r>
              <a:rPr lang="he-IL" dirty="0" err="1" smtClean="0"/>
              <a:t>אינטגרלי</a:t>
            </a:r>
            <a:endParaRPr lang="he-IL" dirty="0" smtClean="0"/>
          </a:p>
          <a:p>
            <a:r>
              <a:rPr lang="he-IL" dirty="0" smtClean="0"/>
              <a:t>לשפר מערכות מידע</a:t>
            </a:r>
          </a:p>
          <a:p>
            <a:endParaRPr lang="he-IL" dirty="0" smtClean="0"/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הכשרה מתאימה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מכלל המערכת?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לשתף את משרד החוץ בשלב העיצוב – למידה משותפת רב ארגונית (שבתאי)</a:t>
            </a:r>
          </a:p>
          <a:p>
            <a:r>
              <a:rPr lang="he-IL" dirty="0" smtClean="0"/>
              <a:t>הפיתרון אינו הרחבה של היכולות בצבא אלא חיזוק </a:t>
            </a:r>
            <a:r>
              <a:rPr lang="he-IL" dirty="0" err="1" smtClean="0"/>
              <a:t>משה"ח</a:t>
            </a:r>
            <a:r>
              <a:rPr lang="he-IL" dirty="0" smtClean="0"/>
              <a:t> וכלים רכים אחרים (פז </a:t>
            </a:r>
            <a:r>
              <a:rPr lang="en-US" dirty="0" smtClean="0"/>
              <a:t>VIII</a:t>
            </a:r>
            <a:r>
              <a:rPr lang="he-IL" dirty="0" smtClean="0"/>
              <a:t>)</a:t>
            </a:r>
          </a:p>
          <a:p>
            <a:r>
              <a:rPr lang="he-IL" dirty="0" smtClean="0"/>
              <a:t>לטפל בחסמים הארגוניים</a:t>
            </a:r>
          </a:p>
          <a:p>
            <a:r>
              <a:rPr lang="he-IL" dirty="0" smtClean="0"/>
              <a:t>לשנות תרבות אסטרטגית</a:t>
            </a:r>
          </a:p>
          <a:p>
            <a:r>
              <a:rPr lang="he-IL" dirty="0" smtClean="0"/>
              <a:t>להתארגן בצורה רשתית על בסיס יתרונות יחסיים</a:t>
            </a:r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לתחקר הצלחות כגון איראן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גבולות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התמקדות  </a:t>
            </a:r>
            <a:r>
              <a:rPr lang="he-IL" dirty="0" smtClean="0"/>
              <a:t>בתקופה שבין </a:t>
            </a:r>
            <a:r>
              <a:rPr lang="he-IL" dirty="0" smtClean="0"/>
              <a:t>המלחמות -  ולא במהלכים דיפלומטיים בזמן מלחמה</a:t>
            </a:r>
            <a:endParaRPr lang="he-IL" dirty="0" smtClean="0"/>
          </a:p>
          <a:p>
            <a:r>
              <a:rPr lang="he-IL" dirty="0" smtClean="0"/>
              <a:t>התמקדות במשרדי </a:t>
            </a:r>
            <a:r>
              <a:rPr lang="he-IL" dirty="0" smtClean="0"/>
              <a:t>חוץ ובעיקר </a:t>
            </a:r>
            <a:r>
              <a:rPr lang="he-IL" dirty="0" smtClean="0"/>
              <a:t>הישראלי -  ולא בכל השחקנים באקו-סיסטם המדיני-דיפלומטי</a:t>
            </a:r>
            <a:endParaRPr lang="he-IL" dirty="0" smtClean="0"/>
          </a:p>
          <a:p>
            <a:r>
              <a:rPr lang="he-IL" dirty="0" smtClean="0"/>
              <a:t>התמקדות בעיקר  </a:t>
            </a:r>
            <a:r>
              <a:rPr lang="he-IL" dirty="0" smtClean="0"/>
              <a:t>בכלים דיפלומטיים </a:t>
            </a:r>
            <a:r>
              <a:rPr lang="he-IL" dirty="0" smtClean="0"/>
              <a:t>חדשים – אם כי אסקור  גם את הותיקים)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המחקר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</a:p>
          <a:p>
            <a:r>
              <a:rPr lang="he-IL" dirty="0" smtClean="0"/>
              <a:t>חלק ראשון – השתנות הסביבה הבינ"ל והאיומים</a:t>
            </a:r>
          </a:p>
          <a:p>
            <a:pPr lvl="1"/>
            <a:r>
              <a:rPr lang="he-IL" dirty="0" smtClean="0"/>
              <a:t>מגמות עומק בסביבה </a:t>
            </a:r>
            <a:r>
              <a:rPr lang="he-IL" dirty="0" smtClean="0"/>
              <a:t>הבינלאומית</a:t>
            </a:r>
          </a:p>
          <a:p>
            <a:pPr lvl="1"/>
            <a:r>
              <a:rPr lang="he-IL" dirty="0" smtClean="0"/>
              <a:t>מביאות לשינוי באופי האיומים </a:t>
            </a:r>
            <a:r>
              <a:rPr lang="he-IL" dirty="0" smtClean="0"/>
              <a:t>בעולם בכלל</a:t>
            </a:r>
          </a:p>
          <a:p>
            <a:pPr lvl="1"/>
            <a:r>
              <a:rPr lang="he-IL" dirty="0" smtClean="0"/>
              <a:t>מביאות לשינויים באופי האיומים על </a:t>
            </a:r>
            <a:r>
              <a:rPr lang="he-IL" dirty="0" smtClean="0"/>
              <a:t>ישראל</a:t>
            </a:r>
          </a:p>
          <a:p>
            <a:pPr lvl="1"/>
            <a:r>
              <a:rPr lang="he-IL" dirty="0" smtClean="0"/>
              <a:t>השינויים מביאים לשינוי תפיסת המענה </a:t>
            </a:r>
            <a:r>
              <a:rPr lang="he-IL" dirty="0" smtClean="0"/>
              <a:t>בעולם</a:t>
            </a:r>
          </a:p>
          <a:p>
            <a:pPr lvl="1"/>
            <a:r>
              <a:rPr lang="he-IL" dirty="0" smtClean="0"/>
              <a:t>איך השתנתה תפיסת </a:t>
            </a:r>
            <a:r>
              <a:rPr lang="he-IL" dirty="0" smtClean="0"/>
              <a:t>המענה </a:t>
            </a:r>
            <a:r>
              <a:rPr lang="he-IL" dirty="0" smtClean="0"/>
              <a:t>בישראל</a:t>
            </a:r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המחקר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חלק שני </a:t>
            </a:r>
            <a:r>
              <a:rPr lang="he-IL" dirty="0" smtClean="0"/>
              <a:t>– השתנות הדיפלומטיה</a:t>
            </a:r>
          </a:p>
          <a:p>
            <a:pPr lvl="1"/>
            <a:r>
              <a:rPr lang="he-IL" dirty="0" smtClean="0"/>
              <a:t>איך </a:t>
            </a:r>
            <a:r>
              <a:rPr lang="he-IL" dirty="0" smtClean="0"/>
              <a:t>מגמות העומק משפיעות על הדיפלומטיה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מהי דיפלומטיה כיום?</a:t>
            </a:r>
          </a:p>
          <a:p>
            <a:pPr lvl="1"/>
            <a:r>
              <a:rPr lang="he-IL" dirty="0" smtClean="0"/>
              <a:t>איך השינויים בדיפלומטיה משפיעים  על משרדי חוץ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מה עושים משרדי חוץ כדי להתמודד עם הגבינה שזזה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איפה משרדי חוץ עדיין רלבנטיים ומהי ה"נכסיות" שלהם מול אתגרים אסטרטגיים?</a:t>
            </a:r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המחקר 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חלק שלישי - לאור </a:t>
            </a:r>
            <a:r>
              <a:rPr lang="he-IL" dirty="0" smtClean="0"/>
              <a:t>השינויים בדיפלומטיה איך יכולים משרדי החוץ לתרום מול האיומים החדשים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השימוש בכלים ותיקים – סנקציות וכד'</a:t>
            </a:r>
          </a:p>
          <a:p>
            <a:pPr lvl="1"/>
            <a:r>
              <a:rPr lang="he-IL" dirty="0" smtClean="0"/>
              <a:t>השימוש בכלים חדשים  - דיפלומטיה ציבורית ותודעה</a:t>
            </a:r>
          </a:p>
          <a:p>
            <a:r>
              <a:rPr lang="he-IL" dirty="0" smtClean="0"/>
              <a:t>סיכום והמלצות:</a:t>
            </a:r>
          </a:p>
          <a:p>
            <a:pPr lvl="1"/>
            <a:r>
              <a:rPr lang="he-IL" dirty="0" smtClean="0"/>
              <a:t>מה נדרש ממשרדי חוץ?</a:t>
            </a:r>
          </a:p>
          <a:p>
            <a:pPr lvl="1"/>
            <a:r>
              <a:rPr lang="he-IL" dirty="0" smtClean="0"/>
              <a:t>מה נדרש מכלל המערכת?</a:t>
            </a:r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מגמות עומק בסביבה הבינלאומית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dirty="0" smtClean="0"/>
              <a:t>שינויים טכנולוגיים:</a:t>
            </a:r>
          </a:p>
          <a:p>
            <a:pPr lvl="1"/>
            <a:r>
              <a:rPr lang="he-IL" dirty="0" smtClean="0"/>
              <a:t>מהפכת המידע – כל אחד יצרן וצרכן מידע</a:t>
            </a:r>
          </a:p>
          <a:p>
            <a:r>
              <a:rPr lang="he-IL" dirty="0" smtClean="0"/>
              <a:t>ירידה במשקלן של מדינות ועליית שחקנים חדשים. עולם יחב"ל שהוא </a:t>
            </a:r>
            <a:r>
              <a:rPr lang="he-IL" dirty="0" err="1" smtClean="0"/>
              <a:t>פוליצנטריסטי</a:t>
            </a:r>
            <a:r>
              <a:rPr lang="he-IL" dirty="0" smtClean="0"/>
              <a:t>, צפוף והטרוגני.</a:t>
            </a:r>
          </a:p>
          <a:p>
            <a:r>
              <a:rPr lang="he-IL" dirty="0" smtClean="0"/>
              <a:t>במקביל לעולם של מדינות עם שיקולים גיאופוליטיים עולם של רשתות שבו קשרים הולכים וגוברים בין מדינות לגורמים לא מדינתיים. גבולות לא מגבילים </a:t>
            </a:r>
            <a:r>
              <a:rPr lang="he-IL" dirty="0" err="1" smtClean="0"/>
              <a:t>אינטרקציה</a:t>
            </a:r>
            <a:endParaRPr lang="he-IL" dirty="0" smtClean="0"/>
          </a:p>
          <a:p>
            <a:r>
              <a:rPr lang="he-IL" dirty="0" smtClean="0"/>
              <a:t>התפתחות עולם הסייבר</a:t>
            </a:r>
          </a:p>
          <a:p>
            <a:r>
              <a:rPr lang="he-IL" dirty="0" smtClean="0"/>
              <a:t>שינויים במאזני העוצמה - פיזור חדש של העוצמה – עליית סין, הודו. מורכבות גיאופוליטית גוברת - ביזור העוצמה</a:t>
            </a:r>
          </a:p>
          <a:p>
            <a:r>
              <a:rPr lang="he-IL" dirty="0" smtClean="0"/>
              <a:t>עליית שחקנים לא מדינתיים</a:t>
            </a:r>
          </a:p>
          <a:p>
            <a:r>
              <a:rPr lang="he-IL" dirty="0" smtClean="0"/>
              <a:t>אין יותר אבחנה בין פנים לחוץ – גופי פנים פעילים בחוץ וההפך</a:t>
            </a:r>
          </a:p>
          <a:p>
            <a:r>
              <a:rPr lang="he-IL" dirty="0" smtClean="0"/>
              <a:t>גלובליזציה ותלות הדדית (למשל איכות סביבה) ומצד שני הרבה מבוסס על תיחום </a:t>
            </a:r>
            <a:r>
              <a:rPr lang="he-IL" dirty="0" err="1" smtClean="0"/>
              <a:t>גאוגרפי</a:t>
            </a:r>
            <a:r>
              <a:rPr lang="he-IL" dirty="0" smtClean="0"/>
              <a:t> – רשתות טרור</a:t>
            </a:r>
          </a:p>
          <a:p>
            <a:r>
              <a:rPr lang="he-IL" dirty="0" smtClean="0"/>
              <a:t>קצב שינוי מטורף – ברמה הגלובלית והאזורית יחסים וארגונים משתנים בקצב מהיר</a:t>
            </a:r>
          </a:p>
          <a:p>
            <a:r>
              <a:rPr lang="he-IL" dirty="0" smtClean="0"/>
              <a:t>אורבניזציה, </a:t>
            </a:r>
            <a:r>
              <a:rPr lang="he-IL" dirty="0" err="1" smtClean="0"/>
              <a:t>רדיקליזציה</a:t>
            </a:r>
            <a:r>
              <a:rPr lang="he-IL" dirty="0" smtClean="0"/>
              <a:t>, אי ביטחון במזון ומים, קישוריות גלובלית וביזור עוצמה (פז)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מביאות לשינוי באופי האיומים 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dirty="0" smtClean="0"/>
              <a:t>שינוי באויב ובסביבת המלחמה</a:t>
            </a:r>
          </a:p>
          <a:p>
            <a:r>
              <a:rPr lang="he-IL" dirty="0" smtClean="0"/>
              <a:t>הסביבה מתוארת כ-</a:t>
            </a:r>
            <a:r>
              <a:rPr lang="en-US" dirty="0" smtClean="0"/>
              <a:t>VUCA</a:t>
            </a:r>
            <a:endParaRPr lang="he-IL" dirty="0" smtClean="0"/>
          </a:p>
          <a:p>
            <a:r>
              <a:rPr lang="he-IL" dirty="0" smtClean="0"/>
              <a:t>עליית שחקנים לא מדינתיים אלימים (ולנסי)</a:t>
            </a:r>
          </a:p>
          <a:p>
            <a:r>
              <a:rPr lang="he-IL" dirty="0" smtClean="0"/>
              <a:t> תם עידן המלחמות הגדולות (דקל ועינב 15)</a:t>
            </a:r>
          </a:p>
          <a:p>
            <a:r>
              <a:rPr lang="he-IL" dirty="0" smtClean="0"/>
              <a:t>ממלחמה בין אנשים למלחמה בתוך אנשים </a:t>
            </a:r>
          </a:p>
          <a:p>
            <a:r>
              <a:rPr lang="he-IL" dirty="0" smtClean="0"/>
              <a:t>ארגוני טרור שמסתתרים בתוך אוכלוסיה אזרחית ומאיימים על העורף</a:t>
            </a:r>
          </a:p>
          <a:p>
            <a:r>
              <a:rPr lang="he-IL" dirty="0" smtClean="0"/>
              <a:t>אילוצים הולכים וגוברים על הפעלת כוח:</a:t>
            </a:r>
          </a:p>
          <a:p>
            <a:pPr lvl="1"/>
            <a:r>
              <a:rPr lang="he-IL" dirty="0" smtClean="0"/>
              <a:t>עלייה במשקלה של דעת הקהל</a:t>
            </a:r>
          </a:p>
          <a:p>
            <a:pPr lvl="1"/>
            <a:r>
              <a:rPr lang="he-IL" dirty="0" smtClean="0"/>
              <a:t>הקמת ערכאות בינ"ל והסתעפות דיני המלחמה</a:t>
            </a:r>
          </a:p>
          <a:p>
            <a:pPr lvl="1"/>
            <a:r>
              <a:rPr lang="he-IL" dirty="0" smtClean="0"/>
              <a:t>שיח זכויות אדם</a:t>
            </a:r>
          </a:p>
          <a:p>
            <a:r>
              <a:rPr lang="he-IL" dirty="0" smtClean="0"/>
              <a:t>איומים חדשים – מוגבלים, א-סימטריים, היברידים – </a:t>
            </a:r>
          </a:p>
          <a:p>
            <a:r>
              <a:rPr lang="he-IL" dirty="0" smtClean="0"/>
              <a:t>נשק תלול מסלול, סייבר וכד' (דקל ועינב 15) </a:t>
            </a:r>
          </a:p>
          <a:p>
            <a:r>
              <a:rPr lang="he-IL" dirty="0" smtClean="0"/>
              <a:t>כל הגבולות מטשטשים בעולם המלחמה בין מלחמה לשלום, </a:t>
            </a:r>
            <a:r>
              <a:rPr lang="he-IL" dirty="0" err="1" smtClean="0"/>
              <a:t>ללוט"ר</a:t>
            </a:r>
            <a:r>
              <a:rPr lang="he-IL" dirty="0" smtClean="0"/>
              <a:t>, לפשע, מאמצים קינטיים ולא קינטיים</a:t>
            </a:r>
          </a:p>
          <a:p>
            <a:r>
              <a:rPr lang="he-IL" dirty="0" smtClean="0"/>
              <a:t>מדינות </a:t>
            </a:r>
            <a:r>
              <a:rPr lang="he-IL" dirty="0" err="1" smtClean="0"/>
              <a:t>צכריכו</a:t>
            </a:r>
            <a:r>
              <a:rPr lang="he-IL" dirty="0" smtClean="0"/>
              <a:t> לפעול בזירה שבה יש גורמים </a:t>
            </a:r>
            <a:r>
              <a:rPr lang="he-IL" dirty="0" err="1" smtClean="0"/>
              <a:t>שופים</a:t>
            </a:r>
            <a:r>
              <a:rPr lang="he-IL" dirty="0" smtClean="0"/>
              <a:t>, </a:t>
            </a:r>
            <a:r>
              <a:rPr lang="he-IL" dirty="0" err="1" smtClean="0"/>
              <a:t>ניוטרלים</a:t>
            </a:r>
            <a:r>
              <a:rPr lang="he-IL" dirty="0" smtClean="0"/>
              <a:t>, יריבים  ותחת עיני התקשורת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6172</TotalTime>
  <Words>2094</Words>
  <Application>Microsoft Office PowerPoint</Application>
  <PresentationFormat>‫הצגה על המסך (4:3)</PresentationFormat>
  <Paragraphs>250</Paragraphs>
  <Slides>32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32</vt:i4>
      </vt:variant>
    </vt:vector>
  </HeadingPairs>
  <TitlesOfParts>
    <vt:vector size="33" baseType="lpstr">
      <vt:lpstr>ערכת נושא Office</vt:lpstr>
      <vt:lpstr>המחקר</vt:lpstr>
      <vt:lpstr>מטרת המחקר</vt:lpstr>
      <vt:lpstr>שאלות המחקר</vt:lpstr>
      <vt:lpstr>גבולות המחקר</vt:lpstr>
      <vt:lpstr>מבנה המחקר (1)</vt:lpstr>
      <vt:lpstr>מבנה המחקר (2)</vt:lpstr>
      <vt:lpstr>מבנה המחקר (3)</vt:lpstr>
      <vt:lpstr>מגמות עומק בסביבה הבינלאומית</vt:lpstr>
      <vt:lpstr>מביאות לשינוי באופי האיומים בעולם</vt:lpstr>
      <vt:lpstr>מביאות לשינויים באופי האיומים על ישראל</vt:lpstr>
      <vt:lpstr>השינויים מביאים לשינוי תפיסת המענה בעולם</vt:lpstr>
      <vt:lpstr>זה משפיע על תפיסת המענה בארץ</vt:lpstr>
      <vt:lpstr>זה משפיע על תפיסת המענה בארץ (2)</vt:lpstr>
      <vt:lpstr>איך מגמות העומק משפיעות על הדיפלומטיה? (1)</vt:lpstr>
      <vt:lpstr>איך מגמות העומק משפיעות על הדיפלומטיה? (2)</vt:lpstr>
      <vt:lpstr>מהי דיפלומטיה?</vt:lpstr>
      <vt:lpstr>איך השינויים בדיפלומטיה משפיעים  על משרדי חוץ?</vt:lpstr>
      <vt:lpstr>מה עושים משרדי חוץ כדי להתמודד עם הגבינה שזזה?</vt:lpstr>
      <vt:lpstr>איפה משרדי חוץ רלבנטיים באופן כללי(1)?</vt:lpstr>
      <vt:lpstr>איפה משרדי חוץ רלבנטיים באופן כללי(2)?</vt:lpstr>
      <vt:lpstr>לאור השינויים בדיפלומטיה איך יכולים משרדי החוץ לתרום מול האיומים החדשים?</vt:lpstr>
      <vt:lpstr>תפקיד הדיפלומטיה (בנג'י)</vt:lpstr>
      <vt:lpstr>מהם הכלים? (בנג'י)</vt:lpstr>
      <vt:lpstr>רציונל</vt:lpstr>
      <vt:lpstr>דזיגנציות (בנג'י)</vt:lpstr>
      <vt:lpstr>אתגרים</vt:lpstr>
      <vt:lpstr>איפה יכולים משרדי החוץ לתרום מול האיומים החדשים (2) ?</vt:lpstr>
      <vt:lpstr>הכלים החדשים – דיפלומטיה ותודעה</vt:lpstr>
      <vt:lpstr>מה יכולה לעשות הדיפלומטיה הציבורית</vt:lpstr>
      <vt:lpstr>מה דפ"צ יכולה לעשות מול היריבים  (קרפפינטס)?</vt:lpstr>
      <vt:lpstr>המלצות: מה נדרש ממשרדי חוץ?</vt:lpstr>
      <vt:lpstr>המלצות: מה נדרש מכלל המערכת?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22</cp:revision>
  <dcterms:created xsi:type="dcterms:W3CDTF">2018-01-24T15:37:09Z</dcterms:created>
  <dcterms:modified xsi:type="dcterms:W3CDTF">2018-02-03T15:40:17Z</dcterms:modified>
</cp:coreProperties>
</file>