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66" r:id="rId3"/>
    <p:sldId id="270" r:id="rId4"/>
    <p:sldId id="259" r:id="rId5"/>
    <p:sldId id="271" r:id="rId6"/>
    <p:sldId id="273" r:id="rId7"/>
    <p:sldId id="257" r:id="rId8"/>
    <p:sldId id="272" r:id="rId9"/>
    <p:sldId id="261" r:id="rId10"/>
    <p:sldId id="274" r:id="rId11"/>
    <p:sldId id="262" r:id="rId12"/>
    <p:sldId id="263" r:id="rId13"/>
    <p:sldId id="275" r:id="rId14"/>
    <p:sldId id="268" r:id="rId15"/>
    <p:sldId id="264" r:id="rId16"/>
    <p:sldId id="265" r:id="rId1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79C2B2-27B3-4E55-9E60-C06845EF5774}" type="datetimeFigureOut">
              <a:rPr lang="he-IL" smtClean="0"/>
              <a:t>ח'/שבט/תשע"ח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62201-F44B-48E5-88D5-76116A92A635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/>
              <a:t>המחקר</a:t>
            </a:r>
            <a:endParaRPr lang="he-IL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e-I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מה עושים משרדי חוץ כדי להתמודד עם הגבינה שזזה?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חושבים רבות על הרלבנטיות שלהם</a:t>
            </a:r>
          </a:p>
          <a:p>
            <a:r>
              <a:rPr lang="he-IL" dirty="0" smtClean="0"/>
              <a:t>הולכים חזק לכיוון של דיפלומטיה ציבורית – מכשיר להשפעה על מדינות אחרות – השפעה על מדינות דרך השפעה על ה-</a:t>
            </a:r>
            <a:r>
              <a:rPr lang="en-US" dirty="0" smtClean="0"/>
              <a:t>POLITY </a:t>
            </a:r>
            <a:r>
              <a:rPr lang="he-IL" dirty="0" smtClean="0"/>
              <a:t> שלהם.</a:t>
            </a:r>
          </a:p>
          <a:p>
            <a:r>
              <a:rPr lang="he-IL" dirty="0" smtClean="0"/>
              <a:t>פעילים באינטרנט וברשתות החברתיות</a:t>
            </a:r>
          </a:p>
          <a:p>
            <a:r>
              <a:rPr lang="he-IL" dirty="0" smtClean="0"/>
              <a:t>מנסים לשפר את המיצוב שלהם – דימוי גרוע</a:t>
            </a:r>
          </a:p>
          <a:p>
            <a:r>
              <a:rPr lang="he-IL" dirty="0" smtClean="0"/>
              <a:t>מחפשים קשר עם שחקנים אחרים – שותפות עם החברה האזרחית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איפה משרדי חוץ רלבנטיים באופן כללי?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מדינות, והביזנס ביניהן עדיין חשוב </a:t>
            </a:r>
          </a:p>
          <a:p>
            <a:r>
              <a:rPr lang="he-IL" dirty="0" smtClean="0"/>
              <a:t>זירות שיש להם נגישות  - </a:t>
            </a:r>
            <a:r>
              <a:rPr lang="he-IL" dirty="0" err="1" smtClean="0"/>
              <a:t>מולטילטרלית</a:t>
            </a:r>
            <a:r>
              <a:rPr lang="he-IL" dirty="0" smtClean="0"/>
              <a:t>, ארגונים בינ"ל</a:t>
            </a:r>
          </a:p>
          <a:p>
            <a:r>
              <a:rPr lang="he-IL" dirty="0" smtClean="0"/>
              <a:t>קשר למקבלי החלטות</a:t>
            </a:r>
          </a:p>
          <a:p>
            <a:r>
              <a:rPr lang="he-IL" dirty="0" smtClean="0"/>
              <a:t>מכוני מחקר וכד'</a:t>
            </a:r>
          </a:p>
          <a:p>
            <a:r>
              <a:rPr lang="he-IL" dirty="0" smtClean="0"/>
              <a:t>עדיין יצרנים של ידע ייחודי</a:t>
            </a:r>
          </a:p>
          <a:p>
            <a:r>
              <a:rPr lang="he-IL" dirty="0" smtClean="0"/>
              <a:t>הרשת של מטה ונציגויות</a:t>
            </a:r>
          </a:p>
          <a:p>
            <a:r>
              <a:rPr lang="he-IL" dirty="0" smtClean="0"/>
              <a:t>הבנת הזירה המקומית ומוקדי ההשפעה</a:t>
            </a:r>
          </a:p>
          <a:p>
            <a:r>
              <a:rPr lang="he-IL" dirty="0" smtClean="0"/>
              <a:t>אין תחליף לרשת קשרים אישיים</a:t>
            </a:r>
          </a:p>
          <a:p>
            <a:r>
              <a:rPr lang="he-IL" dirty="0" smtClean="0"/>
              <a:t>מדינות עדיין חשובות והחלטות בביטחון לאומי עדיין נלקחות על ידן</a:t>
            </a:r>
          </a:p>
          <a:p>
            <a:r>
              <a:rPr lang="he-IL" dirty="0" smtClean="0"/>
              <a:t>יכולת לפעול באופן גלוי מול שחקנים אחרים בזירה הפוליטית</a:t>
            </a:r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איפה יכולים משרדי החוץ לתרום מול האיומים החדשים?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לוחמה  כלכלית – סנקציות, </a:t>
            </a:r>
            <a:r>
              <a:rPr lang="he-IL" dirty="0" err="1" smtClean="0"/>
              <a:t>דזיגנציות</a:t>
            </a:r>
            <a:endParaRPr lang="he-IL" dirty="0" smtClean="0"/>
          </a:p>
          <a:p>
            <a:r>
              <a:rPr lang="he-IL" dirty="0" smtClean="0"/>
              <a:t>כלים כלכליים חיוביים – סיוע, </a:t>
            </a:r>
            <a:r>
              <a:rPr lang="he-IL" dirty="0" err="1" smtClean="0"/>
              <a:t>סיוע</a:t>
            </a:r>
            <a:r>
              <a:rPr lang="he-IL" dirty="0" smtClean="0"/>
              <a:t> הומניטארי</a:t>
            </a:r>
          </a:p>
          <a:p>
            <a:r>
              <a:rPr lang="he-IL" dirty="0" smtClean="0"/>
              <a:t>לוחמה  משפטית – נוכחות בזירות מפתח, התקפי</a:t>
            </a:r>
          </a:p>
          <a:p>
            <a:r>
              <a:rPr lang="he-IL" dirty="0" smtClean="0"/>
              <a:t>לחץ מדיני – בריתות, קואליציות</a:t>
            </a:r>
          </a:p>
          <a:p>
            <a:r>
              <a:rPr lang="he-IL" dirty="0" smtClean="0"/>
              <a:t>שימוש בזירה </a:t>
            </a:r>
            <a:r>
              <a:rPr lang="he-IL" dirty="0" err="1" smtClean="0"/>
              <a:t>המולטילטרלית</a:t>
            </a:r>
            <a:endParaRPr lang="he-IL" dirty="0" smtClean="0"/>
          </a:p>
          <a:p>
            <a:r>
              <a:rPr lang="he-IL" dirty="0" smtClean="0"/>
              <a:t>השחרה</a:t>
            </a:r>
          </a:p>
          <a:p>
            <a:r>
              <a:rPr lang="he-IL" dirty="0" smtClean="0"/>
              <a:t>יצירת נורמות, סטנדרטים וכללים משפטיים</a:t>
            </a:r>
          </a:p>
          <a:p>
            <a:r>
              <a:rPr lang="he-IL" dirty="0" smtClean="0"/>
              <a:t>דיפלומטית אנרגיה</a:t>
            </a:r>
          </a:p>
          <a:p>
            <a:r>
              <a:rPr lang="he-IL" dirty="0" smtClean="0"/>
              <a:t>יצירת אירועים דיפלומטים (</a:t>
            </a:r>
            <a:r>
              <a:rPr lang="en-US" dirty="0" smtClean="0"/>
              <a:t>places to be</a:t>
            </a:r>
            <a:r>
              <a:rPr lang="he-IL" dirty="0" smtClean="0"/>
              <a:t>) - ועידות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איפה יכולים משרדי החוץ לתרום מול האיומים החדשים (2) 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קואליציות עם </a:t>
            </a:r>
            <a:r>
              <a:rPr lang="en-US" dirty="0" smtClean="0"/>
              <a:t>NGO’S - </a:t>
            </a:r>
            <a:r>
              <a:rPr lang="he-IL" dirty="0" smtClean="0"/>
              <a:t> - למשל בינ"ל שפועלים במקום – להשתמש בכוח הדיפלומטי הרב שלהם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יכולה לעשות הדיפלומטיה הציבורית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להשפיע על מקבלי החלטות</a:t>
            </a:r>
          </a:p>
          <a:p>
            <a:r>
              <a:rPr lang="he-IL" dirty="0" smtClean="0"/>
              <a:t>איפה היא שונה מתודעה? מנעד שבצד אחד יחסי ציבור, תרבות, ובצד השני מבצעי </a:t>
            </a:r>
            <a:r>
              <a:rPr lang="he-IL" smtClean="0"/>
              <a:t>תודעה ולוחמת מידע</a:t>
            </a:r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המלצות: מה נדרש ממשרדי חוץ?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לשתף פעולה עם משרדים וגופים לא ממשלתיים</a:t>
            </a:r>
          </a:p>
          <a:p>
            <a:r>
              <a:rPr lang="he-IL" dirty="0" smtClean="0"/>
              <a:t>לפעול בצורת מערכה</a:t>
            </a:r>
          </a:p>
          <a:p>
            <a:r>
              <a:rPr lang="he-IL" dirty="0" smtClean="0"/>
              <a:t>להסתכל יותר על הזדמנויות שזה מנדט שלו יש ולאחרים אין</a:t>
            </a:r>
          </a:p>
          <a:p>
            <a:r>
              <a:rPr lang="he-IL" dirty="0" smtClean="0"/>
              <a:t>להתמקד במניעת מלחמה</a:t>
            </a:r>
          </a:p>
          <a:p>
            <a:r>
              <a:rPr lang="he-IL" dirty="0" smtClean="0"/>
              <a:t>הכשרה מתאימה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המלצות: מה נדרש מכלל המערכת?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לשתף את משרד החוץ בשלב העיצוב</a:t>
            </a:r>
          </a:p>
          <a:p>
            <a:r>
              <a:rPr lang="he-IL" dirty="0" smtClean="0"/>
              <a:t>הפיתרון אינו הרחבה של היכולות בצבא אלא חיזוק </a:t>
            </a:r>
            <a:r>
              <a:rPr lang="he-IL" dirty="0" err="1" smtClean="0"/>
              <a:t>משה"ח</a:t>
            </a:r>
            <a:endParaRPr lang="he-IL" dirty="0" smtClean="0"/>
          </a:p>
          <a:p>
            <a:r>
              <a:rPr lang="he-IL" dirty="0" smtClean="0"/>
              <a:t>להתארגן בצורה רשתית</a:t>
            </a:r>
          </a:p>
          <a:p>
            <a:r>
              <a:rPr lang="he-IL" dirty="0" smtClean="0"/>
              <a:t>להתמקד במניעת מלחמה</a:t>
            </a:r>
          </a:p>
          <a:p>
            <a:r>
              <a:rPr lang="he-IL" dirty="0" smtClean="0"/>
              <a:t>לתחקר הצלחות כגון איראן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מגמות עומק בזירה הבינלאומית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שינויים טכנולוגיים:</a:t>
            </a:r>
          </a:p>
          <a:p>
            <a:pPr lvl="1"/>
            <a:r>
              <a:rPr lang="he-IL" dirty="0" smtClean="0"/>
              <a:t>מהפכת המידע – כל אחד יצרן וצרכן מידע</a:t>
            </a:r>
          </a:p>
          <a:p>
            <a:r>
              <a:rPr lang="he-IL" dirty="0" smtClean="0"/>
              <a:t>ירידה במשקלן של מדינות ועליית שחקנים חדשים</a:t>
            </a:r>
          </a:p>
          <a:p>
            <a:r>
              <a:rPr lang="he-IL" dirty="0" smtClean="0"/>
              <a:t>במקביל לעולם של מדינות עם שיקולים גיאופוליטיים עולם של רשתות</a:t>
            </a:r>
          </a:p>
          <a:p>
            <a:r>
              <a:rPr lang="he-IL" dirty="0" smtClean="0"/>
              <a:t>התפתחות עולם הסייבר</a:t>
            </a:r>
          </a:p>
          <a:p>
            <a:r>
              <a:rPr lang="he-IL" dirty="0" smtClean="0"/>
              <a:t>פיזור חדש של העוצמה</a:t>
            </a:r>
          </a:p>
          <a:p>
            <a:r>
              <a:rPr lang="he-IL" dirty="0" smtClean="0"/>
              <a:t>ביזור העוצמה</a:t>
            </a:r>
          </a:p>
          <a:p>
            <a:r>
              <a:rPr lang="he-IL" dirty="0" smtClean="0"/>
              <a:t>עליית שחקנים לא מדינתיים</a:t>
            </a:r>
          </a:p>
          <a:p>
            <a:r>
              <a:rPr lang="he-IL" dirty="0" smtClean="0"/>
              <a:t>אין יותר אבחנה בין פנים לחוץ</a:t>
            </a:r>
          </a:p>
          <a:p>
            <a:r>
              <a:rPr lang="he-IL" dirty="0" smtClean="0"/>
              <a:t>גלובליזציה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מביאות לשינוי באופי העימותים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שינוי באויב ובסביבת המלחמה</a:t>
            </a:r>
          </a:p>
          <a:p>
            <a:r>
              <a:rPr lang="he-IL" dirty="0" smtClean="0"/>
              <a:t>הסביבה מתוארת כ-</a:t>
            </a:r>
            <a:r>
              <a:rPr lang="en-US" dirty="0" smtClean="0"/>
              <a:t>VUCA</a:t>
            </a:r>
            <a:endParaRPr lang="he-IL" dirty="0" smtClean="0"/>
          </a:p>
          <a:p>
            <a:r>
              <a:rPr lang="he-IL" dirty="0" smtClean="0"/>
              <a:t>עליית שחקנים לא מדינתיים אלימים – תם עידן המלחמות הגדולות</a:t>
            </a:r>
          </a:p>
          <a:p>
            <a:r>
              <a:rPr lang="he-IL" dirty="0" smtClean="0"/>
              <a:t>ממלחמה בין אנשים למלחמה בתוך אנשים </a:t>
            </a:r>
          </a:p>
          <a:p>
            <a:r>
              <a:rPr lang="he-IL" dirty="0" smtClean="0"/>
              <a:t>ארגוני טרור שמסתתרים בתוך אוכלוסיה אזרחית ומאיימים על העורף</a:t>
            </a:r>
          </a:p>
          <a:p>
            <a:r>
              <a:rPr lang="he-IL" dirty="0" smtClean="0"/>
              <a:t>עלייה במשקלה של דעת הקהל</a:t>
            </a:r>
          </a:p>
          <a:p>
            <a:r>
              <a:rPr lang="he-IL" dirty="0" smtClean="0"/>
              <a:t>ערכאות בינ"ל</a:t>
            </a:r>
          </a:p>
          <a:p>
            <a:r>
              <a:rPr lang="he-IL" dirty="0" smtClean="0"/>
              <a:t>הסתעפות דיני המלחמה</a:t>
            </a:r>
          </a:p>
          <a:p>
            <a:r>
              <a:rPr lang="he-IL" dirty="0" smtClean="0"/>
              <a:t>שיח זכויות אדם</a:t>
            </a:r>
          </a:p>
          <a:p>
            <a:r>
              <a:rPr lang="he-IL" dirty="0" smtClean="0"/>
              <a:t>איומים חדשים – נשק תלול מסלול, סייבר וכד'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/>
              <a:t>השינויים מביאים לשינוי תפיסת המענה בעולם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לא ניתן להשיג הכרעה במחיר סביר</a:t>
            </a:r>
          </a:p>
          <a:p>
            <a:r>
              <a:rPr lang="he-IL" dirty="0" smtClean="0"/>
              <a:t>עוצמות קינטיות לא מביאות את הסחורה – קושי מהותי להציג הכרעה במושגים קינטיים</a:t>
            </a:r>
          </a:p>
          <a:p>
            <a:r>
              <a:rPr lang="he-IL" dirty="0" smtClean="0"/>
              <a:t>קושי לשלוט במידע ולעצב נרטיב של פעולה </a:t>
            </a:r>
          </a:p>
          <a:p>
            <a:r>
              <a:rPr lang="he-IL" dirty="0" smtClean="0"/>
              <a:t>נזק אגבי מנוצל ע"י היריב</a:t>
            </a:r>
          </a:p>
          <a:p>
            <a:r>
              <a:rPr lang="he-IL" dirty="0" smtClean="0"/>
              <a:t>עולה התפיסה של עוצמה רכה ואחר כך חכמה המבוססות על השפעה על היריב באמצעים לא קינטיים</a:t>
            </a:r>
          </a:p>
          <a:p>
            <a:r>
              <a:rPr lang="he-IL" dirty="0" smtClean="0"/>
              <a:t>גם האבחנה בין עוצמה רכה לקשה לא דיכוטומית</a:t>
            </a:r>
          </a:p>
          <a:p>
            <a:r>
              <a:rPr lang="he-IL" dirty="0" smtClean="0"/>
              <a:t>תפיסות רכות והיברידיות  חזקו בתרבויות אחרות (רוסיה וסין)</a:t>
            </a:r>
          </a:p>
          <a:p>
            <a:r>
              <a:rPr lang="he-IL" dirty="0" smtClean="0"/>
              <a:t>תפיסה של תחרות אסטרטגית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זה משפיע על תפיסת המענה בארץ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e-IL" dirty="0" smtClean="0"/>
              <a:t>שחיקת מרכיבי תפיסת הביטחון המסורתיים</a:t>
            </a:r>
          </a:p>
          <a:p>
            <a:r>
              <a:rPr lang="he-IL" dirty="0" smtClean="0"/>
              <a:t>הכרעה? המחיר יהיה גבוה וההישג לא ברור</a:t>
            </a:r>
          </a:p>
          <a:p>
            <a:r>
              <a:rPr lang="he-IL" dirty="0" smtClean="0"/>
              <a:t>חוסר במשאבים לתמוך במערכות צבאיות נרחבות בזירות שונות</a:t>
            </a:r>
          </a:p>
          <a:p>
            <a:r>
              <a:rPr lang="he-IL" dirty="0" smtClean="0"/>
              <a:t>חשש ממהלכים רכים – צלקות (לבנון) וחוסר אמונה – נוגד תרבות אסטרטגית</a:t>
            </a:r>
          </a:p>
          <a:p>
            <a:r>
              <a:rPr lang="he-IL" dirty="0" smtClean="0"/>
              <a:t>מבצעי מוצלחים כמו איראן, משטים לא תוחקרו ולא הפכו לחלק מהתרבות</a:t>
            </a:r>
          </a:p>
          <a:p>
            <a:r>
              <a:rPr lang="he-IL" dirty="0" smtClean="0"/>
              <a:t>עם זאת הרעיון של תפיסה רב-</a:t>
            </a:r>
            <a:r>
              <a:rPr lang="he-IL" dirty="0" err="1" smtClean="0"/>
              <a:t>מימדית</a:t>
            </a:r>
            <a:r>
              <a:rPr lang="he-IL" dirty="0" smtClean="0"/>
              <a:t> באה לידי ביטוי באסטרטגיית צה"ל</a:t>
            </a:r>
          </a:p>
          <a:p>
            <a:r>
              <a:rPr lang="he-IL" dirty="0" smtClean="0"/>
              <a:t>וכן בשיח האקדמי (דקל ועינב)</a:t>
            </a:r>
          </a:p>
          <a:p>
            <a:r>
              <a:rPr lang="he-IL" dirty="0" smtClean="0"/>
              <a:t>הבנה שמימד רך חזק  - יכול לסייע בצמצום הפצה של אמצעי לחימה, עיצוב תנאי המערכה (יחס אוכלוסיה), מרכיב זול</a:t>
            </a:r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איך זה משפיע על הדיפלומטיה (1)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דיפלומטיה תמיד השתנתה כתוצאה משינויים בסביבה</a:t>
            </a:r>
          </a:p>
          <a:p>
            <a:r>
              <a:rPr lang="he-IL" dirty="0" smtClean="0"/>
              <a:t>השינוי הבסיסי: ממועדון לרשת</a:t>
            </a:r>
          </a:p>
          <a:p>
            <a:r>
              <a:rPr lang="he-IL" dirty="0"/>
              <a:t>5</a:t>
            </a:r>
            <a:r>
              <a:rPr lang="he-IL" dirty="0" smtClean="0"/>
              <a:t> שינויים עיקריים:</a:t>
            </a:r>
          </a:p>
          <a:p>
            <a:pPr lvl="1"/>
            <a:r>
              <a:rPr lang="he-IL" dirty="0" smtClean="0"/>
              <a:t>מספר וסוגי השחקנים</a:t>
            </a:r>
          </a:p>
          <a:p>
            <a:pPr lvl="1"/>
            <a:r>
              <a:rPr lang="he-IL" dirty="0" smtClean="0"/>
              <a:t>כמות ורוחב הנושאים</a:t>
            </a:r>
          </a:p>
          <a:p>
            <a:pPr lvl="1"/>
            <a:r>
              <a:rPr lang="he-IL" dirty="0" smtClean="0"/>
              <a:t>מישור היחסים</a:t>
            </a:r>
          </a:p>
          <a:p>
            <a:pPr lvl="1"/>
            <a:r>
              <a:rPr lang="he-IL" dirty="0" smtClean="0"/>
              <a:t>המוסדות</a:t>
            </a:r>
          </a:p>
          <a:p>
            <a:pPr lvl="1"/>
            <a:r>
              <a:rPr lang="he-IL" dirty="0" smtClean="0"/>
              <a:t>הסוגים, האופנים, השיטות</a:t>
            </a:r>
          </a:p>
          <a:p>
            <a:pPr lvl="1"/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איך זה משפיע על הדיפלומטיה (2)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dirty="0" smtClean="0"/>
              <a:t>כניסת שחקנים חדשים:</a:t>
            </a:r>
          </a:p>
          <a:p>
            <a:pPr lvl="1"/>
            <a:r>
              <a:rPr lang="he-IL" dirty="0" smtClean="0"/>
              <a:t>משרדים אחרים</a:t>
            </a:r>
          </a:p>
          <a:p>
            <a:pPr lvl="1"/>
            <a:r>
              <a:rPr lang="he-IL" dirty="0" smtClean="0"/>
              <a:t>ארגונים לא ממשלתיים</a:t>
            </a:r>
          </a:p>
          <a:p>
            <a:pPr lvl="1"/>
            <a:r>
              <a:rPr lang="he-IL" dirty="0" smtClean="0"/>
              <a:t>רמות שונות של ממשל – מועצות וגופים סופרה לאומיים</a:t>
            </a:r>
          </a:p>
          <a:p>
            <a:pPr lvl="1"/>
            <a:r>
              <a:rPr lang="he-IL" dirty="0" smtClean="0"/>
              <a:t>עיתונאים, מכוני מחקר – המידע לא רק אצל דיפלומטים</a:t>
            </a:r>
          </a:p>
          <a:p>
            <a:pPr lvl="1"/>
            <a:r>
              <a:rPr lang="he-IL" dirty="0" smtClean="0"/>
              <a:t>עסקים</a:t>
            </a:r>
          </a:p>
          <a:p>
            <a:r>
              <a:rPr lang="he-IL" dirty="0" smtClean="0"/>
              <a:t>ראשי מדינות בקשר ישיר</a:t>
            </a:r>
          </a:p>
          <a:p>
            <a:r>
              <a:rPr lang="he-IL" dirty="0" smtClean="0"/>
              <a:t>מדינות פחות חשובות וכך גם ממשלות</a:t>
            </a:r>
          </a:p>
          <a:p>
            <a:r>
              <a:rPr lang="he-IL" dirty="0" smtClean="0"/>
              <a:t>הדיפלומטיה במשבר - משרדי חוץ מאבדים ממעמדם – יש הטוענים שהדיפלומטיה מתה</a:t>
            </a:r>
          </a:p>
          <a:p>
            <a:r>
              <a:rPr lang="he-IL" dirty="0" smtClean="0"/>
              <a:t>אין יותר אבחנה בין פנים לחוץ</a:t>
            </a:r>
          </a:p>
          <a:p>
            <a:endParaRPr lang="he-IL" dirty="0" smtClean="0"/>
          </a:p>
          <a:p>
            <a:endParaRPr lang="he-IL" dirty="0" smtClean="0"/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מהי דיפלומטיה?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ניהול יחסים בינ"ל בדרכי שלום</a:t>
            </a:r>
          </a:p>
          <a:p>
            <a:r>
              <a:rPr lang="he-IL" dirty="0" smtClean="0"/>
              <a:t>הפונקציות </a:t>
            </a:r>
            <a:r>
              <a:rPr lang="he-IL" dirty="0" err="1" smtClean="0"/>
              <a:t>העיקיות</a:t>
            </a:r>
            <a:r>
              <a:rPr lang="he-IL" dirty="0" smtClean="0"/>
              <a:t> – ייצוג, מו"מ ותקשורת</a:t>
            </a:r>
          </a:p>
          <a:p>
            <a:r>
              <a:rPr lang="he-IL" dirty="0" smtClean="0"/>
              <a:t>איזה כלים עיקריים יש לה?</a:t>
            </a:r>
          </a:p>
          <a:p>
            <a:r>
              <a:rPr lang="he-IL" dirty="0" smtClean="0"/>
              <a:t>כיצד השתנתה עם השנים</a:t>
            </a:r>
            <a:endParaRPr lang="he-I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איך זה משפיע על משרדי חוץ?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הם מאבדים ממעמדם – הם כבר לא שומרי הסף ובעלי המידע – על המגרש משחקים מנהיגים פוליטיים, אנשי עסקים, משרדים אחרים, עיתונאים, אקדמאים, חברי פרלמנט, </a:t>
            </a:r>
            <a:r>
              <a:rPr lang="he-IL" dirty="0" err="1" smtClean="0"/>
              <a:t>ארל"מים</a:t>
            </a:r>
            <a:r>
              <a:rPr lang="he-IL" dirty="0" smtClean="0"/>
              <a:t>, </a:t>
            </a:r>
          </a:p>
          <a:p>
            <a:r>
              <a:rPr lang="he-IL" dirty="0" smtClean="0"/>
              <a:t>משרדים אחרים מקבלים סמכויות והם יותר חזקים</a:t>
            </a:r>
          </a:p>
          <a:p>
            <a:r>
              <a:rPr lang="he-IL" dirty="0" smtClean="0"/>
              <a:t>גם ארגוני מודיעין וצבא עושים הרבה דיפלומטיה צבאית וחשאית)</a:t>
            </a:r>
          </a:p>
          <a:p>
            <a:r>
              <a:rPr lang="he-IL" dirty="0" smtClean="0"/>
              <a:t>בעיות כוח אדם ומשאבים, מורל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2362</TotalTime>
  <Words>776</Words>
  <Application>Microsoft Office PowerPoint</Application>
  <PresentationFormat>‫הצגה על המסך (4:3)</PresentationFormat>
  <Paragraphs>117</Paragraphs>
  <Slides>16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16</vt:i4>
      </vt:variant>
    </vt:vector>
  </HeadingPairs>
  <TitlesOfParts>
    <vt:vector size="17" baseType="lpstr">
      <vt:lpstr>ערכת נושא Office</vt:lpstr>
      <vt:lpstr>המחקר</vt:lpstr>
      <vt:lpstr>מגמות עומק בזירה הבינלאומית</vt:lpstr>
      <vt:lpstr>מביאות לשינוי באופי העימותים</vt:lpstr>
      <vt:lpstr>השינויים מביאים לשינוי תפיסת המענה בעולם</vt:lpstr>
      <vt:lpstr>זה משפיע על תפיסת המענה בארץ</vt:lpstr>
      <vt:lpstr>איך זה משפיע על הדיפלומטיה (1)</vt:lpstr>
      <vt:lpstr>איך זה משפיע על הדיפלומטיה (2)</vt:lpstr>
      <vt:lpstr>מהי דיפלומטיה?</vt:lpstr>
      <vt:lpstr>איך זה משפיע על משרדי חוץ?</vt:lpstr>
      <vt:lpstr>מה עושים משרדי חוץ כדי להתמודד עם הגבינה שזזה?</vt:lpstr>
      <vt:lpstr>איפה משרדי חוץ רלבנטיים באופן כללי?</vt:lpstr>
      <vt:lpstr>איפה יכולים משרדי החוץ לתרום מול האיומים החדשים?</vt:lpstr>
      <vt:lpstr>איפה יכולים משרדי החוץ לתרום מול האיומים החדשים (2) ?</vt:lpstr>
      <vt:lpstr>מה יכולה לעשות הדיפלומטיה הציבורית</vt:lpstr>
      <vt:lpstr>המלצות: מה נדרש ממשרדי חוץ?</vt:lpstr>
      <vt:lpstr>המלצות: מה נדרש מכלל המערכת?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haimwaxman</dc:creator>
  <cp:lastModifiedBy>haimwaxman</cp:lastModifiedBy>
  <cp:revision>10</cp:revision>
  <dcterms:created xsi:type="dcterms:W3CDTF">2018-01-24T15:37:09Z</dcterms:created>
  <dcterms:modified xsi:type="dcterms:W3CDTF">2018-01-26T06:59:42Z</dcterms:modified>
</cp:coreProperties>
</file>