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84" r:id="rId2"/>
    <p:sldId id="257" r:id="rId3"/>
    <p:sldId id="258" r:id="rId4"/>
    <p:sldId id="259" r:id="rId5"/>
    <p:sldId id="275" r:id="rId6"/>
    <p:sldId id="272" r:id="rId7"/>
    <p:sldId id="288" r:id="rId8"/>
    <p:sldId id="285" r:id="rId9"/>
    <p:sldId id="296" r:id="rId10"/>
    <p:sldId id="297" r:id="rId11"/>
    <p:sldId id="298" r:id="rId12"/>
    <p:sldId id="301" r:id="rId13"/>
    <p:sldId id="291" r:id="rId14"/>
    <p:sldId id="281" r:id="rId15"/>
    <p:sldId id="303" r:id="rId16"/>
    <p:sldId id="279" r:id="rId17"/>
    <p:sldId id="280" r:id="rId18"/>
    <p:sldId id="274" r:id="rId19"/>
    <p:sldId id="265" r:id="rId20"/>
    <p:sldId id="269" r:id="rId21"/>
    <p:sldId id="295" r:id="rId22"/>
    <p:sldId id="290" r:id="rId23"/>
    <p:sldId id="264" r:id="rId24"/>
    <p:sldId id="267" r:id="rId25"/>
    <p:sldId id="300" r:id="rId26"/>
  </p:sldIdLst>
  <p:sldSz cx="12192000" cy="6858000"/>
  <p:notesSz cx="6797675" cy="9926638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630CB6-C9AE-41CF-9F5D-FD7A123894CD}" v="2" dt="2019-01-07T05:16:13.6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 showGuides="1">
      <p:cViewPr varScale="1">
        <p:scale>
          <a:sx n="64" d="100"/>
          <a:sy n="64" d="100"/>
        </p:scale>
        <p:origin x="680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אורן שהם" userId="2fc1f811b7c09cf3" providerId="LiveId" clId="{C1630CB6-C9AE-41CF-9F5D-FD7A123894CD}"/>
    <pc:docChg chg="delSld modSld">
      <pc:chgData name="אורן שהם" userId="2fc1f811b7c09cf3" providerId="LiveId" clId="{C1630CB6-C9AE-41CF-9F5D-FD7A123894CD}" dt="2019-01-07T05:16:58.323" v="14" actId="2696"/>
      <pc:docMkLst>
        <pc:docMk/>
      </pc:docMkLst>
      <pc:sldChg chg="modSp">
        <pc:chgData name="אורן שהם" userId="2fc1f811b7c09cf3" providerId="LiveId" clId="{C1630CB6-C9AE-41CF-9F5D-FD7A123894CD}" dt="2019-01-07T05:16:13.650" v="13"/>
        <pc:sldMkLst>
          <pc:docMk/>
          <pc:sldMk cId="2826485506" sldId="285"/>
        </pc:sldMkLst>
        <pc:graphicFrameChg chg="mod modGraphic">
          <ac:chgData name="אורן שהם" userId="2fc1f811b7c09cf3" providerId="LiveId" clId="{C1630CB6-C9AE-41CF-9F5D-FD7A123894CD}" dt="2019-01-07T05:16:13.650" v="13"/>
          <ac:graphicFrameMkLst>
            <pc:docMk/>
            <pc:sldMk cId="2826485506" sldId="285"/>
            <ac:graphicFrameMk id="8" creationId="{867F0AF6-0B67-4AE4-A962-A53B2D049C58}"/>
          </ac:graphicFrameMkLst>
        </pc:graphicFrameChg>
      </pc:sldChg>
      <pc:sldChg chg="del">
        <pc:chgData name="אורן שהם" userId="2fc1f811b7c09cf3" providerId="LiveId" clId="{C1630CB6-C9AE-41CF-9F5D-FD7A123894CD}" dt="2019-01-07T05:16:58.323" v="14" actId="2696"/>
        <pc:sldMkLst>
          <pc:docMk/>
          <pc:sldMk cId="3777998443" sldId="289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5E51A3-414F-458C-B004-53B1BC428CD3}" type="doc">
      <dgm:prSet loTypeId="urn:microsoft.com/office/officeart/2005/8/layout/radial6" loCatId="cycle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8783C6FC-3440-479A-B300-BE179178F710}">
      <dgm:prSet phldrT="[טקסט]"/>
      <dgm:spPr/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הכנת סגל</a:t>
          </a:r>
        </a:p>
      </dgm:t>
    </dgm:pt>
    <dgm:pt modelId="{EBE952EB-F12F-45E8-9C10-4DC3439C896B}" type="parTrans" cxnId="{E777AD2C-59D8-4BE7-A85C-9485B3FFDD41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A50916F6-FB74-4A41-8E64-8BFD7C1A37E0}" type="sibTrans" cxnId="{E777AD2C-59D8-4BE7-A85C-9485B3FFDD41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4421811A-3859-4862-9C7C-21AD9B20FBE5}">
      <dgm:prSet phldrT="[טקסט]"/>
      <dgm:spPr/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סגל מוכן ומיומן</a:t>
          </a:r>
        </a:p>
      </dgm:t>
    </dgm:pt>
    <dgm:pt modelId="{E805F1A4-56D4-472B-A43D-8EA30D59C4C7}" type="parTrans" cxnId="{C41EEA9D-0062-41B9-AE7D-2EAF0CE33AEE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FAA8D5FC-04BC-4A36-A6D4-0614D579BB27}" type="sibTrans" cxnId="{C41EEA9D-0062-41B9-AE7D-2EAF0CE33AEE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3530FDAD-898B-40AB-A780-8B00B9EB9B12}">
      <dgm:prSet phldrT="[טקסט]"/>
      <dgm:spPr/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התאווררות וטעינת מצברים</a:t>
          </a:r>
        </a:p>
      </dgm:t>
    </dgm:pt>
    <dgm:pt modelId="{A770D51A-D7A6-4CAA-B2CC-8504E950660F}" type="parTrans" cxnId="{F5B3F5D2-61BB-46AC-8888-04216AF442E4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7DD20F8E-FA56-40AB-B986-42B2C12826E6}" type="sibTrans" cxnId="{F5B3F5D2-61BB-46AC-8888-04216AF442E4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1E708DC6-6810-4141-AECB-968BD8932C79}">
      <dgm:prSet phldrT="[טקסט]"/>
      <dgm:spPr/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מוכנות למחזור מ"ו</a:t>
          </a:r>
        </a:p>
      </dgm:t>
    </dgm:pt>
    <dgm:pt modelId="{E9039CC6-BA32-4752-A80C-6F31458E9834}" type="parTrans" cxnId="{1B92F903-A3A0-4074-93F8-84C92D31E11C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E0678F1C-B536-4C77-96F3-671EF49A59D5}" type="sibTrans" cxnId="{1B92F903-A3A0-4074-93F8-84C92D31E11C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08722B92-81BE-4555-AD5D-70747B440ACA}">
      <dgm:prSet phldrT="[טקסט]"/>
      <dgm:spPr/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הסגל כצוות מנצח</a:t>
          </a:r>
        </a:p>
      </dgm:t>
    </dgm:pt>
    <dgm:pt modelId="{B2AEEB15-BC9A-478A-BCD0-6EC33B47A018}" type="parTrans" cxnId="{6766BA6D-7084-4242-B4AC-8CC2CAED3308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05C0B926-B089-492A-997F-D4F51111A0BD}" type="sibTrans" cxnId="{6766BA6D-7084-4242-B4AC-8CC2CAED3308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708D0C96-3DDE-4D68-B6B4-348B0CF17E58}" type="pres">
      <dgm:prSet presAssocID="{0F5E51A3-414F-458C-B004-53B1BC428CD3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9C7496F-5B8B-419C-9B51-C1A22EDD30E3}" type="pres">
      <dgm:prSet presAssocID="{8783C6FC-3440-479A-B300-BE179178F710}" presName="centerShape" presStyleLbl="node0" presStyleIdx="0" presStyleCnt="1"/>
      <dgm:spPr/>
    </dgm:pt>
    <dgm:pt modelId="{5BA4F2FE-5822-4639-8E92-91B71D63501D}" type="pres">
      <dgm:prSet presAssocID="{4421811A-3859-4862-9C7C-21AD9B20FBE5}" presName="node" presStyleLbl="node1" presStyleIdx="0" presStyleCnt="4">
        <dgm:presLayoutVars>
          <dgm:bulletEnabled val="1"/>
        </dgm:presLayoutVars>
      </dgm:prSet>
      <dgm:spPr/>
    </dgm:pt>
    <dgm:pt modelId="{07D196F5-2964-410F-A01D-562F74DFFDE5}" type="pres">
      <dgm:prSet presAssocID="{4421811A-3859-4862-9C7C-21AD9B20FBE5}" presName="dummy" presStyleCnt="0"/>
      <dgm:spPr/>
    </dgm:pt>
    <dgm:pt modelId="{77370F25-BE55-4366-A6EB-51331ED91C8C}" type="pres">
      <dgm:prSet presAssocID="{FAA8D5FC-04BC-4A36-A6D4-0614D579BB27}" presName="sibTrans" presStyleLbl="sibTrans2D1" presStyleIdx="0" presStyleCnt="4"/>
      <dgm:spPr/>
    </dgm:pt>
    <dgm:pt modelId="{F2F710F6-FC0D-4073-940B-A97029C38506}" type="pres">
      <dgm:prSet presAssocID="{3530FDAD-898B-40AB-A780-8B00B9EB9B12}" presName="node" presStyleLbl="node1" presStyleIdx="1" presStyleCnt="4">
        <dgm:presLayoutVars>
          <dgm:bulletEnabled val="1"/>
        </dgm:presLayoutVars>
      </dgm:prSet>
      <dgm:spPr/>
    </dgm:pt>
    <dgm:pt modelId="{31A01177-F46B-43EC-8EF5-7C08726B2485}" type="pres">
      <dgm:prSet presAssocID="{3530FDAD-898B-40AB-A780-8B00B9EB9B12}" presName="dummy" presStyleCnt="0"/>
      <dgm:spPr/>
    </dgm:pt>
    <dgm:pt modelId="{6A86E140-B991-4295-ADE1-33D587E2E8F1}" type="pres">
      <dgm:prSet presAssocID="{7DD20F8E-FA56-40AB-B986-42B2C12826E6}" presName="sibTrans" presStyleLbl="sibTrans2D1" presStyleIdx="1" presStyleCnt="4"/>
      <dgm:spPr/>
    </dgm:pt>
    <dgm:pt modelId="{7821D6FA-4E5D-4D90-9D55-46AE3EF4B22E}" type="pres">
      <dgm:prSet presAssocID="{1E708DC6-6810-4141-AECB-968BD8932C79}" presName="node" presStyleLbl="node1" presStyleIdx="2" presStyleCnt="4">
        <dgm:presLayoutVars>
          <dgm:bulletEnabled val="1"/>
        </dgm:presLayoutVars>
      </dgm:prSet>
      <dgm:spPr/>
    </dgm:pt>
    <dgm:pt modelId="{03A9CE78-BDE1-4F24-B001-A88472C46BA0}" type="pres">
      <dgm:prSet presAssocID="{1E708DC6-6810-4141-AECB-968BD8932C79}" presName="dummy" presStyleCnt="0"/>
      <dgm:spPr/>
    </dgm:pt>
    <dgm:pt modelId="{A2B90087-22CD-4CC9-AA86-FC97F61D9EE8}" type="pres">
      <dgm:prSet presAssocID="{E0678F1C-B536-4C77-96F3-671EF49A59D5}" presName="sibTrans" presStyleLbl="sibTrans2D1" presStyleIdx="2" presStyleCnt="4"/>
      <dgm:spPr/>
    </dgm:pt>
    <dgm:pt modelId="{8A466E58-088D-4609-92A9-2B169733AC10}" type="pres">
      <dgm:prSet presAssocID="{08722B92-81BE-4555-AD5D-70747B440ACA}" presName="node" presStyleLbl="node1" presStyleIdx="3" presStyleCnt="4">
        <dgm:presLayoutVars>
          <dgm:bulletEnabled val="1"/>
        </dgm:presLayoutVars>
      </dgm:prSet>
      <dgm:spPr/>
    </dgm:pt>
    <dgm:pt modelId="{A69EF276-010C-46E3-AE11-E489E827B470}" type="pres">
      <dgm:prSet presAssocID="{08722B92-81BE-4555-AD5D-70747B440ACA}" presName="dummy" presStyleCnt="0"/>
      <dgm:spPr/>
    </dgm:pt>
    <dgm:pt modelId="{819C6CBB-3325-4840-B981-A3C87ECEB59A}" type="pres">
      <dgm:prSet presAssocID="{05C0B926-B089-492A-997F-D4F51111A0BD}" presName="sibTrans" presStyleLbl="sibTrans2D1" presStyleIdx="3" presStyleCnt="4"/>
      <dgm:spPr/>
    </dgm:pt>
  </dgm:ptLst>
  <dgm:cxnLst>
    <dgm:cxn modelId="{39310A01-044C-47E5-9B88-4D05BAC873B4}" type="presOf" srcId="{4421811A-3859-4862-9C7C-21AD9B20FBE5}" destId="{5BA4F2FE-5822-4639-8E92-91B71D63501D}" srcOrd="0" destOrd="0" presId="urn:microsoft.com/office/officeart/2005/8/layout/radial6"/>
    <dgm:cxn modelId="{1B92F903-A3A0-4074-93F8-84C92D31E11C}" srcId="{8783C6FC-3440-479A-B300-BE179178F710}" destId="{1E708DC6-6810-4141-AECB-968BD8932C79}" srcOrd="2" destOrd="0" parTransId="{E9039CC6-BA32-4752-A80C-6F31458E9834}" sibTransId="{E0678F1C-B536-4C77-96F3-671EF49A59D5}"/>
    <dgm:cxn modelId="{CB72D212-44DA-40A9-8868-59A38ADA091F}" type="presOf" srcId="{E0678F1C-B536-4C77-96F3-671EF49A59D5}" destId="{A2B90087-22CD-4CC9-AA86-FC97F61D9EE8}" srcOrd="0" destOrd="0" presId="urn:microsoft.com/office/officeart/2005/8/layout/radial6"/>
    <dgm:cxn modelId="{4ED30314-C47E-410C-B8D4-4B760BD7F16D}" type="presOf" srcId="{7DD20F8E-FA56-40AB-B986-42B2C12826E6}" destId="{6A86E140-B991-4295-ADE1-33D587E2E8F1}" srcOrd="0" destOrd="0" presId="urn:microsoft.com/office/officeart/2005/8/layout/radial6"/>
    <dgm:cxn modelId="{909A0B21-7E9E-4B9A-A0F5-E47B246BA713}" type="presOf" srcId="{FAA8D5FC-04BC-4A36-A6D4-0614D579BB27}" destId="{77370F25-BE55-4366-A6EB-51331ED91C8C}" srcOrd="0" destOrd="0" presId="urn:microsoft.com/office/officeart/2005/8/layout/radial6"/>
    <dgm:cxn modelId="{4AE69922-EA7D-4C85-9D53-3A7D0AB9F4F3}" type="presOf" srcId="{1E708DC6-6810-4141-AECB-968BD8932C79}" destId="{7821D6FA-4E5D-4D90-9D55-46AE3EF4B22E}" srcOrd="0" destOrd="0" presId="urn:microsoft.com/office/officeart/2005/8/layout/radial6"/>
    <dgm:cxn modelId="{E777AD2C-59D8-4BE7-A85C-9485B3FFDD41}" srcId="{0F5E51A3-414F-458C-B004-53B1BC428CD3}" destId="{8783C6FC-3440-479A-B300-BE179178F710}" srcOrd="0" destOrd="0" parTransId="{EBE952EB-F12F-45E8-9C10-4DC3439C896B}" sibTransId="{A50916F6-FB74-4A41-8E64-8BFD7C1A37E0}"/>
    <dgm:cxn modelId="{6766BA6D-7084-4242-B4AC-8CC2CAED3308}" srcId="{8783C6FC-3440-479A-B300-BE179178F710}" destId="{08722B92-81BE-4555-AD5D-70747B440ACA}" srcOrd="3" destOrd="0" parTransId="{B2AEEB15-BC9A-478A-BCD0-6EC33B47A018}" sibTransId="{05C0B926-B089-492A-997F-D4F51111A0BD}"/>
    <dgm:cxn modelId="{4B8E927A-1306-4587-8AEB-A455393D7FA9}" type="presOf" srcId="{8783C6FC-3440-479A-B300-BE179178F710}" destId="{49C7496F-5B8B-419C-9B51-C1A22EDD30E3}" srcOrd="0" destOrd="0" presId="urn:microsoft.com/office/officeart/2005/8/layout/radial6"/>
    <dgm:cxn modelId="{4F432493-1D18-46D4-A156-5C6952376D65}" type="presOf" srcId="{0F5E51A3-414F-458C-B004-53B1BC428CD3}" destId="{708D0C96-3DDE-4D68-B6B4-348B0CF17E58}" srcOrd="0" destOrd="0" presId="urn:microsoft.com/office/officeart/2005/8/layout/radial6"/>
    <dgm:cxn modelId="{63A89C95-C4DC-49CE-9E3B-0D30B270FA75}" type="presOf" srcId="{05C0B926-B089-492A-997F-D4F51111A0BD}" destId="{819C6CBB-3325-4840-B981-A3C87ECEB59A}" srcOrd="0" destOrd="0" presId="urn:microsoft.com/office/officeart/2005/8/layout/radial6"/>
    <dgm:cxn modelId="{C41EEA9D-0062-41B9-AE7D-2EAF0CE33AEE}" srcId="{8783C6FC-3440-479A-B300-BE179178F710}" destId="{4421811A-3859-4862-9C7C-21AD9B20FBE5}" srcOrd="0" destOrd="0" parTransId="{E805F1A4-56D4-472B-A43D-8EA30D59C4C7}" sibTransId="{FAA8D5FC-04BC-4A36-A6D4-0614D579BB27}"/>
    <dgm:cxn modelId="{2D2699C1-C375-4E78-ADE7-219B875574FA}" type="presOf" srcId="{08722B92-81BE-4555-AD5D-70747B440ACA}" destId="{8A466E58-088D-4609-92A9-2B169733AC10}" srcOrd="0" destOrd="0" presId="urn:microsoft.com/office/officeart/2005/8/layout/radial6"/>
    <dgm:cxn modelId="{BF547DCA-55A3-43C6-883A-743801E7F2B9}" type="presOf" srcId="{3530FDAD-898B-40AB-A780-8B00B9EB9B12}" destId="{F2F710F6-FC0D-4073-940B-A97029C38506}" srcOrd="0" destOrd="0" presId="urn:microsoft.com/office/officeart/2005/8/layout/radial6"/>
    <dgm:cxn modelId="{F5B3F5D2-61BB-46AC-8888-04216AF442E4}" srcId="{8783C6FC-3440-479A-B300-BE179178F710}" destId="{3530FDAD-898B-40AB-A780-8B00B9EB9B12}" srcOrd="1" destOrd="0" parTransId="{A770D51A-D7A6-4CAA-B2CC-8504E950660F}" sibTransId="{7DD20F8E-FA56-40AB-B986-42B2C12826E6}"/>
    <dgm:cxn modelId="{0DC895FC-ACAA-4055-BC20-3AE158456180}" type="presParOf" srcId="{708D0C96-3DDE-4D68-B6B4-348B0CF17E58}" destId="{49C7496F-5B8B-419C-9B51-C1A22EDD30E3}" srcOrd="0" destOrd="0" presId="urn:microsoft.com/office/officeart/2005/8/layout/radial6"/>
    <dgm:cxn modelId="{C61C2C4E-B8F9-46DE-B71E-98526D7F1F09}" type="presParOf" srcId="{708D0C96-3DDE-4D68-B6B4-348B0CF17E58}" destId="{5BA4F2FE-5822-4639-8E92-91B71D63501D}" srcOrd="1" destOrd="0" presId="urn:microsoft.com/office/officeart/2005/8/layout/radial6"/>
    <dgm:cxn modelId="{1246D457-8AE5-4987-896E-742501D336F1}" type="presParOf" srcId="{708D0C96-3DDE-4D68-B6B4-348B0CF17E58}" destId="{07D196F5-2964-410F-A01D-562F74DFFDE5}" srcOrd="2" destOrd="0" presId="urn:microsoft.com/office/officeart/2005/8/layout/radial6"/>
    <dgm:cxn modelId="{2FE86C19-5016-433E-9E24-9D7BED6AAD10}" type="presParOf" srcId="{708D0C96-3DDE-4D68-B6B4-348B0CF17E58}" destId="{77370F25-BE55-4366-A6EB-51331ED91C8C}" srcOrd="3" destOrd="0" presId="urn:microsoft.com/office/officeart/2005/8/layout/radial6"/>
    <dgm:cxn modelId="{B1CABCF4-6AB6-4A1D-A2DD-2B04446D14C0}" type="presParOf" srcId="{708D0C96-3DDE-4D68-B6B4-348B0CF17E58}" destId="{F2F710F6-FC0D-4073-940B-A97029C38506}" srcOrd="4" destOrd="0" presId="urn:microsoft.com/office/officeart/2005/8/layout/radial6"/>
    <dgm:cxn modelId="{79EB0D58-F650-41CC-8CB1-118AE21C0B7A}" type="presParOf" srcId="{708D0C96-3DDE-4D68-B6B4-348B0CF17E58}" destId="{31A01177-F46B-43EC-8EF5-7C08726B2485}" srcOrd="5" destOrd="0" presId="urn:microsoft.com/office/officeart/2005/8/layout/radial6"/>
    <dgm:cxn modelId="{C13FDE78-52B7-4C82-B3F7-79D34B0BE44C}" type="presParOf" srcId="{708D0C96-3DDE-4D68-B6B4-348B0CF17E58}" destId="{6A86E140-B991-4295-ADE1-33D587E2E8F1}" srcOrd="6" destOrd="0" presId="urn:microsoft.com/office/officeart/2005/8/layout/radial6"/>
    <dgm:cxn modelId="{40F5AB65-8CBF-4E7B-89F3-4E2BE04C4E2F}" type="presParOf" srcId="{708D0C96-3DDE-4D68-B6B4-348B0CF17E58}" destId="{7821D6FA-4E5D-4D90-9D55-46AE3EF4B22E}" srcOrd="7" destOrd="0" presId="urn:microsoft.com/office/officeart/2005/8/layout/radial6"/>
    <dgm:cxn modelId="{AC43FFAD-11B0-4D64-B607-BE4EF10C436B}" type="presParOf" srcId="{708D0C96-3DDE-4D68-B6B4-348B0CF17E58}" destId="{03A9CE78-BDE1-4F24-B001-A88472C46BA0}" srcOrd="8" destOrd="0" presId="urn:microsoft.com/office/officeart/2005/8/layout/radial6"/>
    <dgm:cxn modelId="{8A90D58C-C369-499A-A44B-72A50A261268}" type="presParOf" srcId="{708D0C96-3DDE-4D68-B6B4-348B0CF17E58}" destId="{A2B90087-22CD-4CC9-AA86-FC97F61D9EE8}" srcOrd="9" destOrd="0" presId="urn:microsoft.com/office/officeart/2005/8/layout/radial6"/>
    <dgm:cxn modelId="{557788CF-79D1-4D1C-9736-03C0EAEB0231}" type="presParOf" srcId="{708D0C96-3DDE-4D68-B6B4-348B0CF17E58}" destId="{8A466E58-088D-4609-92A9-2B169733AC10}" srcOrd="10" destOrd="0" presId="urn:microsoft.com/office/officeart/2005/8/layout/radial6"/>
    <dgm:cxn modelId="{4D9AAA4D-FF8C-4EC0-A2B7-8FC0150BD435}" type="presParOf" srcId="{708D0C96-3DDE-4D68-B6B4-348B0CF17E58}" destId="{A69EF276-010C-46E3-AE11-E489E827B470}" srcOrd="11" destOrd="0" presId="urn:microsoft.com/office/officeart/2005/8/layout/radial6"/>
    <dgm:cxn modelId="{EBBC40D1-B44C-4F7B-B632-29EBF1EBA159}" type="presParOf" srcId="{708D0C96-3DDE-4D68-B6B4-348B0CF17E58}" destId="{819C6CBB-3325-4840-B981-A3C87ECEB59A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38A87C-853A-4279-85C4-161D5257BCBB}" type="doc">
      <dgm:prSet loTypeId="urn:microsoft.com/office/officeart/2005/8/layout/radial1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114BE48F-A6ED-46F9-B7CE-4AC149B3A506}">
      <dgm:prSet phldrT="[טקסט]"/>
      <dgm:spPr>
        <a:solidFill>
          <a:schemeClr val="tx1"/>
        </a:solidFill>
      </dgm:spPr>
      <dgm:t>
        <a:bodyPr/>
        <a:lstStyle/>
        <a:p>
          <a:pPr rtl="1"/>
          <a:r>
            <a:rPr lang="he-IL" b="1" dirty="0">
              <a:latin typeface="David" panose="020E0502060401010101" pitchFamily="34" charset="-79"/>
              <a:cs typeface="David" panose="020E0502060401010101" pitchFamily="34" charset="-79"/>
            </a:rPr>
            <a:t>תחקור מחזור</a:t>
          </a:r>
        </a:p>
      </dgm:t>
    </dgm:pt>
    <dgm:pt modelId="{76621D88-2427-4DC2-9E18-947B04466954}" type="parTrans" cxnId="{30B158CA-A5CC-44CD-B879-EEA9E9E8E1DC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1BC5EF33-3D4D-443F-A219-0F03B2375E6D}" type="sibTrans" cxnId="{30B158CA-A5CC-44CD-B879-EEA9E9E8E1DC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10A3257F-170E-4366-BC59-4F010D9EB625}">
      <dgm:prSet phldrT="[טקסט]"/>
      <dgm:spPr>
        <a:solidFill>
          <a:schemeClr val="accent2"/>
        </a:solidFill>
      </dgm:spPr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תחקירי צוותים (מוקדים)</a:t>
          </a:r>
        </a:p>
      </dgm:t>
    </dgm:pt>
    <dgm:pt modelId="{30FB812D-23BF-4A82-8394-2D7DE1F395FA}" type="parTrans" cxnId="{AC709153-5841-4C15-B895-AE4A79861884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DFC6A84F-F482-453F-B542-54F807994D2C}" type="sibTrans" cxnId="{AC709153-5841-4C15-B895-AE4A79861884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81D72A24-9F4B-4305-9E75-6B0557A3D2C0}">
      <dgm:prSet phldrT="[טקסט]"/>
      <dgm:spPr>
        <a:solidFill>
          <a:schemeClr val="accent2"/>
        </a:solidFill>
      </dgm:spPr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שאלון משוב </a:t>
          </a:r>
          <a:br>
            <a:rPr lang="en-US" dirty="0">
              <a:latin typeface="David" panose="020E0502060401010101" pitchFamily="34" charset="-79"/>
              <a:cs typeface="David" panose="020E0502060401010101" pitchFamily="34" charset="-79"/>
            </a:rPr>
          </a:br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סוף קורס</a:t>
          </a:r>
        </a:p>
      </dgm:t>
    </dgm:pt>
    <dgm:pt modelId="{884FD990-528B-4A9C-8B6C-E2F71AB2740C}" type="parTrans" cxnId="{A5FA69C7-3BDD-4C11-A13C-56AF3CCB2DC1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14F302B2-E6A1-415F-AB39-5B981CB391FA}" type="sibTrans" cxnId="{A5FA69C7-3BDD-4C11-A13C-56AF3CCB2DC1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6FB6B6E5-EFD8-4FD1-8CBF-B1AF0566B01B}">
      <dgm:prSet phldrT="[טקסט]"/>
      <dgm:spPr/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סיכום אישי-</a:t>
          </a:r>
          <a:br>
            <a:rPr lang="en-US" dirty="0">
              <a:latin typeface="David" panose="020E0502060401010101" pitchFamily="34" charset="-79"/>
              <a:cs typeface="David" panose="020E0502060401010101" pitchFamily="34" charset="-79"/>
            </a:rPr>
          </a:br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סגל</a:t>
          </a:r>
        </a:p>
      </dgm:t>
    </dgm:pt>
    <dgm:pt modelId="{87377843-0EC0-49F8-8E56-8A77A5946FA2}" type="parTrans" cxnId="{2D516700-28BF-4741-B755-40B59803329B}">
      <dgm:prSet/>
      <dgm:spPr/>
      <dgm:t>
        <a:bodyPr/>
        <a:lstStyle/>
        <a:p>
          <a:pPr rtl="1"/>
          <a:endParaRPr lang="he-IL"/>
        </a:p>
      </dgm:t>
    </dgm:pt>
    <dgm:pt modelId="{DEF420D9-03D9-48E3-A7D5-C0075E7B0060}" type="sibTrans" cxnId="{2D516700-28BF-4741-B755-40B59803329B}">
      <dgm:prSet/>
      <dgm:spPr/>
      <dgm:t>
        <a:bodyPr/>
        <a:lstStyle/>
        <a:p>
          <a:pPr rtl="1"/>
          <a:endParaRPr lang="he-IL"/>
        </a:p>
      </dgm:t>
    </dgm:pt>
    <dgm:pt modelId="{6F856E27-9D81-4E2D-B834-3726185155F2}">
      <dgm:prSet phldrT="[טקסט]"/>
      <dgm:spPr>
        <a:solidFill>
          <a:schemeClr val="bg2">
            <a:lumMod val="50000"/>
          </a:schemeClr>
        </a:solidFill>
      </dgm:spPr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ריכוז הנחיות </a:t>
          </a:r>
          <a:br>
            <a:rPr lang="en-US" dirty="0">
              <a:latin typeface="David" panose="020E0502060401010101" pitchFamily="34" charset="-79"/>
              <a:cs typeface="David" panose="020E0502060401010101" pitchFamily="34" charset="-79"/>
            </a:rPr>
          </a:br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מ. המב"ל</a:t>
          </a:r>
        </a:p>
      </dgm:t>
    </dgm:pt>
    <dgm:pt modelId="{9A20A772-35EC-4638-BAD7-6EFC78A84436}" type="parTrans" cxnId="{EA74D48A-F9C9-463C-A796-5A07C0FD8F56}">
      <dgm:prSet/>
      <dgm:spPr/>
      <dgm:t>
        <a:bodyPr/>
        <a:lstStyle/>
        <a:p>
          <a:pPr rtl="1"/>
          <a:endParaRPr lang="he-IL"/>
        </a:p>
      </dgm:t>
    </dgm:pt>
    <dgm:pt modelId="{58BB86ED-D1D7-4E96-A75A-96B0DB533B6F}" type="sibTrans" cxnId="{EA74D48A-F9C9-463C-A796-5A07C0FD8F56}">
      <dgm:prSet/>
      <dgm:spPr/>
      <dgm:t>
        <a:bodyPr/>
        <a:lstStyle/>
        <a:p>
          <a:pPr rtl="1"/>
          <a:endParaRPr lang="he-IL"/>
        </a:p>
      </dgm:t>
    </dgm:pt>
    <dgm:pt modelId="{A8B21738-8F44-4902-9931-882DFF0BB1A4}">
      <dgm:prSet phldrT="[טקסט]"/>
      <dgm:spPr>
        <a:solidFill>
          <a:schemeClr val="accent6">
            <a:lumMod val="75000"/>
          </a:schemeClr>
        </a:solidFill>
      </dgm:spPr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סיכום רמטכ"ל</a:t>
          </a:r>
        </a:p>
      </dgm:t>
    </dgm:pt>
    <dgm:pt modelId="{46C97BAB-76E0-4538-8E62-29A8BC925DDA}" type="parTrans" cxnId="{D6C7C173-F90E-41BE-9D87-488EC99A44C7}">
      <dgm:prSet/>
      <dgm:spPr/>
      <dgm:t>
        <a:bodyPr/>
        <a:lstStyle/>
        <a:p>
          <a:pPr rtl="1"/>
          <a:endParaRPr lang="he-IL"/>
        </a:p>
      </dgm:t>
    </dgm:pt>
    <dgm:pt modelId="{6AF3F2EC-4ED2-4B4C-98DB-AF856898118B}" type="sibTrans" cxnId="{D6C7C173-F90E-41BE-9D87-488EC99A44C7}">
      <dgm:prSet/>
      <dgm:spPr/>
      <dgm:t>
        <a:bodyPr/>
        <a:lstStyle/>
        <a:p>
          <a:pPr rtl="1"/>
          <a:endParaRPr lang="he-IL"/>
        </a:p>
      </dgm:t>
    </dgm:pt>
    <dgm:pt modelId="{AAB35C2C-29C7-4B35-869E-D924D1D8E5ED}">
      <dgm:prSet phldrT="[טקסט]"/>
      <dgm:spPr>
        <a:solidFill>
          <a:srgbClr val="FF0000"/>
        </a:solidFill>
      </dgm:spPr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נייר סיכום אישי- חניך</a:t>
          </a:r>
        </a:p>
      </dgm:t>
    </dgm:pt>
    <dgm:pt modelId="{23DC1C56-9149-4432-B871-7604A83ABB6D}" type="parTrans" cxnId="{A16FDFE2-680C-4594-9448-24CCB68115CE}">
      <dgm:prSet/>
      <dgm:spPr/>
      <dgm:t>
        <a:bodyPr/>
        <a:lstStyle/>
        <a:p>
          <a:pPr rtl="1"/>
          <a:endParaRPr lang="he-IL"/>
        </a:p>
      </dgm:t>
    </dgm:pt>
    <dgm:pt modelId="{69A439C8-EB70-46F4-B333-7DB2F0E89CC8}" type="sibTrans" cxnId="{A16FDFE2-680C-4594-9448-24CCB68115CE}">
      <dgm:prSet/>
      <dgm:spPr/>
      <dgm:t>
        <a:bodyPr/>
        <a:lstStyle/>
        <a:p>
          <a:pPr rtl="1"/>
          <a:endParaRPr lang="he-IL"/>
        </a:p>
      </dgm:t>
    </dgm:pt>
    <dgm:pt modelId="{1F1164DB-950C-427B-94AE-4C6EC021EEEF}">
      <dgm:prSet phldrT="[טקסט]"/>
      <dgm:spPr>
        <a:solidFill>
          <a:schemeClr val="accent2"/>
        </a:solidFill>
      </dgm:spPr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שיחות סיכום (מדריך, מ. מב"ל)</a:t>
          </a:r>
        </a:p>
      </dgm:t>
    </dgm:pt>
    <dgm:pt modelId="{4A33F8C7-9689-478A-8869-9F75084A4E07}" type="parTrans" cxnId="{B050DC1D-615B-4FD3-94EB-1D92291FC071}">
      <dgm:prSet/>
      <dgm:spPr/>
      <dgm:t>
        <a:bodyPr/>
        <a:lstStyle/>
        <a:p>
          <a:pPr rtl="1"/>
          <a:endParaRPr lang="he-IL"/>
        </a:p>
      </dgm:t>
    </dgm:pt>
    <dgm:pt modelId="{14426CB1-9D67-4C87-9FDD-DDB9C74D6FBB}" type="sibTrans" cxnId="{B050DC1D-615B-4FD3-94EB-1D92291FC071}">
      <dgm:prSet/>
      <dgm:spPr/>
      <dgm:t>
        <a:bodyPr/>
        <a:lstStyle/>
        <a:p>
          <a:pPr rtl="1"/>
          <a:endParaRPr lang="he-IL"/>
        </a:p>
      </dgm:t>
    </dgm:pt>
    <dgm:pt modelId="{5BDEEAFF-CF3A-47EC-AF97-5FBC71D4CB60}" type="pres">
      <dgm:prSet presAssocID="{0038A87C-853A-4279-85C4-161D5257BCBB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1D64BAE-C286-4CDF-8650-98B653A443AF}" type="pres">
      <dgm:prSet presAssocID="{114BE48F-A6ED-46F9-B7CE-4AC149B3A506}" presName="centerShape" presStyleLbl="node0" presStyleIdx="0" presStyleCnt="1"/>
      <dgm:spPr/>
    </dgm:pt>
    <dgm:pt modelId="{B1CFCF2D-D317-48BA-BB58-DAC08892B6FD}" type="pres">
      <dgm:prSet presAssocID="{23DC1C56-9149-4432-B871-7604A83ABB6D}" presName="Name9" presStyleLbl="parChTrans1D2" presStyleIdx="0" presStyleCnt="7"/>
      <dgm:spPr/>
    </dgm:pt>
    <dgm:pt modelId="{317899FE-F831-4E87-8F5C-7B9AB5AAA21B}" type="pres">
      <dgm:prSet presAssocID="{23DC1C56-9149-4432-B871-7604A83ABB6D}" presName="connTx" presStyleLbl="parChTrans1D2" presStyleIdx="0" presStyleCnt="7"/>
      <dgm:spPr/>
    </dgm:pt>
    <dgm:pt modelId="{31AE8002-4706-49DA-8906-5CE4C742BED3}" type="pres">
      <dgm:prSet presAssocID="{AAB35C2C-29C7-4B35-869E-D924D1D8E5ED}" presName="node" presStyleLbl="node1" presStyleIdx="0" presStyleCnt="7">
        <dgm:presLayoutVars>
          <dgm:bulletEnabled val="1"/>
        </dgm:presLayoutVars>
      </dgm:prSet>
      <dgm:spPr/>
    </dgm:pt>
    <dgm:pt modelId="{9DD35D0A-D23C-4955-9384-A92608909504}" type="pres">
      <dgm:prSet presAssocID="{4A33F8C7-9689-478A-8869-9F75084A4E07}" presName="Name9" presStyleLbl="parChTrans1D2" presStyleIdx="1" presStyleCnt="7"/>
      <dgm:spPr/>
    </dgm:pt>
    <dgm:pt modelId="{22C7231D-7E73-4A53-B6AB-50472FA1C833}" type="pres">
      <dgm:prSet presAssocID="{4A33F8C7-9689-478A-8869-9F75084A4E07}" presName="connTx" presStyleLbl="parChTrans1D2" presStyleIdx="1" presStyleCnt="7"/>
      <dgm:spPr/>
    </dgm:pt>
    <dgm:pt modelId="{B5B76A1C-FE2A-4912-B8DF-41FF770CC7D1}" type="pres">
      <dgm:prSet presAssocID="{1F1164DB-950C-427B-94AE-4C6EC021EEEF}" presName="node" presStyleLbl="node1" presStyleIdx="1" presStyleCnt="7">
        <dgm:presLayoutVars>
          <dgm:bulletEnabled val="1"/>
        </dgm:presLayoutVars>
      </dgm:prSet>
      <dgm:spPr/>
    </dgm:pt>
    <dgm:pt modelId="{38984372-D1C2-4159-8BE1-DA9DDE657E20}" type="pres">
      <dgm:prSet presAssocID="{30FB812D-23BF-4A82-8394-2D7DE1F395FA}" presName="Name9" presStyleLbl="parChTrans1D2" presStyleIdx="2" presStyleCnt="7"/>
      <dgm:spPr/>
    </dgm:pt>
    <dgm:pt modelId="{B4D190C3-D378-4ACE-96E0-22EAFCA6B741}" type="pres">
      <dgm:prSet presAssocID="{30FB812D-23BF-4A82-8394-2D7DE1F395FA}" presName="connTx" presStyleLbl="parChTrans1D2" presStyleIdx="2" presStyleCnt="7"/>
      <dgm:spPr/>
    </dgm:pt>
    <dgm:pt modelId="{ABF8EE02-F8F1-4AF8-AE53-39BDD85781F4}" type="pres">
      <dgm:prSet presAssocID="{10A3257F-170E-4366-BC59-4F010D9EB625}" presName="node" presStyleLbl="node1" presStyleIdx="2" presStyleCnt="7">
        <dgm:presLayoutVars>
          <dgm:bulletEnabled val="1"/>
        </dgm:presLayoutVars>
      </dgm:prSet>
      <dgm:spPr/>
    </dgm:pt>
    <dgm:pt modelId="{D26FB8BE-E17F-492C-B00A-3742AB86CC45}" type="pres">
      <dgm:prSet presAssocID="{884FD990-528B-4A9C-8B6C-E2F71AB2740C}" presName="Name9" presStyleLbl="parChTrans1D2" presStyleIdx="3" presStyleCnt="7"/>
      <dgm:spPr/>
    </dgm:pt>
    <dgm:pt modelId="{AB8B9A9D-60BC-451B-91E2-797C892AE51B}" type="pres">
      <dgm:prSet presAssocID="{884FD990-528B-4A9C-8B6C-E2F71AB2740C}" presName="connTx" presStyleLbl="parChTrans1D2" presStyleIdx="3" presStyleCnt="7"/>
      <dgm:spPr/>
    </dgm:pt>
    <dgm:pt modelId="{15306B93-6449-44EF-BFB8-6330F1954DDD}" type="pres">
      <dgm:prSet presAssocID="{81D72A24-9F4B-4305-9E75-6B0557A3D2C0}" presName="node" presStyleLbl="node1" presStyleIdx="3" presStyleCnt="7">
        <dgm:presLayoutVars>
          <dgm:bulletEnabled val="1"/>
        </dgm:presLayoutVars>
      </dgm:prSet>
      <dgm:spPr/>
    </dgm:pt>
    <dgm:pt modelId="{CDE4DEB8-4D52-4127-BDFA-EF27E0BAA125}" type="pres">
      <dgm:prSet presAssocID="{87377843-0EC0-49F8-8E56-8A77A5946FA2}" presName="Name9" presStyleLbl="parChTrans1D2" presStyleIdx="4" presStyleCnt="7"/>
      <dgm:spPr/>
    </dgm:pt>
    <dgm:pt modelId="{29A25FDB-BE4E-4AFE-A183-A0088467232A}" type="pres">
      <dgm:prSet presAssocID="{87377843-0EC0-49F8-8E56-8A77A5946FA2}" presName="connTx" presStyleLbl="parChTrans1D2" presStyleIdx="4" presStyleCnt="7"/>
      <dgm:spPr/>
    </dgm:pt>
    <dgm:pt modelId="{85B15225-22A4-4F9D-9EBF-BD46AFEF9C68}" type="pres">
      <dgm:prSet presAssocID="{6FB6B6E5-EFD8-4FD1-8CBF-B1AF0566B01B}" presName="node" presStyleLbl="node1" presStyleIdx="4" presStyleCnt="7">
        <dgm:presLayoutVars>
          <dgm:bulletEnabled val="1"/>
        </dgm:presLayoutVars>
      </dgm:prSet>
      <dgm:spPr/>
    </dgm:pt>
    <dgm:pt modelId="{37BF6E70-874F-45E0-BDEF-D4C619200A64}" type="pres">
      <dgm:prSet presAssocID="{9A20A772-35EC-4638-BAD7-6EFC78A84436}" presName="Name9" presStyleLbl="parChTrans1D2" presStyleIdx="5" presStyleCnt="7"/>
      <dgm:spPr/>
    </dgm:pt>
    <dgm:pt modelId="{09E01A0D-86CE-4CF8-849E-283B995586D2}" type="pres">
      <dgm:prSet presAssocID="{9A20A772-35EC-4638-BAD7-6EFC78A84436}" presName="connTx" presStyleLbl="parChTrans1D2" presStyleIdx="5" presStyleCnt="7"/>
      <dgm:spPr/>
    </dgm:pt>
    <dgm:pt modelId="{7979BCE8-D9CD-45DC-A99F-2ABF4A0FA1EF}" type="pres">
      <dgm:prSet presAssocID="{6F856E27-9D81-4E2D-B834-3726185155F2}" presName="node" presStyleLbl="node1" presStyleIdx="5" presStyleCnt="7">
        <dgm:presLayoutVars>
          <dgm:bulletEnabled val="1"/>
        </dgm:presLayoutVars>
      </dgm:prSet>
      <dgm:spPr/>
    </dgm:pt>
    <dgm:pt modelId="{C730B82E-6F96-421F-A672-F904BCDE4FCB}" type="pres">
      <dgm:prSet presAssocID="{46C97BAB-76E0-4538-8E62-29A8BC925DDA}" presName="Name9" presStyleLbl="parChTrans1D2" presStyleIdx="6" presStyleCnt="7"/>
      <dgm:spPr/>
    </dgm:pt>
    <dgm:pt modelId="{B56CF240-FA01-4A55-B88F-4AC13FE05510}" type="pres">
      <dgm:prSet presAssocID="{46C97BAB-76E0-4538-8E62-29A8BC925DDA}" presName="connTx" presStyleLbl="parChTrans1D2" presStyleIdx="6" presStyleCnt="7"/>
      <dgm:spPr/>
    </dgm:pt>
    <dgm:pt modelId="{DD48AF73-42E8-4EC5-938D-D29644D8EB8E}" type="pres">
      <dgm:prSet presAssocID="{A8B21738-8F44-4902-9931-882DFF0BB1A4}" presName="node" presStyleLbl="node1" presStyleIdx="6" presStyleCnt="7">
        <dgm:presLayoutVars>
          <dgm:bulletEnabled val="1"/>
        </dgm:presLayoutVars>
      </dgm:prSet>
      <dgm:spPr/>
    </dgm:pt>
  </dgm:ptLst>
  <dgm:cxnLst>
    <dgm:cxn modelId="{2D516700-28BF-4741-B755-40B59803329B}" srcId="{114BE48F-A6ED-46F9-B7CE-4AC149B3A506}" destId="{6FB6B6E5-EFD8-4FD1-8CBF-B1AF0566B01B}" srcOrd="4" destOrd="0" parTransId="{87377843-0EC0-49F8-8E56-8A77A5946FA2}" sibTransId="{DEF420D9-03D9-48E3-A7D5-C0075E7B0060}"/>
    <dgm:cxn modelId="{F1334604-9F94-4B7B-8EC7-DC46E8FBC0FA}" type="presOf" srcId="{884FD990-528B-4A9C-8B6C-E2F71AB2740C}" destId="{AB8B9A9D-60BC-451B-91E2-797C892AE51B}" srcOrd="1" destOrd="0" presId="urn:microsoft.com/office/officeart/2005/8/layout/radial1"/>
    <dgm:cxn modelId="{6B41B30B-C8EE-49B2-BBB3-49480A3A321A}" type="presOf" srcId="{87377843-0EC0-49F8-8E56-8A77A5946FA2}" destId="{CDE4DEB8-4D52-4127-BDFA-EF27E0BAA125}" srcOrd="0" destOrd="0" presId="urn:microsoft.com/office/officeart/2005/8/layout/radial1"/>
    <dgm:cxn modelId="{213F290D-362C-4751-851F-4A2D65608D86}" type="presOf" srcId="{0038A87C-853A-4279-85C4-161D5257BCBB}" destId="{5BDEEAFF-CF3A-47EC-AF97-5FBC71D4CB60}" srcOrd="0" destOrd="0" presId="urn:microsoft.com/office/officeart/2005/8/layout/radial1"/>
    <dgm:cxn modelId="{49526E14-EB44-401E-B762-61F461F4957C}" type="presOf" srcId="{23DC1C56-9149-4432-B871-7604A83ABB6D}" destId="{317899FE-F831-4E87-8F5C-7B9AB5AAA21B}" srcOrd="1" destOrd="0" presId="urn:microsoft.com/office/officeart/2005/8/layout/radial1"/>
    <dgm:cxn modelId="{B050DC1D-615B-4FD3-94EB-1D92291FC071}" srcId="{114BE48F-A6ED-46F9-B7CE-4AC149B3A506}" destId="{1F1164DB-950C-427B-94AE-4C6EC021EEEF}" srcOrd="1" destOrd="0" parTransId="{4A33F8C7-9689-478A-8869-9F75084A4E07}" sibTransId="{14426CB1-9D67-4C87-9FDD-DDB9C74D6FBB}"/>
    <dgm:cxn modelId="{AA3F991E-6033-4630-9F37-60530CA61D73}" type="presOf" srcId="{87377843-0EC0-49F8-8E56-8A77A5946FA2}" destId="{29A25FDB-BE4E-4AFE-A183-A0088467232A}" srcOrd="1" destOrd="0" presId="urn:microsoft.com/office/officeart/2005/8/layout/radial1"/>
    <dgm:cxn modelId="{C338012E-74DC-4A04-A58A-DDA3EB73AED6}" type="presOf" srcId="{6FB6B6E5-EFD8-4FD1-8CBF-B1AF0566B01B}" destId="{85B15225-22A4-4F9D-9EBF-BD46AFEF9C68}" srcOrd="0" destOrd="0" presId="urn:microsoft.com/office/officeart/2005/8/layout/radial1"/>
    <dgm:cxn modelId="{67F0D92E-81B6-4005-A56D-F8AC34520D34}" type="presOf" srcId="{A8B21738-8F44-4902-9931-882DFF0BB1A4}" destId="{DD48AF73-42E8-4EC5-938D-D29644D8EB8E}" srcOrd="0" destOrd="0" presId="urn:microsoft.com/office/officeart/2005/8/layout/radial1"/>
    <dgm:cxn modelId="{599F1E3B-058F-435B-8997-AA0B17E4DF7B}" type="presOf" srcId="{30FB812D-23BF-4A82-8394-2D7DE1F395FA}" destId="{38984372-D1C2-4159-8BE1-DA9DDE657E20}" srcOrd="0" destOrd="0" presId="urn:microsoft.com/office/officeart/2005/8/layout/radial1"/>
    <dgm:cxn modelId="{BD38C361-ECC5-41E6-96DF-D22D05F0D7DC}" type="presOf" srcId="{6F856E27-9D81-4E2D-B834-3726185155F2}" destId="{7979BCE8-D9CD-45DC-A99F-2ABF4A0FA1EF}" srcOrd="0" destOrd="0" presId="urn:microsoft.com/office/officeart/2005/8/layout/radial1"/>
    <dgm:cxn modelId="{6BD36C73-0AA7-4ADB-9E85-D26F205BA727}" type="presOf" srcId="{4A33F8C7-9689-478A-8869-9F75084A4E07}" destId="{22C7231D-7E73-4A53-B6AB-50472FA1C833}" srcOrd="1" destOrd="0" presId="urn:microsoft.com/office/officeart/2005/8/layout/radial1"/>
    <dgm:cxn modelId="{AC709153-5841-4C15-B895-AE4A79861884}" srcId="{114BE48F-A6ED-46F9-B7CE-4AC149B3A506}" destId="{10A3257F-170E-4366-BC59-4F010D9EB625}" srcOrd="2" destOrd="0" parTransId="{30FB812D-23BF-4A82-8394-2D7DE1F395FA}" sibTransId="{DFC6A84F-F482-453F-B542-54F807994D2C}"/>
    <dgm:cxn modelId="{D6C7C173-F90E-41BE-9D87-488EC99A44C7}" srcId="{114BE48F-A6ED-46F9-B7CE-4AC149B3A506}" destId="{A8B21738-8F44-4902-9931-882DFF0BB1A4}" srcOrd="6" destOrd="0" parTransId="{46C97BAB-76E0-4538-8E62-29A8BC925DDA}" sibTransId="{6AF3F2EC-4ED2-4B4C-98DB-AF856898118B}"/>
    <dgm:cxn modelId="{4E47A277-A5B2-489F-A47C-E5550782EAD2}" type="presOf" srcId="{46C97BAB-76E0-4538-8E62-29A8BC925DDA}" destId="{C730B82E-6F96-421F-A672-F904BCDE4FCB}" srcOrd="0" destOrd="0" presId="urn:microsoft.com/office/officeart/2005/8/layout/radial1"/>
    <dgm:cxn modelId="{99B42984-5B0E-4A75-82AE-9E413806C3BE}" type="presOf" srcId="{9A20A772-35EC-4638-BAD7-6EFC78A84436}" destId="{37BF6E70-874F-45E0-BDEF-D4C619200A64}" srcOrd="0" destOrd="0" presId="urn:microsoft.com/office/officeart/2005/8/layout/radial1"/>
    <dgm:cxn modelId="{4FC68B8A-66B4-41C1-AE3C-F09A2B4DA8E4}" type="presOf" srcId="{10A3257F-170E-4366-BC59-4F010D9EB625}" destId="{ABF8EE02-F8F1-4AF8-AE53-39BDD85781F4}" srcOrd="0" destOrd="0" presId="urn:microsoft.com/office/officeart/2005/8/layout/radial1"/>
    <dgm:cxn modelId="{EA74D48A-F9C9-463C-A796-5A07C0FD8F56}" srcId="{114BE48F-A6ED-46F9-B7CE-4AC149B3A506}" destId="{6F856E27-9D81-4E2D-B834-3726185155F2}" srcOrd="5" destOrd="0" parTransId="{9A20A772-35EC-4638-BAD7-6EFC78A84436}" sibTransId="{58BB86ED-D1D7-4E96-A75A-96B0DB533B6F}"/>
    <dgm:cxn modelId="{F37E2C93-CE74-40FB-AE95-23D69B89D6CA}" type="presOf" srcId="{AAB35C2C-29C7-4B35-869E-D924D1D8E5ED}" destId="{31AE8002-4706-49DA-8906-5CE4C742BED3}" srcOrd="0" destOrd="0" presId="urn:microsoft.com/office/officeart/2005/8/layout/radial1"/>
    <dgm:cxn modelId="{A07A0C99-396F-4152-9232-F958ADB7604C}" type="presOf" srcId="{884FD990-528B-4A9C-8B6C-E2F71AB2740C}" destId="{D26FB8BE-E17F-492C-B00A-3742AB86CC45}" srcOrd="0" destOrd="0" presId="urn:microsoft.com/office/officeart/2005/8/layout/radial1"/>
    <dgm:cxn modelId="{D30C669B-6539-452A-98C7-3D46294EFD6C}" type="presOf" srcId="{114BE48F-A6ED-46F9-B7CE-4AC149B3A506}" destId="{51D64BAE-C286-4CDF-8650-98B653A443AF}" srcOrd="0" destOrd="0" presId="urn:microsoft.com/office/officeart/2005/8/layout/radial1"/>
    <dgm:cxn modelId="{144004A0-B4A7-40EB-A269-8384270B617F}" type="presOf" srcId="{9A20A772-35EC-4638-BAD7-6EFC78A84436}" destId="{09E01A0D-86CE-4CF8-849E-283B995586D2}" srcOrd="1" destOrd="0" presId="urn:microsoft.com/office/officeart/2005/8/layout/radial1"/>
    <dgm:cxn modelId="{549A91A6-0EBD-4F43-9120-3A0B4B8B845D}" type="presOf" srcId="{23DC1C56-9149-4432-B871-7604A83ABB6D}" destId="{B1CFCF2D-D317-48BA-BB58-DAC08892B6FD}" srcOrd="0" destOrd="0" presId="urn:microsoft.com/office/officeart/2005/8/layout/radial1"/>
    <dgm:cxn modelId="{AFE485AC-66E9-4B58-859E-63B28FDA2B41}" type="presOf" srcId="{46C97BAB-76E0-4538-8E62-29A8BC925DDA}" destId="{B56CF240-FA01-4A55-B88F-4AC13FE05510}" srcOrd="1" destOrd="0" presId="urn:microsoft.com/office/officeart/2005/8/layout/radial1"/>
    <dgm:cxn modelId="{C54317BD-0666-4CAD-83C2-44CF8349E2F9}" type="presOf" srcId="{4A33F8C7-9689-478A-8869-9F75084A4E07}" destId="{9DD35D0A-D23C-4955-9384-A92608909504}" srcOrd="0" destOrd="0" presId="urn:microsoft.com/office/officeart/2005/8/layout/radial1"/>
    <dgm:cxn modelId="{A5FA69C7-3BDD-4C11-A13C-56AF3CCB2DC1}" srcId="{114BE48F-A6ED-46F9-B7CE-4AC149B3A506}" destId="{81D72A24-9F4B-4305-9E75-6B0557A3D2C0}" srcOrd="3" destOrd="0" parTransId="{884FD990-528B-4A9C-8B6C-E2F71AB2740C}" sibTransId="{14F302B2-E6A1-415F-AB39-5B981CB391FA}"/>
    <dgm:cxn modelId="{30B158CA-A5CC-44CD-B879-EEA9E9E8E1DC}" srcId="{0038A87C-853A-4279-85C4-161D5257BCBB}" destId="{114BE48F-A6ED-46F9-B7CE-4AC149B3A506}" srcOrd="0" destOrd="0" parTransId="{76621D88-2427-4DC2-9E18-947B04466954}" sibTransId="{1BC5EF33-3D4D-443F-A219-0F03B2375E6D}"/>
    <dgm:cxn modelId="{DAF8DBCD-8497-4940-B71D-FF3DED5B83A4}" type="presOf" srcId="{1F1164DB-950C-427B-94AE-4C6EC021EEEF}" destId="{B5B76A1C-FE2A-4912-B8DF-41FF770CC7D1}" srcOrd="0" destOrd="0" presId="urn:microsoft.com/office/officeart/2005/8/layout/radial1"/>
    <dgm:cxn modelId="{CCBED5D1-EAF6-44CF-BEED-787AFDB56D5A}" type="presOf" srcId="{30FB812D-23BF-4A82-8394-2D7DE1F395FA}" destId="{B4D190C3-D378-4ACE-96E0-22EAFCA6B741}" srcOrd="1" destOrd="0" presId="urn:microsoft.com/office/officeart/2005/8/layout/radial1"/>
    <dgm:cxn modelId="{A16FDFE2-680C-4594-9448-24CCB68115CE}" srcId="{114BE48F-A6ED-46F9-B7CE-4AC149B3A506}" destId="{AAB35C2C-29C7-4B35-869E-D924D1D8E5ED}" srcOrd="0" destOrd="0" parTransId="{23DC1C56-9149-4432-B871-7604A83ABB6D}" sibTransId="{69A439C8-EB70-46F4-B333-7DB2F0E89CC8}"/>
    <dgm:cxn modelId="{806E9CEE-996E-437B-9053-BD40D8B2BB2F}" type="presOf" srcId="{81D72A24-9F4B-4305-9E75-6B0557A3D2C0}" destId="{15306B93-6449-44EF-BFB8-6330F1954DDD}" srcOrd="0" destOrd="0" presId="urn:microsoft.com/office/officeart/2005/8/layout/radial1"/>
    <dgm:cxn modelId="{2F440835-B42F-4B7F-AADE-AC1DD3434D64}" type="presParOf" srcId="{5BDEEAFF-CF3A-47EC-AF97-5FBC71D4CB60}" destId="{51D64BAE-C286-4CDF-8650-98B653A443AF}" srcOrd="0" destOrd="0" presId="urn:microsoft.com/office/officeart/2005/8/layout/radial1"/>
    <dgm:cxn modelId="{E759F781-F5DF-4375-80FD-3326928B8B7D}" type="presParOf" srcId="{5BDEEAFF-CF3A-47EC-AF97-5FBC71D4CB60}" destId="{B1CFCF2D-D317-48BA-BB58-DAC08892B6FD}" srcOrd="1" destOrd="0" presId="urn:microsoft.com/office/officeart/2005/8/layout/radial1"/>
    <dgm:cxn modelId="{93A8D246-8D17-42B0-8246-F10BE312C4A4}" type="presParOf" srcId="{B1CFCF2D-D317-48BA-BB58-DAC08892B6FD}" destId="{317899FE-F831-4E87-8F5C-7B9AB5AAA21B}" srcOrd="0" destOrd="0" presId="urn:microsoft.com/office/officeart/2005/8/layout/radial1"/>
    <dgm:cxn modelId="{5C24C227-A3FD-4EB0-9AF3-B1D31646A336}" type="presParOf" srcId="{5BDEEAFF-CF3A-47EC-AF97-5FBC71D4CB60}" destId="{31AE8002-4706-49DA-8906-5CE4C742BED3}" srcOrd="2" destOrd="0" presId="urn:microsoft.com/office/officeart/2005/8/layout/radial1"/>
    <dgm:cxn modelId="{4B471C3A-3C04-42D5-B41E-ABF9A72A295F}" type="presParOf" srcId="{5BDEEAFF-CF3A-47EC-AF97-5FBC71D4CB60}" destId="{9DD35D0A-D23C-4955-9384-A92608909504}" srcOrd="3" destOrd="0" presId="urn:microsoft.com/office/officeart/2005/8/layout/radial1"/>
    <dgm:cxn modelId="{BF151F9E-51A9-4FA4-8F09-AD2F67F6B92B}" type="presParOf" srcId="{9DD35D0A-D23C-4955-9384-A92608909504}" destId="{22C7231D-7E73-4A53-B6AB-50472FA1C833}" srcOrd="0" destOrd="0" presId="urn:microsoft.com/office/officeart/2005/8/layout/radial1"/>
    <dgm:cxn modelId="{F2E078E9-95D6-4E16-AD58-B758887808E7}" type="presParOf" srcId="{5BDEEAFF-CF3A-47EC-AF97-5FBC71D4CB60}" destId="{B5B76A1C-FE2A-4912-B8DF-41FF770CC7D1}" srcOrd="4" destOrd="0" presId="urn:microsoft.com/office/officeart/2005/8/layout/radial1"/>
    <dgm:cxn modelId="{58F6D640-E813-4828-AA05-32CB339368F2}" type="presParOf" srcId="{5BDEEAFF-CF3A-47EC-AF97-5FBC71D4CB60}" destId="{38984372-D1C2-4159-8BE1-DA9DDE657E20}" srcOrd="5" destOrd="0" presId="urn:microsoft.com/office/officeart/2005/8/layout/radial1"/>
    <dgm:cxn modelId="{272A5E98-8C92-480D-98CC-E72C170EA2BB}" type="presParOf" srcId="{38984372-D1C2-4159-8BE1-DA9DDE657E20}" destId="{B4D190C3-D378-4ACE-96E0-22EAFCA6B741}" srcOrd="0" destOrd="0" presId="urn:microsoft.com/office/officeart/2005/8/layout/radial1"/>
    <dgm:cxn modelId="{8075C615-8EEE-4761-AE48-3BA536DEA5A6}" type="presParOf" srcId="{5BDEEAFF-CF3A-47EC-AF97-5FBC71D4CB60}" destId="{ABF8EE02-F8F1-4AF8-AE53-39BDD85781F4}" srcOrd="6" destOrd="0" presId="urn:microsoft.com/office/officeart/2005/8/layout/radial1"/>
    <dgm:cxn modelId="{612C7FC4-2298-4C0C-8129-EA10D1662FC3}" type="presParOf" srcId="{5BDEEAFF-CF3A-47EC-AF97-5FBC71D4CB60}" destId="{D26FB8BE-E17F-492C-B00A-3742AB86CC45}" srcOrd="7" destOrd="0" presId="urn:microsoft.com/office/officeart/2005/8/layout/radial1"/>
    <dgm:cxn modelId="{D4A0AC8A-5F40-4AD9-B42F-88ABC2CE163D}" type="presParOf" srcId="{D26FB8BE-E17F-492C-B00A-3742AB86CC45}" destId="{AB8B9A9D-60BC-451B-91E2-797C892AE51B}" srcOrd="0" destOrd="0" presId="urn:microsoft.com/office/officeart/2005/8/layout/radial1"/>
    <dgm:cxn modelId="{46CAB8F6-2631-4D3A-8136-8F42EF3D72A7}" type="presParOf" srcId="{5BDEEAFF-CF3A-47EC-AF97-5FBC71D4CB60}" destId="{15306B93-6449-44EF-BFB8-6330F1954DDD}" srcOrd="8" destOrd="0" presId="urn:microsoft.com/office/officeart/2005/8/layout/radial1"/>
    <dgm:cxn modelId="{FCF7FCC0-D199-41FF-86E0-E6096E77B32D}" type="presParOf" srcId="{5BDEEAFF-CF3A-47EC-AF97-5FBC71D4CB60}" destId="{CDE4DEB8-4D52-4127-BDFA-EF27E0BAA125}" srcOrd="9" destOrd="0" presId="urn:microsoft.com/office/officeart/2005/8/layout/radial1"/>
    <dgm:cxn modelId="{25249362-CC69-412D-BC25-317926A08EF9}" type="presParOf" srcId="{CDE4DEB8-4D52-4127-BDFA-EF27E0BAA125}" destId="{29A25FDB-BE4E-4AFE-A183-A0088467232A}" srcOrd="0" destOrd="0" presId="urn:microsoft.com/office/officeart/2005/8/layout/radial1"/>
    <dgm:cxn modelId="{032FD049-27B0-4767-8669-DC79ACAB090A}" type="presParOf" srcId="{5BDEEAFF-CF3A-47EC-AF97-5FBC71D4CB60}" destId="{85B15225-22A4-4F9D-9EBF-BD46AFEF9C68}" srcOrd="10" destOrd="0" presId="urn:microsoft.com/office/officeart/2005/8/layout/radial1"/>
    <dgm:cxn modelId="{61B46B20-E19D-4810-8BBF-24FCB5E70253}" type="presParOf" srcId="{5BDEEAFF-CF3A-47EC-AF97-5FBC71D4CB60}" destId="{37BF6E70-874F-45E0-BDEF-D4C619200A64}" srcOrd="11" destOrd="0" presId="urn:microsoft.com/office/officeart/2005/8/layout/radial1"/>
    <dgm:cxn modelId="{EB6537F3-90A3-4B20-81B0-21E1EB7D1DBB}" type="presParOf" srcId="{37BF6E70-874F-45E0-BDEF-D4C619200A64}" destId="{09E01A0D-86CE-4CF8-849E-283B995586D2}" srcOrd="0" destOrd="0" presId="urn:microsoft.com/office/officeart/2005/8/layout/radial1"/>
    <dgm:cxn modelId="{78A76AC8-D576-4A64-83C0-DCD931AC2A59}" type="presParOf" srcId="{5BDEEAFF-CF3A-47EC-AF97-5FBC71D4CB60}" destId="{7979BCE8-D9CD-45DC-A99F-2ABF4A0FA1EF}" srcOrd="12" destOrd="0" presId="urn:microsoft.com/office/officeart/2005/8/layout/radial1"/>
    <dgm:cxn modelId="{3B939FC0-2E7F-4157-9B74-EFF57F41038D}" type="presParOf" srcId="{5BDEEAFF-CF3A-47EC-AF97-5FBC71D4CB60}" destId="{C730B82E-6F96-421F-A672-F904BCDE4FCB}" srcOrd="13" destOrd="0" presId="urn:microsoft.com/office/officeart/2005/8/layout/radial1"/>
    <dgm:cxn modelId="{ECB9FABC-CFED-45CD-B16C-8D2E21E6A48B}" type="presParOf" srcId="{C730B82E-6F96-421F-A672-F904BCDE4FCB}" destId="{B56CF240-FA01-4A55-B88F-4AC13FE05510}" srcOrd="0" destOrd="0" presId="urn:microsoft.com/office/officeart/2005/8/layout/radial1"/>
    <dgm:cxn modelId="{EC2E3139-E093-4F45-BC24-557024FEC74C}" type="presParOf" srcId="{5BDEEAFF-CF3A-47EC-AF97-5FBC71D4CB60}" destId="{DD48AF73-42E8-4EC5-938D-D29644D8EB8E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9C6CBB-3325-4840-B981-A3C87ECEB59A}">
      <dsp:nvSpPr>
        <dsp:cNvPr id="0" name=""/>
        <dsp:cNvSpPr/>
      </dsp:nvSpPr>
      <dsp:spPr>
        <a:xfrm>
          <a:off x="963441" y="535596"/>
          <a:ext cx="3574091" cy="3574091"/>
        </a:xfrm>
        <a:prstGeom prst="blockArc">
          <a:avLst>
            <a:gd name="adj1" fmla="val 10800000"/>
            <a:gd name="adj2" fmla="val 1620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2B90087-22CD-4CC9-AA86-FC97F61D9EE8}">
      <dsp:nvSpPr>
        <dsp:cNvPr id="0" name=""/>
        <dsp:cNvSpPr/>
      </dsp:nvSpPr>
      <dsp:spPr>
        <a:xfrm>
          <a:off x="963441" y="535596"/>
          <a:ext cx="3574091" cy="3574091"/>
        </a:xfrm>
        <a:prstGeom prst="blockArc">
          <a:avLst>
            <a:gd name="adj1" fmla="val 5400000"/>
            <a:gd name="adj2" fmla="val 1080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A86E140-B991-4295-ADE1-33D587E2E8F1}">
      <dsp:nvSpPr>
        <dsp:cNvPr id="0" name=""/>
        <dsp:cNvSpPr/>
      </dsp:nvSpPr>
      <dsp:spPr>
        <a:xfrm>
          <a:off x="963441" y="535596"/>
          <a:ext cx="3574091" cy="3574091"/>
        </a:xfrm>
        <a:prstGeom prst="blockArc">
          <a:avLst>
            <a:gd name="adj1" fmla="val 0"/>
            <a:gd name="adj2" fmla="val 540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7370F25-BE55-4366-A6EB-51331ED91C8C}">
      <dsp:nvSpPr>
        <dsp:cNvPr id="0" name=""/>
        <dsp:cNvSpPr/>
      </dsp:nvSpPr>
      <dsp:spPr>
        <a:xfrm>
          <a:off x="963441" y="535596"/>
          <a:ext cx="3574091" cy="3574091"/>
        </a:xfrm>
        <a:prstGeom prst="blockArc">
          <a:avLst>
            <a:gd name="adj1" fmla="val 16200000"/>
            <a:gd name="adj2" fmla="val 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C7496F-5B8B-419C-9B51-C1A22EDD30E3}">
      <dsp:nvSpPr>
        <dsp:cNvPr id="0" name=""/>
        <dsp:cNvSpPr/>
      </dsp:nvSpPr>
      <dsp:spPr>
        <a:xfrm>
          <a:off x="1927221" y="1499376"/>
          <a:ext cx="1646532" cy="164653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4610" tIns="54610" rIns="54610" bIns="54610" numCol="1" spcCol="1270" anchor="ctr" anchorCtr="0">
          <a:noAutofit/>
        </a:bodyPr>
        <a:lstStyle/>
        <a:p>
          <a:pPr marL="0" lvl="0" indent="0" algn="ctr" defTabSz="1911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4300" kern="1200" dirty="0">
              <a:latin typeface="David" panose="020E0502060401010101" pitchFamily="34" charset="-79"/>
              <a:cs typeface="David" panose="020E0502060401010101" pitchFamily="34" charset="-79"/>
            </a:rPr>
            <a:t>הכנת סגל</a:t>
          </a:r>
        </a:p>
      </dsp:txBody>
      <dsp:txXfrm>
        <a:off x="2168350" y="1740505"/>
        <a:ext cx="1164274" cy="1164274"/>
      </dsp:txXfrm>
    </dsp:sp>
    <dsp:sp modelId="{5BA4F2FE-5822-4639-8E92-91B71D63501D}">
      <dsp:nvSpPr>
        <dsp:cNvPr id="0" name=""/>
        <dsp:cNvSpPr/>
      </dsp:nvSpPr>
      <dsp:spPr>
        <a:xfrm>
          <a:off x="2174201" y="803"/>
          <a:ext cx="1152572" cy="115257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>
              <a:latin typeface="David" panose="020E0502060401010101" pitchFamily="34" charset="-79"/>
              <a:cs typeface="David" panose="020E0502060401010101" pitchFamily="34" charset="-79"/>
            </a:rPr>
            <a:t>סגל מוכן ומיומן</a:t>
          </a:r>
        </a:p>
      </dsp:txBody>
      <dsp:txXfrm>
        <a:off x="2342991" y="169593"/>
        <a:ext cx="814992" cy="814992"/>
      </dsp:txXfrm>
    </dsp:sp>
    <dsp:sp modelId="{F2F710F6-FC0D-4073-940B-A97029C38506}">
      <dsp:nvSpPr>
        <dsp:cNvPr id="0" name=""/>
        <dsp:cNvSpPr/>
      </dsp:nvSpPr>
      <dsp:spPr>
        <a:xfrm>
          <a:off x="3919754" y="1746356"/>
          <a:ext cx="1152572" cy="115257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>
              <a:latin typeface="David" panose="020E0502060401010101" pitchFamily="34" charset="-79"/>
              <a:cs typeface="David" panose="020E0502060401010101" pitchFamily="34" charset="-79"/>
            </a:rPr>
            <a:t>התאווררות וטעינת מצברים</a:t>
          </a:r>
        </a:p>
      </dsp:txBody>
      <dsp:txXfrm>
        <a:off x="4088544" y="1915146"/>
        <a:ext cx="814992" cy="814992"/>
      </dsp:txXfrm>
    </dsp:sp>
    <dsp:sp modelId="{7821D6FA-4E5D-4D90-9D55-46AE3EF4B22E}">
      <dsp:nvSpPr>
        <dsp:cNvPr id="0" name=""/>
        <dsp:cNvSpPr/>
      </dsp:nvSpPr>
      <dsp:spPr>
        <a:xfrm>
          <a:off x="2174201" y="3491909"/>
          <a:ext cx="1152572" cy="115257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>
              <a:latin typeface="David" panose="020E0502060401010101" pitchFamily="34" charset="-79"/>
              <a:cs typeface="David" panose="020E0502060401010101" pitchFamily="34" charset="-79"/>
            </a:rPr>
            <a:t>מוכנות למחזור מ"ו</a:t>
          </a:r>
        </a:p>
      </dsp:txBody>
      <dsp:txXfrm>
        <a:off x="2342991" y="3660699"/>
        <a:ext cx="814992" cy="814992"/>
      </dsp:txXfrm>
    </dsp:sp>
    <dsp:sp modelId="{8A466E58-088D-4609-92A9-2B169733AC10}">
      <dsp:nvSpPr>
        <dsp:cNvPr id="0" name=""/>
        <dsp:cNvSpPr/>
      </dsp:nvSpPr>
      <dsp:spPr>
        <a:xfrm>
          <a:off x="428648" y="1746356"/>
          <a:ext cx="1152572" cy="115257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>
              <a:latin typeface="David" panose="020E0502060401010101" pitchFamily="34" charset="-79"/>
              <a:cs typeface="David" panose="020E0502060401010101" pitchFamily="34" charset="-79"/>
            </a:rPr>
            <a:t>הסגל כצוות מנצח</a:t>
          </a:r>
        </a:p>
      </dsp:txBody>
      <dsp:txXfrm>
        <a:off x="597438" y="1915146"/>
        <a:ext cx="814992" cy="8149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D64BAE-C286-4CDF-8650-98B653A443AF}">
      <dsp:nvSpPr>
        <dsp:cNvPr id="0" name=""/>
        <dsp:cNvSpPr/>
      </dsp:nvSpPr>
      <dsp:spPr>
        <a:xfrm>
          <a:off x="3373033" y="1959934"/>
          <a:ext cx="1293032" cy="1293032"/>
        </a:xfrm>
        <a:prstGeom prst="ellipse">
          <a:avLst/>
        </a:prstGeom>
        <a:solidFill>
          <a:schemeClr val="tx1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800" b="1" kern="1200" dirty="0">
              <a:latin typeface="David" panose="020E0502060401010101" pitchFamily="34" charset="-79"/>
              <a:cs typeface="David" panose="020E0502060401010101" pitchFamily="34" charset="-79"/>
            </a:rPr>
            <a:t>תחקור מחזור</a:t>
          </a:r>
        </a:p>
      </dsp:txBody>
      <dsp:txXfrm>
        <a:off x="3562393" y="2149294"/>
        <a:ext cx="914312" cy="914312"/>
      </dsp:txXfrm>
    </dsp:sp>
    <dsp:sp modelId="{B1CFCF2D-D317-48BA-BB58-DAC08892B6FD}">
      <dsp:nvSpPr>
        <dsp:cNvPr id="0" name=""/>
        <dsp:cNvSpPr/>
      </dsp:nvSpPr>
      <dsp:spPr>
        <a:xfrm rot="16200000">
          <a:off x="3695825" y="1621734"/>
          <a:ext cx="647448" cy="28951"/>
        </a:xfrm>
        <a:custGeom>
          <a:avLst/>
          <a:gdLst/>
          <a:ahLst/>
          <a:cxnLst/>
          <a:rect l="0" t="0" r="0" b="0"/>
          <a:pathLst>
            <a:path>
              <a:moveTo>
                <a:pt x="0" y="14475"/>
              </a:moveTo>
              <a:lnTo>
                <a:pt x="647448" y="144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500" kern="1200"/>
        </a:p>
      </dsp:txBody>
      <dsp:txXfrm>
        <a:off x="4003363" y="1620023"/>
        <a:ext cx="32372" cy="32372"/>
      </dsp:txXfrm>
    </dsp:sp>
    <dsp:sp modelId="{31AE8002-4706-49DA-8906-5CE4C742BED3}">
      <dsp:nvSpPr>
        <dsp:cNvPr id="0" name=""/>
        <dsp:cNvSpPr/>
      </dsp:nvSpPr>
      <dsp:spPr>
        <a:xfrm>
          <a:off x="3373033" y="19453"/>
          <a:ext cx="1293032" cy="1293032"/>
        </a:xfrm>
        <a:prstGeom prst="ellipse">
          <a:avLst/>
        </a:prstGeom>
        <a:solidFill>
          <a:srgbClr val="FF000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900" kern="1200" dirty="0">
              <a:latin typeface="David" panose="020E0502060401010101" pitchFamily="34" charset="-79"/>
              <a:cs typeface="David" panose="020E0502060401010101" pitchFamily="34" charset="-79"/>
            </a:rPr>
            <a:t>נייר סיכום אישי- חניך</a:t>
          </a:r>
        </a:p>
      </dsp:txBody>
      <dsp:txXfrm>
        <a:off x="3562393" y="208813"/>
        <a:ext cx="914312" cy="914312"/>
      </dsp:txXfrm>
    </dsp:sp>
    <dsp:sp modelId="{9DD35D0A-D23C-4955-9384-A92608909504}">
      <dsp:nvSpPr>
        <dsp:cNvPr id="0" name=""/>
        <dsp:cNvSpPr/>
      </dsp:nvSpPr>
      <dsp:spPr>
        <a:xfrm rot="19285714">
          <a:off x="4454390" y="1987039"/>
          <a:ext cx="647448" cy="28951"/>
        </a:xfrm>
        <a:custGeom>
          <a:avLst/>
          <a:gdLst/>
          <a:ahLst/>
          <a:cxnLst/>
          <a:rect l="0" t="0" r="0" b="0"/>
          <a:pathLst>
            <a:path>
              <a:moveTo>
                <a:pt x="0" y="14475"/>
              </a:moveTo>
              <a:lnTo>
                <a:pt x="647448" y="144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500" kern="1200"/>
        </a:p>
      </dsp:txBody>
      <dsp:txXfrm>
        <a:off x="4761928" y="1985329"/>
        <a:ext cx="32372" cy="32372"/>
      </dsp:txXfrm>
    </dsp:sp>
    <dsp:sp modelId="{B5B76A1C-FE2A-4912-B8DF-41FF770CC7D1}">
      <dsp:nvSpPr>
        <dsp:cNvPr id="0" name=""/>
        <dsp:cNvSpPr/>
      </dsp:nvSpPr>
      <dsp:spPr>
        <a:xfrm>
          <a:off x="4890162" y="750064"/>
          <a:ext cx="1293032" cy="1293032"/>
        </a:xfrm>
        <a:prstGeom prst="ellipse">
          <a:avLst/>
        </a:prstGeom>
        <a:solidFill>
          <a:schemeClr val="accent2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900" kern="1200" dirty="0">
              <a:latin typeface="David" panose="020E0502060401010101" pitchFamily="34" charset="-79"/>
              <a:cs typeface="David" panose="020E0502060401010101" pitchFamily="34" charset="-79"/>
            </a:rPr>
            <a:t>שיחות סיכום (מדריך, מ. מב"ל)</a:t>
          </a:r>
        </a:p>
      </dsp:txBody>
      <dsp:txXfrm>
        <a:off x="5079522" y="939424"/>
        <a:ext cx="914312" cy="914312"/>
      </dsp:txXfrm>
    </dsp:sp>
    <dsp:sp modelId="{38984372-D1C2-4159-8BE1-DA9DDE657E20}">
      <dsp:nvSpPr>
        <dsp:cNvPr id="0" name=""/>
        <dsp:cNvSpPr/>
      </dsp:nvSpPr>
      <dsp:spPr>
        <a:xfrm rot="771429">
          <a:off x="4641740" y="2807873"/>
          <a:ext cx="647448" cy="28951"/>
        </a:xfrm>
        <a:custGeom>
          <a:avLst/>
          <a:gdLst/>
          <a:ahLst/>
          <a:cxnLst/>
          <a:rect l="0" t="0" r="0" b="0"/>
          <a:pathLst>
            <a:path>
              <a:moveTo>
                <a:pt x="0" y="14475"/>
              </a:moveTo>
              <a:lnTo>
                <a:pt x="647448" y="144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500" kern="1200"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4949278" y="2806163"/>
        <a:ext cx="32372" cy="32372"/>
      </dsp:txXfrm>
    </dsp:sp>
    <dsp:sp modelId="{ABF8EE02-F8F1-4AF8-AE53-39BDD85781F4}">
      <dsp:nvSpPr>
        <dsp:cNvPr id="0" name=""/>
        <dsp:cNvSpPr/>
      </dsp:nvSpPr>
      <dsp:spPr>
        <a:xfrm>
          <a:off x="5264862" y="2391732"/>
          <a:ext cx="1293032" cy="1293032"/>
        </a:xfrm>
        <a:prstGeom prst="ellipse">
          <a:avLst/>
        </a:prstGeom>
        <a:solidFill>
          <a:schemeClr val="accent2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900" kern="1200" dirty="0">
              <a:latin typeface="David" panose="020E0502060401010101" pitchFamily="34" charset="-79"/>
              <a:cs typeface="David" panose="020E0502060401010101" pitchFamily="34" charset="-79"/>
            </a:rPr>
            <a:t>תחקירי צוותים (מוקדים)</a:t>
          </a:r>
        </a:p>
      </dsp:txBody>
      <dsp:txXfrm>
        <a:off x="5454222" y="2581092"/>
        <a:ext cx="914312" cy="914312"/>
      </dsp:txXfrm>
    </dsp:sp>
    <dsp:sp modelId="{D26FB8BE-E17F-492C-B00A-3742AB86CC45}">
      <dsp:nvSpPr>
        <dsp:cNvPr id="0" name=""/>
        <dsp:cNvSpPr/>
      </dsp:nvSpPr>
      <dsp:spPr>
        <a:xfrm rot="3857143">
          <a:off x="4116797" y="3466130"/>
          <a:ext cx="647448" cy="28951"/>
        </a:xfrm>
        <a:custGeom>
          <a:avLst/>
          <a:gdLst/>
          <a:ahLst/>
          <a:cxnLst/>
          <a:rect l="0" t="0" r="0" b="0"/>
          <a:pathLst>
            <a:path>
              <a:moveTo>
                <a:pt x="0" y="14475"/>
              </a:moveTo>
              <a:lnTo>
                <a:pt x="647448" y="144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500" kern="1200"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4424335" y="3464420"/>
        <a:ext cx="32372" cy="32372"/>
      </dsp:txXfrm>
    </dsp:sp>
    <dsp:sp modelId="{15306B93-6449-44EF-BFB8-6330F1954DDD}">
      <dsp:nvSpPr>
        <dsp:cNvPr id="0" name=""/>
        <dsp:cNvSpPr/>
      </dsp:nvSpPr>
      <dsp:spPr>
        <a:xfrm>
          <a:off x="4214976" y="3708247"/>
          <a:ext cx="1293032" cy="1293032"/>
        </a:xfrm>
        <a:prstGeom prst="ellipse">
          <a:avLst/>
        </a:prstGeom>
        <a:solidFill>
          <a:schemeClr val="accent2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900" kern="1200" dirty="0">
              <a:latin typeface="David" panose="020E0502060401010101" pitchFamily="34" charset="-79"/>
              <a:cs typeface="David" panose="020E0502060401010101" pitchFamily="34" charset="-79"/>
            </a:rPr>
            <a:t>שאלון משוב </a:t>
          </a:r>
          <a:br>
            <a:rPr lang="en-US" sz="1900" kern="1200" dirty="0">
              <a:latin typeface="David" panose="020E0502060401010101" pitchFamily="34" charset="-79"/>
              <a:cs typeface="David" panose="020E0502060401010101" pitchFamily="34" charset="-79"/>
            </a:rPr>
          </a:br>
          <a:r>
            <a:rPr lang="he-IL" sz="1900" kern="1200" dirty="0">
              <a:latin typeface="David" panose="020E0502060401010101" pitchFamily="34" charset="-79"/>
              <a:cs typeface="David" panose="020E0502060401010101" pitchFamily="34" charset="-79"/>
            </a:rPr>
            <a:t>סוף קורס</a:t>
          </a:r>
        </a:p>
      </dsp:txBody>
      <dsp:txXfrm>
        <a:off x="4404336" y="3897607"/>
        <a:ext cx="914312" cy="914312"/>
      </dsp:txXfrm>
    </dsp:sp>
    <dsp:sp modelId="{CDE4DEB8-4D52-4127-BDFA-EF27E0BAA125}">
      <dsp:nvSpPr>
        <dsp:cNvPr id="0" name=""/>
        <dsp:cNvSpPr/>
      </dsp:nvSpPr>
      <dsp:spPr>
        <a:xfrm rot="6942857">
          <a:off x="3274854" y="3466130"/>
          <a:ext cx="647448" cy="28951"/>
        </a:xfrm>
        <a:custGeom>
          <a:avLst/>
          <a:gdLst/>
          <a:ahLst/>
          <a:cxnLst/>
          <a:rect l="0" t="0" r="0" b="0"/>
          <a:pathLst>
            <a:path>
              <a:moveTo>
                <a:pt x="0" y="14475"/>
              </a:moveTo>
              <a:lnTo>
                <a:pt x="647448" y="144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500" kern="1200"/>
        </a:p>
      </dsp:txBody>
      <dsp:txXfrm rot="10800000">
        <a:off x="3582392" y="3464420"/>
        <a:ext cx="32372" cy="32372"/>
      </dsp:txXfrm>
    </dsp:sp>
    <dsp:sp modelId="{85B15225-22A4-4F9D-9EBF-BD46AFEF9C68}">
      <dsp:nvSpPr>
        <dsp:cNvPr id="0" name=""/>
        <dsp:cNvSpPr/>
      </dsp:nvSpPr>
      <dsp:spPr>
        <a:xfrm>
          <a:off x="2531090" y="3708247"/>
          <a:ext cx="1293032" cy="129303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900" kern="1200" dirty="0">
              <a:latin typeface="David" panose="020E0502060401010101" pitchFamily="34" charset="-79"/>
              <a:cs typeface="David" panose="020E0502060401010101" pitchFamily="34" charset="-79"/>
            </a:rPr>
            <a:t>סיכום אישי-</a:t>
          </a:r>
          <a:br>
            <a:rPr lang="en-US" sz="1900" kern="1200" dirty="0">
              <a:latin typeface="David" panose="020E0502060401010101" pitchFamily="34" charset="-79"/>
              <a:cs typeface="David" panose="020E0502060401010101" pitchFamily="34" charset="-79"/>
            </a:rPr>
          </a:br>
          <a:r>
            <a:rPr lang="he-IL" sz="1900" kern="1200" dirty="0">
              <a:latin typeface="David" panose="020E0502060401010101" pitchFamily="34" charset="-79"/>
              <a:cs typeface="David" panose="020E0502060401010101" pitchFamily="34" charset="-79"/>
            </a:rPr>
            <a:t>סגל</a:t>
          </a:r>
        </a:p>
      </dsp:txBody>
      <dsp:txXfrm>
        <a:off x="2720450" y="3897607"/>
        <a:ext cx="914312" cy="914312"/>
      </dsp:txXfrm>
    </dsp:sp>
    <dsp:sp modelId="{37BF6E70-874F-45E0-BDEF-D4C619200A64}">
      <dsp:nvSpPr>
        <dsp:cNvPr id="0" name=""/>
        <dsp:cNvSpPr/>
      </dsp:nvSpPr>
      <dsp:spPr>
        <a:xfrm rot="10028571">
          <a:off x="2749911" y="2807873"/>
          <a:ext cx="647448" cy="28951"/>
        </a:xfrm>
        <a:custGeom>
          <a:avLst/>
          <a:gdLst/>
          <a:ahLst/>
          <a:cxnLst/>
          <a:rect l="0" t="0" r="0" b="0"/>
          <a:pathLst>
            <a:path>
              <a:moveTo>
                <a:pt x="0" y="14475"/>
              </a:moveTo>
              <a:lnTo>
                <a:pt x="647448" y="144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500" kern="1200"/>
        </a:p>
      </dsp:txBody>
      <dsp:txXfrm rot="10800000">
        <a:off x="3057449" y="2806163"/>
        <a:ext cx="32372" cy="32372"/>
      </dsp:txXfrm>
    </dsp:sp>
    <dsp:sp modelId="{7979BCE8-D9CD-45DC-A99F-2ABF4A0FA1EF}">
      <dsp:nvSpPr>
        <dsp:cNvPr id="0" name=""/>
        <dsp:cNvSpPr/>
      </dsp:nvSpPr>
      <dsp:spPr>
        <a:xfrm>
          <a:off x="1481205" y="2391732"/>
          <a:ext cx="1293032" cy="1293032"/>
        </a:xfrm>
        <a:prstGeom prst="ellipse">
          <a:avLst/>
        </a:prstGeom>
        <a:solidFill>
          <a:schemeClr val="bg2">
            <a:lumMod val="5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900" kern="1200" dirty="0">
              <a:latin typeface="David" panose="020E0502060401010101" pitchFamily="34" charset="-79"/>
              <a:cs typeface="David" panose="020E0502060401010101" pitchFamily="34" charset="-79"/>
            </a:rPr>
            <a:t>ריכוז הנחיות </a:t>
          </a:r>
          <a:br>
            <a:rPr lang="en-US" sz="1900" kern="1200" dirty="0">
              <a:latin typeface="David" panose="020E0502060401010101" pitchFamily="34" charset="-79"/>
              <a:cs typeface="David" panose="020E0502060401010101" pitchFamily="34" charset="-79"/>
            </a:rPr>
          </a:br>
          <a:r>
            <a:rPr lang="he-IL" sz="1900" kern="1200" dirty="0">
              <a:latin typeface="David" panose="020E0502060401010101" pitchFamily="34" charset="-79"/>
              <a:cs typeface="David" panose="020E0502060401010101" pitchFamily="34" charset="-79"/>
            </a:rPr>
            <a:t>מ. המב"ל</a:t>
          </a:r>
        </a:p>
      </dsp:txBody>
      <dsp:txXfrm>
        <a:off x="1670565" y="2581092"/>
        <a:ext cx="914312" cy="914312"/>
      </dsp:txXfrm>
    </dsp:sp>
    <dsp:sp modelId="{C730B82E-6F96-421F-A672-F904BCDE4FCB}">
      <dsp:nvSpPr>
        <dsp:cNvPr id="0" name=""/>
        <dsp:cNvSpPr/>
      </dsp:nvSpPr>
      <dsp:spPr>
        <a:xfrm rot="13114286">
          <a:off x="2937261" y="1987039"/>
          <a:ext cx="647448" cy="28951"/>
        </a:xfrm>
        <a:custGeom>
          <a:avLst/>
          <a:gdLst/>
          <a:ahLst/>
          <a:cxnLst/>
          <a:rect l="0" t="0" r="0" b="0"/>
          <a:pathLst>
            <a:path>
              <a:moveTo>
                <a:pt x="0" y="14475"/>
              </a:moveTo>
              <a:lnTo>
                <a:pt x="647448" y="144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500" kern="1200"/>
        </a:p>
      </dsp:txBody>
      <dsp:txXfrm rot="10800000">
        <a:off x="3244799" y="1985329"/>
        <a:ext cx="32372" cy="32372"/>
      </dsp:txXfrm>
    </dsp:sp>
    <dsp:sp modelId="{DD48AF73-42E8-4EC5-938D-D29644D8EB8E}">
      <dsp:nvSpPr>
        <dsp:cNvPr id="0" name=""/>
        <dsp:cNvSpPr/>
      </dsp:nvSpPr>
      <dsp:spPr>
        <a:xfrm>
          <a:off x="1855905" y="750064"/>
          <a:ext cx="1293032" cy="1293032"/>
        </a:xfrm>
        <a:prstGeom prst="ellipse">
          <a:avLst/>
        </a:prstGeom>
        <a:solidFill>
          <a:schemeClr val="accent6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900" kern="1200" dirty="0">
              <a:latin typeface="David" panose="020E0502060401010101" pitchFamily="34" charset="-79"/>
              <a:cs typeface="David" panose="020E0502060401010101" pitchFamily="34" charset="-79"/>
            </a:rPr>
            <a:t>סיכום רמטכ"ל</a:t>
          </a:r>
        </a:p>
      </dsp:txBody>
      <dsp:txXfrm>
        <a:off x="2045265" y="939424"/>
        <a:ext cx="914312" cy="9143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45659" cy="496888"/>
          </a:xfrm>
          <a:prstGeom prst="rect">
            <a:avLst/>
          </a:prstGeom>
        </p:spPr>
        <p:txBody>
          <a:bodyPr vert="horz" lIns="91107" tIns="45554" rIns="91107" bIns="45554" rtlCol="0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6" y="2"/>
            <a:ext cx="2945659" cy="496888"/>
          </a:xfrm>
          <a:prstGeom prst="rect">
            <a:avLst/>
          </a:prstGeom>
        </p:spPr>
        <p:txBody>
          <a:bodyPr vert="horz" lIns="91107" tIns="45554" rIns="91107" bIns="45554" rtlCol="0"/>
          <a:lstStyle>
            <a:lvl1pPr algn="l">
              <a:defRPr sz="1200"/>
            </a:lvl1pPr>
          </a:lstStyle>
          <a:p>
            <a:fld id="{CECB23BA-7F34-4B5C-BAE4-A0992124BE1B}" type="datetimeFigureOut">
              <a:rPr lang="he-IL" smtClean="0"/>
              <a:pPr/>
              <a:t>א'/שבט/תשע"ט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429754"/>
            <a:ext cx="2945659" cy="496888"/>
          </a:xfrm>
          <a:prstGeom prst="rect">
            <a:avLst/>
          </a:prstGeom>
        </p:spPr>
        <p:txBody>
          <a:bodyPr vert="horz" lIns="91107" tIns="45554" rIns="91107" bIns="45554" rtlCol="0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6" y="9429754"/>
            <a:ext cx="2945659" cy="496888"/>
          </a:xfrm>
          <a:prstGeom prst="rect">
            <a:avLst/>
          </a:prstGeom>
        </p:spPr>
        <p:txBody>
          <a:bodyPr vert="horz" lIns="91107" tIns="45554" rIns="91107" bIns="45554" rtlCol="0" anchor="b"/>
          <a:lstStyle>
            <a:lvl1pPr algn="l">
              <a:defRPr sz="1200"/>
            </a:lvl1pPr>
          </a:lstStyle>
          <a:p>
            <a:fld id="{C933272C-A75D-4FF3-81DE-9BFC2F4B696E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3765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598" y="5"/>
            <a:ext cx="2946078" cy="498145"/>
          </a:xfrm>
          <a:prstGeom prst="rect">
            <a:avLst/>
          </a:prstGeom>
        </p:spPr>
        <p:txBody>
          <a:bodyPr vert="horz" lIns="90688" tIns="45345" rIns="90688" bIns="45345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4" y="5"/>
            <a:ext cx="2946078" cy="498145"/>
          </a:xfrm>
          <a:prstGeom prst="rect">
            <a:avLst/>
          </a:prstGeom>
        </p:spPr>
        <p:txBody>
          <a:bodyPr vert="horz" lIns="90688" tIns="45345" rIns="90688" bIns="45345" rtlCol="1"/>
          <a:lstStyle>
            <a:lvl1pPr algn="l">
              <a:defRPr sz="1200"/>
            </a:lvl1pPr>
          </a:lstStyle>
          <a:p>
            <a:fld id="{C0C6746B-4367-48D5-A72A-2D079182C42A}" type="datetimeFigureOut">
              <a:rPr lang="he-IL" smtClean="0"/>
              <a:pPr/>
              <a:t>א'/שבט/תשע"ט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88" tIns="45345" rIns="90688" bIns="45345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79139" y="4776518"/>
            <a:ext cx="5439398" cy="3909490"/>
          </a:xfrm>
          <a:prstGeom prst="rect">
            <a:avLst/>
          </a:prstGeom>
        </p:spPr>
        <p:txBody>
          <a:bodyPr vert="horz" lIns="90688" tIns="45345" rIns="90688" bIns="45345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1598" y="9428497"/>
            <a:ext cx="2946078" cy="498145"/>
          </a:xfrm>
          <a:prstGeom prst="rect">
            <a:avLst/>
          </a:prstGeom>
        </p:spPr>
        <p:txBody>
          <a:bodyPr vert="horz" lIns="90688" tIns="45345" rIns="90688" bIns="45345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4" y="9428497"/>
            <a:ext cx="2946078" cy="498145"/>
          </a:xfrm>
          <a:prstGeom prst="rect">
            <a:avLst/>
          </a:prstGeom>
        </p:spPr>
        <p:txBody>
          <a:bodyPr vert="horz" lIns="90688" tIns="45345" rIns="90688" bIns="45345" rtlCol="1" anchor="b"/>
          <a:lstStyle>
            <a:lvl1pPr algn="l">
              <a:defRPr sz="1200"/>
            </a:lvl1pPr>
          </a:lstStyle>
          <a:p>
            <a:fld id="{B948E430-6315-4B6D-A5A7-130DE98174D6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69432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48E430-6315-4B6D-A5A7-130DE98174D6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3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B0743-E54A-4DE3-8318-3DE6B7B2532A}" type="datetime8">
              <a:rPr lang="he-IL" smtClean="0"/>
              <a:pPr/>
              <a:t>07 ינואר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56725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760C-7A94-41C3-A450-B80F16218CF4}" type="datetime8">
              <a:rPr lang="he-IL" smtClean="0"/>
              <a:pPr/>
              <a:t>07 ינואר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51047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21DA-C8E8-4C1D-AC51-292394342405}" type="datetime8">
              <a:rPr lang="he-IL" smtClean="0"/>
              <a:pPr/>
              <a:t>07 ינואר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862980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סימן חיסור 6"/>
          <p:cNvSpPr/>
          <p:nvPr userDrawn="1"/>
        </p:nvSpPr>
        <p:spPr>
          <a:xfrm>
            <a:off x="-122549" y="1149772"/>
            <a:ext cx="12424528" cy="180000"/>
          </a:xfrm>
          <a:prstGeom prst="mathMinus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11525693" y="6379534"/>
            <a:ext cx="542262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0" dirty="0">
                <a:solidFill>
                  <a:schemeClr val="accent2"/>
                </a:solidFill>
              </a:rPr>
              <a:t> </a:t>
            </a:r>
            <a:fld id="{BACED41A-D597-4A48-BBC4-3CFA1BBB1333}" type="slidenum">
              <a:rPr lang="he-IL" sz="1600" b="0" i="0" smtClean="0">
                <a:solidFill>
                  <a:schemeClr val="accent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‹#›</a:t>
            </a:fld>
            <a:endParaRPr lang="he-IL" sz="1600" b="0" i="0" dirty="0">
              <a:solidFill>
                <a:schemeClr val="accent2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83971295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1FA0A-E1EE-47C2-AA67-C17AB08C1429}" type="datetime8">
              <a:rPr lang="he-IL" smtClean="0"/>
              <a:pPr/>
              <a:t>07 ינואר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11093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2370-ECDE-4892-8F68-280E1290C315}" type="datetime8">
              <a:rPr lang="he-IL" smtClean="0"/>
              <a:pPr/>
              <a:t>07 ינואר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5826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C18E6-8460-4774-BD42-ADF646A85709}" type="datetime8">
              <a:rPr lang="he-IL" smtClean="0"/>
              <a:pPr/>
              <a:t>07 ינואר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54731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9AFA5-5E39-4D71-8DC9-B1F6355FEF62}" type="datetime8">
              <a:rPr lang="he-IL" smtClean="0"/>
              <a:pPr/>
              <a:t>07 ינואר 19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05201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08EEC-67C3-4AAD-A86B-79E3014E95CD}" type="datetime8">
              <a:rPr lang="he-IL" smtClean="0"/>
              <a:pPr/>
              <a:t>07 ינואר 19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585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E6649-5CCB-4B9C-84FC-73621C6521AA}" type="datetime8">
              <a:rPr lang="he-IL" smtClean="0"/>
              <a:pPr/>
              <a:t>07 ינואר 19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5402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C2C2-EB20-406F-8F45-E01EC6138DD8}" type="datetime8">
              <a:rPr lang="he-IL" smtClean="0"/>
              <a:pPr/>
              <a:t>07 ינואר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58826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1B386-3AE7-445C-8A88-939E496621C9}" type="datetime8">
              <a:rPr lang="he-IL" smtClean="0"/>
              <a:pPr/>
              <a:t>07 ינואר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54665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32782-5B2D-438C-AA81-BF05A348AC99}" type="datetime8">
              <a:rPr lang="he-IL" smtClean="0"/>
              <a:pPr/>
              <a:t>07 ינואר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92169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53496" y="1771292"/>
            <a:ext cx="9144000" cy="1276708"/>
          </a:xfrm>
        </p:spPr>
        <p:txBody>
          <a:bodyPr anchor="t">
            <a:normAutofit/>
          </a:bodyPr>
          <a:lstStyle/>
          <a:p>
            <a:r>
              <a:rPr lang="he-IL" sz="5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הכנת סגל מב"ל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e-IL" sz="4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היערכות למחזור מ"ו</a:t>
            </a:r>
          </a:p>
          <a:p>
            <a:r>
              <a:rPr lang="he-IL" sz="32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2018-2019</a:t>
            </a: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 rotWithShape="1">
          <a:blip r:embed="rId3" cstate="print"/>
          <a:srcRect l="46802" t="40668" r="47616" b="48837"/>
          <a:stretch/>
        </p:blipFill>
        <p:spPr>
          <a:xfrm>
            <a:off x="9730708" y="364598"/>
            <a:ext cx="1933575" cy="2045048"/>
          </a:xfrm>
          <a:prstGeom prst="rect">
            <a:avLst/>
          </a:prstGeom>
        </p:spPr>
      </p:pic>
      <p:grpSp>
        <p:nvGrpSpPr>
          <p:cNvPr id="5" name="קבוצה 4">
            <a:extLst>
              <a:ext uri="{FF2B5EF4-FFF2-40B4-BE49-F238E27FC236}">
                <a16:creationId xmlns:a16="http://schemas.microsoft.com/office/drawing/2014/main" id="{E731D1CC-F784-410D-9E43-D33548C34ED0}"/>
              </a:ext>
            </a:extLst>
          </p:cNvPr>
          <p:cNvGrpSpPr/>
          <p:nvPr/>
        </p:nvGrpSpPr>
        <p:grpSpPr>
          <a:xfrm>
            <a:off x="287085" y="5518294"/>
            <a:ext cx="1244007" cy="1090325"/>
            <a:chOff x="5273750" y="5018564"/>
            <a:chExt cx="1571202" cy="1472130"/>
          </a:xfrm>
        </p:grpSpPr>
        <p:pic>
          <p:nvPicPr>
            <p:cNvPr id="6" name="תמונה 5">
              <a:extLst>
                <a:ext uri="{FF2B5EF4-FFF2-40B4-BE49-F238E27FC236}">
                  <a16:creationId xmlns:a16="http://schemas.microsoft.com/office/drawing/2014/main" id="{74312C6F-DD9D-4C57-AE16-5352A793463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874" r="6278" b="12247"/>
            <a:stretch/>
          </p:blipFill>
          <p:spPr>
            <a:xfrm>
              <a:off x="5273750" y="5018564"/>
              <a:ext cx="1571202" cy="1472130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322A5A3E-BC66-48F0-99C5-D22281540348}"/>
                </a:ext>
              </a:extLst>
            </p:cNvPr>
            <p:cNvSpPr txBox="1"/>
            <p:nvPr/>
          </p:nvSpPr>
          <p:spPr>
            <a:xfrm rot="20382736">
              <a:off x="5415058" y="5481969"/>
              <a:ext cx="1166760" cy="792464"/>
            </a:xfrm>
            <a:prstGeom prst="rect">
              <a:avLst/>
            </a:prstGeom>
            <a:noFill/>
          </p:spPr>
          <p:txBody>
            <a:bodyPr wrap="square" lIns="0" tIns="0" rIns="0" bIns="0" rtlCol="1" anchor="ctr">
              <a:sp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ED7D31"/>
                  </a:solidFill>
                  <a:effectLst/>
                  <a:uLnTx/>
                  <a:uFillTx/>
                  <a:latin typeface="AR BERKLEY" panose="02000000000000000000" pitchFamily="2" charset="0"/>
                  <a:ea typeface="+mn-ea"/>
                  <a:cs typeface="+mn-cs"/>
                </a:rPr>
                <a:t>Malop</a:t>
              </a:r>
            </a:p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ED7D31"/>
                  </a:solidFill>
                  <a:effectLst/>
                  <a:uLnTx/>
                  <a:uFillTx/>
                  <a:latin typeface="AR BERKLEY" panose="02000000000000000000" pitchFamily="2" charset="0"/>
                  <a:ea typeface="+mn-ea"/>
                  <a:cs typeface="+mn-cs"/>
                </a:rPr>
                <a:t>inside</a:t>
              </a: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C23ABD71-97FD-4FE8-8C3E-A16827123901}"/>
              </a:ext>
            </a:extLst>
          </p:cNvPr>
          <p:cNvSpPr txBox="1"/>
          <p:nvPr/>
        </p:nvSpPr>
        <p:spPr>
          <a:xfrm>
            <a:off x="5053781" y="5811838"/>
            <a:ext cx="221225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גרסה 2.0</a:t>
            </a:r>
          </a:p>
        </p:txBody>
      </p:sp>
    </p:spTree>
    <p:extLst>
      <p:ext uri="{BB962C8B-B14F-4D97-AF65-F5344CB8AC3E}">
        <p14:creationId xmlns:p14="http://schemas.microsoft.com/office/powerpoint/2010/main" val="10363095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40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תכנים שלא בוצעו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he-IL" sz="40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נוספו לאור שבוע 1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322142" y="1825625"/>
            <a:ext cx="5031658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Clr>
                <a:schemeClr val="accent1"/>
              </a:buClr>
              <a:buNone/>
            </a:pPr>
            <a:r>
              <a:rPr lang="he-IL" sz="24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תכנים שלא בוצעו-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en-US" sz="1800" b="1" dirty="0">
                <a:solidFill>
                  <a:schemeClr val="accent6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Top 10</a:t>
            </a:r>
            <a:r>
              <a:rPr lang="he-IL" sz="1800" b="1" dirty="0">
                <a:solidFill>
                  <a:schemeClr val="accent6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ודירקטיבה </a:t>
            </a:r>
            <a:r>
              <a:rPr lang="he-IL" sz="1800" b="1" dirty="0" err="1">
                <a:solidFill>
                  <a:schemeClr val="accent6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למ"ו</a:t>
            </a:r>
            <a:r>
              <a:rPr lang="he-IL" sz="1800" b="1" dirty="0">
                <a:solidFill>
                  <a:schemeClr val="accent6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- </a:t>
            </a:r>
            <a:r>
              <a:rPr lang="he-IL" sz="1800" dirty="0">
                <a:solidFill>
                  <a:schemeClr val="accent6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מפקד המב"ל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800" b="1" dirty="0">
                <a:solidFill>
                  <a:schemeClr val="accent6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סיכום תחומי הובלת סגל- </a:t>
            </a:r>
            <a:r>
              <a:rPr lang="he-IL" sz="1800" dirty="0">
                <a:solidFill>
                  <a:schemeClr val="accent6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יוני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800" b="1" dirty="0">
                <a:solidFill>
                  <a:schemeClr val="accent6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תפיסת מרכז למידה לבכירים- </a:t>
            </a:r>
            <a:r>
              <a:rPr lang="he-IL" sz="1800" dirty="0">
                <a:solidFill>
                  <a:schemeClr val="accent6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ענת חן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8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תחקור אשכול מובילות- </a:t>
            </a:r>
            <a:r>
              <a:rPr lang="he-IL" sz="1800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אורן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8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ניהול הידע במב"ל- </a:t>
            </a:r>
            <a:r>
              <a:rPr lang="he-IL" sz="1800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אלון חן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800" dirty="0">
                <a:solidFill>
                  <a:schemeClr val="accent6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סיכום אישי של </a:t>
            </a:r>
            <a:r>
              <a:rPr lang="he-IL" sz="1800" b="1" dirty="0">
                <a:solidFill>
                  <a:schemeClr val="accent6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עידו ומתן </a:t>
            </a:r>
            <a:r>
              <a:rPr lang="he-IL" sz="1800" dirty="0">
                <a:solidFill>
                  <a:schemeClr val="accent6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(חניכים בינ"ל)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10</a:t>
            </a:fld>
            <a:endParaRPr lang="he-IL"/>
          </a:p>
        </p:txBody>
      </p:sp>
      <p:sp>
        <p:nvSpPr>
          <p:cNvPr id="5" name="מציין מיקום תוכן 2">
            <a:extLst>
              <a:ext uri="{FF2B5EF4-FFF2-40B4-BE49-F238E27FC236}">
                <a16:creationId xmlns:a16="http://schemas.microsoft.com/office/drawing/2014/main" id="{554EB75D-E19B-41E3-A9CE-7D6C96631767}"/>
              </a:ext>
            </a:extLst>
          </p:cNvPr>
          <p:cNvSpPr txBox="1">
            <a:spLocks/>
          </p:cNvSpPr>
          <p:nvPr/>
        </p:nvSpPr>
        <p:spPr>
          <a:xfrm>
            <a:off x="353961" y="1825625"/>
            <a:ext cx="5515897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he-IL" sz="24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תכנים שיש להוסיף-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800" b="1" dirty="0">
                <a:solidFill>
                  <a:schemeClr val="accent6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פגישה עם סגל האוניברסיטה </a:t>
            </a:r>
            <a:r>
              <a:rPr lang="he-IL" sz="1800" dirty="0">
                <a:solidFill>
                  <a:schemeClr val="accent6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(שולחן עגול)- מתן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800" b="1" dirty="0">
                <a:solidFill>
                  <a:schemeClr val="accent6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מטלות והערכה המשתתפים וניהול עומסים- </a:t>
            </a:r>
            <a:r>
              <a:rPr lang="he-IL" sz="1800" dirty="0">
                <a:solidFill>
                  <a:schemeClr val="accent6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יוני, מתן ואורן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800" b="1" dirty="0">
                <a:solidFill>
                  <a:schemeClr val="accent6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ליווי אוריינות במב"ל- </a:t>
            </a:r>
            <a:r>
              <a:rPr lang="he-IL" sz="1800" dirty="0">
                <a:solidFill>
                  <a:schemeClr val="accent6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יוסי ואורנה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800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תרגיל בתיווך רציונל הקורס- אורן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800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קוד התנהלות- מדריך, משתתף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800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אישורי </a:t>
            </a:r>
            <a:r>
              <a:rPr lang="he-IL" sz="1800" dirty="0" err="1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תוכניות</a:t>
            </a:r>
            <a:r>
              <a:rPr lang="he-IL" sz="1800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- ציר אסטרטגיה, מדיניות חוץ, חברה וכלכלה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18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45713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-2450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e-IL" sz="40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תובנות עד כה מהכנת הסגל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81701" y="1301055"/>
            <a:ext cx="10429568" cy="534599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7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הכל יותר איטי (דורש זמן רב יותר לתכנון)- </a:t>
            </a:r>
          </a:p>
          <a:p>
            <a:pPr marL="800100" lvl="1" indent="-342900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he-IL" sz="1700" dirty="0">
                <a:solidFill>
                  <a:schemeClr val="accent5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למידה רבה של המדריכים החדשים</a:t>
            </a:r>
          </a:p>
          <a:p>
            <a:pPr marL="800100" lvl="1" indent="-342900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he-IL" sz="1700" dirty="0">
                <a:solidFill>
                  <a:schemeClr val="accent5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תהליך 'עיבוד' ארוך של ממצאי מחזור קודם (שלבי האבל)</a:t>
            </a:r>
          </a:p>
          <a:p>
            <a:pPr marL="457200" lvl="1" indent="0">
              <a:lnSpc>
                <a:spcPct val="150000"/>
              </a:lnSpc>
              <a:buClr>
                <a:schemeClr val="accent1"/>
              </a:buClr>
              <a:buNone/>
            </a:pPr>
            <a:r>
              <a:rPr lang="he-IL" sz="1700" dirty="0">
                <a:solidFill>
                  <a:schemeClr val="accent5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* כל הצגה היא מבחינת: (א) פיתוח וקידום המב"ל (תחקור ולמידה) ב- (ב) משולב עם למידת הגיונות המב"ל</a:t>
            </a:r>
            <a:r>
              <a:rPr lang="en-US" sz="1700" dirty="0">
                <a:solidFill>
                  <a:schemeClr val="accent5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;</a:t>
            </a:r>
            <a:r>
              <a:rPr lang="he-IL" sz="1700" dirty="0">
                <a:solidFill>
                  <a:schemeClr val="accent5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(ג) התמקמות האנשים</a:t>
            </a:r>
          </a:p>
          <a:p>
            <a:pPr marL="228600" lvl="1">
              <a:lnSpc>
                <a:spcPct val="150000"/>
              </a:lnSpc>
              <a:spcBef>
                <a:spcPts val="1000"/>
              </a:spcBef>
              <a:buClr>
                <a:schemeClr val="accent1"/>
              </a:buClr>
            </a:pPr>
            <a:r>
              <a:rPr lang="he-IL" sz="17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המטה ותיק יותר מהמדריכים- </a:t>
            </a:r>
            <a:r>
              <a:rPr lang="he-IL" sz="17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דומיננטיות והשפעה</a:t>
            </a:r>
          </a:p>
          <a:p>
            <a:pPr marL="228600" lvl="1">
              <a:lnSpc>
                <a:spcPct val="150000"/>
              </a:lnSpc>
              <a:spcBef>
                <a:spcPts val="1000"/>
              </a:spcBef>
              <a:buClr>
                <a:schemeClr val="accent1"/>
              </a:buClr>
            </a:pPr>
            <a:r>
              <a:rPr lang="he-IL" sz="17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צורך במערכת תומכת לתחילת השנה- </a:t>
            </a:r>
            <a:r>
              <a:rPr lang="he-IL" sz="17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הובלת צוות וחניכים בכירים, בירור תכנים מקצועיים בנושאי </a:t>
            </a:r>
            <a:r>
              <a:rPr lang="he-IL" sz="17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בטל"ם</a:t>
            </a:r>
            <a:r>
              <a:rPr lang="he-IL" sz="17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ואסטרטגיה (סגל לומד במקביל למשתתפים), הובלת מופעים הדרכתיים מורכבים, תיווך הגיונות המב"ל</a:t>
            </a:r>
          </a:p>
          <a:p>
            <a:pPr marL="228600" lvl="1">
              <a:lnSpc>
                <a:spcPct val="150000"/>
              </a:lnSpc>
              <a:spcBef>
                <a:spcPts val="1000"/>
              </a:spcBef>
              <a:buClr>
                <a:schemeClr val="accent1"/>
              </a:buClr>
            </a:pPr>
            <a:r>
              <a:rPr lang="he-IL" sz="17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על הסיכומים להיות עם מעגל היזון חוזר לתוך הכנת הסגל- </a:t>
            </a:r>
            <a:r>
              <a:rPr lang="he-IL" sz="17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תאריכי יעד, נגזרות בגרף, הכשרות נלוות וכדומה (אחרת לא נממשם)</a:t>
            </a:r>
          </a:p>
          <a:p>
            <a:pPr marL="228600" lvl="1">
              <a:lnSpc>
                <a:spcPct val="150000"/>
              </a:lnSpc>
              <a:spcBef>
                <a:spcPts val="1000"/>
              </a:spcBef>
              <a:buClr>
                <a:schemeClr val="accent1"/>
              </a:buClr>
            </a:pPr>
            <a:r>
              <a:rPr lang="he-IL" sz="17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לדירקטיבת מפקד המב"ל (</a:t>
            </a:r>
            <a:r>
              <a:rPr lang="en-US" sz="17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TOP 10</a:t>
            </a:r>
            <a:r>
              <a:rPr lang="he-IL" sz="17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) בדגש על </a:t>
            </a:r>
            <a:r>
              <a:rPr lang="he-IL" sz="17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תפקיד המשתתף </a:t>
            </a:r>
            <a:r>
              <a:rPr lang="he-IL" sz="17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משמעויות שיש לנתח במהלך הכנת הסגל!</a:t>
            </a:r>
          </a:p>
          <a:p>
            <a:pPr marL="228600" lvl="1">
              <a:lnSpc>
                <a:spcPct val="150000"/>
              </a:lnSpc>
              <a:spcBef>
                <a:spcPts val="1000"/>
              </a:spcBef>
              <a:buClr>
                <a:schemeClr val="accent1"/>
              </a:buClr>
            </a:pPr>
            <a:r>
              <a:rPr lang="he-IL" sz="17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תפקיד המדריך והחלטות על העלאת מינון הצוות (ובנוסף) קבוצות קטנות-  </a:t>
            </a:r>
            <a:r>
              <a:rPr lang="he-IL" sz="17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משמעויות שיש לנתח!</a:t>
            </a:r>
          </a:p>
          <a:p>
            <a:pPr marL="228600" lvl="1">
              <a:lnSpc>
                <a:spcPct val="150000"/>
              </a:lnSpc>
              <a:spcBef>
                <a:spcPts val="1000"/>
              </a:spcBef>
              <a:buClr>
                <a:schemeClr val="accent1"/>
              </a:buClr>
            </a:pPr>
            <a:r>
              <a:rPr lang="he-IL" sz="17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לסגל אקדמי חדש </a:t>
            </a:r>
            <a:r>
              <a:rPr lang="he-IL" sz="17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משמעויות רבות שיש לנתח!! (מינון הרצאות למול עיבודים, מטלות, קריאה ועוד)</a:t>
            </a:r>
          </a:p>
          <a:p>
            <a:pPr marL="228600" lvl="1">
              <a:lnSpc>
                <a:spcPct val="150000"/>
              </a:lnSpc>
              <a:spcBef>
                <a:spcPts val="1000"/>
              </a:spcBef>
              <a:buClr>
                <a:schemeClr val="accent1"/>
              </a:buClr>
            </a:pPr>
            <a:r>
              <a:rPr lang="he-IL" sz="17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היקף התוכן מול תהליך הלמידה והחקירה של המשתתף- דילמה</a:t>
            </a:r>
            <a:r>
              <a:rPr lang="he-IL" sz="17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! 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104357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-329279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he-IL" sz="28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שבוע 2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(5-9.8)</a:t>
            </a:r>
            <a:endParaRPr lang="he-IL" sz="2400" b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453974"/>
              </p:ext>
            </p:extLst>
          </p:nvPr>
        </p:nvGraphicFramePr>
        <p:xfrm>
          <a:off x="292147" y="602204"/>
          <a:ext cx="11623395" cy="6253221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0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58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58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58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158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158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2365"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 (5.8)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 (6.8)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</a:t>
                      </a:r>
                      <a:r>
                        <a:rPr lang="he-IL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(7.8)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 (8.8)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 (9.8)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711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kern="12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נושא</a:t>
                      </a:r>
                      <a:endParaRPr lang="he-IL" sz="1400" b="1" kern="1200" dirty="0">
                        <a:solidFill>
                          <a:srgbClr val="C00000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הכשרת סגלים אחודה</a:t>
                      </a:r>
                    </a:p>
                  </a:txBody>
                  <a:tcPr marL="36000" marR="36000" marT="36000" marB="3600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הכשרת סגלים אחודה</a:t>
                      </a:r>
                    </a:p>
                  </a:txBody>
                  <a:tcPr marL="36000" marR="36000" marT="36000" marB="3600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השלמות שבוע 1</a:t>
                      </a:r>
                    </a:p>
                  </a:txBody>
                  <a:tcPr marL="36000" marR="36000" marT="36000" marB="3600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14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אישורי תוכניות מ"ו</a:t>
                      </a:r>
                    </a:p>
                  </a:txBody>
                  <a:tcPr marL="36000" marR="36000" marT="36000" marB="3600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אוריינטציה למחזור מ"ו</a:t>
                      </a:r>
                    </a:p>
                  </a:txBody>
                  <a:tcPr marL="36000" marR="36000" marT="36000" marB="3600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711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8:30-9:00</a:t>
                      </a:r>
                    </a:p>
                  </a:txBody>
                  <a:tcPr marL="36000" marR="36000" marT="36000" marB="36000" anchor="ctr"/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0" dirty="0">
                          <a:latin typeface="David" pitchFamily="34" charset="-79"/>
                          <a:cs typeface="David" pitchFamily="34" charset="-79"/>
                        </a:rPr>
                        <a:t>היכרות עם המכללות וסגלי המכללות החדשים</a:t>
                      </a:r>
                      <a:endParaRPr lang="he-IL" sz="1400" b="1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0" kern="1200" baseline="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יום בנושא צוות לומד וטכניקות עיבוד </a:t>
                      </a:r>
                      <a:r>
                        <a:rPr lang="he-IL" sz="1400" b="1" kern="1200" baseline="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(אורן)</a:t>
                      </a:r>
                    </a:p>
                  </a:txBody>
                  <a:tcPr marL="36000" marR="36000" marT="36000" marB="36000" anchor="ctr"/>
                </a:tc>
                <a:tc rowSpan="5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tx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שולחן עגול עם סגל אוניברסיטת חיפה ומרצי חוץ-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- היכרות בין הסגלים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- דירקטיבה למחזור מ"ו </a:t>
                      </a:r>
                      <a:br>
                        <a:rPr lang="en-US" sz="1400" kern="1200" dirty="0">
                          <a:solidFill>
                            <a:schemeClr val="tx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</a:b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   (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David" pitchFamily="34" charset="-79"/>
                          <a:ea typeface="+mn-ea"/>
                          <a:cs typeface="+mn-cs"/>
                        </a:rPr>
                        <a:t>TOP 10</a:t>
                      </a: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), </a:t>
                      </a:r>
                      <a:r>
                        <a:rPr lang="he-IL" sz="1400" b="1" kern="1200" dirty="0">
                          <a:solidFill>
                            <a:schemeClr val="tx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מ. המב"ל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0" kern="1200" baseline="0" dirty="0">
                          <a:solidFill>
                            <a:schemeClr val="tx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- יישור קו אקדמי </a:t>
                      </a:r>
                      <a:r>
                        <a:rPr lang="he-IL" sz="1400" b="1" kern="1200" baseline="0" dirty="0">
                          <a:solidFill>
                            <a:schemeClr val="tx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(מד"ר)</a:t>
                      </a:r>
                      <a:endParaRPr lang="he-IL" sz="1400" b="1" kern="1200" baseline="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 anchor="ctr"/>
                </a:tc>
                <a:tc rowSpan="7">
                  <a:txBody>
                    <a:bodyPr/>
                    <a:lstStyle/>
                    <a:p>
                      <a:pPr algn="r"/>
                      <a:r>
                        <a:rPr lang="he-IL" sz="1400" b="0" kern="1200" baseline="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תחקיר ציר אסטרטגיה מ"ה וסיכום אישי </a:t>
                      </a:r>
                      <a:r>
                        <a:rPr lang="he-IL" sz="1400" b="1" kern="1200" baseline="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(אלי) </a:t>
                      </a:r>
                      <a:r>
                        <a:rPr lang="he-IL" sz="1400" b="0" kern="1200" baseline="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+</a:t>
                      </a:r>
                    </a:p>
                    <a:p>
                      <a:pPr algn="r"/>
                      <a:endParaRPr lang="he-IL" sz="1400" b="0" kern="1200" baseline="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  <a:p>
                      <a:pPr algn="r"/>
                      <a:r>
                        <a:rPr lang="he-IL" sz="1400" b="1" kern="1200" baseline="0" dirty="0" err="1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פינקל</a:t>
                      </a:r>
                      <a:r>
                        <a:rPr lang="he-IL" sz="1400" b="1" kern="1200" baseline="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 ועינת (דדו)</a:t>
                      </a:r>
                    </a:p>
                  </a:txBody>
                  <a:tcPr marL="36000" marR="36000" marT="36000" marB="3600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יום אוריינטציה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643767304"/>
                  </a:ext>
                </a:extLst>
              </a:tr>
              <a:tr h="282711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9:00-9:30</a:t>
                      </a:r>
                    </a:p>
                  </a:txBody>
                  <a:tcPr marL="36000" marR="36000" marT="36000" marB="36000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he-IL" sz="1400" kern="120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 anchor="ctr"/>
                </a:tc>
                <a:tc vMerge="1">
                  <a:txBody>
                    <a:bodyPr/>
                    <a:lstStyle/>
                    <a:p>
                      <a:endParaRPr lang="he-IL" sz="1400" b="0" kern="1200" baseline="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"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2267496649"/>
                  </a:ext>
                </a:extLst>
              </a:tr>
              <a:tr h="282711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9:30-10:00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itchFamily="34" charset="-79"/>
                          <a:cs typeface="David" pitchFamily="34" charset="-79"/>
                        </a:rPr>
                        <a:t>"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"</a:t>
                      </a:r>
                    </a:p>
                  </a:txBody>
                  <a:tcPr marL="36000" marR="36000" marT="36000" marB="36000" anchor="ctr"/>
                </a:tc>
                <a:tc v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 anchor="ctr"/>
                </a:tc>
                <a:tc vMerge="1">
                  <a:txBody>
                    <a:bodyPr/>
                    <a:lstStyle/>
                    <a:p>
                      <a:endParaRPr lang="he-IL" sz="1400" b="0" kern="1200" baseline="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0" dirty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"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2875044194"/>
                  </a:ext>
                </a:extLst>
              </a:tr>
              <a:tr h="282711">
                <a:tc>
                  <a:txBody>
                    <a:bodyPr/>
                    <a:lstStyle/>
                    <a:p>
                      <a:pPr rtl="1"/>
                      <a:r>
                        <a:rPr lang="he-IL" sz="1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10:00-10:30</a:t>
                      </a:r>
                      <a:endParaRPr lang="he-IL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>
                          <a:latin typeface="David" pitchFamily="34" charset="-79"/>
                          <a:cs typeface="David" pitchFamily="34" charset="-79"/>
                        </a:rPr>
                        <a:t>"</a:t>
                      </a:r>
                      <a:endParaRPr lang="he-IL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"</a:t>
                      </a:r>
                      <a:endParaRPr lang="he-IL" dirty="0"/>
                    </a:p>
                  </a:txBody>
                  <a:tcPr marL="36000" marR="36000" marT="36000" marB="36000" anchor="ctr"/>
                </a:tc>
                <a:tc v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 anchor="ctr"/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0" dirty="0"/>
                        <a:t>"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725257881"/>
                  </a:ext>
                </a:extLst>
              </a:tr>
              <a:tr h="326901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10:30-11:00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itchFamily="34" charset="-79"/>
                          <a:cs typeface="David" pitchFamily="34" charset="-79"/>
                        </a:rPr>
                        <a:t>"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"</a:t>
                      </a:r>
                    </a:p>
                  </a:txBody>
                  <a:tcPr marL="36000" marR="36000" marT="36000" marB="36000" anchor="ctr"/>
                </a:tc>
                <a:tc v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 anchor="ctr"/>
                </a:tc>
                <a:tc vMerge="1">
                  <a:txBody>
                    <a:bodyPr/>
                    <a:lstStyle/>
                    <a:p>
                      <a:endParaRPr lang="he-IL" sz="1400" b="0" kern="1200" baseline="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0" dirty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"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306485094"/>
                  </a:ext>
                </a:extLst>
              </a:tr>
              <a:tr h="282711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11:00-11:30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itchFamily="34" charset="-79"/>
                          <a:cs typeface="David" pitchFamily="34" charset="-79"/>
                        </a:rPr>
                        <a:t>"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"</a:t>
                      </a:r>
                    </a:p>
                  </a:txBody>
                  <a:tcPr marL="36000" marR="36000" marT="36000" marB="36000" anchor="ctr"/>
                </a:tc>
                <a:tc rowSpan="2">
                  <a:txBody>
                    <a:bodyPr/>
                    <a:lstStyle/>
                    <a:p>
                      <a:r>
                        <a:rPr lang="he-IL" sz="1400" b="1" kern="1200" baseline="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אישור תוכניות קורסי התשתית </a:t>
                      </a:r>
                      <a:r>
                        <a:rPr lang="he-IL" sz="1400" b="0" kern="1200" baseline="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(מושגי יסוד, גישות ואסכולות, קורסי מחקר לתזה), </a:t>
                      </a:r>
                      <a:r>
                        <a:rPr lang="he-IL" sz="1400" b="1" kern="1200" baseline="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ענת שטרן</a:t>
                      </a:r>
                    </a:p>
                  </a:txBody>
                  <a:tcPr marL="36000" marR="36000" marT="36000" marB="3600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e-IL" sz="1400" b="0" kern="1200" baseline="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0" dirty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"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868271259"/>
                  </a:ext>
                </a:extLst>
              </a:tr>
              <a:tr h="422759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11:30-12:00</a:t>
                      </a:r>
                    </a:p>
                  </a:txBody>
                  <a:tcPr marL="36000" marR="36000" marT="36000" marB="3600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itchFamily="34" charset="-79"/>
                          <a:cs typeface="David" pitchFamily="34" charset="-79"/>
                        </a:rPr>
                        <a:t>"</a:t>
                      </a:r>
                    </a:p>
                  </a:txBody>
                  <a:tcPr marL="36000" marR="36000" marT="36000" marB="3600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"</a:t>
                      </a:r>
                    </a:p>
                  </a:txBody>
                  <a:tcPr marL="36000" marR="36000" marT="36000" marB="3600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e-IL" sz="1400" b="0" kern="1200" baseline="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36000" marR="36000" marT="36000" marB="3600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0" dirty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"</a:t>
                      </a:r>
                    </a:p>
                  </a:txBody>
                  <a:tcPr marL="36000" marR="36000" marT="36000" marB="3600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8289789"/>
                  </a:ext>
                </a:extLst>
              </a:tr>
              <a:tr h="282711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13:00-13:30</a:t>
                      </a:r>
                    </a:p>
                  </a:txBody>
                  <a:tcPr marL="36000" marR="36000" marT="36000" marB="3600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latin typeface="David" pitchFamily="34" charset="-79"/>
                          <a:cs typeface="David" pitchFamily="34" charset="-79"/>
                        </a:rPr>
                        <a:t>רוח המכללות וכיוונים ל- 2019 </a:t>
                      </a:r>
                      <a:r>
                        <a:rPr lang="he-IL" sz="1400" dirty="0">
                          <a:latin typeface="David" pitchFamily="34" charset="-79"/>
                          <a:cs typeface="David" pitchFamily="34" charset="-79"/>
                        </a:rPr>
                        <a:t>(מ. המכללות ואורן)</a:t>
                      </a:r>
                    </a:p>
                  </a:txBody>
                  <a:tcPr marL="36000" marR="36000" marT="36000" marB="3600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"</a:t>
                      </a:r>
                    </a:p>
                  </a:txBody>
                  <a:tcPr marL="36000" marR="36000" marT="36000" marB="3600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0" kern="1200" baseline="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המשך ענת שטרן</a:t>
                      </a:r>
                      <a:r>
                        <a:rPr lang="he-IL" sz="1400" b="1" kern="1200" baseline="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+ </a:t>
                      </a:r>
                      <a:r>
                        <a:rPr lang="he-IL" sz="1400" b="0" kern="1200" baseline="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הצגת</a:t>
                      </a:r>
                      <a:r>
                        <a:rPr lang="he-IL" sz="1400" b="1" kern="1200" baseline="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 </a:t>
                      </a:r>
                      <a:r>
                        <a:rPr lang="he-IL" sz="1400" b="0" kern="1200" baseline="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אבות האומה, </a:t>
                      </a:r>
                      <a:r>
                        <a:rPr lang="he-IL" sz="1400" b="1" kern="1200" baseline="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יוסי בן ארצי</a:t>
                      </a:r>
                      <a:endParaRPr lang="he-IL" sz="14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0" kern="1200" baseline="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אישור תוכניות ציר הגנה לאומית- </a:t>
                      </a:r>
                      <a:r>
                        <a:rPr lang="he-IL" sz="1400" b="1" kern="1200" baseline="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שי </a:t>
                      </a:r>
                      <a:r>
                        <a:rPr lang="he-IL" sz="1400" b="1" kern="1200" baseline="0" dirty="0" err="1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פאיראיזן</a:t>
                      </a:r>
                      <a:endParaRPr lang="he-IL" sz="1400" b="1" kern="1200" baseline="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36000" marR="36000" marT="36000" marB="3600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"</a:t>
                      </a:r>
                    </a:p>
                  </a:txBody>
                  <a:tcPr marL="36000" marR="36000" marT="36000" marB="3600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65389463"/>
                  </a:ext>
                </a:extLst>
              </a:tr>
              <a:tr h="282711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13:30-14:00</a:t>
                      </a:r>
                    </a:p>
                  </a:txBody>
                  <a:tcPr marL="36000" marR="36000" marT="36000" marB="36000" anchor="ctr"/>
                </a:tc>
                <a:tc v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"</a:t>
                      </a:r>
                    </a:p>
                  </a:txBody>
                  <a:tcPr marL="36000" marR="36000" marT="36000" marB="36000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 anchor="ctr"/>
                </a:tc>
                <a:tc vMerge="1">
                  <a:txBody>
                    <a:bodyPr/>
                    <a:lstStyle/>
                    <a:p>
                      <a:endParaRPr lang="he-IL" sz="1400" b="0" kern="1200" baseline="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"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4071474722"/>
                  </a:ext>
                </a:extLst>
              </a:tr>
              <a:tr h="282711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14:00-14:30</a:t>
                      </a:r>
                    </a:p>
                  </a:txBody>
                  <a:tcPr marL="36000" marR="36000" marT="36000" marB="36000" anchor="ctr"/>
                </a:tc>
                <a:tc v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"</a:t>
                      </a:r>
                    </a:p>
                  </a:txBody>
                  <a:tcPr marL="36000" marR="36000" marT="36000" marB="36000" anchor="ctr"/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תפיסת מרכז למידה לבכירים- </a:t>
                      </a:r>
                      <a:r>
                        <a:rPr lang="he-IL" sz="14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ענת חן</a:t>
                      </a:r>
                      <a:endParaRPr lang="he-IL" sz="1400" b="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 anchor="ctr"/>
                </a:tc>
                <a:tc vMerge="1">
                  <a:txBody>
                    <a:bodyPr/>
                    <a:lstStyle/>
                    <a:p>
                      <a:endParaRPr lang="he-IL" sz="1400" b="0" kern="1200" baseline="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"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279114363"/>
                  </a:ext>
                </a:extLst>
              </a:tr>
              <a:tr h="282711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14:30-15:00</a:t>
                      </a:r>
                    </a:p>
                  </a:txBody>
                  <a:tcPr marL="36000" marR="36000" marT="36000" marB="36000" anchor="ctr"/>
                </a:tc>
                <a:tc rowSpan="3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latin typeface="David" pitchFamily="34" charset="-79"/>
                          <a:cs typeface="David" pitchFamily="34" charset="-79"/>
                        </a:rPr>
                        <a:t>דמות המדריך </a:t>
                      </a:r>
                      <a:r>
                        <a:rPr lang="he-IL" sz="1400" dirty="0">
                          <a:latin typeface="David" pitchFamily="34" charset="-79"/>
                          <a:cs typeface="David" pitchFamily="34" charset="-79"/>
                        </a:rPr>
                        <a:t>במכללות </a:t>
                      </a:r>
                      <a:br>
                        <a:rPr lang="en-US" sz="1400" dirty="0">
                          <a:latin typeface="David" pitchFamily="34" charset="-79"/>
                          <a:cs typeface="David" pitchFamily="34" charset="-79"/>
                        </a:rPr>
                      </a:br>
                      <a:r>
                        <a:rPr lang="he-IL" sz="1400" dirty="0">
                          <a:latin typeface="David" pitchFamily="34" charset="-79"/>
                          <a:cs typeface="David" pitchFamily="34" charset="-79"/>
                        </a:rPr>
                        <a:t>(מ. המכללות ואורן)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"</a:t>
                      </a:r>
                    </a:p>
                  </a:txBody>
                  <a:tcPr marL="36000" marR="36000" marT="36000" marB="36000" anchor="ctr"/>
                </a:tc>
                <a:tc v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 anchor="ctr"/>
                </a:tc>
                <a:tc vMerge="1">
                  <a:txBody>
                    <a:bodyPr/>
                    <a:lstStyle/>
                    <a:p>
                      <a:endParaRPr lang="he-IL" sz="1400" b="0" kern="1200" baseline="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סיכום יום אוריינטציה  וחלוקה לצוותים </a:t>
                      </a:r>
                      <a:r>
                        <a:rPr lang="he-IL" sz="1400" b="1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(מד"ר ומתן)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815913880"/>
                  </a:ext>
                </a:extLst>
              </a:tr>
              <a:tr h="282711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15:00-15:30</a:t>
                      </a:r>
                    </a:p>
                  </a:txBody>
                  <a:tcPr marL="36000" marR="36000" marT="36000" marB="36000" anchor="ctr"/>
                </a:tc>
                <a:tc v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"</a:t>
                      </a:r>
                    </a:p>
                  </a:txBody>
                  <a:tcPr marL="36000" marR="36000" marT="36000" marB="36000" anchor="ctr"/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הערכת המשתתף, מטלות והעומס עליו (י</a:t>
                      </a:r>
                      <a:r>
                        <a:rPr lang="he-IL" sz="1400" b="1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וני, מתן, אורן)</a:t>
                      </a:r>
                      <a:endParaRPr lang="he-IL" sz="1400" b="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 anchor="ctr"/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חלוקת תחומי אחריות בסגל </a:t>
                      </a:r>
                      <a:r>
                        <a:rPr lang="he-IL" sz="1400" b="1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(יוני)</a:t>
                      </a:r>
                      <a:endParaRPr lang="he-IL" sz="1400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solidFill>
                          <a:schemeClr val="accent2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2533277103"/>
                  </a:ext>
                </a:extLst>
              </a:tr>
              <a:tr h="28536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15:30-16:00</a:t>
                      </a:r>
                    </a:p>
                  </a:txBody>
                  <a:tcPr marL="36000" marR="36000" marT="36000" marB="36000" anchor="ctr"/>
                </a:tc>
                <a:tc v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lang="he-IL" sz="1400" kern="120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 anchor="ctr"/>
                </a:tc>
                <a:tc v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0" kern="1200" baseline="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solidFill>
                          <a:schemeClr val="accent2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56250262"/>
                  </a:ext>
                </a:extLst>
              </a:tr>
              <a:tr h="71208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16:00-16:30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lang="he-IL" sz="1400" kern="120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תחקיר אשכול בכירות- </a:t>
                      </a:r>
                      <a:r>
                        <a:rPr lang="he-IL" sz="1400" b="1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אורן{16-17}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he-IL" sz="1400" b="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מעבר על שבוע פתיחה- </a:t>
                      </a:r>
                      <a:r>
                        <a:rPr lang="he-IL" sz="1400" b="1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יוני</a:t>
                      </a:r>
                      <a:endParaRPr lang="he-IL" sz="1400" b="0" kern="1200" baseline="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מעבר על השנתון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2656084059"/>
                  </a:ext>
                </a:extLst>
              </a:tr>
              <a:tr h="49409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16:30-17:00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kern="120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המענה האורייני, </a:t>
                      </a:r>
                      <a:r>
                        <a:rPr lang="he-IL" sz="1400" b="1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יוסי בן ארצי ואורנה</a:t>
                      </a:r>
                      <a:r>
                        <a:rPr lang="he-IL" sz="1400" b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(</a:t>
                      </a:r>
                      <a:r>
                        <a:rPr lang="he-IL" sz="1400" b="1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17-18:30)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סימולציית גרף מס' 2- </a:t>
                      </a:r>
                      <a:br>
                        <a:rPr lang="en-US" sz="1400" b="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</a:br>
                      <a:r>
                        <a:rPr lang="he-IL" sz="1400" b="1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מתן (17-18:30)</a:t>
                      </a:r>
                      <a:endParaRPr lang="he-IL" sz="1400" b="1" kern="1200" baseline="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solidFill>
                          <a:schemeClr val="accent2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2381543080"/>
                  </a:ext>
                </a:extLst>
              </a:tr>
              <a:tr h="49409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הערות</a:t>
                      </a:r>
                      <a:endParaRPr lang="he-IL" sz="14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מיועד לסגל החדש בלבד!</a:t>
                      </a:r>
                    </a:p>
                  </a:txBody>
                  <a:tcPr marL="36000" marR="36000" marT="36000" marB="3600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מיועד לסגל החדש בלבד!</a:t>
                      </a:r>
                    </a:p>
                  </a:txBody>
                  <a:tcPr marL="36000" marR="36000" marT="36000" marB="3600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מ. מב"ל ויוסי 8:30-18:30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סגל חיפה, דן </a:t>
                      </a:r>
                      <a:r>
                        <a:rPr lang="he-IL" sz="1400" b="1" kern="1200" dirty="0" err="1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גבתון</a:t>
                      </a:r>
                      <a:r>
                        <a:rPr lang="he-IL" sz="1400" b="1" kern="120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14+</a:t>
                      </a:r>
                      <a:endParaRPr lang="he-IL" sz="14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מ. מב"ל ויוסי 8:30-18:30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דימה, דדו- בבוקר</a:t>
                      </a:r>
                    </a:p>
                  </a:txBody>
                  <a:tcPr marL="36000" marR="36000" marT="36000" marB="3600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7753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36342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שיטות הוראה בסביבה אקדמית</a:t>
            </a:r>
            <a:br>
              <a:rPr lang="en-US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e-IL" sz="28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(בליווי פרופ' דן גיבתון)</a:t>
            </a:r>
            <a:endParaRPr lang="he-IL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13</a:t>
            </a:fld>
            <a:endParaRPr lang="he-IL"/>
          </a:p>
        </p:txBody>
      </p:sp>
      <p:graphicFrame>
        <p:nvGraphicFramePr>
          <p:cNvPr id="7" name="טבלה 6">
            <a:extLst>
              <a:ext uri="{FF2B5EF4-FFF2-40B4-BE49-F238E27FC236}">
                <a16:creationId xmlns:a16="http://schemas.microsoft.com/office/drawing/2014/main" id="{1C275EBC-4C02-4F17-A203-7399FECF8B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469740"/>
              </p:ext>
            </p:extLst>
          </p:nvPr>
        </p:nvGraphicFramePr>
        <p:xfrm>
          <a:off x="1022554" y="1874203"/>
          <a:ext cx="10331246" cy="43586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588045">
                  <a:extLst>
                    <a:ext uri="{9D8B030D-6E8A-4147-A177-3AD203B41FA5}">
                      <a16:colId xmlns:a16="http://schemas.microsoft.com/office/drawing/2014/main" val="993147652"/>
                    </a:ext>
                  </a:extLst>
                </a:gridCol>
                <a:gridCol w="2743201">
                  <a:extLst>
                    <a:ext uri="{9D8B030D-6E8A-4147-A177-3AD203B41FA5}">
                      <a16:colId xmlns:a16="http://schemas.microsoft.com/office/drawing/2014/main" val="22897401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2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תוכן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42083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rtl="1"/>
                      <a:r>
                        <a:rPr lang="he-IL" sz="18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1:</a:t>
                      </a:r>
                    </a:p>
                    <a:p>
                      <a:pPr marL="285750" indent="-285750" algn="just" rtl="1">
                        <a:buFont typeface="Arial" panose="020B0604020202020204" pitchFamily="34" charset="0"/>
                        <a:buChar char="•"/>
                      </a:pPr>
                      <a:r>
                        <a:rPr lang="he-IL" sz="1600" b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שיתוף </a:t>
                      </a:r>
                      <a:r>
                        <a:rPr lang="he-IL" sz="1600" b="0" dirty="0" err="1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בחווית</a:t>
                      </a:r>
                      <a:r>
                        <a:rPr lang="he-IL" sz="1600" b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למידה טובה</a:t>
                      </a:r>
                      <a:r>
                        <a:rPr lang="en-US" sz="1600" b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/</a:t>
                      </a:r>
                      <a:r>
                        <a:rPr lang="he-IL" sz="1600" b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רעה כלומד</a:t>
                      </a:r>
                      <a:r>
                        <a:rPr lang="en-US" sz="1600" b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/</a:t>
                      </a:r>
                      <a:r>
                        <a:rPr lang="he-IL" sz="1600" b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מלמד</a:t>
                      </a:r>
                    </a:p>
                    <a:p>
                      <a:pPr marL="285750" indent="-285750" algn="just" rtl="1">
                        <a:buFont typeface="Arial" panose="020B0604020202020204" pitchFamily="34" charset="0"/>
                        <a:buChar char="•"/>
                      </a:pPr>
                      <a:r>
                        <a:rPr lang="he-IL" sz="1600" b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מעבר על שיטות הוראה קיימות במב"ל</a:t>
                      </a:r>
                    </a:p>
                    <a:p>
                      <a:pPr marL="285750" indent="-285750" algn="just" rtl="1">
                        <a:buFont typeface="Arial" panose="020B0604020202020204" pitchFamily="34" charset="0"/>
                        <a:buChar char="•"/>
                      </a:pPr>
                      <a:r>
                        <a:rPr lang="he-IL" sz="1600" b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מעבר על פרופיל הלומד במב"ל (קטגורית)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1.5 ש'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21363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rtl="1"/>
                      <a:r>
                        <a:rPr lang="he-IL" sz="18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2: </a:t>
                      </a:r>
                    </a:p>
                    <a:p>
                      <a:pPr marL="285750" indent="-285750" algn="just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he-IL" sz="1600" b="1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עבודה ב- 3 קבוצות קטנות- (1)</a:t>
                      </a:r>
                      <a:r>
                        <a:rPr lang="he-IL" sz="1600" b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קריאה משותפת של מאמר למידת מבוגרים, </a:t>
                      </a:r>
                      <a:r>
                        <a:rPr lang="he-IL" sz="1600" b="1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(2)</a:t>
                      </a:r>
                      <a:r>
                        <a:rPr lang="he-IL" sz="1600" b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מעבר על ממצאי סקר מ"ה בהיבטי שיטות הלימוד, </a:t>
                      </a:r>
                      <a:r>
                        <a:rPr lang="he-IL" sz="1600" b="1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(3)</a:t>
                      </a:r>
                      <a:r>
                        <a:rPr lang="he-IL" sz="1600" b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מעבר על עוגות שיטות ההוראה מ"ד</a:t>
                      </a:r>
                      <a:r>
                        <a:rPr lang="en-US" sz="1600" b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/</a:t>
                      </a:r>
                      <a:r>
                        <a:rPr lang="he-IL" sz="1600" b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מ"ה</a:t>
                      </a:r>
                    </a:p>
                    <a:p>
                      <a:pPr marL="285750" indent="-285750" algn="just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he-IL" sz="1600" b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כל קבוצה מנתחת דרך אחת מסגנונות הלימוד הקיימים- </a:t>
                      </a:r>
                      <a:r>
                        <a:rPr lang="he-IL" sz="1600" b="1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(א) </a:t>
                      </a:r>
                      <a:r>
                        <a:rPr lang="he-IL" sz="1600" b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קבוצה גדולה- מליאה</a:t>
                      </a:r>
                      <a:r>
                        <a:rPr lang="en-US" sz="1600" b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/</a:t>
                      </a:r>
                      <a:r>
                        <a:rPr lang="he-IL" sz="1600" b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סיור</a:t>
                      </a:r>
                      <a:r>
                        <a:rPr lang="en-US" sz="1600" b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;</a:t>
                      </a:r>
                      <a:r>
                        <a:rPr lang="he-IL" sz="1600" b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600" b="1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(ב)</a:t>
                      </a:r>
                      <a:r>
                        <a:rPr lang="he-IL" sz="1600" b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צוות</a:t>
                      </a:r>
                      <a:r>
                        <a:rPr lang="en-US" sz="1600" b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/</a:t>
                      </a:r>
                      <a:r>
                        <a:rPr lang="he-IL" sz="1600" b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קבוצה קטנה</a:t>
                      </a:r>
                      <a:r>
                        <a:rPr lang="en-US" sz="1600" b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;</a:t>
                      </a:r>
                      <a:r>
                        <a:rPr lang="he-IL" sz="1600" b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600" b="1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(ג) </a:t>
                      </a:r>
                      <a:r>
                        <a:rPr lang="he-IL" sz="1600" b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למידה עצמאית- את צירי מב"ל וממליץ על דרכים לשפר סגנון למידה זה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1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1.5 ש'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18104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just" defTabSz="914400" rtl="1" eaLnBrk="1" latinLnBrk="0" hangingPunct="1"/>
                      <a:r>
                        <a:rPr lang="he-IL" sz="1800" b="1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משך 3: </a:t>
                      </a:r>
                    </a:p>
                    <a:p>
                      <a:pPr marL="285750" indent="-285750" algn="just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he-IL" sz="1600" b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הצגת ממצאי הקבוצות הקטנות ודיון (30 דק' * 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2000" b="1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1.5 ש'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78929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rtl="1"/>
                      <a:r>
                        <a:rPr lang="he-IL" sz="18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4:</a:t>
                      </a:r>
                    </a:p>
                    <a:p>
                      <a:pPr marL="285750" indent="-285750" algn="just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he-IL" sz="1600" b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קבוצות </a:t>
                      </a:r>
                      <a:r>
                        <a:rPr lang="he-IL" sz="1600" b="0" kern="1200" dirty="0" err="1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קוהרוט</a:t>
                      </a:r>
                      <a:r>
                        <a:rPr lang="he-IL" sz="1600" b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, אקלים למידה ומודל המרצה והסטודנט המצטיין- </a:t>
                      </a:r>
                      <a:r>
                        <a:rPr lang="he-IL" sz="1600" b="1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פרופ' דן גיבתון</a:t>
                      </a:r>
                    </a:p>
                    <a:p>
                      <a:pPr marL="285750" indent="-285750" algn="just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he-IL" sz="1600" b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סיכום מפקד המב"ל- כיצד נלמד טוב יותר במחזור מ"ו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2000" b="1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 ש'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975083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39027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877528" y="18632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e-IL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פורמט סיכום אישי- מדריך</a:t>
            </a:r>
            <a:endParaRPr lang="he-IL" sz="3600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מציין מיקום תוכן 2">
            <a:extLst>
              <a:ext uri="{FF2B5EF4-FFF2-40B4-BE49-F238E27FC236}">
                <a16:creationId xmlns:a16="http://schemas.microsoft.com/office/drawing/2014/main" id="{FE7DDFA7-EA65-4A7A-B4A8-6EF9B9AC6175}"/>
              </a:ext>
            </a:extLst>
          </p:cNvPr>
          <p:cNvSpPr txBox="1">
            <a:spLocks/>
          </p:cNvSpPr>
          <p:nvPr/>
        </p:nvSpPr>
        <p:spPr>
          <a:xfrm>
            <a:off x="848032" y="1602658"/>
            <a:ext cx="10515600" cy="503411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הובלת הצוות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? (מבנה ותמהיל הצוות, תפקיד המדריך, טכניקות הלימוד)</a:t>
            </a:r>
          </a:p>
          <a:p>
            <a:pPr marL="457200" indent="-457200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מה תוכנן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במחזור מ"ה בתחומי התוכן באחריותך?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מה בוצע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?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ומה לא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? מאין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נבע הפער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?</a:t>
            </a:r>
          </a:p>
          <a:p>
            <a:pPr marL="0" indent="0" algn="ctr">
              <a:lnSpc>
                <a:spcPct val="150000"/>
              </a:lnSpc>
              <a:buClr>
                <a:schemeClr val="accent1"/>
              </a:buClr>
              <a:buNone/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1">
              <a:lnSpc>
                <a:spcPct val="150000"/>
              </a:lnSpc>
              <a:buClr>
                <a:schemeClr val="accent1"/>
              </a:buClr>
            </a:pPr>
            <a:endParaRPr lang="he-IL" sz="1900" b="1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1">
              <a:lnSpc>
                <a:spcPct val="150000"/>
              </a:lnSpc>
              <a:buClr>
                <a:schemeClr val="accent1"/>
              </a:buClr>
            </a:pPr>
            <a:r>
              <a:rPr lang="he-IL" sz="19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מיקוד בתכני עונה מתקדמת שלא תוחקרו עד כה!</a:t>
            </a:r>
          </a:p>
          <a:p>
            <a:pPr marL="457200" indent="-457200">
              <a:lnSpc>
                <a:spcPct val="150000"/>
              </a:lnSpc>
              <a:buClr>
                <a:schemeClr val="accent1"/>
              </a:buClr>
              <a:buFont typeface="+mj-lt"/>
              <a:buAutoNum type="arabicPeriod" startAt="3"/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אינטגרציית הציר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שבאחריותו עם שאר צירי </a:t>
            </a:r>
            <a:r>
              <a:rPr lang="he-IL" sz="20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הבטל"ם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ועם לימודי האסטרטגיה?</a:t>
            </a:r>
          </a:p>
          <a:p>
            <a:pPr marL="457200" lvl="1" indent="-457200">
              <a:lnSpc>
                <a:spcPct val="150000"/>
              </a:lnSpc>
              <a:spcBef>
                <a:spcPts val="1000"/>
              </a:spcBef>
              <a:buClr>
                <a:schemeClr val="accent1"/>
              </a:buClr>
              <a:buFont typeface="+mj-lt"/>
              <a:buAutoNum type="arabicPeriod" startAt="4"/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התייחסות כללית:</a:t>
            </a:r>
          </a:p>
          <a:p>
            <a:pPr marL="914400" lvl="2" indent="-457200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+mj-cs"/>
              <a:buAutoNum type="hebrew2Minus"/>
            </a:pPr>
            <a:r>
              <a:rPr lang="he-IL" sz="17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דמות בוגר מב"ל בראייתו?</a:t>
            </a:r>
          </a:p>
          <a:p>
            <a:pPr marL="914400" lvl="2" indent="-457200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+mj-cs"/>
              <a:buAutoNum type="hebrew2Minus"/>
            </a:pPr>
            <a:r>
              <a:rPr lang="he-IL" sz="17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שנת הלימודים </a:t>
            </a:r>
            <a:r>
              <a:rPr lang="he-IL" sz="17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במב"ל</a:t>
            </a:r>
            <a:r>
              <a:rPr lang="he-IL" sz="17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?</a:t>
            </a:r>
          </a:p>
          <a:p>
            <a:pPr marL="914400" lvl="2" indent="-457200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+mj-cs"/>
              <a:buAutoNum type="hebrew2Minus"/>
            </a:pPr>
            <a:r>
              <a:rPr lang="he-IL" sz="17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התנהלות המכללה לביטחון לאומי? 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16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3" name="טבלה 2">
            <a:extLst>
              <a:ext uri="{FF2B5EF4-FFF2-40B4-BE49-F238E27FC236}">
                <a16:creationId xmlns:a16="http://schemas.microsoft.com/office/drawing/2014/main" id="{83E3A47D-73FD-4A70-B023-0AF30218BB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1773009"/>
              </p:ext>
            </p:extLst>
          </p:nvPr>
        </p:nvGraphicFramePr>
        <p:xfrm>
          <a:off x="2477729" y="2888403"/>
          <a:ext cx="8321368" cy="74168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080342">
                  <a:extLst>
                    <a:ext uri="{9D8B030D-6E8A-4147-A177-3AD203B41FA5}">
                      <a16:colId xmlns:a16="http://schemas.microsoft.com/office/drawing/2014/main" val="2229246375"/>
                    </a:ext>
                  </a:extLst>
                </a:gridCol>
                <a:gridCol w="2080342">
                  <a:extLst>
                    <a:ext uri="{9D8B030D-6E8A-4147-A177-3AD203B41FA5}">
                      <a16:colId xmlns:a16="http://schemas.microsoft.com/office/drawing/2014/main" val="3925195942"/>
                    </a:ext>
                  </a:extLst>
                </a:gridCol>
                <a:gridCol w="2080342">
                  <a:extLst>
                    <a:ext uri="{9D8B030D-6E8A-4147-A177-3AD203B41FA5}">
                      <a16:colId xmlns:a16="http://schemas.microsoft.com/office/drawing/2014/main" val="989394720"/>
                    </a:ext>
                  </a:extLst>
                </a:gridCol>
                <a:gridCol w="2080342">
                  <a:extLst>
                    <a:ext uri="{9D8B030D-6E8A-4147-A177-3AD203B41FA5}">
                      <a16:colId xmlns:a16="http://schemas.microsoft.com/office/drawing/2014/main" val="29079629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תוכן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בוצע</a:t>
                      </a:r>
                      <a:r>
                        <a:rPr lang="en-US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/</a:t>
                      </a:r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לא בוצע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הסיבה לפער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תובנות מרכזיות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93184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96582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94562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-329279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he-IL" sz="32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שבוע 3 </a:t>
            </a:r>
            <a:r>
              <a:rPr lang="he-IL" sz="24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(26.8-30.8)</a:t>
            </a:r>
            <a:endParaRPr lang="he-IL" sz="2000" b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090607"/>
              </p:ext>
            </p:extLst>
          </p:nvPr>
        </p:nvGraphicFramePr>
        <p:xfrm>
          <a:off x="296505" y="905753"/>
          <a:ext cx="11623395" cy="572647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0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58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58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58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158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158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57058"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 (26.8)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 (27.8)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</a:t>
                      </a:r>
                      <a:r>
                        <a:rPr lang="he-IL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(28.8)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 (29.8)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 (30.8)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571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kern="12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נושא</a:t>
                      </a:r>
                      <a:endParaRPr lang="he-IL" sz="1400" b="1" kern="1200" dirty="0">
                        <a:solidFill>
                          <a:srgbClr val="C00000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מוכנות </a:t>
                      </a:r>
                      <a:r>
                        <a:rPr lang="he-IL" sz="1400" b="1" dirty="0" err="1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למ"ו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36000" marR="36000" marT="36000" marB="3600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יחסי סגל-משתתפים</a:t>
                      </a:r>
                    </a:p>
                  </a:txBody>
                  <a:tcPr marL="36000" marR="36000" marT="36000" marB="3600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יחסי סגל-סגל</a:t>
                      </a:r>
                    </a:p>
                  </a:txBody>
                  <a:tcPr marL="36000" marR="36000" marT="36000" marB="3600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14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אישורי תוכניות צירים</a:t>
                      </a:r>
                    </a:p>
                  </a:txBody>
                  <a:tcPr marL="36000" marR="36000" marT="36000" marB="3600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סיכום הכנת הסגל</a:t>
                      </a:r>
                    </a:p>
                  </a:txBody>
                  <a:tcPr marL="36000" marR="36000" marT="36000" marB="3600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232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8:30-9:00</a:t>
                      </a:r>
                    </a:p>
                  </a:txBody>
                  <a:tcPr marL="36000" marR="36000" marT="36000" marB="36000" anchor="ctr"/>
                </a:tc>
                <a:tc rowSpan="4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0" dirty="0">
                          <a:latin typeface="David" pitchFamily="34" charset="-79"/>
                          <a:cs typeface="David" pitchFamily="34" charset="-79"/>
                        </a:rPr>
                        <a:t>מעבר מפורט על שבועיים ראשונים בקורס- </a:t>
                      </a:r>
                      <a:r>
                        <a:rPr lang="he-IL" sz="1400" b="1" dirty="0">
                          <a:latin typeface="David" pitchFamily="34" charset="-79"/>
                          <a:cs typeface="David" pitchFamily="34" charset="-79"/>
                        </a:rPr>
                        <a:t>מד"ר</a:t>
                      </a:r>
                    </a:p>
                  </a:txBody>
                  <a:tcPr marL="36000" marR="36000" marT="36000" marB="36000" anchor="ctr"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תרגיל ערכים והישגים מרכזיים בהכשרה+ שאלון יעדים אישיים למשתתף </a:t>
                      </a:r>
                      <a:r>
                        <a:rPr lang="he-IL" sz="1400" b="1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-מד"ר </a:t>
                      </a:r>
                      <a:r>
                        <a:rPr lang="he-IL" sz="1400" b="1" kern="1200" dirty="0" err="1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ומלו"פ</a:t>
                      </a:r>
                      <a:endParaRPr lang="he-IL" sz="1400" b="1" kern="1200" baseline="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0" kern="1200" baseline="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העמקת היכרות והצבת יעדים אישיים- </a:t>
                      </a:r>
                      <a:r>
                        <a:rPr lang="he-IL" sz="1400" b="1" kern="1200" baseline="0" dirty="0" err="1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רע"ן</a:t>
                      </a:r>
                      <a:r>
                        <a:rPr lang="he-IL" sz="1400" b="1" kern="1200" baseline="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 הדרכה </a:t>
                      </a:r>
                      <a:r>
                        <a:rPr lang="he-IL" sz="1400" b="1" kern="1200" baseline="0" dirty="0" err="1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ומלו"פ</a:t>
                      </a:r>
                      <a:endParaRPr lang="he-IL" sz="1400" b="1" kern="1200" baseline="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 anchor="ctr"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0" kern="1200" baseline="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סימולציית גרף מס' 3 מסכמת </a:t>
                      </a:r>
                      <a:r>
                        <a:rPr lang="he-IL" sz="1400" b="1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(מתן)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643767304"/>
                  </a:ext>
                </a:extLst>
              </a:tr>
              <a:tr h="172003">
                <a:tc rowSpan="2"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9:00-9:30</a:t>
                      </a:r>
                    </a:p>
                  </a:txBody>
                  <a:tcPr marL="36000" marR="36000" marT="36000" marB="36000" anchor="ctr"/>
                </a:tc>
                <a:tc v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kern="1200" baseline="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 anchor="ctr"/>
                </a:tc>
                <a:tc vMerge="1">
                  <a:txBody>
                    <a:bodyPr/>
                    <a:lstStyle/>
                    <a:p>
                      <a:endParaRPr lang="he-IL" sz="1400" b="0" kern="1200" baseline="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solidFill>
                          <a:schemeClr val="accent2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2267496649"/>
                  </a:ext>
                </a:extLst>
              </a:tr>
              <a:tr h="106568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0" kern="1200" baseline="0" dirty="0" err="1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רענון</a:t>
                      </a:r>
                      <a:r>
                        <a:rPr lang="he-IL" sz="1400" b="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ייעוד ומטרות המב"ל+ מאפייני סגל אפקטיבי </a:t>
                      </a:r>
                      <a:br>
                        <a:rPr lang="en-US" sz="1400" b="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lang="he-IL" sz="1400" b="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('צוות 5')- </a:t>
                      </a:r>
                      <a:r>
                        <a:rPr lang="he-IL" sz="1400" b="1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מד"ר </a:t>
                      </a:r>
                      <a:r>
                        <a:rPr lang="he-IL" sz="1400" b="1" kern="1200" baseline="0" dirty="0" err="1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ומלו"פ</a:t>
                      </a:r>
                      <a:endParaRPr lang="he-IL" sz="1400" b="1" kern="1200" baseline="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 anchor="ctr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6161883"/>
                  </a:ext>
                </a:extLst>
              </a:tr>
              <a:tr h="703718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9:30-10:00</a:t>
                      </a:r>
                    </a:p>
                  </a:txBody>
                  <a:tcPr marL="36000" marR="36000" marT="36000" marB="36000" anchor="ctr"/>
                </a:tc>
                <a:tc v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he-IL" sz="1200" kern="120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endParaRPr lang="he-IL" sz="1400" b="0" kern="1200" baseline="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סיכום והשלמות </a:t>
                      </a:r>
                      <a:br>
                        <a:rPr lang="en-US" sz="1400" b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lang="he-IL" sz="1400" b="1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מד"ר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2875044194"/>
                  </a:ext>
                </a:extLst>
              </a:tr>
              <a:tr h="278571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10:00-10:30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latin typeface="David" pitchFamily="34" charset="-79"/>
                          <a:cs typeface="David" pitchFamily="34" charset="-79"/>
                        </a:rPr>
                        <a:t>הפסקה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הפסקה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הפסקה</a:t>
                      </a:r>
                    </a:p>
                  </a:txBody>
                  <a:tcPr marL="36000" marR="36000" marT="36000" marB="36000" anchor="ctr"/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0" kern="1200" baseline="0" dirty="0">
                          <a:solidFill>
                            <a:schemeClr val="tx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תרגול עיבוד ראשון,</a:t>
                      </a:r>
                      <a:br>
                        <a:rPr lang="en-US" sz="1400" b="0" kern="1200" baseline="0" dirty="0">
                          <a:solidFill>
                            <a:schemeClr val="tx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</a:br>
                      <a:r>
                        <a:rPr lang="he-IL" sz="1400" b="1" i="0" kern="1200" baseline="0" dirty="0">
                          <a:solidFill>
                            <a:schemeClr val="tx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ענת ואודי ערן</a:t>
                      </a:r>
                    </a:p>
                    <a:p>
                      <a:endParaRPr lang="he-IL" sz="1400" b="1" kern="1200" baseline="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solidFill>
                          <a:schemeClr val="accent2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424276796"/>
                  </a:ext>
                </a:extLst>
              </a:tr>
              <a:tr h="416568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10:30-11:00</a:t>
                      </a:r>
                    </a:p>
                  </a:txBody>
                  <a:tcPr marL="36000" marR="36000" marT="36000" marB="36000" anchor="ctr"/>
                </a:tc>
                <a:tc rowSpan="3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0" dirty="0">
                          <a:latin typeface="David" pitchFamily="34" charset="-79"/>
                          <a:cs typeface="David" pitchFamily="34" charset="-79"/>
                        </a:rPr>
                        <a:t>הצגת אתר הלמידה וניהול הידע במב"ל- </a:t>
                      </a:r>
                      <a:r>
                        <a:rPr lang="he-IL" sz="1400" b="1" dirty="0">
                          <a:latin typeface="David" pitchFamily="34" charset="-79"/>
                          <a:cs typeface="David" pitchFamily="34" charset="-79"/>
                        </a:rPr>
                        <a:t>אלון חן</a:t>
                      </a:r>
                    </a:p>
                  </a:txBody>
                  <a:tcPr marL="36000" marR="36000" marT="36000" marB="36000" anchor="ctr"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דמות הבוגר ופרופיל המשתתפים + </a:t>
                      </a:r>
                      <a:r>
                        <a:rPr lang="he-IL" sz="1400" b="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התפתחות צוות והצצה לעונה המסכמת- </a:t>
                      </a:r>
                      <a:br>
                        <a:rPr lang="en-US" sz="1400" b="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</a:br>
                      <a:r>
                        <a:rPr lang="he-IL" sz="1400" b="1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מד"ר </a:t>
                      </a:r>
                      <a:r>
                        <a:rPr lang="he-IL" sz="1400" b="1" kern="1200" dirty="0" err="1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ומלו"פ</a:t>
                      </a:r>
                      <a:endParaRPr lang="he-IL" sz="1400" b="1" kern="120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הגדרת תפקידים וממשקים בסגל- </a:t>
                      </a:r>
                      <a:r>
                        <a:rPr lang="he-IL" sz="1400" b="1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מ. מב"ל, מד"ר </a:t>
                      </a:r>
                      <a:r>
                        <a:rPr lang="he-IL" sz="1400" b="1" kern="1200" baseline="0" dirty="0" err="1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ומלו"פ</a:t>
                      </a:r>
                      <a:endParaRPr lang="he-IL" sz="1400" b="1" kern="1200" baseline="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 anchor="ctr"/>
                </a:tc>
                <a:tc vMerge="1">
                  <a:txBody>
                    <a:bodyPr/>
                    <a:lstStyle/>
                    <a:p>
                      <a:endParaRPr lang="he-IL" sz="1400" b="0" kern="1200" baseline="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סיכום </a:t>
                      </a:r>
                      <a:r>
                        <a:rPr lang="he-IL" sz="1400" b="0" kern="1200" dirty="0" err="1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הכנ"ס</a:t>
                      </a:r>
                      <a:r>
                        <a:rPr lang="he-IL" sz="1400" b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ודגשים אחרונים- </a:t>
                      </a:r>
                      <a:r>
                        <a:rPr lang="he-IL" sz="1400" b="1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מד"ר ומפקד המב"ל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306485094"/>
                  </a:ext>
                </a:extLst>
              </a:tr>
              <a:tr h="278571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11:00-11:30</a:t>
                      </a:r>
                    </a:p>
                  </a:txBody>
                  <a:tcPr marL="36000" marR="36000" marT="36000" marB="36000" anchor="ctr"/>
                </a:tc>
                <a:tc v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kern="120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kern="1200" baseline="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 anchor="ctr"/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0" kern="1200" baseline="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אישור תוכניות </a:t>
                      </a:r>
                      <a:r>
                        <a:rPr lang="he-IL" sz="1400" b="1" kern="1200" baseline="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ציר כלכלי, </a:t>
                      </a:r>
                      <a:br>
                        <a:rPr lang="en-US" sz="1400" b="1" kern="1200" baseline="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</a:br>
                      <a:r>
                        <a:rPr lang="he-IL" sz="1400" b="1" kern="1200" baseline="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ערן</a:t>
                      </a:r>
                    </a:p>
                    <a:p>
                      <a:endParaRPr lang="he-IL" sz="1400" b="1" kern="1200" baseline="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solidFill>
                          <a:schemeClr val="accent2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868271259"/>
                  </a:ext>
                </a:extLst>
              </a:tr>
              <a:tr h="416568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11:30-12:00</a:t>
                      </a:r>
                    </a:p>
                  </a:txBody>
                  <a:tcPr marL="36000" marR="36000" marT="36000" marB="36000" anchor="ctr"/>
                </a:tc>
                <a:tc v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he-IL" sz="1200" kern="120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kern="1200" baseline="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 anchor="ctr"/>
                </a:tc>
                <a:tc vMerge="1">
                  <a:txBody>
                    <a:bodyPr/>
                    <a:lstStyle/>
                    <a:p>
                      <a:endParaRPr lang="he-IL" sz="1400" b="0" kern="1200" baseline="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solidFill>
                          <a:schemeClr val="accent2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198289789"/>
                  </a:ext>
                </a:extLst>
              </a:tr>
              <a:tr h="278571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13:00-13:30</a:t>
                      </a:r>
                    </a:p>
                  </a:txBody>
                  <a:tcPr marL="36000" marR="36000" marT="36000" marB="36000" anchor="ctr"/>
                </a:tc>
                <a:tc rowSpan="3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0" dirty="0">
                          <a:latin typeface="David" pitchFamily="34" charset="-79"/>
                          <a:cs typeface="David" pitchFamily="34" charset="-79"/>
                        </a:rPr>
                        <a:t>אישור תוכניות ציר אסטרטגי </a:t>
                      </a:r>
                      <a:r>
                        <a:rPr lang="he-IL" sz="1400" b="1" dirty="0">
                          <a:latin typeface="David" pitchFamily="34" charset="-79"/>
                          <a:cs typeface="David" pitchFamily="34" charset="-79"/>
                        </a:rPr>
                        <a:t>(יהודה)</a:t>
                      </a: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ארוחת צהריים בחוץ 12-14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 err="1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רע"ן</a:t>
                      </a:r>
                      <a:r>
                        <a:rPr lang="he-IL" sz="1400" b="1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 הדרכה</a:t>
                      </a:r>
                    </a:p>
                  </a:txBody>
                  <a:tcPr marL="36000" marR="36000" marT="36000" marB="36000" anchor="ctr"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0" kern="1200" baseline="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הגדרת מנגנוני הסגל-</a:t>
                      </a:r>
                      <a:br>
                        <a:rPr lang="en-US" sz="1400" b="1" kern="1200" baseline="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</a:br>
                      <a:r>
                        <a:rPr lang="he-IL" sz="1400" b="1" kern="1200" baseline="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מ. מב"ל, מד"ר </a:t>
                      </a:r>
                      <a:r>
                        <a:rPr lang="he-IL" sz="1400" b="1" kern="1200" baseline="0" dirty="0" err="1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ומלו"פ</a:t>
                      </a:r>
                      <a:endParaRPr lang="he-IL" sz="1400" b="1" kern="1200" baseline="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 rowSpan="4">
                  <a:txBody>
                    <a:bodyPr/>
                    <a:lstStyle/>
                    <a:p>
                      <a:r>
                        <a:rPr lang="he-IL" sz="1400" b="0" kern="1200" baseline="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אישור תוכניות </a:t>
                      </a:r>
                      <a:r>
                        <a:rPr lang="he-IL" sz="1400" b="1" kern="1200" baseline="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ציר חברתי,</a:t>
                      </a:r>
                      <a:br>
                        <a:rPr lang="en-US" sz="1400" b="1" kern="1200" baseline="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</a:br>
                      <a:r>
                        <a:rPr lang="he-IL" sz="1400" b="1" kern="1200" baseline="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ענת</a:t>
                      </a:r>
                    </a:p>
                  </a:txBody>
                  <a:tcPr marL="36000" marR="36000" marT="36000" marB="36000"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אירוע פרידה מעוזבים (12-14) </a:t>
                      </a:r>
                      <a:r>
                        <a:rPr lang="he-IL" sz="1400" b="1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(מתן)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265389463"/>
                  </a:ext>
                </a:extLst>
              </a:tr>
              <a:tr h="278571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13:30-14:00</a:t>
                      </a:r>
                    </a:p>
                  </a:txBody>
                  <a:tcPr marL="36000" marR="36000" marT="36000" marB="36000" anchor="ctr"/>
                </a:tc>
                <a:tc v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kern="120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kern="1200" baseline="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 vMerge="1">
                  <a:txBody>
                    <a:bodyPr/>
                    <a:lstStyle/>
                    <a:p>
                      <a:endParaRPr lang="he-IL" sz="1400" b="1" kern="1200" baseline="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solidFill>
                          <a:schemeClr val="accent2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4071474722"/>
                  </a:ext>
                </a:extLst>
              </a:tr>
              <a:tr h="278571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14:00-14:30</a:t>
                      </a:r>
                    </a:p>
                  </a:txBody>
                  <a:tcPr marL="36000" marR="36000" marT="36000" marB="36000" anchor="ctr"/>
                </a:tc>
                <a:tc v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גיבוש קוד אתי למשתתפים ותרגול תיווכו- </a:t>
                      </a:r>
                      <a:br>
                        <a:rPr lang="en-US" sz="1400" b="1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</a:br>
                      <a:r>
                        <a:rPr lang="he-IL" sz="1400" b="1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מ. מב"ל, מד"ר </a:t>
                      </a:r>
                      <a:r>
                        <a:rPr lang="he-IL" sz="1400" b="1" kern="1200" dirty="0" err="1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ומלו"פ</a:t>
                      </a:r>
                      <a:endParaRPr lang="he-IL" sz="1400" b="1" kern="120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kern="1200" baseline="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 vMerge="1">
                  <a:txBody>
                    <a:bodyPr/>
                    <a:lstStyle/>
                    <a:p>
                      <a:endParaRPr lang="he-IL" sz="1400" b="0" kern="1200" baseline="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השלמות</a:t>
                      </a:r>
                      <a:br>
                        <a:rPr lang="en-US" sz="1400" dirty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</a:br>
                      <a:r>
                        <a:rPr lang="he-IL" sz="1400" dirty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ע"פ צורך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279114363"/>
                  </a:ext>
                </a:extLst>
              </a:tr>
              <a:tr h="278571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14:30-15:00</a:t>
                      </a:r>
                    </a:p>
                  </a:txBody>
                  <a:tcPr marL="36000" marR="36000" marT="36000" marB="36000" anchor="ctr"/>
                </a:tc>
                <a:tc rowSpan="3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0" kern="1200" baseline="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אישור תוכניות</a:t>
                      </a:r>
                      <a:r>
                        <a:rPr lang="he-IL" sz="1400" b="1" kern="1200" baseline="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 ציר מדיני</a:t>
                      </a:r>
                      <a:r>
                        <a:rPr lang="he-IL" sz="1400" b="0" kern="1200" baseline="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, </a:t>
                      </a:r>
                      <a:br>
                        <a:rPr lang="en-US" sz="1400" b="0" kern="1200" baseline="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</a:br>
                      <a:r>
                        <a:rPr lang="he-IL" sz="1400" b="1" kern="1200" baseline="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רפי</a:t>
                      </a:r>
                      <a:endParaRPr lang="he-IL" sz="2000" b="1" dirty="0">
                        <a:solidFill>
                          <a:srgbClr val="FF0000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kern="120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גיבוש קוד אתי לסגל המב"ל-</a:t>
                      </a:r>
                      <a:r>
                        <a:rPr lang="he-IL" sz="1400" b="1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</a:t>
                      </a:r>
                      <a:br>
                        <a:rPr lang="en-US" sz="1400" b="1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lang="he-IL" sz="1400" b="1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מ. מב"ל, מד"ר </a:t>
                      </a:r>
                      <a:r>
                        <a:rPr lang="he-IL" sz="1400" b="1" kern="1200" dirty="0" err="1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ומלו"פ</a:t>
                      </a:r>
                      <a:endParaRPr lang="he-IL" sz="14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 anchor="ctr"/>
                </a:tc>
                <a:tc vMerge="1">
                  <a:txBody>
                    <a:bodyPr/>
                    <a:lstStyle/>
                    <a:p>
                      <a:endParaRPr lang="he-IL" sz="1400" b="0" kern="1200" baseline="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solidFill>
                          <a:schemeClr val="accent2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815913880"/>
                  </a:ext>
                </a:extLst>
              </a:tr>
              <a:tr h="278571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15:00-15:30</a:t>
                      </a:r>
                    </a:p>
                  </a:txBody>
                  <a:tcPr marL="36000" marR="36000" marT="36000" marB="36000" anchor="ctr"/>
                </a:tc>
                <a:tc v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kern="120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 anchor="ctr"/>
                </a:tc>
                <a:tc rowSpan="2">
                  <a:txBody>
                    <a:bodyPr/>
                    <a:lstStyle/>
                    <a:p>
                      <a:r>
                        <a:rPr lang="he-IL" sz="1400" b="0" kern="1200" baseline="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השלמות לגישות ואסכולות </a:t>
                      </a:r>
                      <a:r>
                        <a:rPr lang="he-IL" sz="1400" b="1" kern="1200" baseline="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(ענת)</a:t>
                      </a:r>
                    </a:p>
                  </a:txBody>
                  <a:tcPr marL="36000" marR="36000" marT="36000" marB="36000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solidFill>
                          <a:schemeClr val="accent2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2533277103"/>
                  </a:ext>
                </a:extLst>
              </a:tr>
              <a:tr h="278571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15:30-16:00</a:t>
                      </a:r>
                    </a:p>
                  </a:txBody>
                  <a:tcPr marL="36000" marR="36000" marT="36000" marB="36000" anchor="ctr"/>
                </a:tc>
                <a:tc v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אישור טבלת משימות ומטלות למשתתפים- </a:t>
                      </a:r>
                      <a:r>
                        <a:rPr lang="he-IL" sz="1400" b="1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מד"ר (עד 17:30)</a:t>
                      </a:r>
                    </a:p>
                  </a:txBody>
                  <a:tcPr marL="36000" marR="36000" marT="36000" marB="36000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 anchor="ctr"/>
                </a:tc>
                <a:tc vMerge="1">
                  <a:txBody>
                    <a:bodyPr/>
                    <a:lstStyle/>
                    <a:p>
                      <a:endParaRPr lang="he-IL" sz="1400" b="0" kern="1200" baseline="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solidFill>
                          <a:schemeClr val="accent2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56250262"/>
                  </a:ext>
                </a:extLst>
              </a:tr>
              <a:tr h="278571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16:00-16:30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he-IL" sz="1400" b="1" kern="120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endParaRPr lang="he-IL" sz="1400" b="1" i="0" kern="1200" baseline="0" dirty="0">
                        <a:solidFill>
                          <a:srgbClr val="FF0000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solidFill>
                          <a:schemeClr val="accent2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2656084059"/>
                  </a:ext>
                </a:extLst>
              </a:tr>
              <a:tr h="278571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הערות</a:t>
                      </a:r>
                      <a:endParaRPr lang="he-IL" sz="14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tx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אלוף מצטרף ב 14</a:t>
                      </a:r>
                    </a:p>
                  </a:txBody>
                  <a:tcPr marL="36000" marR="36000" marT="36000" marB="3600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775383"/>
                  </a:ext>
                </a:extLst>
              </a:tr>
            </a:tbl>
          </a:graphicData>
        </a:graphic>
      </p:graphicFrame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15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136427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877528" y="18632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e-IL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פורמט הצגת רגל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he-IL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תחום תוכן מרכזי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4294967295"/>
          </p:nvPr>
        </p:nvSpPr>
        <p:spPr>
          <a:xfrm>
            <a:off x="984377" y="1591699"/>
            <a:ext cx="10272252" cy="474530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8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לקחים מרכזיים ממחזור אחרון- </a:t>
            </a:r>
            <a:r>
              <a:rPr lang="he-IL" sz="18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?  הנחיות מ. המב"ל לתחום התוכן בהובלתך?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8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היקף הרגל-  </a:t>
            </a:r>
            <a:r>
              <a:rPr lang="he-IL" sz="18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היקף</a:t>
            </a:r>
            <a:r>
              <a:rPr lang="he-IL" sz="18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18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נ"ז, משכים? קשר בין תוכן אקדמי לחוץ-אקדמי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8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חפיפה ואינטגרציה- </a:t>
            </a:r>
            <a:r>
              <a:rPr lang="he-IL" sz="18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אינטגרציה נדרשת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8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חפיפות מול תכנים אחרים?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8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רציונל מארגן ואופן פריסת תחום התוכן על פני השנה- ?</a:t>
            </a:r>
            <a:endParaRPr lang="he-IL" sz="18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Clr>
                <a:schemeClr val="accent1"/>
              </a:buClr>
              <a:buNone/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529621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877528" y="18632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e-IL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פורמט לקורס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he-IL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תוכן בתוך ציר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4294967295"/>
          </p:nvPr>
        </p:nvSpPr>
        <p:spPr>
          <a:xfrm>
            <a:off x="984377" y="1591699"/>
            <a:ext cx="10272252" cy="474530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לקחים מרכזיים </a:t>
            </a:r>
            <a:r>
              <a:rPr lang="he-IL" sz="1600" b="1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מממחזור</a:t>
            </a: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האחרון- 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? </a:t>
            </a: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הנחיות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מפקד המב"ל בנושא?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היקף הקורס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תוכן- 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היקף</a:t>
            </a: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נ"ז, משכים?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ציר אליו משויך- 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הנתח היחסי של הקורס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התוכן באותו אשכול, אינטגרציה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חפיפות מול תכולות אחרות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מיקום הקורס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התוכן ע"פ השנה- 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באיזה</a:t>
            </a: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עונה? קורס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תוכן קדם נדרש? אופן הפריסה (סמסטריאלי- פרוס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שנתי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סמינר רציף)?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הובלת הקורס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התוכן- 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תפקיד סגל המב"ל?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שיטות ההוראה בקורס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התוכן-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מאפייני המטלות והקריאה הנדרשת- 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862517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57250" y="60324"/>
            <a:ext cx="10515600" cy="1129379"/>
          </a:xfrm>
        </p:spPr>
        <p:txBody>
          <a:bodyPr>
            <a:normAutofit/>
          </a:bodyPr>
          <a:lstStyle/>
          <a:p>
            <a:pPr algn="ctr"/>
            <a:r>
              <a:rPr lang="he-IL" sz="40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ריכוז הכנות נדרשות מהסגל- </a:t>
            </a:r>
            <a:r>
              <a:rPr lang="he-IL" sz="32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פרק 1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18</a:t>
            </a:fld>
            <a:endParaRPr lang="he-IL"/>
          </a:p>
        </p:txBody>
      </p:sp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8788020"/>
              </p:ext>
            </p:extLst>
          </p:nvPr>
        </p:nvGraphicFramePr>
        <p:xfrm>
          <a:off x="1384302" y="1034608"/>
          <a:ext cx="9521823" cy="52425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247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00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39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1674"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נושא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הובלה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395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ניתוח משוב המחזור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395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סיכום  אישי (ע"פ פורמט מוצע)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395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ריכוז הנחיות מ. המב"ל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395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1395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סדנת סגל </a:t>
                      </a:r>
                      <a:r>
                        <a:rPr lang="he-IL" sz="1400" dirty="0" err="1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סגל</a:t>
                      </a: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7389927"/>
                  </a:ext>
                </a:extLst>
              </a:tr>
              <a:tr h="301395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3920218"/>
                  </a:ext>
                </a:extLst>
              </a:tr>
              <a:tr h="301395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שבוע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5840051"/>
                  </a:ext>
                </a:extLst>
              </a:tr>
              <a:tr h="301395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139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1395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1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שיבוץ משובים אישיים לסגל ממפקד המב"ל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1395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שבוע 2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just" defTabSz="914400" rtl="1" eaLnBrk="1" latinLnBrk="0" hangingPunct="1"/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הכנת תחומי תוכן מ"ו (ע"פ פורמט מוצע)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just" defTabSz="914400" rtl="1" eaLnBrk="1" latinLnBrk="0" hangingPunct="1"/>
                      <a:endParaRPr lang="he-IL" sz="140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1395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שבוע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אוריינטציה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endParaRPr lang="he-IL" sz="140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788177"/>
                  </a:ext>
                </a:extLst>
              </a:tr>
              <a:tr h="301395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שבוע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חלוקה החניכים לצוותים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7627081"/>
                  </a:ext>
                </a:extLst>
              </a:tr>
              <a:tr h="301395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שבוע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מעבר על ידיעון וסימולציית גרף מ"ה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5932523"/>
                  </a:ext>
                </a:extLst>
              </a:tr>
              <a:tr h="301395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שבוע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חלוקת מטלות לצוותים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2811961"/>
                  </a:ext>
                </a:extLst>
              </a:tr>
              <a:tr h="301395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שבוע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יחסי סגל-חניכים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51565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he-IL" sz="27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יום אוריינטציה- מחזור מ"ו</a:t>
            </a:r>
            <a:br>
              <a:rPr lang="he-IL" sz="36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(9.8)</a:t>
            </a:r>
            <a:endParaRPr lang="he-IL" sz="2400" b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842711"/>
              </p:ext>
            </p:extLst>
          </p:nvPr>
        </p:nvGraphicFramePr>
        <p:xfrm>
          <a:off x="1779639" y="1837036"/>
          <a:ext cx="8703037" cy="44272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9870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160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 (9.8)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08:30-09:30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התכנסות, רישום,</a:t>
                      </a:r>
                      <a:r>
                        <a:rPr lang="he-IL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צילום וארוחת בוקר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09:30:11:00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שיחת פתיחה והצגת עקרונות תוכנית הלימודים </a:t>
                      </a:r>
                      <a:r>
                        <a:rPr lang="he-IL" sz="2000" dirty="0" err="1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במב"ל</a:t>
                      </a:r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(מד"ר)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11:00:11:30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הפסקה והמשך</a:t>
                      </a:r>
                      <a:r>
                        <a:rPr lang="he-IL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קליטה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11:30-12:30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הרצאת </a:t>
                      </a:r>
                      <a:r>
                        <a:rPr lang="he-IL" sz="20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אורח- ד"ר </a:t>
                      </a:r>
                      <a:r>
                        <a:rPr lang="he-IL" sz="20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ליאור צורף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12:30-13:30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ארוחת צהריים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13:30-14:30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תדריך וחלוקת מטלה אישית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50000"/>
                        </a:lnSpc>
                      </a:pPr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14:30-17:00</a:t>
                      </a:r>
                      <a:endParaRPr lang="he-IL" sz="200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מפגש</a:t>
                      </a:r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20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סגל</a:t>
                      </a:r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. עיבוד מפגש היכרות- תובנות מתהליך הקליטה, התרשמויות ולקח</a:t>
                      </a:r>
                      <a:r>
                        <a:rPr lang="he-IL" sz="20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ים, וכן מעבר על חניכים וחלוקה לצוותים</a:t>
                      </a: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19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91759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מטרות הכנת הסגל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079217" y="1761827"/>
            <a:ext cx="9667875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תחקיר וסיכום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מחזור מ"ה וייצוב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תוכנית הלימודים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למחזור מ"ו (מיקוד בעונת התשתית וליבה)</a:t>
            </a:r>
            <a:endParaRPr lang="he-IL" sz="2000" b="1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גיבוש הסגל כצוות עבודה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מגובש ומחויב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מוכנות לפתיחת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שנת הלימודים </a:t>
            </a:r>
            <a:r>
              <a:rPr lang="he-IL" sz="20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במב"ל</a:t>
            </a: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העמקה מקצועית ושיפור מיומנויות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הסגל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למידה, העמקה ומוכנות אישית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של הסגל</a:t>
            </a:r>
          </a:p>
          <a:p>
            <a:pPr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2</a:t>
            </a:fld>
            <a:endParaRPr lang="he-IL"/>
          </a:p>
        </p:txBody>
      </p:sp>
      <p:graphicFrame>
        <p:nvGraphicFramePr>
          <p:cNvPr id="5" name="דיאגרמה 4"/>
          <p:cNvGraphicFramePr/>
          <p:nvPr>
            <p:extLst>
              <p:ext uri="{D42A27DB-BD31-4B8C-83A1-F6EECF244321}">
                <p14:modId xmlns:p14="http://schemas.microsoft.com/office/powerpoint/2010/main" val="3315654288"/>
              </p:ext>
            </p:extLst>
          </p:nvPr>
        </p:nvGraphicFramePr>
        <p:xfrm>
          <a:off x="-397347" y="2179674"/>
          <a:ext cx="5500975" cy="46452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940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9056823"/>
              </p:ext>
            </p:extLst>
          </p:nvPr>
        </p:nvGraphicFramePr>
        <p:xfrm>
          <a:off x="2147624" y="2016473"/>
          <a:ext cx="7991372" cy="31365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9913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8400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נושאים לטיפול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50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קידום סידור והעלאת תכנים באתר</a:t>
                      </a:r>
                      <a:r>
                        <a:rPr lang="he-IL" sz="18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מב"ל- </a:t>
                      </a:r>
                      <a:r>
                        <a:rPr lang="he-IL" sz="1800" b="1" baseline="0" dirty="0" err="1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רע"ן</a:t>
                      </a:r>
                      <a:r>
                        <a:rPr lang="he-IL" sz="1800" b="1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הדרכה</a:t>
                      </a:r>
                      <a:endParaRPr lang="he-IL" sz="1800" b="1" dirty="0">
                        <a:solidFill>
                          <a:srgbClr val="C00000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500"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הפקת ידיעון- </a:t>
                      </a:r>
                      <a:r>
                        <a:rPr lang="he-IL" sz="1800" b="1" dirty="0" err="1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רע"ן</a:t>
                      </a:r>
                      <a:r>
                        <a:rPr lang="he-IL" sz="18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הדרכה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050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תשתיות הלימוד (מסדר צוותי?)- </a:t>
                      </a:r>
                      <a:r>
                        <a:rPr lang="he-IL" sz="18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מד"ר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0500">
                <a:tc>
                  <a:txBody>
                    <a:bodyPr/>
                    <a:lstStyle/>
                    <a:p>
                      <a:pPr algn="r" rtl="1"/>
                      <a:r>
                        <a:rPr lang="he-IL" sz="1800" b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תאום הכשרת הסגלים החדשים לליווי לימודי אסטרטגיה- </a:t>
                      </a:r>
                      <a:r>
                        <a:rPr lang="he-IL" sz="18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מדריך מוביל תחום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050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20</a:t>
            </a:fld>
            <a:endParaRPr lang="he-IL"/>
          </a:p>
        </p:txBody>
      </p:sp>
      <p:sp>
        <p:nvSpPr>
          <p:cNvPr id="7" name="כותרת 1"/>
          <p:cNvSpPr>
            <a:spLocks noGrp="1"/>
          </p:cNvSpPr>
          <p:nvPr>
            <p:ph type="title"/>
          </p:nvPr>
        </p:nvSpPr>
        <p:spPr>
          <a:xfrm>
            <a:off x="859466" y="365125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he-IL" sz="32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הכנה אישית לסגל </a:t>
            </a:r>
            <a:r>
              <a:rPr lang="he-IL" sz="28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(6.8-17.8)</a:t>
            </a:r>
            <a:endParaRPr lang="he-IL" sz="3200" b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8517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הכשרת הסגל לתחום האסטרטגיה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Clr>
                <a:schemeClr val="accent1"/>
              </a:buClr>
              <a:buNone/>
            </a:pP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מפגשים ייערכו בין השעות 08:30-14:30 ובשילוב 'מרכז דדו':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22.11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29.11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6.12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16.12</a:t>
            </a:r>
          </a:p>
          <a:p>
            <a:pPr marL="0" indent="0" algn="ctr">
              <a:lnSpc>
                <a:spcPct val="150000"/>
              </a:lnSpc>
              <a:buClr>
                <a:schemeClr val="accent1"/>
              </a:buClr>
              <a:buNone/>
            </a:pPr>
            <a:r>
              <a:rPr lang="he-IL" sz="2400" b="1" dirty="0">
                <a:solidFill>
                  <a:schemeClr val="accent2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התנסות אסטרטגית מס' 1- 9-10.1.2019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400" b="1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21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59669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נקודות החלטה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אישור תוכנית </a:t>
            </a:r>
            <a:r>
              <a:rPr lang="he-IL" sz="24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הכנ"ס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ודגשי מפקד </a:t>
            </a:r>
            <a:r>
              <a:rPr lang="he-IL" sz="24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המב"ל</a:t>
            </a:r>
            <a:endParaRPr lang="he-IL" sz="24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מדריכים יוצאים- שימור הידע ומיצוי תובנות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מימוש תוכנית </a:t>
            </a:r>
            <a:r>
              <a:rPr lang="he-IL" sz="24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הכנ"ס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למול עיתוי הגעת סגל חדש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שילוב נוספים </a:t>
            </a:r>
            <a:r>
              <a:rPr lang="he-IL" sz="24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בהכנ"ס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- ראש אקדמי (יוסי בן-ארצי), מידענית מרכז למידה לבכירים בשירות הציבורי (ד"ר ענת חן)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400" b="1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22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083689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סיכום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4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כל מחזור ומאפייניו- 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עיניים על החניך!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4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סגל חדש- 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שימור </a:t>
            </a:r>
            <a:r>
              <a:rPr lang="he-IL" sz="24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החוזקות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במב"ל עם שינוי וריענון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4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תמיכה בקורס קיץ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23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78083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40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תוכן נוסף לשיבוץ </a:t>
            </a:r>
            <a:r>
              <a:rPr lang="he-IL" sz="4000" b="1" dirty="0" err="1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להכנ"ס</a:t>
            </a:r>
            <a:endParaRPr lang="he-IL" sz="4000" b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315075" y="1863725"/>
            <a:ext cx="5429250" cy="435133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סדנת צבא-חברה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משוב אלוף לסגל מב"ל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דיון סגלי על תפיסת </a:t>
            </a:r>
            <a:r>
              <a:rPr lang="he-IL" sz="16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הבטל"ם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הנדרשת למדינת ישראל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מציין מיקום תוכן 2"/>
          <p:cNvSpPr txBox="1">
            <a:spLocks/>
          </p:cNvSpPr>
          <p:nvPr/>
        </p:nvSpPr>
        <p:spPr>
          <a:xfrm>
            <a:off x="666750" y="1863725"/>
            <a:ext cx="5048250" cy="4351338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מיצוי העבודה מול אוניברסיטת חיפה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מחקר במב"ל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אופן מיצוי ידע ויכולות החניכים</a:t>
            </a: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24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855456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-329279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he-IL" sz="28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שבוע 2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(5-9.8)</a:t>
            </a:r>
            <a:endParaRPr lang="he-IL" sz="2400" b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6" name="טבלה 5"/>
          <p:cNvGraphicFramePr>
            <a:graphicFrameLocks noGrp="1"/>
          </p:cNvGraphicFramePr>
          <p:nvPr>
            <p:extLst/>
          </p:nvPr>
        </p:nvGraphicFramePr>
        <p:xfrm>
          <a:off x="306337" y="748441"/>
          <a:ext cx="11623395" cy="5796008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0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58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58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58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158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158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6362"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 (5.8)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 (6.8)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</a:t>
                      </a:r>
                      <a:r>
                        <a:rPr lang="he-IL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(7.8)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 (8.8)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 (9.8)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038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kern="12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נושא</a:t>
                      </a:r>
                      <a:endParaRPr lang="he-IL" sz="1400" b="1" kern="1200" dirty="0">
                        <a:solidFill>
                          <a:srgbClr val="C00000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solidFill>
                            <a:srgbClr val="C00000"/>
                          </a:solidFill>
                          <a:latin typeface="David" pitchFamily="34" charset="-79"/>
                          <a:cs typeface="David" pitchFamily="34" charset="-79"/>
                        </a:rPr>
                        <a:t>הכשרת סגלים אחודה</a:t>
                      </a:r>
                    </a:p>
                  </a:txBody>
                  <a:tcPr marL="36000" marR="36000" marT="36000" marB="3600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dirty="0">
                        <a:solidFill>
                          <a:srgbClr val="C00000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36000" marR="36000" marT="36000" marB="3600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kern="1200" dirty="0">
                        <a:solidFill>
                          <a:srgbClr val="C00000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e-IL" sz="1400" b="1" kern="1200" dirty="0">
                        <a:solidFill>
                          <a:srgbClr val="C00000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dirty="0">
                        <a:solidFill>
                          <a:srgbClr val="C00000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038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8:30-9:00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kern="1200" baseline="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kern="1200" baseline="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lang="he-IL" sz="1400" b="0" kern="1200" baseline="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643767304"/>
                  </a:ext>
                </a:extLst>
              </a:tr>
              <a:tr h="317038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9:00-9:30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lang="he-IL" sz="1400" kern="120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endParaRPr lang="he-IL" sz="1400" b="0" kern="1200" baseline="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solidFill>
                          <a:schemeClr val="accent2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2267496649"/>
                  </a:ext>
                </a:extLst>
              </a:tr>
              <a:tr h="317038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9:30-10:00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lang="he-IL" sz="1400" kern="120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endParaRPr lang="he-IL" sz="1400" b="0" kern="1200" baseline="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solidFill>
                          <a:schemeClr val="accent2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2875044194"/>
                  </a:ext>
                </a:extLst>
              </a:tr>
              <a:tr h="317038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10:00-10:30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lang="he-IL" sz="1400" kern="120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endParaRPr lang="he-IL" sz="1400" b="0" kern="1200" baseline="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solidFill>
                          <a:schemeClr val="accent2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424276796"/>
                  </a:ext>
                </a:extLst>
              </a:tr>
              <a:tr h="317038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10:30-11:00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lang="he-IL" sz="1400" kern="120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endParaRPr lang="he-IL" sz="1400" b="0" kern="1200" baseline="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solidFill>
                          <a:schemeClr val="accent2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306485094"/>
                  </a:ext>
                </a:extLst>
              </a:tr>
              <a:tr h="317038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11:00-11:30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lang="he-IL" sz="1400" kern="120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endParaRPr lang="he-IL" sz="1400" b="0" kern="1200" baseline="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solidFill>
                          <a:schemeClr val="accent2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868271259"/>
                  </a:ext>
                </a:extLst>
              </a:tr>
              <a:tr h="317038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11:30-12:00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lang="he-IL" sz="1400" kern="120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endParaRPr lang="he-IL" sz="1400" b="0" kern="1200" baseline="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solidFill>
                          <a:schemeClr val="accent2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198289789"/>
                  </a:ext>
                </a:extLst>
              </a:tr>
              <a:tr h="317038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13:00-13:30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lang="he-IL" sz="1400" kern="120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endParaRPr lang="he-IL" sz="1400" b="0" kern="1200" baseline="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solidFill>
                          <a:schemeClr val="accent2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265389463"/>
                  </a:ext>
                </a:extLst>
              </a:tr>
              <a:tr h="317038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13:30-14:00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lang="he-IL" sz="1400" kern="120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endParaRPr lang="he-IL" sz="1400" b="0" kern="1200" baseline="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solidFill>
                          <a:schemeClr val="accent2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4071474722"/>
                  </a:ext>
                </a:extLst>
              </a:tr>
              <a:tr h="317038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14:00-14:30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lang="he-IL" sz="1400" kern="120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endParaRPr lang="he-IL" sz="1400" b="0" kern="1200" baseline="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solidFill>
                          <a:schemeClr val="accent2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279114363"/>
                  </a:ext>
                </a:extLst>
              </a:tr>
              <a:tr h="317038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14:30-15:00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lang="he-IL" sz="1400" kern="120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endParaRPr lang="he-IL" sz="1400" b="0" kern="1200" baseline="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solidFill>
                          <a:schemeClr val="accent2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815913880"/>
                  </a:ext>
                </a:extLst>
              </a:tr>
              <a:tr h="317038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15:00-15:30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lang="he-IL" sz="1400" kern="120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endParaRPr lang="he-IL" sz="1400" b="0" kern="1200" baseline="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solidFill>
                          <a:schemeClr val="accent2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2533277103"/>
                  </a:ext>
                </a:extLst>
              </a:tr>
              <a:tr h="317038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15:30-16:00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lang="he-IL" sz="1400" kern="120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endParaRPr lang="he-IL" sz="1400" b="0" kern="1200" baseline="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solidFill>
                          <a:schemeClr val="accent2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56250262"/>
                  </a:ext>
                </a:extLst>
              </a:tr>
              <a:tr h="317038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16:00-16:30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lang="he-IL" sz="1400" kern="120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endParaRPr lang="he-IL" sz="1400" b="0" kern="1200" baseline="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solidFill>
                          <a:schemeClr val="accent2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2656084059"/>
                  </a:ext>
                </a:extLst>
              </a:tr>
              <a:tr h="317038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16:30-17:00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lang="he-IL" sz="1400" kern="120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endParaRPr lang="he-IL" sz="1400" b="0" kern="1200" baseline="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solidFill>
                          <a:schemeClr val="accent2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2381543080"/>
                  </a:ext>
                </a:extLst>
              </a:tr>
              <a:tr h="317038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הערות</a:t>
                      </a:r>
                      <a:endParaRPr lang="he-IL" sz="14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kern="1200" dirty="0">
                        <a:solidFill>
                          <a:srgbClr val="FF0000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36000" marR="36000" marT="36000" marB="3600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775383"/>
                  </a:ext>
                </a:extLst>
              </a:tr>
            </a:tbl>
          </a:graphicData>
        </a:graphic>
      </p:graphicFrame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25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2328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לוחות זמנים לתכנון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8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הכנת סגל (פרק ראשון)- 15-19.7 </a:t>
            </a:r>
            <a:r>
              <a:rPr lang="he-IL" sz="18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(שבוע)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8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הכנות אישיות ופיתוח צירי הלימוד – 22.7-2.8 (שבועיים)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8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הכנת סגל (פרק שני)- 5-9.8 </a:t>
            </a:r>
            <a:r>
              <a:rPr lang="he-IL" sz="18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(שבוע)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8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יום היכרות ואוריינטציה מחזור מ"ו- 9.8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8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הכנות אישיות ופיתוח צירי הלימוד</a:t>
            </a:r>
            <a:r>
              <a:rPr lang="he-IL" sz="18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18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12-23.8 (שבועיים)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8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הכנת סגל (פרק שלישי)- 26.8-30.8 </a:t>
            </a:r>
            <a:r>
              <a:rPr lang="he-IL" sz="18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(שבוע)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4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פתיחת מחזור מ"ו- 3.9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94321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70099" y="365125"/>
            <a:ext cx="10515600" cy="1325563"/>
          </a:xfrm>
        </p:spPr>
        <p:txBody>
          <a:bodyPr/>
          <a:lstStyle/>
          <a:p>
            <a:pPr algn="ctr"/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מעצבים מרכזיים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20996" y="1825625"/>
            <a:ext cx="10598882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מחזור ראשון מלא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בהובלת מפקד </a:t>
            </a:r>
            <a:r>
              <a:rPr lang="he-IL" sz="20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מב"ל</a:t>
            </a: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550862" lvl="1" indent="-285750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he-IL" sz="18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קיום תהליך אישור מקדים- </a:t>
            </a:r>
            <a:r>
              <a:rPr lang="he-IL" sz="18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מהצגת תוכנית ראשונית ועד תיק יסוד מאושר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חילוף מרבית אנשי הסגל וכלל המדריכים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(חיים, אלי, יהלומי, שמוליק, עודד)- שימור הידע ורציפות תפקודית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מחזור ראשון במסגרת מכרז אקדמיה אחוד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(משופר)- מרכזיות הראש האקדמי, מסלול מחקר ועוד</a:t>
            </a:r>
          </a:p>
          <a:p>
            <a:pPr marL="550862" lvl="1" indent="-285750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he-IL" sz="18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חילופי מרצי ליבה- </a:t>
            </a:r>
            <a:r>
              <a:rPr lang="he-IL" sz="18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פרופ' גבי בן-דור, מר דוד ברודט, ד"ר אייל לוין, ערן </a:t>
            </a:r>
            <a:r>
              <a:rPr lang="he-IL" sz="18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לרמן</a:t>
            </a:r>
            <a:endParaRPr lang="he-IL" sz="18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מוכנות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לקיט מטלות מלא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למשתתף עם תחילת המחזור 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הישענות על מסמכי  מדיניות-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'רוח המכללות'- כיוונים לשנה"ל 2019</a:t>
            </a:r>
            <a:endParaRPr lang="he-IL" sz="1600" dirty="0">
              <a:solidFill>
                <a:schemeClr val="bg1">
                  <a:lumMod val="50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02694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הגיונות מבנה </a:t>
            </a:r>
            <a:r>
              <a:rPr lang="he-IL" b="1" dirty="0" err="1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הכנ"ס</a:t>
            </a:r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מ"ו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914401" y="1825625"/>
            <a:ext cx="1043940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תחקיר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מחזור מ"ה (סגל ותיק, בחלקו יוצא)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  <a:sym typeface="Wingdings"/>
              </a:rPr>
              <a:t>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  <a:sym typeface="Wingdings"/>
              </a:rPr>
              <a:t>הכנת סגל ומוכנות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  <a:sym typeface="Wingdings"/>
              </a:rPr>
              <a:t>מחזור מ"ו (סגל ממשיך)</a:t>
            </a: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550862" lvl="1" indent="-285750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he-IL" sz="18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מה שתחוקר </a:t>
            </a:r>
            <a:r>
              <a:rPr lang="he-IL" sz="18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במהלך השנה לא יתוחקר שוב בהכנת הסגל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מיקוד המוכנות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לעונות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התשתית והליבה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(מהקרוב לרחוק)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זמן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לעבודה עצמית למדריך ומוכנות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להצגת תחום התוכן בהובלתו (במקביל אישורי תוכניות בפורום מצומצם)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ערנות וגמישות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למול לו"ז אלוף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ומיצוי נוכחותו במפגשי הסגל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29835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67696" y="365125"/>
            <a:ext cx="10515600" cy="1325563"/>
          </a:xfrm>
        </p:spPr>
        <p:txBody>
          <a:bodyPr/>
          <a:lstStyle/>
          <a:p>
            <a:pPr algn="ctr"/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מקורות התחקיר- מחזור מ"ה במב"ל</a:t>
            </a:r>
            <a:endParaRPr lang="he-IL" b="1" dirty="0">
              <a:solidFill>
                <a:srgbClr val="FFC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6</a:t>
            </a:fld>
            <a:endParaRPr lang="he-IL"/>
          </a:p>
        </p:txBody>
      </p:sp>
      <p:graphicFrame>
        <p:nvGraphicFramePr>
          <p:cNvPr id="7" name="דיאגרמה 6"/>
          <p:cNvGraphicFramePr/>
          <p:nvPr>
            <p:extLst>
              <p:ext uri="{D42A27DB-BD31-4B8C-83A1-F6EECF244321}">
                <p14:modId xmlns:p14="http://schemas.microsoft.com/office/powerpoint/2010/main" val="420389534"/>
              </p:ext>
            </p:extLst>
          </p:nvPr>
        </p:nvGraphicFramePr>
        <p:xfrm>
          <a:off x="2120900" y="1625600"/>
          <a:ext cx="8039100" cy="50207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00302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מוקדי תחקיר - מחזור מ"ה</a:t>
            </a:r>
            <a:endParaRPr lang="he-IL" sz="1600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טבלה 7">
            <a:extLst>
              <a:ext uri="{FF2B5EF4-FFF2-40B4-BE49-F238E27FC236}">
                <a16:creationId xmlns:a16="http://schemas.microsoft.com/office/drawing/2014/main" id="{F4CC60F5-9B47-4BB4-B614-5A4E3B4E83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7265960"/>
              </p:ext>
            </p:extLst>
          </p:nvPr>
        </p:nvGraphicFramePr>
        <p:xfrm>
          <a:off x="658984" y="1767873"/>
          <a:ext cx="10994294" cy="33094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566567234"/>
                    </a:ext>
                  </a:extLst>
                </a:gridCol>
                <a:gridCol w="5986125">
                  <a:extLst>
                    <a:ext uri="{9D8B030D-6E8A-4147-A177-3AD203B41FA5}">
                      <a16:colId xmlns:a16="http://schemas.microsoft.com/office/drawing/2014/main" val="4038710611"/>
                    </a:ext>
                  </a:extLst>
                </a:gridCol>
                <a:gridCol w="1392155">
                  <a:extLst>
                    <a:ext uri="{9D8B030D-6E8A-4147-A177-3AD203B41FA5}">
                      <a16:colId xmlns:a16="http://schemas.microsoft.com/office/drawing/2014/main" val="2378039389"/>
                    </a:ext>
                  </a:extLst>
                </a:gridCol>
                <a:gridCol w="1604477">
                  <a:extLst>
                    <a:ext uri="{9D8B030D-6E8A-4147-A177-3AD203B41FA5}">
                      <a16:colId xmlns:a16="http://schemas.microsoft.com/office/drawing/2014/main" val="1917180391"/>
                    </a:ext>
                  </a:extLst>
                </a:gridCol>
                <a:gridCol w="1554337">
                  <a:extLst>
                    <a:ext uri="{9D8B030D-6E8A-4147-A177-3AD203B41FA5}">
                      <a16:colId xmlns:a16="http://schemas.microsoft.com/office/drawing/2014/main" val="255950086"/>
                    </a:ext>
                  </a:extLst>
                </a:gridCol>
              </a:tblGrid>
              <a:tr h="612000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he-IL" sz="24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#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he-IL" sz="24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מוקד תחקור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he-IL" sz="24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צוות מוביל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he-IL" sz="24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איש סגל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he-IL" sz="24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סטאטוס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390893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8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אסטרטגיה - </a:t>
                      </a:r>
                      <a:r>
                        <a:rPr lang="he-IL" sz="1800" kern="1200" dirty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בחינת לימודי האסטרטגיה </a:t>
                      </a:r>
                      <a:r>
                        <a:rPr lang="he-IL" sz="1800" kern="1200" dirty="0" err="1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במב"ל</a:t>
                      </a:r>
                      <a:r>
                        <a:rPr lang="he-IL" sz="1800" kern="1200" dirty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כציר מרכזי והתאמת ללימודי </a:t>
                      </a:r>
                      <a:r>
                        <a:rPr lang="he-IL" sz="1800" kern="1200" dirty="0" err="1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הבטל"ם</a:t>
                      </a:r>
                      <a:r>
                        <a:rPr lang="he-IL" sz="1800" kern="1200" dirty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.</a:t>
                      </a:r>
                      <a:r>
                        <a:rPr lang="he-IL" sz="1800" kern="1200" baseline="0" dirty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</a:t>
                      </a:r>
                      <a:endParaRPr lang="he-IL" sz="1800" b="0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8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8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אלי בר-און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endParaRPr lang="he-IL" sz="1800" b="0" dirty="0">
                        <a:solidFill>
                          <a:schemeClr val="accent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18522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8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he-IL" sz="1800" b="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חלוקת עומסים</a:t>
                      </a:r>
                      <a:r>
                        <a:rPr lang="he-IL" sz="1800" b="0" baseline="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לאורך השנה</a:t>
                      </a:r>
                      <a:endParaRPr lang="he-IL" sz="1800" b="0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8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8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שמוליק וייס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800" b="1" dirty="0">
                        <a:solidFill>
                          <a:schemeClr val="accent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461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8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שיטות למידה– חלוקה בין תאוריה לפרקטיקה, שילוב משתתפים, מרצים בכירים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8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8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משה יהלומי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endParaRPr lang="he-IL" sz="1800" b="0" dirty="0">
                        <a:solidFill>
                          <a:srgbClr val="FF0000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357871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8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he-IL" sz="1800" b="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א) מטרות המב"ל למול דמות הבוגר, ב) מסלולי לימוד – תזה, תעודה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8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8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עודד שמלא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800" b="1" dirty="0">
                        <a:solidFill>
                          <a:schemeClr val="accent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308920"/>
                  </a:ext>
                </a:extLst>
              </a:tr>
            </a:tbl>
          </a:graphicData>
        </a:graphic>
      </p:graphicFrame>
      <p:sp>
        <p:nvSpPr>
          <p:cNvPr id="6" name="אליפסה 5">
            <a:extLst>
              <a:ext uri="{FF2B5EF4-FFF2-40B4-BE49-F238E27FC236}">
                <a16:creationId xmlns:a16="http://schemas.microsoft.com/office/drawing/2014/main" id="{E8F86895-9357-49C2-AD7A-3A09938AD876}"/>
              </a:ext>
            </a:extLst>
          </p:cNvPr>
          <p:cNvSpPr/>
          <p:nvPr/>
        </p:nvSpPr>
        <p:spPr>
          <a:xfrm rot="20882261">
            <a:off x="223185" y="5648293"/>
            <a:ext cx="2397781" cy="971766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מובל צוותים ואיש סגל</a:t>
            </a:r>
          </a:p>
        </p:txBody>
      </p:sp>
    </p:spTree>
    <p:extLst>
      <p:ext uri="{BB962C8B-B14F-4D97-AF65-F5344CB8AC3E}">
        <p14:creationId xmlns:p14="http://schemas.microsoft.com/office/powerpoint/2010/main" val="1082710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מבנה הכנת סגל- תמונת על</a:t>
            </a:r>
            <a:endParaRPr lang="he-IL" sz="1600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טבלה 7">
            <a:extLst>
              <a:ext uri="{FF2B5EF4-FFF2-40B4-BE49-F238E27FC236}">
                <a16:creationId xmlns:a16="http://schemas.microsoft.com/office/drawing/2014/main" id="{867F0AF6-0B67-4AE4-A962-A53B2D049C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2174175"/>
              </p:ext>
            </p:extLst>
          </p:nvPr>
        </p:nvGraphicFramePr>
        <p:xfrm>
          <a:off x="425300" y="1631695"/>
          <a:ext cx="11307865" cy="340865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573165">
                  <a:extLst>
                    <a:ext uri="{9D8B030D-6E8A-4147-A177-3AD203B41FA5}">
                      <a16:colId xmlns:a16="http://schemas.microsoft.com/office/drawing/2014/main" val="1005470924"/>
                    </a:ext>
                  </a:extLst>
                </a:gridCol>
                <a:gridCol w="1946940">
                  <a:extLst>
                    <a:ext uri="{9D8B030D-6E8A-4147-A177-3AD203B41FA5}">
                      <a16:colId xmlns:a16="http://schemas.microsoft.com/office/drawing/2014/main" val="659324771"/>
                    </a:ext>
                  </a:extLst>
                </a:gridCol>
                <a:gridCol w="1946940">
                  <a:extLst>
                    <a:ext uri="{9D8B030D-6E8A-4147-A177-3AD203B41FA5}">
                      <a16:colId xmlns:a16="http://schemas.microsoft.com/office/drawing/2014/main" val="1798053774"/>
                    </a:ext>
                  </a:extLst>
                </a:gridCol>
                <a:gridCol w="1946940">
                  <a:extLst>
                    <a:ext uri="{9D8B030D-6E8A-4147-A177-3AD203B41FA5}">
                      <a16:colId xmlns:a16="http://schemas.microsoft.com/office/drawing/2014/main" val="650555047"/>
                    </a:ext>
                  </a:extLst>
                </a:gridCol>
                <a:gridCol w="1946940">
                  <a:extLst>
                    <a:ext uri="{9D8B030D-6E8A-4147-A177-3AD203B41FA5}">
                      <a16:colId xmlns:a16="http://schemas.microsoft.com/office/drawing/2014/main" val="3849160230"/>
                    </a:ext>
                  </a:extLst>
                </a:gridCol>
                <a:gridCol w="1946940">
                  <a:extLst>
                    <a:ext uri="{9D8B030D-6E8A-4147-A177-3AD203B41FA5}">
                      <a16:colId xmlns:a16="http://schemas.microsoft.com/office/drawing/2014/main" val="407340140"/>
                    </a:ext>
                  </a:extLst>
                </a:gridCol>
              </a:tblGrid>
              <a:tr h="574016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</a:t>
                      </a:r>
                      <a:endParaRPr lang="he-IL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ב</a:t>
                      </a:r>
                      <a:endParaRPr lang="he-IL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ג</a:t>
                      </a:r>
                      <a:endParaRPr lang="he-IL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ד</a:t>
                      </a:r>
                      <a:endParaRPr lang="he-IL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</a:t>
                      </a:r>
                      <a:endParaRPr lang="he-IL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4743183"/>
                  </a:ext>
                </a:extLst>
              </a:tr>
              <a:tr h="574016">
                <a:tc>
                  <a:txBody>
                    <a:bodyPr/>
                    <a:lstStyle/>
                    <a:p>
                      <a:pPr algn="ctr" rtl="1"/>
                      <a:r>
                        <a:rPr lang="he-IL" sz="20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1 </a:t>
                      </a:r>
                      <a:br>
                        <a:rPr lang="en-US" sz="20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sz="1800" b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</a:t>
                      </a:r>
                      <a:r>
                        <a:rPr lang="he-IL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15-19.7</a:t>
                      </a:r>
                      <a:r>
                        <a:rPr lang="he-IL" sz="1800" b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)</a:t>
                      </a:r>
                      <a:endParaRPr lang="he-IL" sz="2000" b="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תחקיר מ"ה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תחקיר מ"ה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הוראה</a:t>
                      </a:r>
                      <a:r>
                        <a:rPr lang="he-IL" sz="1600" b="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br>
                        <a:rPr lang="en-US" sz="1600" b="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sz="1600" b="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בסביבה אקדמית</a:t>
                      </a:r>
                      <a:endParaRPr lang="he-IL" sz="1600" b="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הכנה</a:t>
                      </a:r>
                      <a:r>
                        <a:rPr lang="he-IL" sz="1600" b="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עצמית</a:t>
                      </a:r>
                      <a:endParaRPr lang="he-IL" sz="1600" b="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מבנה שנת הלימודים והמעטפת התומכת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64467415"/>
                  </a:ext>
                </a:extLst>
              </a:tr>
              <a:tr h="574016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שבוע 2</a:t>
                      </a:r>
                      <a:b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lang="he-IL" sz="1800" b="0" kern="1200" noProof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</a:t>
                      </a:r>
                      <a:r>
                        <a:rPr lang="en-US" sz="1800" b="0" kern="1200" noProof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(5.8-9.8</a:t>
                      </a:r>
                      <a:endParaRPr lang="he-IL" sz="1800" b="0" kern="1200" noProof="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lnT w="12700" cmpd="sng">
                      <a:noFill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הכשרת סגלים </a:t>
                      </a:r>
                      <a:br>
                        <a:rPr lang="en-US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אחודה במכללות</a:t>
                      </a:r>
                    </a:p>
                  </a:txBody>
                  <a:tcPr anchor="ctr"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he-IL" dirty="0"/>
                    </a:p>
                  </a:txBody>
                  <a:tcPr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אישור תוכניות</a:t>
                      </a:r>
                      <a:r>
                        <a:rPr lang="he-IL" b="1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פרטני </a:t>
                      </a:r>
                      <a:br>
                        <a:rPr lang="en-US" b="1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b="1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לצירי הלימוד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אישור תוכניות</a:t>
                      </a:r>
                      <a:r>
                        <a:rPr lang="he-IL" b="1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 פרטני </a:t>
                      </a:r>
                      <a:br>
                        <a:rPr lang="en-US" b="1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b="1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לצירי הלימוד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kern="1200" dirty="0">
                          <a:solidFill>
                            <a:schemeClr val="accen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יום אוריינטציה </a:t>
                      </a:r>
                      <a:br>
                        <a:rPr lang="en-US" sz="1600" b="1" kern="1200" dirty="0">
                          <a:solidFill>
                            <a:schemeClr val="accen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lang="he-IL" sz="1600" b="1" kern="1200" dirty="0">
                          <a:solidFill>
                            <a:schemeClr val="accen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למחזור מ"ו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338220646"/>
                  </a:ext>
                </a:extLst>
              </a:tr>
              <a:tr h="574016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שבוע 3</a:t>
                      </a:r>
                      <a:b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kumimoji="0" lang="he-IL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(26-30/8</a:t>
                      </a:r>
                      <a:endParaRPr kumimoji="0" lang="he-IL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סגל – חניכים</a:t>
                      </a:r>
                    </a:p>
                    <a:p>
                      <a:pPr algn="ctr" rtl="1"/>
                      <a:r>
                        <a:rPr lang="he-IL" sz="1600" b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מ"חניכים</a:t>
                      </a:r>
                      <a:r>
                        <a:rPr lang="he-IL" sz="1600" b="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למשתתפים"</a:t>
                      </a:r>
                      <a:endParaRPr lang="he-IL" sz="1600" b="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ע"ע (השלמות אישורי</a:t>
                      </a:r>
                      <a:r>
                        <a:rPr lang="he-IL" sz="1600" b="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צירים)</a:t>
                      </a:r>
                      <a:endParaRPr lang="he-IL" sz="1600" b="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סגל-סגל</a:t>
                      </a:r>
                    </a:p>
                    <a:p>
                      <a:pPr algn="ctr" rtl="1"/>
                      <a:r>
                        <a:rPr lang="he-IL" sz="1600" b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פיתוח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סגל-סגל</a:t>
                      </a:r>
                    </a:p>
                    <a:p>
                      <a:pPr algn="ctr" rtl="1"/>
                      <a:r>
                        <a:rPr lang="he-IL" sz="1600" b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תפקידים</a:t>
                      </a:r>
                      <a:r>
                        <a:rPr lang="he-IL" sz="1600" b="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ו</a:t>
                      </a:r>
                      <a:r>
                        <a:rPr lang="he-IL" sz="1600" b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מנגנונים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סיכום </a:t>
                      </a:r>
                      <a:br>
                        <a:rPr lang="en-US" sz="1600" b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sz="1600" b="0" dirty="0" err="1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הכנ"ס</a:t>
                      </a:r>
                      <a:endParaRPr lang="he-IL" sz="1600" b="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9812852"/>
                  </a:ext>
                </a:extLst>
              </a:tr>
              <a:tr h="574016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="1" kern="1200" dirty="0">
                        <a:solidFill>
                          <a:schemeClr val="accent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1" kern="1200" dirty="0">
                          <a:solidFill>
                            <a:schemeClr val="accen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פתיחת מ"ו</a:t>
                      </a:r>
                      <a:br>
                        <a:rPr lang="en-US" sz="1600" b="1" kern="1200" dirty="0">
                          <a:solidFill>
                            <a:schemeClr val="accen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lang="he-IL" sz="1600" b="1" kern="1200" dirty="0">
                          <a:solidFill>
                            <a:schemeClr val="accen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(3.9)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80950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6485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-329279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he-IL" sz="28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שבוע 1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(15-19.7)</a:t>
            </a:r>
            <a:endParaRPr lang="he-IL" sz="2400" b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038917"/>
              </p:ext>
            </p:extLst>
          </p:nvPr>
        </p:nvGraphicFramePr>
        <p:xfrm>
          <a:off x="322402" y="713495"/>
          <a:ext cx="11623395" cy="569230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0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58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58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58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158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158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8037">
                <a:tc>
                  <a:txBody>
                    <a:bodyPr/>
                    <a:lstStyle/>
                    <a:p>
                      <a:pPr algn="ctr" rtl="1"/>
                      <a:endParaRPr lang="he-IL" sz="1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 (15.7)</a:t>
                      </a:r>
                    </a:p>
                  </a:txBody>
                  <a:tcPr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 (16.7)</a:t>
                      </a:r>
                    </a:p>
                  </a:txBody>
                  <a:tcPr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</a:t>
                      </a:r>
                      <a:r>
                        <a:rPr lang="he-IL" sz="1800" b="1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8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(17.7)</a:t>
                      </a:r>
                    </a:p>
                  </a:txBody>
                  <a:tcPr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 (18.7)</a:t>
                      </a:r>
                    </a:p>
                  </a:txBody>
                  <a:tcPr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 (19.7)</a:t>
                      </a:r>
                    </a:p>
                  </a:txBody>
                  <a:tcPr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933">
                <a:tc>
                  <a:txBody>
                    <a:bodyPr/>
                    <a:lstStyle/>
                    <a:p>
                      <a:pPr algn="ctr" rtl="1"/>
                      <a:r>
                        <a:rPr lang="he-IL" sz="1300" b="1" kern="12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נושא</a:t>
                      </a:r>
                      <a:endParaRPr lang="he-IL" sz="1300" b="1" kern="1200" dirty="0">
                        <a:solidFill>
                          <a:srgbClr val="C00000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3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תחקיר מ"ה והכוונת מ"ו</a:t>
                      </a:r>
                      <a:endParaRPr lang="he-IL" sz="1300" b="1" dirty="0">
                        <a:solidFill>
                          <a:srgbClr val="C00000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36000" marR="36000" marT="36000" marB="3600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3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תחקיר מ"ה והכוונת מ"ו</a:t>
                      </a:r>
                      <a:endParaRPr lang="he-IL" sz="1300" b="1" dirty="0">
                        <a:solidFill>
                          <a:srgbClr val="C00000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36000" marR="36000" marT="36000" marB="3600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3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הוראה בסביבה אקדמית</a:t>
                      </a:r>
                    </a:p>
                  </a:txBody>
                  <a:tcPr marL="36000" marR="36000" marT="36000" marB="3600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13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מוכנות עצמית</a:t>
                      </a:r>
                    </a:p>
                  </a:txBody>
                  <a:tcPr marL="36000" marR="36000" marT="36000" marB="3600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300" b="1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3582">
                <a:tc>
                  <a:txBody>
                    <a:bodyPr/>
                    <a:lstStyle/>
                    <a:p>
                      <a:pPr algn="ctr" rtl="1"/>
                      <a:r>
                        <a:rPr lang="he-IL" sz="13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8:30-9:00</a:t>
                      </a:r>
                    </a:p>
                  </a:txBody>
                  <a:tcPr marL="36000" marR="36000" marT="0" marB="0" anchor="ctr"/>
                </a:tc>
                <a:tc rowSpan="3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3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היכרות אישית והצגת מטרות הכנת הסגל </a:t>
                      </a:r>
                      <a:r>
                        <a:rPr lang="he-IL" sz="1300" b="1" dirty="0">
                          <a:latin typeface="David" pitchFamily="34" charset="-79"/>
                          <a:cs typeface="David" pitchFamily="34" charset="-79"/>
                        </a:rPr>
                        <a:t>(מד"ר)- 90 דק'</a:t>
                      </a: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300" b="1" kern="1200" baseline="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-</a:t>
                      </a: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3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-</a:t>
                      </a: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1300" b="0" kern="1200" baseline="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-</a:t>
                      </a:r>
                    </a:p>
                  </a:txBody>
                  <a:tcPr marL="36000" marR="36000" marT="0" marB="0" anchor="ctr"/>
                </a:tc>
                <a:tc rowSpan="3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30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תחקיר מסלולים </a:t>
                      </a:r>
                      <a:r>
                        <a:rPr lang="he-IL" sz="1300" b="1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(עודד) </a:t>
                      </a:r>
                      <a:r>
                        <a:rPr lang="he-IL" sz="130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+מסלול תזה </a:t>
                      </a:r>
                      <a:r>
                        <a:rPr lang="he-IL" sz="1300" b="1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(ענת) </a:t>
                      </a:r>
                      <a:r>
                        <a:rPr lang="he-IL" sz="130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-60 דק'</a:t>
                      </a:r>
                      <a:endParaRPr lang="he-IL" sz="13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0" marB="0" anchor="ctr"/>
                </a:tc>
                <a:extLst>
                  <a:ext uri="{0D108BD9-81ED-4DB2-BD59-A6C34878D82A}">
                    <a16:rowId xmlns:a16="http://schemas.microsoft.com/office/drawing/2014/main" val="1643767304"/>
                  </a:ext>
                </a:extLst>
              </a:tr>
              <a:tr h="193582">
                <a:tc>
                  <a:txBody>
                    <a:bodyPr/>
                    <a:lstStyle/>
                    <a:p>
                      <a:pPr algn="ctr" rtl="1"/>
                      <a:r>
                        <a:rPr lang="he-IL" sz="13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9:00-9:30</a:t>
                      </a:r>
                    </a:p>
                  </a:txBody>
                  <a:tcPr marL="36000" marR="36000" marT="0" marB="0" anchor="ctr"/>
                </a:tc>
                <a:tc v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3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36000" marR="36000" marT="0" marB="0" anchor="ctr"/>
                </a:tc>
                <a:tc rowSpan="5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300" b="1" dirty="0">
                          <a:latin typeface="David" pitchFamily="34" charset="-79"/>
                          <a:cs typeface="David" pitchFamily="34" charset="-79"/>
                        </a:rPr>
                        <a:t>מוקד תחקיר צוותי- </a:t>
                      </a:r>
                      <a:r>
                        <a:rPr lang="he-IL" sz="1300" dirty="0">
                          <a:latin typeface="David" pitchFamily="34" charset="-79"/>
                          <a:cs typeface="David" pitchFamily="34" charset="-79"/>
                        </a:rPr>
                        <a:t>מטרות המב"ל </a:t>
                      </a:r>
                      <a:r>
                        <a:rPr lang="he-IL" sz="1300" b="1" dirty="0">
                          <a:latin typeface="David" pitchFamily="34" charset="-79"/>
                          <a:cs typeface="David" pitchFamily="34" charset="-79"/>
                        </a:rPr>
                        <a:t>(עודד)      +</a:t>
                      </a:r>
                    </a:p>
                    <a:p>
                      <a:pPr algn="r"/>
                      <a:r>
                        <a:rPr lang="he-IL" sz="1300" b="1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דיון על דמות הבוגר במב"ל (יוני) 90 דק'</a:t>
                      </a:r>
                    </a:p>
                  </a:txBody>
                  <a:tcPr marL="36000" marR="3600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300" b="1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משך 1- </a:t>
                      </a:r>
                      <a:r>
                        <a:rPr lang="he-IL" sz="1300" b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טעינה בנושא שיטות הוראה במב"ל ולמידת בכירים+ מעבר על משובים בתחום (מלו"פ)- 90 דק'</a:t>
                      </a: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1300" b="0" kern="1200" baseline="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עבודה עצמית</a:t>
                      </a:r>
                    </a:p>
                  </a:txBody>
                  <a:tcPr marL="36000" marR="36000" marT="0" marB="0" anchor="ctr"/>
                </a:tc>
                <a:tc v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kern="1200" baseline="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36000" marR="36000" marT="0" marB="0" anchor="ctr"/>
                </a:tc>
                <a:extLst>
                  <a:ext uri="{0D108BD9-81ED-4DB2-BD59-A6C34878D82A}">
                    <a16:rowId xmlns:a16="http://schemas.microsoft.com/office/drawing/2014/main" val="2267496649"/>
                  </a:ext>
                </a:extLst>
              </a:tr>
              <a:tr h="193582">
                <a:tc>
                  <a:txBody>
                    <a:bodyPr/>
                    <a:lstStyle/>
                    <a:p>
                      <a:pPr algn="ctr" rtl="1"/>
                      <a:r>
                        <a:rPr lang="he-IL" sz="13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9:30-10:00</a:t>
                      </a:r>
                    </a:p>
                  </a:txBody>
                  <a:tcPr marL="36000" marR="36000" marT="0" marB="0" anchor="ctr"/>
                </a:tc>
                <a:tc v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 vMerge="1">
                  <a:txBody>
                    <a:bodyPr/>
                    <a:lstStyle/>
                    <a:p>
                      <a:pPr algn="r"/>
                      <a:endParaRPr lang="he-IL" sz="1400" kern="120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36000" marR="36000" marT="0" marB="0" anchor="ctr"/>
                </a:tc>
                <a:tc v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300" b="0" kern="1200" baseline="0" dirty="0">
                          <a:solidFill>
                            <a:schemeClr val="tx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"</a:t>
                      </a:r>
                    </a:p>
                  </a:txBody>
                  <a:tcPr marL="36000" marR="36000" marT="0" marB="0" anchor="ctr"/>
                </a:tc>
                <a:tc vMerge="1">
                  <a:txBody>
                    <a:bodyPr/>
                    <a:lstStyle/>
                    <a:p>
                      <a:endParaRPr lang="he-IL" dirty="0"/>
                    </a:p>
                  </a:txBody>
                  <a:tcPr marL="36000" marR="36000" marT="0" marB="0" anchor="ctr"/>
                </a:tc>
                <a:extLst>
                  <a:ext uri="{0D108BD9-81ED-4DB2-BD59-A6C34878D82A}">
                    <a16:rowId xmlns:a16="http://schemas.microsoft.com/office/drawing/2014/main" val="2875044194"/>
                  </a:ext>
                </a:extLst>
              </a:tr>
              <a:tr h="402055">
                <a:tc rowSpan="2">
                  <a:txBody>
                    <a:bodyPr/>
                    <a:lstStyle/>
                    <a:p>
                      <a:pPr algn="ctr" rtl="1"/>
                      <a:r>
                        <a:rPr lang="he-IL" sz="13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10:00-10:30</a:t>
                      </a:r>
                    </a:p>
                  </a:txBody>
                  <a:tcPr marL="36000" marR="36000" marT="0" marB="0" anchor="ctr"/>
                </a:tc>
                <a:tc rowSpan="5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3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הצגת משוב מסכם מ"ה, דיון בממצאים והכוונת תחומי בחינה </a:t>
                      </a:r>
                      <a:r>
                        <a:rPr lang="he-IL" sz="13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(מלו"פ)- 90 דק'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3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36000" marR="36000" marT="0" marB="0" anchor="ctr">
                    <a:lnB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he-IL" sz="1400" kern="120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300" b="0" kern="1200" baseline="0" dirty="0">
                          <a:solidFill>
                            <a:schemeClr val="tx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"</a:t>
                      </a:r>
                    </a:p>
                  </a:txBody>
                  <a:tcPr marL="36000" marR="36000" marT="0" marB="0" anchor="ctr"/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סיכום אישי </a:t>
                      </a:r>
                      <a:r>
                        <a:rPr lang="he-IL" sz="1400" b="1" kern="1200" dirty="0">
                          <a:solidFill>
                            <a:schemeClr val="tx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מד"ר</a:t>
                      </a: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 (כולל תחקיר עבודה שנתית</a:t>
                      </a:r>
                      <a:r>
                        <a:rPr lang="he-IL" sz="1400" b="1" kern="1200" dirty="0">
                          <a:solidFill>
                            <a:schemeClr val="tx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)-60 דק'</a:t>
                      </a:r>
                      <a:endParaRPr lang="he-IL" sz="16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/>
                </a:tc>
                <a:extLst>
                  <a:ext uri="{0D108BD9-81ED-4DB2-BD59-A6C34878D82A}">
                    <a16:rowId xmlns:a16="http://schemas.microsoft.com/office/drawing/2014/main" val="1424276796"/>
                  </a:ext>
                </a:extLst>
              </a:tr>
              <a:tr h="357383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300" kern="1200" dirty="0">
                        <a:solidFill>
                          <a:srgbClr val="FF0000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0" dirty="0">
                          <a:solidFill>
                            <a:schemeClr val="tx1"/>
                          </a:solidFill>
                        </a:rPr>
                        <a:t>"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9665100"/>
                  </a:ext>
                </a:extLst>
              </a:tr>
              <a:tr h="208473">
                <a:tc>
                  <a:txBody>
                    <a:bodyPr/>
                    <a:lstStyle/>
                    <a:p>
                      <a:pPr algn="ctr" rtl="1"/>
                      <a:r>
                        <a:rPr lang="he-IL" sz="13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10:30-11:00</a:t>
                      </a:r>
                    </a:p>
                  </a:txBody>
                  <a:tcPr marL="36000" marR="36000" marT="0" marB="0" anchor="ctr"/>
                </a:tc>
                <a:tc v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300" b="1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36000" marR="3600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300" kern="120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300" b="1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משך 2- </a:t>
                      </a:r>
                      <a:r>
                        <a:rPr lang="he-IL" sz="1300" b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עבודה ב-3 קבוצות וניתוח שיטות הוראה למול צירי המב"ל (</a:t>
                      </a:r>
                      <a:r>
                        <a:rPr lang="he-IL" sz="1300" b="1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מלו"פ)- 90 דק'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0" kern="1200" baseline="0" dirty="0">
                          <a:solidFill>
                            <a:schemeClr val="tx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"</a:t>
                      </a:r>
                    </a:p>
                  </a:txBody>
                  <a:tcPr marL="36000" marR="36000" marT="0" marB="0" anchor="ctr"/>
                </a:tc>
                <a:tc rowSpan="3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kern="1200" baseline="0" dirty="0">
                        <a:solidFill>
                          <a:schemeClr val="tx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36000" marR="36000" marT="0" marB="0" anchor="ctr">
                    <a:lnB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6485094"/>
                  </a:ext>
                </a:extLst>
              </a:tr>
              <a:tr h="193582">
                <a:tc>
                  <a:txBody>
                    <a:bodyPr/>
                    <a:lstStyle/>
                    <a:p>
                      <a:pPr algn="ctr" rtl="1"/>
                      <a:r>
                        <a:rPr lang="he-IL" sz="13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11:00-11:30</a:t>
                      </a:r>
                    </a:p>
                  </a:txBody>
                  <a:tcPr marL="36000" marR="36000" marT="0" marB="0" anchor="ctr"/>
                </a:tc>
                <a:tc v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300" kern="120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1300" b="0" kern="1200" baseline="0" dirty="0">
                          <a:solidFill>
                            <a:schemeClr val="tx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"</a:t>
                      </a:r>
                    </a:p>
                  </a:txBody>
                  <a:tcPr marL="36000" marR="36000" marT="0" marB="0" anchor="ctr"/>
                </a:tc>
                <a:tc v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kern="1200" baseline="0" dirty="0">
                        <a:solidFill>
                          <a:schemeClr val="tx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36000" marR="36000" marT="0" marB="0" anchor="ctr">
                    <a:lnB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8271259"/>
                  </a:ext>
                </a:extLst>
              </a:tr>
              <a:tr h="193582">
                <a:tc>
                  <a:txBody>
                    <a:bodyPr/>
                    <a:lstStyle/>
                    <a:p>
                      <a:pPr algn="ctr" rtl="1"/>
                      <a:r>
                        <a:rPr lang="he-IL" sz="13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11:30-12:00</a:t>
                      </a:r>
                    </a:p>
                  </a:txBody>
                  <a:tcPr marL="36000" marR="36000" marT="0" marB="0" anchor="ctr">
                    <a:lnB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36000" marR="36000" marT="36000" marB="36000" anchor="ctr"/>
                </a:tc>
                <a:tc v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300" kern="120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1300" b="0" kern="1200" baseline="0" dirty="0">
                          <a:solidFill>
                            <a:schemeClr val="tx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"</a:t>
                      </a:r>
                    </a:p>
                  </a:txBody>
                  <a:tcPr marL="36000" marR="36000" marT="0" marB="0" anchor="ctr">
                    <a:lnB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0" kern="1200" baseline="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36000" marR="36000" marT="0" marB="0" anchor="ctr">
                    <a:lnB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8289789"/>
                  </a:ext>
                </a:extLst>
              </a:tr>
              <a:tr h="193582">
                <a:tc>
                  <a:txBody>
                    <a:bodyPr/>
                    <a:lstStyle/>
                    <a:p>
                      <a:pPr algn="ctr" rtl="1"/>
                      <a:r>
                        <a:rPr lang="he-IL" sz="13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13:00-13:30</a:t>
                      </a:r>
                    </a:p>
                  </a:txBody>
                  <a:tcPr marL="36000" marR="36000" marT="0" marB="0" anchor="ctr">
                    <a:lnT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300" dirty="0">
                          <a:latin typeface="David" pitchFamily="34" charset="-79"/>
                          <a:cs typeface="David" pitchFamily="34" charset="-79"/>
                        </a:rPr>
                        <a:t>סיכום מדריך- </a:t>
                      </a:r>
                      <a:r>
                        <a:rPr lang="he-IL" sz="1300" b="1" dirty="0">
                          <a:latin typeface="David" pitchFamily="34" charset="-79"/>
                          <a:cs typeface="David" pitchFamily="34" charset="-79"/>
                        </a:rPr>
                        <a:t>עודד</a:t>
                      </a:r>
                      <a:r>
                        <a:rPr lang="he-IL" sz="1300" dirty="0">
                          <a:latin typeface="David" pitchFamily="34" charset="-79"/>
                          <a:cs typeface="David" pitchFamily="34" charset="-79"/>
                        </a:rPr>
                        <a:t> (ציר כלכלי, קורסים נוספים, סיורים) וסיכום אישי- </a:t>
                      </a:r>
                      <a:r>
                        <a:rPr lang="he-IL" sz="1300" b="1" dirty="0">
                          <a:latin typeface="David" pitchFamily="34" charset="-79"/>
                          <a:cs typeface="David" pitchFamily="34" charset="-79"/>
                        </a:rPr>
                        <a:t>90 דק'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300" b="1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36000" marR="36000" marT="0" marB="0" anchor="ctr">
                    <a:lnT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300" dirty="0">
                          <a:latin typeface="David" pitchFamily="34" charset="-79"/>
                          <a:cs typeface="David" pitchFamily="34" charset="-79"/>
                        </a:rPr>
                        <a:t>סיכום </a:t>
                      </a:r>
                      <a:r>
                        <a:rPr lang="he-IL" sz="1300" dirty="0" err="1">
                          <a:latin typeface="David" pitchFamily="34" charset="-79"/>
                          <a:cs typeface="David" pitchFamily="34" charset="-79"/>
                        </a:rPr>
                        <a:t>רת"ח</a:t>
                      </a:r>
                      <a:r>
                        <a:rPr lang="he-IL" sz="1300" dirty="0">
                          <a:latin typeface="David" pitchFamily="34" charset="-79"/>
                          <a:cs typeface="David" pitchFamily="34" charset="-79"/>
                        </a:rPr>
                        <a:t> מדיני- </a:t>
                      </a:r>
                      <a:r>
                        <a:rPr lang="he-IL" sz="1300" b="1" dirty="0">
                          <a:latin typeface="David" pitchFamily="34" charset="-79"/>
                          <a:cs typeface="David" pitchFamily="34" charset="-79"/>
                        </a:rPr>
                        <a:t>חיים</a:t>
                      </a:r>
                      <a:r>
                        <a:rPr lang="he-IL" sz="1300" dirty="0">
                          <a:latin typeface="David" pitchFamily="34" charset="-79"/>
                          <a:cs typeface="David" pitchFamily="34" charset="-79"/>
                        </a:rPr>
                        <a:t> (קורס מדיני, סיורי חו"ל) +סיכום אישי- </a:t>
                      </a:r>
                      <a:r>
                        <a:rPr lang="he-IL" sz="1300" b="1" dirty="0">
                          <a:latin typeface="David" pitchFamily="34" charset="-79"/>
                          <a:cs typeface="David" pitchFamily="34" charset="-79"/>
                        </a:rPr>
                        <a:t>75 דק'</a:t>
                      </a:r>
                      <a:endParaRPr lang="he-IL" sz="1300" b="0" kern="1200" dirty="0">
                        <a:solidFill>
                          <a:srgbClr val="FF0000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36000" marR="36000" marT="0" marB="0" anchor="ctr">
                    <a:lnT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300" b="1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משך 3- </a:t>
                      </a:r>
                      <a:r>
                        <a:rPr lang="he-IL" sz="1300" b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הצגת ממצאי הקבוצות (ראשי קבוצות)- 30 דק' לקבוצה</a:t>
                      </a:r>
                    </a:p>
                  </a:txBody>
                  <a:tcPr marL="36000" marR="36000" marT="0" marB="0" anchor="ctr">
                    <a:lnT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300" b="0" kern="1200" dirty="0">
                          <a:solidFill>
                            <a:schemeClr val="tx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"</a:t>
                      </a:r>
                    </a:p>
                  </a:txBody>
                  <a:tcPr marL="36000" marR="36000" marT="0" marB="0" anchor="ctr">
                    <a:lnT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300" dirty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סימולציית גרף 1 +</a:t>
                      </a:r>
                      <a:br>
                        <a:rPr lang="en-US" sz="1300" dirty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</a:br>
                      <a:r>
                        <a:rPr lang="he-IL" sz="1300" dirty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הצגת יום אוריינטציה מ"ו </a:t>
                      </a:r>
                      <a:r>
                        <a:rPr lang="he-IL" sz="1300" b="1" dirty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(מתן)</a:t>
                      </a:r>
                    </a:p>
                  </a:txBody>
                  <a:tcPr marL="36000" marR="36000" marT="0" marB="0" anchor="ctr">
                    <a:lnT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65389463"/>
                  </a:ext>
                </a:extLst>
              </a:tr>
              <a:tr h="193582">
                <a:tc>
                  <a:txBody>
                    <a:bodyPr/>
                    <a:lstStyle/>
                    <a:p>
                      <a:pPr algn="ctr" rtl="1"/>
                      <a:r>
                        <a:rPr lang="he-IL" sz="13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13:30-14:00</a:t>
                      </a:r>
                    </a:p>
                  </a:txBody>
                  <a:tcPr marL="36000" marR="36000" marT="0" marB="0" anchor="ctr"/>
                </a:tc>
                <a:tc v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36000" marR="36000" marT="0" marB="0" anchor="ctr"/>
                </a:tc>
                <a:tc v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300" b="1" kern="1200" dirty="0">
                        <a:solidFill>
                          <a:srgbClr val="FF0000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36000" marR="36000" marT="0" marB="0" anchor="ctr"/>
                </a:tc>
                <a:tc v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1300" b="0" kern="1200" baseline="0" dirty="0">
                          <a:solidFill>
                            <a:schemeClr val="tx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"</a:t>
                      </a:r>
                    </a:p>
                  </a:txBody>
                  <a:tcPr marL="36000" marR="36000" marT="0" marB="0" anchor="ctr"/>
                </a:tc>
                <a:tc v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300" b="1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36000" marR="36000" marT="0" marB="0" anchor="ctr"/>
                </a:tc>
                <a:extLst>
                  <a:ext uri="{0D108BD9-81ED-4DB2-BD59-A6C34878D82A}">
                    <a16:rowId xmlns:a16="http://schemas.microsoft.com/office/drawing/2014/main" val="4071474722"/>
                  </a:ext>
                </a:extLst>
              </a:tr>
              <a:tr h="193582">
                <a:tc rowSpan="2">
                  <a:txBody>
                    <a:bodyPr/>
                    <a:lstStyle/>
                    <a:p>
                      <a:pPr algn="ctr" rtl="1"/>
                      <a:r>
                        <a:rPr lang="he-IL" sz="13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14:00-14:30</a:t>
                      </a:r>
                    </a:p>
                  </a:txBody>
                  <a:tcPr marL="36000" marR="36000" marT="0" marB="0" anchor="ctr"/>
                </a:tc>
                <a:tc v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36000" marR="36000" marT="0" marB="0" anchor="ctr"/>
                </a:tc>
                <a:tc v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300" kern="120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36000" marR="36000" marT="0" marB="0" anchor="ctr"/>
                </a:tc>
                <a:tc v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1300" b="0" kern="1200" baseline="0" dirty="0">
                          <a:solidFill>
                            <a:schemeClr val="tx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"</a:t>
                      </a:r>
                    </a:p>
                  </a:txBody>
                  <a:tcPr marL="36000" marR="36000" marT="0" marB="0" anchor="ctr"/>
                </a:tc>
                <a:tc v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solidFill>
                          <a:schemeClr val="accent2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36000" marR="36000" marT="0" marB="0" anchor="ctr"/>
                </a:tc>
                <a:extLst>
                  <a:ext uri="{0D108BD9-81ED-4DB2-BD59-A6C34878D82A}">
                    <a16:rowId xmlns:a16="http://schemas.microsoft.com/office/drawing/2014/main" val="279114363"/>
                  </a:ext>
                </a:extLst>
              </a:tr>
              <a:tr h="387165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300" b="1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משך 4- </a:t>
                      </a:r>
                      <a:r>
                        <a:rPr lang="he-IL" sz="1300" b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הרצאת פרופ' </a:t>
                      </a:r>
                      <a:r>
                        <a:rPr lang="he-IL" sz="1300" b="0" kern="1200" dirty="0" err="1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גבתון-קוהורט</a:t>
                      </a:r>
                      <a:r>
                        <a:rPr lang="he-IL" sz="1300" b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, המרצה</a:t>
                      </a:r>
                      <a:r>
                        <a:rPr lang="en-US" sz="1300" b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/</a:t>
                      </a:r>
                      <a:r>
                        <a:rPr lang="he-IL" sz="1300" b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החניך והקורס המצטיין באקדמיה- </a:t>
                      </a:r>
                      <a:r>
                        <a:rPr lang="he-IL" sz="1300" b="1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60 דק'</a:t>
                      </a:r>
                    </a:p>
                  </a:txBody>
                  <a:tcPr marL="36000" marR="36000" marT="0" marB="0"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300" b="0" dirty="0">
                          <a:solidFill>
                            <a:schemeClr val="tx1"/>
                          </a:solidFill>
                        </a:rPr>
                        <a:t>"</a:t>
                      </a:r>
                    </a:p>
                  </a:txBody>
                  <a:tcPr marL="36000" marR="36000" marT="0" marB="0" anchor="ctr"/>
                </a:tc>
                <a:tc v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300" b="1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36000" marR="36000" marT="0" marB="0" anchor="ctr"/>
                </a:tc>
                <a:extLst>
                  <a:ext uri="{0D108BD9-81ED-4DB2-BD59-A6C34878D82A}">
                    <a16:rowId xmlns:a16="http://schemas.microsoft.com/office/drawing/2014/main" val="3504578954"/>
                  </a:ext>
                </a:extLst>
              </a:tr>
              <a:tr h="387165">
                <a:tc>
                  <a:txBody>
                    <a:bodyPr/>
                    <a:lstStyle/>
                    <a:p>
                      <a:pPr algn="ctr" rtl="1"/>
                      <a:r>
                        <a:rPr lang="he-IL" sz="13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14:30-15:00</a:t>
                      </a:r>
                    </a:p>
                  </a:txBody>
                  <a:tcPr marL="36000" marR="36000" marT="0" marB="0" anchor="ctr"/>
                </a:tc>
                <a:tc rowSpan="3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300" b="1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36000" marR="36000" marT="0" marB="0" anchor="ctr"/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300" dirty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סיכום </a:t>
                      </a:r>
                      <a:r>
                        <a:rPr lang="he-IL" sz="1300" dirty="0" err="1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רת"ח</a:t>
                      </a:r>
                      <a:r>
                        <a:rPr lang="he-IL" sz="1300" dirty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 מחקר- ענת (קורס מבואות, תזה- תכנון מול ביצוע)+ סיכום אישי- </a:t>
                      </a:r>
                      <a:r>
                        <a:rPr lang="he-IL" sz="1300" b="1" dirty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60 דק'</a:t>
                      </a:r>
                      <a:endParaRPr lang="he-IL" sz="1300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300" b="1" kern="1200" dirty="0">
                        <a:solidFill>
                          <a:srgbClr val="FF0000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300" kern="1200" dirty="0">
                        <a:solidFill>
                          <a:schemeClr val="accent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36000" marR="36000" marT="0" marB="0" anchor="ctr"/>
                </a:tc>
                <a:tc v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0" marB="0" anchor="ctr"/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he-IL" sz="1400" b="0" kern="1200" baseline="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"</a:t>
                      </a:r>
                    </a:p>
                  </a:txBody>
                  <a:tcPr marL="36000" marR="36000" marT="0" marB="0" anchor="ctr"/>
                </a:tc>
                <a:tc v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300" b="1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36000" marR="36000" marT="0" marB="0" anchor="ctr"/>
                </a:tc>
                <a:extLst>
                  <a:ext uri="{0D108BD9-81ED-4DB2-BD59-A6C34878D82A}">
                    <a16:rowId xmlns:a16="http://schemas.microsoft.com/office/drawing/2014/main" val="815913880"/>
                  </a:ext>
                </a:extLst>
              </a:tr>
              <a:tr h="580747">
                <a:tc>
                  <a:txBody>
                    <a:bodyPr/>
                    <a:lstStyle/>
                    <a:p>
                      <a:pPr algn="ctr" rtl="1"/>
                      <a:r>
                        <a:rPr lang="he-IL" sz="13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15:00-15:30</a:t>
                      </a:r>
                    </a:p>
                  </a:txBody>
                  <a:tcPr marL="36000" marR="36000" marT="0" marB="0" anchor="ctr"/>
                </a:tc>
                <a:tc v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3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36000" marR="36000" marT="0" marB="0" anchor="ctr"/>
                </a:tc>
                <a:tc vMerge="1">
                  <a:txBody>
                    <a:bodyPr/>
                    <a:lstStyle/>
                    <a:p>
                      <a:pPr algn="r"/>
                      <a:endParaRPr lang="he-IL" sz="1300" b="1" kern="120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36000" marR="36000" marT="0" marB="0" anchor="ctr"/>
                </a:tc>
                <a:tc v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300" kern="1200" dirty="0">
                        <a:solidFill>
                          <a:srgbClr val="FF0000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300" b="0" dirty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סיכום השבוע והצצה לשבוע </a:t>
                      </a:r>
                      <a:r>
                        <a:rPr lang="he-IL" sz="1300" b="0" dirty="0" err="1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הכנ"ס</a:t>
                      </a:r>
                      <a:r>
                        <a:rPr lang="he-IL" sz="1300" b="0" dirty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 הבא</a:t>
                      </a:r>
                      <a:r>
                        <a:rPr lang="he-IL" sz="1300" b="1" dirty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 (יוני)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300" dirty="0">
                        <a:solidFill>
                          <a:srgbClr val="FF0000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36000" marR="36000" marT="0" marB="0" anchor="ctr"/>
                </a:tc>
                <a:extLst>
                  <a:ext uri="{0D108BD9-81ED-4DB2-BD59-A6C34878D82A}">
                    <a16:rowId xmlns:a16="http://schemas.microsoft.com/office/drawing/2014/main" val="2533277103"/>
                  </a:ext>
                </a:extLst>
              </a:tr>
              <a:tr h="387165">
                <a:tc>
                  <a:txBody>
                    <a:bodyPr/>
                    <a:lstStyle/>
                    <a:p>
                      <a:pPr algn="ctr" rtl="1"/>
                      <a:r>
                        <a:rPr lang="he-IL" sz="13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15:30-16:00</a:t>
                      </a:r>
                    </a:p>
                  </a:txBody>
                  <a:tcPr marL="36000" marR="36000" marT="0" marB="0" anchor="ctr"/>
                </a:tc>
                <a:tc v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300" b="1" i="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kern="120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אקלים למידה במב"ל וסיכום יום מפקד המב"ל- </a:t>
                      </a:r>
                      <a:r>
                        <a:rPr lang="he-IL" sz="1300" b="1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30 דק'</a:t>
                      </a: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300" b="0" kern="1200" baseline="0" dirty="0">
                        <a:solidFill>
                          <a:srgbClr val="FF0000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36000" marR="36000" marT="0" marB="0" anchor="ctr"/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300" dirty="0">
                        <a:solidFill>
                          <a:srgbClr val="FF0000"/>
                        </a:solidFill>
                      </a:endParaRPr>
                    </a:p>
                  </a:txBody>
                  <a:tcPr marL="36000" marR="36000" marT="0" marB="0" anchor="ctr"/>
                </a:tc>
                <a:extLst>
                  <a:ext uri="{0D108BD9-81ED-4DB2-BD59-A6C34878D82A}">
                    <a16:rowId xmlns:a16="http://schemas.microsoft.com/office/drawing/2014/main" val="1056250262"/>
                  </a:ext>
                </a:extLst>
              </a:tr>
              <a:tr h="208473">
                <a:tc>
                  <a:txBody>
                    <a:bodyPr/>
                    <a:lstStyle/>
                    <a:p>
                      <a:pPr algn="ctr" rtl="1"/>
                      <a:r>
                        <a:rPr lang="he-IL" sz="13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16:00-16:30</a:t>
                      </a: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300" kern="120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/>
                      <a:endParaRPr lang="he-IL" sz="1400" kern="120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3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300" b="0" kern="1200" baseline="0" dirty="0">
                        <a:solidFill>
                          <a:srgbClr val="FF0000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36000" marR="36000" marT="0" marB="0" anchor="ctr"/>
                </a:tc>
                <a:tc v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36000" marR="36000" marT="0" marB="0" anchor="ctr"/>
                </a:tc>
                <a:extLst>
                  <a:ext uri="{0D108BD9-81ED-4DB2-BD59-A6C34878D82A}">
                    <a16:rowId xmlns:a16="http://schemas.microsoft.com/office/drawing/2014/main" val="2656084059"/>
                  </a:ext>
                </a:extLst>
              </a:tr>
              <a:tr h="193582">
                <a:tc>
                  <a:txBody>
                    <a:bodyPr/>
                    <a:lstStyle/>
                    <a:p>
                      <a:pPr algn="ctr" rtl="1"/>
                      <a:r>
                        <a:rPr lang="he-IL" sz="13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16:30-17:00</a:t>
                      </a: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300">
                          <a:solidFill>
                            <a:schemeClr val="accent5"/>
                          </a:solidFill>
                          <a:latin typeface="David" pitchFamily="34" charset="-79"/>
                          <a:cs typeface="David" pitchFamily="34" charset="-79"/>
                        </a:rPr>
                        <a:t>גמר </a:t>
                      </a:r>
                      <a:r>
                        <a:rPr lang="he-IL" sz="1300" dirty="0">
                          <a:solidFill>
                            <a:schemeClr val="accent5"/>
                          </a:solidFill>
                          <a:latin typeface="David" pitchFamily="34" charset="-79"/>
                          <a:cs typeface="David" pitchFamily="34" charset="-79"/>
                        </a:rPr>
                        <a:t>המונדיאל</a:t>
                      </a: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/>
                      <a:endParaRPr lang="he-IL" sz="1300" kern="120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3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he-IL" sz="1300" b="0" kern="1200" baseline="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300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36000" marR="36000" marT="0" marB="0" anchor="ctr"/>
                </a:tc>
                <a:extLst>
                  <a:ext uri="{0D108BD9-81ED-4DB2-BD59-A6C34878D82A}">
                    <a16:rowId xmlns:a16="http://schemas.microsoft.com/office/drawing/2014/main" val="2381543080"/>
                  </a:ext>
                </a:extLst>
              </a:tr>
              <a:tr h="38716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300" b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הערות</a:t>
                      </a:r>
                    </a:p>
                  </a:txBody>
                  <a:tcPr marL="36000" marR="3600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מ. המב"ל 8:30-16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סגל מ"ה- חיים, עודד, אלי (מ-9)</a:t>
                      </a:r>
                    </a:p>
                  </a:txBody>
                  <a:tcPr marL="36000" marR="3600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3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מ. המב"ל 14:30- 11:30</a:t>
                      </a:r>
                      <a:br>
                        <a:rPr kumimoji="0" lang="en-US" sz="13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kumimoji="0" lang="he-IL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כולל סגל מ"ה- חיים, עודד, אלי</a:t>
                      </a:r>
                    </a:p>
                  </a:txBody>
                  <a:tcPr marL="36000" marR="3600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3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מ. המב"ל 13:16, יוני 9-12</a:t>
                      </a:r>
                      <a:br>
                        <a:rPr kumimoji="0" lang="en-US" sz="13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kumimoji="0" lang="he-IL" sz="13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פרופ' דן </a:t>
                      </a:r>
                      <a:r>
                        <a:rPr kumimoji="0" lang="he-IL" sz="13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גבתון</a:t>
                      </a:r>
                      <a:r>
                        <a:rPr kumimoji="0" lang="he-IL" sz="13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- כל היום</a:t>
                      </a:r>
                    </a:p>
                  </a:txBody>
                  <a:tcPr marL="36000" marR="3600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3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פורום מפקדים 8-12:30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3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ערב מפקדים 19-22</a:t>
                      </a:r>
                    </a:p>
                  </a:txBody>
                  <a:tcPr marL="36000" marR="3600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300" b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מ. המב"ל 8:30-12</a:t>
                      </a:r>
                      <a:br>
                        <a:rPr lang="en-US" sz="1300" b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lang="he-IL" sz="1300" b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יהודה בחו"ל, אורן חלקי</a:t>
                      </a:r>
                    </a:p>
                  </a:txBody>
                  <a:tcPr marL="36000" marR="3600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775383"/>
                  </a:ext>
                </a:extLst>
              </a:tr>
            </a:tbl>
          </a:graphicData>
        </a:graphic>
      </p:graphicFrame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890947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4855</TotalTime>
  <Words>2306</Words>
  <Application>Microsoft Office PowerPoint</Application>
  <PresentationFormat>מסך רחב</PresentationFormat>
  <Paragraphs>497</Paragraphs>
  <Slides>25</Slides>
  <Notes>1</Notes>
  <HiddenSlides>6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25</vt:i4>
      </vt:variant>
    </vt:vector>
  </HeadingPairs>
  <TitlesOfParts>
    <vt:vector size="33" baseType="lpstr">
      <vt:lpstr>AR BERKLEY</vt:lpstr>
      <vt:lpstr>Arial</vt:lpstr>
      <vt:lpstr>Calibri</vt:lpstr>
      <vt:lpstr>Calibri Light</vt:lpstr>
      <vt:lpstr>David</vt:lpstr>
      <vt:lpstr>Tahoma</vt:lpstr>
      <vt:lpstr>Wingdings</vt:lpstr>
      <vt:lpstr>ערכת נושא Office</vt:lpstr>
      <vt:lpstr>הכנת סגל מב"ל</vt:lpstr>
      <vt:lpstr>מטרות הכנת הסגל</vt:lpstr>
      <vt:lpstr>לוחות זמנים לתכנון</vt:lpstr>
      <vt:lpstr>מעצבים מרכזיים</vt:lpstr>
      <vt:lpstr>הגיונות מבנה הכנ"ס מ"ו</vt:lpstr>
      <vt:lpstr>מקורות התחקיר- מחזור מ"ה במב"ל</vt:lpstr>
      <vt:lpstr>מוקדי תחקיר - מחזור מ"ה</vt:lpstr>
      <vt:lpstr>מבנה הכנת סגל- תמונת על</vt:lpstr>
      <vt:lpstr>שבוע 1 (15-19.7)</vt:lpstr>
      <vt:lpstr>תכנים שלא בוצעו/נוספו לאור שבוע 1</vt:lpstr>
      <vt:lpstr>תובנות עד כה מהכנת הסגל</vt:lpstr>
      <vt:lpstr>שבוע 2 (5-9.8)</vt:lpstr>
      <vt:lpstr>שיטות הוראה בסביבה אקדמית (בליווי פרופ' דן גיבתון)</vt:lpstr>
      <vt:lpstr>פורמט סיכום אישי- מדריך</vt:lpstr>
      <vt:lpstr>שבוע 3 (26.8-30.8)</vt:lpstr>
      <vt:lpstr>פורמט הצגת רגל/תחום תוכן מרכזי</vt:lpstr>
      <vt:lpstr>פורמט לקורס/תוכן בתוך ציר</vt:lpstr>
      <vt:lpstr>ריכוז הכנות נדרשות מהסגל- פרק 1</vt:lpstr>
      <vt:lpstr>יום אוריינטציה- מחזור מ"ו  (9.8)</vt:lpstr>
      <vt:lpstr>הכנה אישית לסגל (6.8-17.8)</vt:lpstr>
      <vt:lpstr>הכשרת הסגל לתחום האסטרטגיה</vt:lpstr>
      <vt:lpstr>נקודות החלטה</vt:lpstr>
      <vt:lpstr>סיכום</vt:lpstr>
      <vt:lpstr>תוכן נוסף לשיבוץ להכנ"ס</vt:lpstr>
      <vt:lpstr>שבוע 2 (5-9.8)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oren</dc:creator>
  <cp:lastModifiedBy>אורן שהם</cp:lastModifiedBy>
  <cp:revision>304</cp:revision>
  <cp:lastPrinted>2018-08-25T19:47:59Z</cp:lastPrinted>
  <dcterms:created xsi:type="dcterms:W3CDTF">2016-06-24T19:14:36Z</dcterms:created>
  <dcterms:modified xsi:type="dcterms:W3CDTF">2019-01-07T05:17:07Z</dcterms:modified>
</cp:coreProperties>
</file>