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4" r:id="rId2"/>
    <p:sldId id="257" r:id="rId3"/>
    <p:sldId id="258" r:id="rId4"/>
    <p:sldId id="259" r:id="rId5"/>
    <p:sldId id="275" r:id="rId6"/>
    <p:sldId id="272" r:id="rId7"/>
    <p:sldId id="288" r:id="rId8"/>
    <p:sldId id="285" r:id="rId9"/>
    <p:sldId id="296" r:id="rId10"/>
    <p:sldId id="297" r:id="rId11"/>
    <p:sldId id="298" r:id="rId12"/>
    <p:sldId id="301" r:id="rId13"/>
    <p:sldId id="291" r:id="rId14"/>
    <p:sldId id="281" r:id="rId15"/>
    <p:sldId id="303" r:id="rId16"/>
    <p:sldId id="279" r:id="rId17"/>
    <p:sldId id="280" r:id="rId18"/>
    <p:sldId id="274" r:id="rId19"/>
    <p:sldId id="265" r:id="rId20"/>
    <p:sldId id="269" r:id="rId21"/>
    <p:sldId id="295" r:id="rId22"/>
    <p:sldId id="290" r:id="rId23"/>
    <p:sldId id="264" r:id="rId24"/>
    <p:sldId id="267" r:id="rId25"/>
    <p:sldId id="300" r:id="rId26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630CB6-C9AE-41CF-9F5D-FD7A123894CD}" v="2" dt="2019-01-07T05:16:13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אורן שהם" userId="2fc1f811b7c09cf3" providerId="LiveId" clId="{C1630CB6-C9AE-41CF-9F5D-FD7A123894CD}"/>
    <pc:docChg chg="delSld modSld">
      <pc:chgData name="אורן שהם" userId="2fc1f811b7c09cf3" providerId="LiveId" clId="{C1630CB6-C9AE-41CF-9F5D-FD7A123894CD}" dt="2019-01-07T05:16:58.323" v="14" actId="2696"/>
      <pc:docMkLst>
        <pc:docMk/>
      </pc:docMkLst>
      <pc:sldChg chg="modSp">
        <pc:chgData name="אורן שהם" userId="2fc1f811b7c09cf3" providerId="LiveId" clId="{C1630CB6-C9AE-41CF-9F5D-FD7A123894CD}" dt="2019-01-07T05:16:13.650" v="13"/>
        <pc:sldMkLst>
          <pc:docMk/>
          <pc:sldMk cId="2826485506" sldId="285"/>
        </pc:sldMkLst>
        <pc:graphicFrameChg chg="mod modGraphic">
          <ac:chgData name="אורן שהם" userId="2fc1f811b7c09cf3" providerId="LiveId" clId="{C1630CB6-C9AE-41CF-9F5D-FD7A123894CD}" dt="2019-01-07T05:16:13.650" v="13"/>
          <ac:graphicFrameMkLst>
            <pc:docMk/>
            <pc:sldMk cId="2826485506" sldId="285"/>
            <ac:graphicFrameMk id="8" creationId="{867F0AF6-0B67-4AE4-A962-A53B2D049C58}"/>
          </ac:graphicFrameMkLst>
        </pc:graphicFrameChg>
      </pc:sldChg>
      <pc:sldChg chg="del">
        <pc:chgData name="אורן שהם" userId="2fc1f811b7c09cf3" providerId="LiveId" clId="{C1630CB6-C9AE-41CF-9F5D-FD7A123894CD}" dt="2019-01-07T05:16:58.323" v="14" actId="2696"/>
        <pc:sldMkLst>
          <pc:docMk/>
          <pc:sldMk cId="3777998443" sldId="28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מ"ו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rgbClr val="FF0000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63441" y="535596"/>
          <a:ext cx="3574091" cy="357409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927221" y="1499376"/>
          <a:ext cx="1646532" cy="16465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3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168350" y="1740505"/>
        <a:ext cx="1164274" cy="1164274"/>
      </dsp:txXfrm>
    </dsp:sp>
    <dsp:sp modelId="{5BA4F2FE-5822-4639-8E92-91B71D63501D}">
      <dsp:nvSpPr>
        <dsp:cNvPr id="0" name=""/>
        <dsp:cNvSpPr/>
      </dsp:nvSpPr>
      <dsp:spPr>
        <a:xfrm>
          <a:off x="2174201" y="803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סגל מוכן ומיומן</a:t>
          </a:r>
        </a:p>
      </dsp:txBody>
      <dsp:txXfrm>
        <a:off x="2342991" y="169593"/>
        <a:ext cx="814992" cy="814992"/>
      </dsp:txXfrm>
    </dsp:sp>
    <dsp:sp modelId="{F2F710F6-FC0D-4073-940B-A97029C38506}">
      <dsp:nvSpPr>
        <dsp:cNvPr id="0" name=""/>
        <dsp:cNvSpPr/>
      </dsp:nvSpPr>
      <dsp:spPr>
        <a:xfrm>
          <a:off x="3919754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4088544" y="1915146"/>
        <a:ext cx="814992" cy="814992"/>
      </dsp:txXfrm>
    </dsp:sp>
    <dsp:sp modelId="{7821D6FA-4E5D-4D90-9D55-46AE3EF4B22E}">
      <dsp:nvSpPr>
        <dsp:cNvPr id="0" name=""/>
        <dsp:cNvSpPr/>
      </dsp:nvSpPr>
      <dsp:spPr>
        <a:xfrm>
          <a:off x="2174201" y="3491909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מ"ו</a:t>
          </a:r>
        </a:p>
      </dsp:txBody>
      <dsp:txXfrm>
        <a:off x="2342991" y="3660699"/>
        <a:ext cx="814992" cy="814992"/>
      </dsp:txXfrm>
    </dsp:sp>
    <dsp:sp modelId="{8A466E58-088D-4609-92A9-2B169733AC10}">
      <dsp:nvSpPr>
        <dsp:cNvPr id="0" name=""/>
        <dsp:cNvSpPr/>
      </dsp:nvSpPr>
      <dsp:spPr>
        <a:xfrm>
          <a:off x="428648" y="1746356"/>
          <a:ext cx="1152572" cy="11525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597438" y="1915146"/>
        <a:ext cx="814992" cy="814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אישי- חניך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תחקירי צוותים (מוקדים)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אישי-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ריכוז הנחיות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מ. המב"ל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2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א'/שבט/תשע"ט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9754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29754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598" y="5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5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א'/שבט/תשע"ט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139" y="4776518"/>
            <a:ext cx="5439398" cy="3909490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598" y="9428497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497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07 ינואר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מ"ו</a:t>
            </a:r>
          </a:p>
          <a:p>
            <a:r>
              <a:rPr lang="he-IL" sz="32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2018-2019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23ABD71-97FD-4FE8-8C3E-A16827123901}"/>
              </a:ext>
            </a:extLst>
          </p:cNvPr>
          <p:cNvSpPr txBox="1"/>
          <p:nvPr/>
        </p:nvSpPr>
        <p:spPr>
          <a:xfrm>
            <a:off x="5053781" y="5811838"/>
            <a:ext cx="22122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גרסה 2.0</a:t>
            </a:r>
          </a:p>
        </p:txBody>
      </p: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שלא בוצעו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נוספו לאור שבוע 1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22142" y="1825625"/>
            <a:ext cx="5031658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תכנים שלא בוצעו-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en-US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Top 10</a:t>
            </a: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ודירקטיבה </a:t>
            </a:r>
            <a:r>
              <a:rPr lang="he-IL" sz="1800" b="1" dirty="0" err="1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למ"ו</a:t>
            </a: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מפקד המב"ל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סיכום תחומי הובלת סגל-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יוני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מרכז למידה לבכירים-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ענת חן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תחקור אשכול מובילות- </a:t>
            </a: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במב"ל- </a:t>
            </a: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אלון חן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סיכום אישי של </a:t>
            </a: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עידו ומתן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(חניכים בינ"ל)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554EB75D-E19B-41E3-A9CE-7D6C96631767}"/>
              </a:ext>
            </a:extLst>
          </p:cNvPr>
          <p:cNvSpPr txBox="1">
            <a:spLocks/>
          </p:cNvSpPr>
          <p:nvPr/>
        </p:nvSpPr>
        <p:spPr>
          <a:xfrm>
            <a:off x="353961" y="1825625"/>
            <a:ext cx="5515897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תכנים שיש להוסיף-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סגל האוניברסיטה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(שולחן עגול)- מתן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והערכה המשתתפים וניהול עומסים-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יוני, מתן ואורן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ליווי אוריינות במב"ל- </a:t>
            </a:r>
            <a:r>
              <a:rPr lang="he-IL" sz="1800" dirty="0">
                <a:solidFill>
                  <a:schemeClr val="accent6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יוסי ואורנה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תרגיל בתיווך רציונל הקורס- אורן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קוד התנהלות- מדריך, משתתף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אישורי </a:t>
            </a:r>
            <a:r>
              <a:rPr lang="he-IL" sz="1800" dirty="0" err="1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תוכניות</a:t>
            </a:r>
            <a:r>
              <a:rPr lang="he-IL" sz="18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ציר אסטרטגיה, מדיניות חוץ, חברה וכלכלה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5713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2450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תובנות עד כה מהכנת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81701" y="1301055"/>
            <a:ext cx="10429568" cy="53459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הכל יותר איטי (דורש זמן רב יותר לתכנון)- </a:t>
            </a:r>
          </a:p>
          <a:p>
            <a:pPr marL="800100" lvl="1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700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 רבה של המדריכים החדשים</a:t>
            </a:r>
          </a:p>
          <a:p>
            <a:pPr marL="800100" lvl="1" indent="-3429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700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'עיבוד' ארוך של ממצאי מחזור קודם (שלבי האבל)</a:t>
            </a:r>
          </a:p>
          <a:p>
            <a:pPr marL="457200" lvl="1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1700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* כל הצגה היא מבחינת: (א) פיתוח וקידום המב"ל (תחקור ולמידה) ב- (ב) משולב עם למידת הגיונות המב"ל</a:t>
            </a:r>
            <a:r>
              <a:rPr lang="en-US" sz="1700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1700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(ג) התמקמות האנשים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המטה ותיק יותר מהמדריכים-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דומיננטיות והשפעה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צורך במערכת תומכת לתחילת השנה-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צוות וחניכים בכירים, בירור תכנים מקצועיים בנושאי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בטל"ם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ואסטרטגיה (סגל לומד במקביל למשתתפים), הובלת מופעים הדרכתיים מורכבים, תיווך הגיונות המב"ל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הסיכומים להיות עם מעגל היזון חוזר לתוך הכנת הסגל-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תאריכי יעד, נגזרות בגרף, הכשרות נלוות וכדומה (אחרת לא נממשם)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לדירקטיבת מפקד המב"ל (</a:t>
            </a:r>
            <a:r>
              <a:rPr lang="en-US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TOP 10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בדגש על </a:t>
            </a: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המשתתף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שיש לנתח במהלך הכנת הסגל!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המדריך והחלטות על העלאת מינון הצוות (ובנוסף) קבוצות קטנות- 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שיש לנתח!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לסגל אקדמי חדש 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רבות שיש לנתח!! (מינון הרצאות למול עיבודים, מטלות, קריאה ועוד)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he-IL" sz="17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התוכן מול תהליך הלמידה והחקירה של המשתתף- דילמה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!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43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3292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(5-9.8)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53974"/>
              </p:ext>
            </p:extLst>
          </p:nvPr>
        </p:nvGraphicFramePr>
        <p:xfrm>
          <a:off x="292147" y="602204"/>
          <a:ext cx="11623395" cy="625322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365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(5.8)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(6.8)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(7.8)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(8.8)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(9.8)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  <a:endParaRPr lang="he-IL" sz="14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הכשרת סגלים אחודה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הכשרת סגלים אחודה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השלמות שבוע 1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מ"ו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אוריינטציה למחזור מ"ו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8:30-9:00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היכרות עם המכללות וסגלי המכללות החדשים</a:t>
                      </a: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יום בנושא צוות לומד וטכניקות עיבוד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(אורן)</a:t>
                      </a:r>
                    </a:p>
                  </a:txBody>
                  <a:tcPr marL="36000" marR="36000" marT="36000" marB="36000" anchor="ctr"/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שולחן עגול עם סגל אוניברסיטת חיפה ומרצי חוץ-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היכרות בין הסגלים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דירקטיבה למחזור מ"ו </a:t>
                      </a:r>
                      <a:br>
                        <a:rPr lang="en-US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  (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+mn-cs"/>
                        </a:rPr>
                        <a:t>TOP 10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),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מ. המב"ל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יישור קו אקדמי </a:t>
                      </a:r>
                      <a:r>
                        <a:rPr lang="he-IL" sz="1400" b="1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(מד"ר)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rowSpan="7">
                  <a:txBody>
                    <a:bodyPr/>
                    <a:lstStyle/>
                    <a:p>
                      <a:pPr algn="r"/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תחקיר ציר אסטרטגיה מ"ה וסיכום אישי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(אלי)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+</a:t>
                      </a:r>
                    </a:p>
                    <a:p>
                      <a:pPr algn="r"/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  <a:p>
                      <a:pPr algn="r"/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פינקל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ועינת (דדו)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אוריינטציה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43767304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67496649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9:30-10:00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875044194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rtl="1"/>
                      <a:r>
                        <a:rPr lang="he-IL" sz="1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10:00-10:30</a:t>
                      </a:r>
                      <a:endParaRPr lang="he-IL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  <a:endParaRPr lang="he-IL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  <a:endParaRPr lang="he-IL" dirty="0"/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/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725257881"/>
                  </a:ext>
                </a:extLst>
              </a:tr>
              <a:tr h="32690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10:30-11:00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06485094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תוכניות קורסי התשתית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(מושגי יסוד, גישות ואסכולות, קורסי מחקר לתזה),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ענת שטרן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68271259"/>
                  </a:ext>
                </a:extLst>
              </a:tr>
              <a:tr h="4227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11:30-12:00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89789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13:00-13:30</a:t>
                      </a: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רוח המכללות וכיוונים ל- 2019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(מ. המכללות ואורן)</a:t>
                      </a: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המשך ענת שטרן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+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אבות האומה,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יוסי בן ארצי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תוכניות ציר הגנה לאומית-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שי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פאיראיזן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5389463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071474722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14:00-14:30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תפיסת מרכז למידה לבכירים- </a:t>
                      </a: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חן</a:t>
                      </a:r>
                      <a:endParaRPr lang="he-IL" sz="1400" b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9114363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דמות המדריך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במכללות </a:t>
                      </a:r>
                      <a:br>
                        <a:rPr lang="en-US" sz="140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(מ. המכללות ואורן)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יום אוריינטציה  וחלוקה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 ומתן)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15913880"/>
                  </a:ext>
                </a:extLst>
              </a:tr>
              <a:tr h="28271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15:00-15:30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הערכת המשתתף, מטלות והעומס עליו (י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וני, מתן, אורן)</a:t>
                      </a:r>
                      <a:endParaRPr lang="he-IL" sz="1400" b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תחומי אחריות בסגל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(יוני)</a:t>
                      </a:r>
                      <a:endParaRPr lang="he-IL" sz="14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33277103"/>
                  </a:ext>
                </a:extLst>
              </a:tr>
              <a:tr h="28536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6250262"/>
                  </a:ext>
                </a:extLst>
              </a:tr>
              <a:tr h="71208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16:00-16:30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אשכול בכירות-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אורן{16-17}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מעבר על שבוע פתיחה-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יוני</a:t>
                      </a:r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השנתון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6084059"/>
                  </a:ext>
                </a:extLst>
              </a:tr>
              <a:tr h="49409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המענה האורייני,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יוסי בן ארצי ואורנה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17-18:30)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סימולציית גרף מס' 2- 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מתן (17-18:30)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81543080"/>
                  </a:ext>
                </a:extLst>
              </a:tr>
              <a:tr h="49409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מיועד לסגל החדש בלבד!</a:t>
                      </a: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מיועד לסגל החדש בלבד!</a:t>
                      </a: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מב"ל ויוסי 8:30-18:30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חיפה, דן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גבתון</a:t>
                      </a:r>
                      <a:r>
                        <a:rPr lang="he-IL" sz="1400" b="1" kern="120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14+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מב"ל ויוסי 8:30-18:30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דימה, דדו- בבוקר</a:t>
                      </a: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634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שיטות הוראה בסביבה אקדמית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(בליווי פרופ' דן גיבתון)</a:t>
            </a:r>
            <a:endParaRPr lang="he-IL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13</a:t>
            </a:fld>
            <a:endParaRPr lang="he-IL"/>
          </a:p>
        </p:txBody>
      </p:sp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1C275EBC-4C02-4F17-A203-7399FECF8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469740"/>
              </p:ext>
            </p:extLst>
          </p:nvPr>
        </p:nvGraphicFramePr>
        <p:xfrm>
          <a:off x="1022554" y="1874203"/>
          <a:ext cx="10331246" cy="4358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588045">
                  <a:extLst>
                    <a:ext uri="{9D8B030D-6E8A-4147-A177-3AD203B41FA5}">
                      <a16:colId xmlns:a16="http://schemas.microsoft.com/office/drawing/2014/main" val="993147652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2289740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208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1:</a:t>
                      </a:r>
                    </a:p>
                    <a:p>
                      <a:pPr marL="285750" indent="-285750" algn="just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שיתוף </a:t>
                      </a:r>
                      <a:r>
                        <a:rPr lang="he-IL" sz="1600" b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בחווית</a:t>
                      </a: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למידה טובה</a:t>
                      </a:r>
                      <a:r>
                        <a:rPr lang="en-US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רעה כלומד</a:t>
                      </a:r>
                      <a:r>
                        <a:rPr lang="en-US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מלמד</a:t>
                      </a:r>
                    </a:p>
                    <a:p>
                      <a:pPr marL="285750" indent="-285750" algn="just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שיטות הוראה קיימות במב"ל</a:t>
                      </a:r>
                    </a:p>
                    <a:p>
                      <a:pPr marL="285750" indent="-285750" algn="just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פרופיל הלומד במב"ל (קטגורית)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1.5 ש'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2136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2: </a:t>
                      </a:r>
                    </a:p>
                    <a:p>
                      <a:pPr marL="285750" indent="-285750" algn="just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ב- 3 קבוצות קטנות- (1)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קריאה משותפת של מאמר למידת מבוגרים,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(2)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מעבר על ממצאי סקר מ"ה בהיבטי שיטות הלימוד,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(3)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מעבר על עוגות שיטות ההוראה מ"ד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מ"ה</a:t>
                      </a:r>
                    </a:p>
                    <a:p>
                      <a:pPr marL="285750" indent="-285750" algn="just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 קבוצה מנתחת דרך אחת מסגנונות הלימוד הקיימים-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(א) 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קבוצה גדולה- מליאה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;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(ב)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צוות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קבוצה קטנה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;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(ג) 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עצמאית- את צירי מב"ל וממליץ על דרכים לשפר סגנון למידה זה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1.5 ש'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181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משך 3: </a:t>
                      </a:r>
                    </a:p>
                    <a:p>
                      <a:pPr marL="285750" indent="-285750" algn="just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ממצאי הקבוצות הקטנות ודיון (30 דק' * 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1.5 ש'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92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4:</a:t>
                      </a:r>
                    </a:p>
                    <a:p>
                      <a:pPr marL="285750" indent="-285750" algn="just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קבוצות </a:t>
                      </a:r>
                      <a:r>
                        <a:rPr lang="he-IL" sz="1600" b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קוהרוט</a:t>
                      </a: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אקלים למידה ומודל המרצה והסטודנט המצטיין- </a:t>
                      </a:r>
                      <a:r>
                        <a:rPr lang="he-IL" sz="16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דן גיבתון</a:t>
                      </a:r>
                    </a:p>
                    <a:p>
                      <a:pPr marL="285750" indent="-285750" algn="just" defTabSz="914400" rtl="1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he-IL" sz="16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מפקד המב"ל- כיצד נלמד טוב יותר במחזור מ"ו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20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1 ש'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750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902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אישי-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מ"ה בתחומי התוכן באחריותך?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3292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(26.8-30.8)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90607"/>
              </p:ext>
            </p:extLst>
          </p:nvPr>
        </p:nvGraphicFramePr>
        <p:xfrm>
          <a:off x="296505" y="905753"/>
          <a:ext cx="11623395" cy="572647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7058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(26.8)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(27.8)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(28.8)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(29.8)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(30.8)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  <a:endParaRPr lang="he-IL" sz="14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מוכנות </a:t>
                      </a:r>
                      <a:r>
                        <a:rPr lang="he-IL" sz="1400" b="1" dirty="0" err="1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למ"ו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יחסי סגל-משתתפים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אישורי תוכניות צירים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23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8:30-9:00</a:t>
                      </a:r>
                    </a:p>
                  </a:txBody>
                  <a:tcPr marL="36000" marR="36000" marT="36000" marB="36000" anchor="ctr"/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מעבר מפורט על שבועיים ראשונים בקורס-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מד"ר</a:t>
                      </a:r>
                    </a:p>
                  </a:txBody>
                  <a:tcPr marL="36000" marR="36000" marT="36000" marB="3600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תרגיל ערכים והישגים מרכזיים בהכשרה+ שאלון יעדים אישיים למשתתף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-מד"ר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ומלו"פ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העמקת היכרות והצבת יעדים אישיים-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רע"ן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הדרכה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ומלו"פ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סימולציית גרף מס' 3 מסכמת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43767304"/>
                  </a:ext>
                </a:extLst>
              </a:tr>
              <a:tr h="172003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67496649"/>
                  </a:ext>
                </a:extLst>
              </a:tr>
              <a:tr h="10656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רענון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ייעוד ומטרות המב"ל+ מאפייני סגל אפקטיבי </a:t>
                      </a:r>
                      <a:br>
                        <a:rPr lang="en-US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('צוות 5')-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161883"/>
                  </a:ext>
                </a:extLst>
              </a:tr>
              <a:tr h="70371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9:30-10:00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e-IL" sz="12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והשלמות 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875044194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הפסקה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הפסקה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הפסקה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תרגול עיבוד ראשון,</a:t>
                      </a:r>
                      <a:br>
                        <a:rPr lang="en-US" sz="14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i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ענת ואודי ערן</a:t>
                      </a:r>
                    </a:p>
                    <a:p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24276796"/>
                  </a:ext>
                </a:extLst>
              </a:tr>
              <a:tr h="41656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10:30-11:00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הצגת אתר הלמידה וניהול הידע במב"ל-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אלון חן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דמות הבוגר ופרופיל המשתתפים +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התפתחות צוות והצצה לעונה המסכמת- 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ומלו"פ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הגדרת תפקידים וממשקים בסגל-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מב"ל, מד"ר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</a:t>
                      </a:r>
                      <a:r>
                        <a:rPr lang="he-IL" sz="1400" b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ודגשים אחרונים-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ומפקד המב"ל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06485094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תוכניות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 כלכלי, </a:t>
                      </a:r>
                      <a:br>
                        <a:rPr lang="en-US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ערן</a:t>
                      </a:r>
                    </a:p>
                    <a:p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68271259"/>
                  </a:ext>
                </a:extLst>
              </a:tr>
              <a:tr h="41656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11:30-12:00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e-IL" sz="12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98289789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13:00-13:30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אישור תוכניות ציר אסטרטגי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(יהודה)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ארוחת צהריים בחוץ 12-14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רע"ן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הדרכה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הגדרת מנגנוני הסגל-</a:t>
                      </a:r>
                      <a:br>
                        <a:rPr lang="en-US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מ. מב"ל, מד"ר </a:t>
                      </a:r>
                      <a:r>
                        <a:rPr lang="he-IL" sz="1400" b="1" kern="1200" baseline="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ומלו"פ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4">
                  <a:txBody>
                    <a:bodyPr/>
                    <a:lstStyle/>
                    <a:p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תוכניות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ציר חברתי,</a:t>
                      </a:r>
                      <a:br>
                        <a:rPr lang="en-US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ענת</a:t>
                      </a: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אירוע פרידה מעוזבים (12-14)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389463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071474722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14:00-14:30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גיבוש קוד אתי למשתתפים ותרגול תיווכו- </a:t>
                      </a:r>
                      <a:br>
                        <a:rPr lang="en-US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מ. מב"ל, מד"ר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ומלו"פ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השלמות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ע"פ צורך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9114363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תוכניות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ציר מדיני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, </a:t>
                      </a:r>
                      <a:br>
                        <a:rPr lang="en-US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רפי</a:t>
                      </a:r>
                      <a:endParaRPr lang="he-IL" sz="2000" b="1" dirty="0">
                        <a:solidFill>
                          <a:srgbClr val="FF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גיבוש קוד אתי לסגל המב"ל-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br>
                        <a:rPr lang="en-US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מב"ל, מד"ר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15913880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15:00-15:30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השלמות לגישות ואסכולות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(ענת)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33277103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15:30-16:00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אישור טבלת משימות ומטלות למשתתפים- 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 (עד 17:30)</a:t>
                      </a: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6250262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16:00-16:30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1" i="0" kern="1200" baseline="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6084059"/>
                  </a:ext>
                </a:extLst>
              </a:tr>
              <a:tr h="27857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 מצטרף ב 14</a:t>
                      </a: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3642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רגל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תחום תוכן מרכזי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הנחיות מ. המב"ל לתחום התוכן בהובלתך?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הרגל-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תכנים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תחום התוכן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לקורס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בתוך ציר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</a:t>
            </a:r>
            <a:r>
              <a:rPr lang="he-IL" sz="16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מממחזור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מפקד המב"ל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60324"/>
            <a:ext cx="10515600" cy="1129379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88020"/>
              </p:ext>
            </p:extLst>
          </p:nvPr>
        </p:nvGraphicFramePr>
        <p:xfrm>
          <a:off x="1384302" y="1034608"/>
          <a:ext cx="9521823" cy="5242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74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ריכוז הנחיות מ. המב"ל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סגל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8992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92021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4005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שיבוץ משובים אישיים לסגל ממפקד המב"ל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הכנת תחומי תוכן מ"ו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אוריינטציה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חלוקה החניכים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2708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96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אוריינטציה- מחזור מ"ו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(9.8)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2711"/>
              </p:ext>
            </p:extLst>
          </p:nvPr>
        </p:nvGraphicFramePr>
        <p:xfrm>
          <a:off x="1779639" y="1837036"/>
          <a:ext cx="8703037" cy="44272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87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(9.8)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09:30:11:00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11:00:11:30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11:30-12:30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ד"ר </a:t>
                      </a:r>
                      <a:r>
                        <a:rPr lang="he-IL" sz="20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14:30-17:00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וחלוקה לצוותים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761827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מ"ה וייצוב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מ"ו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למידה, העמקה ומוכנות אישית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הסגל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3315654288"/>
              </p:ext>
            </p:extLst>
          </p:nvPr>
        </p:nvGraphicFramePr>
        <p:xfrm>
          <a:off x="-397347" y="2179674"/>
          <a:ext cx="5500975" cy="464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056823"/>
              </p:ext>
            </p:extLst>
          </p:nvPr>
        </p:nvGraphicFramePr>
        <p:xfrm>
          <a:off x="2147624" y="2016473"/>
          <a:ext cx="7991372" cy="31365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סידור והעלאת תכנים באתר</a:t>
                      </a:r>
                      <a:r>
                        <a:rPr lang="he-IL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מב"ל- </a:t>
                      </a:r>
                      <a:r>
                        <a:rPr lang="he-IL" sz="1800" b="1" baseline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8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הדרכה</a:t>
                      </a:r>
                      <a:endParaRPr lang="he-IL" sz="1800" b="1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00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הפקת ידיעון- </a:t>
                      </a:r>
                      <a:r>
                        <a:rPr lang="he-IL" sz="1800" b="1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הדרכה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צוותי?)- 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500">
                <a:tc>
                  <a:txBody>
                    <a:bodyPr/>
                    <a:lstStyle/>
                    <a:p>
                      <a:pPr algn="r" rtl="1"/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תאום הכשרת הסגלים החדשים לליווי לימודי אסטרטגיה- 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 מוביל תחום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50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59466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הכנה אישית לסגל </a:t>
            </a: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(6.8-17.8)</a:t>
            </a:r>
            <a:endParaRPr lang="he-IL" sz="32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הכשרת הסגל לתחום האסטרטגיה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מפגשים ייערכו בין השעות 08:30-14:30 ובשילוב 'מרכז דדו':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22.11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29.11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6.12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16.12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sz="24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התנסות אסטרטגית מס' 1- 9-10.1.2019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5966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נקודות החלטה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אישור תוכנית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הכנ"ס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ודגשי מפקד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2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מדריכים יוצאים- שימור הידע ומיצוי תובנות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מימוש תוכנית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הכנ"ס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למול עיתוי הגעת סגל חדש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שילוב נוספים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בהכנ"ס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ראש אקדמי (יוסי בן-ארצי), מידענית מרכז למידה לבכירים בשירות הציבורי (ד"ר ענת חן)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368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חדש- 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 </a:t>
            </a:r>
            <a:r>
              <a:rPr lang="he-IL" sz="2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החוזקות</a:t>
            </a:r>
            <a:r>
              <a:rPr lang="he-IL" sz="2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במב"ל עם שינוי וריענון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נוסף לשיבוץ </a:t>
            </a:r>
            <a:r>
              <a:rPr lang="he-IL" sz="4000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להכנ"ס</a:t>
            </a:r>
            <a:endParaRPr lang="he-IL" sz="40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דיון סגלי על תפיסת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הנדרשת למדינת ישראל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במב"ל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3292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(5-9.8)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/>
          </p:nvPr>
        </p:nvGraphicFramePr>
        <p:xfrm>
          <a:off x="306337" y="748441"/>
          <a:ext cx="11623395" cy="57960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362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(5.8)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(6.8)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(7.8)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(8.8)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(9.8)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kern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  <a:endParaRPr lang="he-IL" sz="14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הכשרת סגלים אחודה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43767304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67496649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9:30-10:00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875044194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24276796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10:30-11:00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06485094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68271259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11:30-12:00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98289789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13:00-13:30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389463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4071474722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14:00-14:30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9114363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815913880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15:00-15:30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33277103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6250262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16:00-16:30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56084059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81543080"/>
                  </a:ext>
                </a:extLst>
              </a:tr>
              <a:tr h="31703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232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(פרק ראשון)- 15-19.7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(שבוע)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הכנות אישיות ופיתוח צירי הלימוד – 22.7-2.8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(פרק שני)- 5-9.8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(שבוע)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ואוריינטציה מחזור מ"ו- 9.8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הכנות אישיות ופיתוח צירי הלימוד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12-23.8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(פרק שלישי)- 26.8-30.8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(שבוע)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מ"ו- 3.9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0099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0996" y="1825625"/>
            <a:ext cx="1059888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ראשון מלא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בהובלת מפקד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קיום תהליך אישור מקדים-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מהצגת תוכנית ראשונית ועד תיק יסוד מאושר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חילוף מרבית אנשי הסגל וכלל המדריכים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(חיים, אלי, יהלומי, שמוליק, עודד)- שימור הידע ורציפות תפקודית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ראשון במסגרת מכרז אקדמיה אחוד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(משופר)- מרכזיות הראש האקדמי, מסלול מחקר ועוד</a:t>
            </a: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מרצי ליבה-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פרופ' גבי בן-דור, מר דוד ברודט, ד"ר אייל לוין, ערן </a:t>
            </a:r>
            <a:r>
              <a:rPr lang="he-IL" sz="18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לרמן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לקיט מטלות מלא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למשתתף עם תחילת המחזור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הישענות על מסמכי  מדיניות-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'רוח המכללות'- כיוונים לשנה"ל 2019</a:t>
            </a:r>
            <a:endParaRPr lang="he-IL" sz="16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מ"ו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מ"ה (סגל ותיק, בחלקו יוצא)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מחזור מ"ו (סגל ממשיך)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50862" lvl="1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המוכנות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לעונות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(מהקרוב לרחוק)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להצגת תחום התוכן בהובלתו (במקביל אישורי תוכניות בפורום מצומצם)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 במפגשי הסגל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מקורות התחקיר- מחזור מ"ה 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420389534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תחקיר - מחזור מ"ה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65960"/>
              </p:ext>
            </p:extLst>
          </p:nvPr>
        </p:nvGraphicFramePr>
        <p:xfrm>
          <a:off x="658984" y="1767873"/>
          <a:ext cx="10994294" cy="3309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5986125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604477">
                  <a:extLst>
                    <a:ext uri="{9D8B030D-6E8A-4147-A177-3AD203B41FA5}">
                      <a16:colId xmlns:a16="http://schemas.microsoft.com/office/drawing/2014/main" val="1917180391"/>
                    </a:ext>
                  </a:extLst>
                </a:gridCol>
                <a:gridCol w="1554337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תחקור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מוביל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 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- 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בחינת לימודי האסטרטגיה </a:t>
                      </a:r>
                      <a:r>
                        <a:rPr lang="he-IL" sz="180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כציר מרכזי והתאמת ללימודי </a:t>
                      </a:r>
                      <a:r>
                        <a:rPr lang="he-IL" sz="180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הבטל"ם</a:t>
                      </a:r>
                      <a:r>
                        <a:rPr lang="he-IL" sz="180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.</a:t>
                      </a:r>
                      <a:r>
                        <a:rPr lang="he-IL" sz="1800" kern="1200" baseline="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he-IL" sz="18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עומסים</a:t>
                      </a:r>
                      <a:r>
                        <a:rPr lang="he-IL" sz="1800" b="0" baseline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לאורך השנה</a:t>
                      </a:r>
                      <a:endParaRPr lang="he-IL" sz="1800" b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שמוליק וייס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שיטות למידה– חלוקה בין תאוריה לפרקטיקה, שילוב משתתפים, מרצים בכירים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יהלומי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18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א) מטרות המב"ל למול דמות הבוגר, ב) מסלולי לימוד – תזה, תעודה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18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שמלא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</a:tbl>
          </a:graphicData>
        </a:graphic>
      </p:graphicFrame>
      <p:sp>
        <p:nvSpPr>
          <p:cNvPr id="6" name="אליפסה 5">
            <a:extLst>
              <a:ext uri="{FF2B5EF4-FFF2-40B4-BE49-F238E27FC236}">
                <a16:creationId xmlns:a16="http://schemas.microsoft.com/office/drawing/2014/main" id="{E8F86895-9357-49C2-AD7A-3A09938AD876}"/>
              </a:ext>
            </a:extLst>
          </p:cNvPr>
          <p:cNvSpPr/>
          <p:nvPr/>
        </p:nvSpPr>
        <p:spPr>
          <a:xfrm rot="20882261">
            <a:off x="223185" y="5648293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108271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867F0AF6-0B67-4AE4-A962-A53B2D049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174175"/>
              </p:ext>
            </p:extLst>
          </p:nvPr>
        </p:nvGraphicFramePr>
        <p:xfrm>
          <a:off x="425300" y="1631695"/>
          <a:ext cx="11307865" cy="34086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3165">
                  <a:extLst>
                    <a:ext uri="{9D8B030D-6E8A-4147-A177-3AD203B41FA5}">
                      <a16:colId xmlns:a16="http://schemas.microsoft.com/office/drawing/2014/main" val="1005470924"/>
                    </a:ext>
                  </a:extLst>
                </a:gridCol>
                <a:gridCol w="1946940">
                  <a:extLst>
                    <a:ext uri="{9D8B030D-6E8A-4147-A177-3AD203B41FA5}">
                      <a16:colId xmlns:a16="http://schemas.microsoft.com/office/drawing/2014/main" val="659324771"/>
                    </a:ext>
                  </a:extLst>
                </a:gridCol>
                <a:gridCol w="1946940">
                  <a:extLst>
                    <a:ext uri="{9D8B030D-6E8A-4147-A177-3AD203B41FA5}">
                      <a16:colId xmlns:a16="http://schemas.microsoft.com/office/drawing/2014/main" val="1798053774"/>
                    </a:ext>
                  </a:extLst>
                </a:gridCol>
                <a:gridCol w="1946940">
                  <a:extLst>
                    <a:ext uri="{9D8B030D-6E8A-4147-A177-3AD203B41FA5}">
                      <a16:colId xmlns:a16="http://schemas.microsoft.com/office/drawing/2014/main" val="650555047"/>
                    </a:ext>
                  </a:extLst>
                </a:gridCol>
                <a:gridCol w="1946940">
                  <a:extLst>
                    <a:ext uri="{9D8B030D-6E8A-4147-A177-3AD203B41FA5}">
                      <a16:colId xmlns:a16="http://schemas.microsoft.com/office/drawing/2014/main" val="3849160230"/>
                    </a:ext>
                  </a:extLst>
                </a:gridCol>
                <a:gridCol w="1946940">
                  <a:extLst>
                    <a:ext uri="{9D8B030D-6E8A-4147-A177-3AD203B41FA5}">
                      <a16:colId xmlns:a16="http://schemas.microsoft.com/office/drawing/2014/main" val="407340140"/>
                    </a:ext>
                  </a:extLst>
                </a:gridCol>
              </a:tblGrid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43183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</a:t>
                      </a:r>
                      <a:br>
                        <a:rPr lang="en-US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15-19.7</a:t>
                      </a:r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מ"ה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הוראה</a:t>
                      </a: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br>
                        <a:rPr lang="en-US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בסביבה אקדמית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הכנה</a:t>
                      </a: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עצמית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מבנה שנת הלימודים והמעטפת התומכת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467415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(5.8-9.8</a:t>
                      </a:r>
                      <a:endParaRPr lang="he-IL" sz="1800" b="0" kern="1200" noProof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</a:t>
                      </a:r>
                      <a:b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אחודה במכללות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</a:t>
                      </a:r>
                      <a:r>
                        <a:rPr lang="he-IL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פרטני </a:t>
                      </a:r>
                      <a:br>
                        <a:rPr lang="en-US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לצירי הלימוד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אישור תוכניות</a:t>
                      </a:r>
                      <a:r>
                        <a:rPr lang="he-IL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פרטני </a:t>
                      </a:r>
                      <a:br>
                        <a:rPr lang="en-US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לצירי הלימוד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אוריינטציה </a:t>
                      </a:r>
                      <a:b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למחזור מ"ו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8220646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3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(26-30/8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 – חניכים</a:t>
                      </a:r>
                    </a:p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מ"חניכים</a:t>
                      </a: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למשתתפים"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 (השלמות אישורי</a:t>
                      </a: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צירים)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סגל-סגל</a:t>
                      </a:r>
                    </a:p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פיתוח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סגל-סגל</a:t>
                      </a:r>
                    </a:p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תפקידים</a:t>
                      </a:r>
                      <a:r>
                        <a:rPr lang="he-IL" sz="1600" b="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</a:t>
                      </a:r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מנגנונים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</a:t>
                      </a:r>
                      <a:br>
                        <a:rPr lang="en-US" sz="16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12852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פתיחת מ"ו</a:t>
                      </a:r>
                      <a:b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950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8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-3292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(15-19.7)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38917"/>
              </p:ext>
            </p:extLst>
          </p:nvPr>
        </p:nvGraphicFramePr>
        <p:xfrm>
          <a:off x="322402" y="713495"/>
          <a:ext cx="11623395" cy="56923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8037"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(15.7)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(16.7)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18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(17.7)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(18.7)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(19.7)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933">
                <a:tc>
                  <a:txBody>
                    <a:bodyPr/>
                    <a:lstStyle/>
                    <a:p>
                      <a:pPr algn="ctr" rtl="1"/>
                      <a:r>
                        <a:rPr lang="he-IL" sz="1300" b="1" kern="12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  <a:endParaRPr lang="he-IL" sz="1300" b="1" kern="12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מ"ה והכוונת מ"ו</a:t>
                      </a:r>
                      <a:endParaRPr lang="he-IL" sz="1300" b="1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מ"ה והכוונת מ"ו</a:t>
                      </a:r>
                      <a:endParaRPr lang="he-IL" sz="1300" b="1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הוראה בסביבה אקדמית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מוכנות עצמית</a:t>
                      </a: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8:30-9:00</a:t>
                      </a:r>
                    </a:p>
                  </a:txBody>
                  <a:tcPr marL="36000" marR="3600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היכרות אישית והצגת מטרות הכנת הסגל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(מד"ר)- 90 דק'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</a:t>
                      </a:r>
                    </a:p>
                  </a:txBody>
                  <a:tcPr marL="36000" marR="3600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תחקיר מסלולים </a:t>
                      </a: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(עודד) </a:t>
                      </a:r>
                      <a:r>
                        <a:rPr lang="he-IL" sz="13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+מסלול תזה </a:t>
                      </a: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(ענת) </a:t>
                      </a:r>
                      <a:r>
                        <a:rPr lang="he-IL" sz="13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-60 דק'</a:t>
                      </a:r>
                      <a:endParaRPr lang="he-IL" sz="13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643767304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9:00-9:30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מוקד תחקיר צוותי- </a:t>
                      </a: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מטרות המב"ל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(עודד)      +</a:t>
                      </a:r>
                    </a:p>
                    <a:p>
                      <a:pPr algn="r"/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דיון על דמות הבוגר במב"ל (יוני) 90 דק'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משך 1- 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טעינה בנושא שיטות הוראה במב"ל ולמידת בכירים+ מעבר על משובים בתחום (מלו"פ)- 90 דק'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עבודה עצמית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267496649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9:30-10:00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algn="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endParaRPr lang="he-IL" dirty="0"/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875044194"/>
                  </a:ext>
                </a:extLst>
              </a:tr>
              <a:tr h="402055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10:00-10:30</a:t>
                      </a:r>
                    </a:p>
                  </a:txBody>
                  <a:tcPr marL="36000" marR="3600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משוב מסכם מ"ה, דיון בממצאים והכוונת תחומי בחינה </a:t>
                      </a:r>
                      <a:r>
                        <a:rPr lang="he-IL" sz="13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(מלו"פ)- 90 דק'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אישי 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</a:t>
                      </a: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(כולל תחקיר עבודה שנתית</a:t>
                      </a: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)-60 דק'</a:t>
                      </a:r>
                      <a:endParaRPr lang="he-IL" sz="1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424276796"/>
                  </a:ext>
                </a:extLst>
              </a:tr>
              <a:tr h="35738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dirty="0">
                          <a:solidFill>
                            <a:schemeClr val="tx1"/>
                          </a:solidFill>
                        </a:rPr>
                        <a:t>"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65100"/>
                  </a:ext>
                </a:extLst>
              </a:tr>
              <a:tr h="208473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10:30-11:00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משך 2- 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ב-3 קבוצות וניתוח שיטות הוראה למול צירי המב"ל (</a:t>
                      </a: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מלו"פ)- 90 דק'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tx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485094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11:00-11:30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tx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271259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11:30-12:00</a:t>
                      </a: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36000" marB="3600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89789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13:00-13:30</a:t>
                      </a: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סיכום מדריך-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 (ציר כלכלי, קורסים נוספים, סיורים) וסיכום אישי-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90 דק'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סיכום </a:t>
                      </a:r>
                      <a:r>
                        <a:rPr lang="he-IL" sz="1300" dirty="0" err="1">
                          <a:latin typeface="David" pitchFamily="34" charset="-79"/>
                          <a:cs typeface="David" pitchFamily="34" charset="-79"/>
                        </a:rPr>
                        <a:t>רת"ח</a:t>
                      </a: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 מדיני-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  <a:r>
                        <a:rPr lang="he-IL" sz="1300" dirty="0">
                          <a:latin typeface="David" pitchFamily="34" charset="-79"/>
                          <a:cs typeface="David" pitchFamily="34" charset="-79"/>
                        </a:rPr>
                        <a:t> (קורס מדיני, סיורי חו"ל) +סיכום אישי- </a:t>
                      </a:r>
                      <a:r>
                        <a:rPr lang="he-IL" sz="1300" b="1" dirty="0">
                          <a:latin typeface="David" pitchFamily="34" charset="-79"/>
                          <a:cs typeface="David" pitchFamily="34" charset="-79"/>
                        </a:rPr>
                        <a:t>75 דק'</a:t>
                      </a:r>
                      <a:endParaRPr lang="he-IL" sz="1300" b="0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משך 3- 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ממצאי הקבוצות (ראשי קבוצות)- 30 דק' לקבוצה</a:t>
                      </a: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kern="120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סימולציית גרף 1 +</a:t>
                      </a:r>
                      <a:br>
                        <a:rPr lang="en-US" sz="13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3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יום אוריינטציה מ"ו </a:t>
                      </a:r>
                      <a:r>
                        <a:rPr lang="he-IL" sz="13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(מתן)</a:t>
                      </a:r>
                    </a:p>
                  </a:txBody>
                  <a:tcPr marL="36000" marR="36000" marT="0" marB="0" anchor="ctr"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5389463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13:30-14:00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4071474722"/>
                  </a:ext>
                </a:extLst>
              </a:tr>
              <a:tr h="193582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14:00-14:30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300" b="0" kern="1200" baseline="0" dirty="0">
                          <a:solidFill>
                            <a:schemeClr val="tx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79114363"/>
                  </a:ext>
                </a:extLst>
              </a:tr>
              <a:tr h="38716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משך 4- 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הרצאת פרופ' </a:t>
                      </a:r>
                      <a:r>
                        <a:rPr lang="he-IL" sz="1300" b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גבתון-קוהורט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המרצה</a:t>
                      </a:r>
                      <a:r>
                        <a:rPr lang="en-US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החניך והקורס המצטיין באקדמיה- </a:t>
                      </a: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60 דק'</a:t>
                      </a:r>
                    </a:p>
                  </a:txBody>
                  <a:tcPr marL="36000" marR="3600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dirty="0">
                          <a:solidFill>
                            <a:schemeClr val="tx1"/>
                          </a:solidFill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504578954"/>
                  </a:ext>
                </a:extLst>
              </a:tr>
              <a:tr h="387165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</a:p>
                  </a:txBody>
                  <a:tcPr marL="36000" marR="3600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סיכום </a:t>
                      </a:r>
                      <a:r>
                        <a:rPr lang="he-IL" sz="1300" dirty="0" err="1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רת"ח</a:t>
                      </a:r>
                      <a:r>
                        <a:rPr lang="he-IL" sz="130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מחקר- ענת (קורס מבואות, תזה- תכנון מול ביצוע)+ סיכום אישי- </a:t>
                      </a:r>
                      <a:r>
                        <a:rPr lang="he-IL" sz="13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60 דק'</a:t>
                      </a:r>
                      <a:endParaRPr lang="he-IL" sz="13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accent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"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815913880"/>
                  </a:ext>
                </a:extLst>
              </a:tr>
              <a:tr h="580747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15:00-15:30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algn="r"/>
                      <a:endParaRPr lang="he-IL" sz="13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סיכום השבוע והצצה לשבוע </a:t>
                      </a:r>
                      <a:r>
                        <a:rPr lang="he-IL" sz="1300" b="0" dirty="0" err="1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300" b="0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הבא</a:t>
                      </a:r>
                      <a:r>
                        <a:rPr lang="he-IL" sz="1300" b="1" dirty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(יוני)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dirty="0">
                        <a:solidFill>
                          <a:srgbClr val="FF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533277103"/>
                  </a:ext>
                </a:extLst>
              </a:tr>
              <a:tr h="387165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15:30-16:00</a:t>
                      </a: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i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אקלים למידה במב"ל וסיכום יום מפקד המב"ל- </a:t>
                      </a:r>
                      <a:r>
                        <a:rPr lang="he-IL" sz="13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30 דק'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kern="1200" baseline="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056250262"/>
                  </a:ext>
                </a:extLst>
              </a:tr>
              <a:tr h="208473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16:00-16:30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kern="1200" baseline="0" dirty="0">
                        <a:solidFill>
                          <a:srgbClr val="FF0000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656084059"/>
                  </a:ext>
                </a:extLst>
              </a:tr>
              <a:tr h="193582">
                <a:tc>
                  <a:txBody>
                    <a:bodyPr/>
                    <a:lstStyle/>
                    <a:p>
                      <a:pPr algn="ctr" rtl="1"/>
                      <a:r>
                        <a:rPr lang="he-IL" sz="13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16:30-17:00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>
                          <a:solidFill>
                            <a:schemeClr val="accent5"/>
                          </a:solidFill>
                          <a:latin typeface="David" pitchFamily="34" charset="-79"/>
                          <a:cs typeface="David" pitchFamily="34" charset="-79"/>
                        </a:rPr>
                        <a:t>גמר </a:t>
                      </a:r>
                      <a:r>
                        <a:rPr lang="he-IL" sz="1300" dirty="0">
                          <a:solidFill>
                            <a:schemeClr val="accent5"/>
                          </a:solidFill>
                          <a:latin typeface="David" pitchFamily="34" charset="-79"/>
                          <a:cs typeface="David" pitchFamily="34" charset="-79"/>
                        </a:rPr>
                        <a:t>המונדיאל</a:t>
                      </a: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he-IL" sz="13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300" b="0" kern="1200" baseline="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381543080"/>
                  </a:ext>
                </a:extLst>
              </a:tr>
              <a:tr h="3871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המב"ל 8:30-16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מ"ה- חיים, עודד, אלי (מ-9)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המב"ל 14:30- 11:30</a:t>
                      </a:r>
                      <a:b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כולל סגל מ"ה- חיים, עודד, אלי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המב"ל 13:16, יוני 9-12</a:t>
                      </a:r>
                      <a:b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דן </a:t>
                      </a:r>
                      <a:r>
                        <a:rPr kumimoji="0" lang="he-IL" sz="13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גבתון</a:t>
                      </a: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- כל היום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פורום מפקדים 8-12:30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 מפקדים 19-22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המב"ל 8:30-12</a:t>
                      </a:r>
                      <a:br>
                        <a:rPr lang="en-US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3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יהודה בחו"ל, אורן חלקי</a:t>
                      </a:r>
                    </a:p>
                  </a:txBody>
                  <a:tcPr marL="3600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890947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2306</Words>
  <Application>Microsoft Office PowerPoint</Application>
  <PresentationFormat>מסך רחב</PresentationFormat>
  <Paragraphs>497</Paragraphs>
  <Slides>25</Slides>
  <Notes>1</Notes>
  <HiddenSlides>6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3" baseType="lpstr">
      <vt:lpstr>AR BERKLEY</vt:lpstr>
      <vt:lpstr>Arial</vt:lpstr>
      <vt:lpstr>Calibri</vt:lpstr>
      <vt:lpstr>Calibri Light</vt:lpstr>
      <vt:lpstr>David</vt:lpstr>
      <vt:lpstr>Tahoma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מ"ו</vt:lpstr>
      <vt:lpstr>מקורות התחקיר- מחזור מ"ה במב"ל</vt:lpstr>
      <vt:lpstr>מוקדי תחקיר - מחזור מ"ה</vt:lpstr>
      <vt:lpstr>מבנה הכנת סגל- תמונת על</vt:lpstr>
      <vt:lpstr>שבוע 1 (15-19.7)</vt:lpstr>
      <vt:lpstr>תכנים שלא בוצעו/נוספו לאור שבוע 1</vt:lpstr>
      <vt:lpstr>תובנות עד כה מהכנת הסגל</vt:lpstr>
      <vt:lpstr>שבוע 2 (5-9.8)</vt:lpstr>
      <vt:lpstr>שיטות הוראה בסביבה אקדמית (בליווי פרופ' דן גיבתון)</vt:lpstr>
      <vt:lpstr>פורמט סיכום אישי- מדריך</vt:lpstr>
      <vt:lpstr>שבוע 3 (26.8-30.8)</vt:lpstr>
      <vt:lpstr>פורמט הצגת רגל/תחום תוכן מרכזי</vt:lpstr>
      <vt:lpstr>פורמט לקורס/תוכן בתוך ציר</vt:lpstr>
      <vt:lpstr>ריכוז הכנות נדרשות מהסגל- פרק 1</vt:lpstr>
      <vt:lpstr>יום אוריינטציה- מחזור מ"ו  (9.8)</vt:lpstr>
      <vt:lpstr>הכנה אישית לסגל (6.8-17.8)</vt:lpstr>
      <vt:lpstr>הכשרת הסגל לתחום האסטרטגיה</vt:lpstr>
      <vt:lpstr>נקודות החלטה</vt:lpstr>
      <vt:lpstr>סיכום</vt:lpstr>
      <vt:lpstr>תוכן נוסף לשיבוץ להכנ"ס</vt:lpstr>
      <vt:lpstr>שבוע 2 (5-9.8)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אורן שהם</cp:lastModifiedBy>
  <cp:revision>304</cp:revision>
  <cp:lastPrinted>2018-08-25T19:47:59Z</cp:lastPrinted>
  <dcterms:created xsi:type="dcterms:W3CDTF">2016-06-24T19:14:36Z</dcterms:created>
  <dcterms:modified xsi:type="dcterms:W3CDTF">2019-01-07T05:17:07Z</dcterms:modified>
</cp:coreProperties>
</file>