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4" r:id="rId2"/>
    <p:sldId id="257" r:id="rId3"/>
    <p:sldId id="258" r:id="rId4"/>
    <p:sldId id="259" r:id="rId5"/>
    <p:sldId id="275" r:id="rId6"/>
    <p:sldId id="272" r:id="rId7"/>
    <p:sldId id="282" r:id="rId8"/>
    <p:sldId id="283" r:id="rId9"/>
    <p:sldId id="286" r:id="rId10"/>
    <p:sldId id="287" r:id="rId11"/>
    <p:sldId id="273" r:id="rId12"/>
    <p:sldId id="285" r:id="rId13"/>
    <p:sldId id="260" r:id="rId14"/>
    <p:sldId id="261" r:id="rId15"/>
    <p:sldId id="281" r:id="rId16"/>
    <p:sldId id="279" r:id="rId17"/>
    <p:sldId id="280" r:id="rId18"/>
    <p:sldId id="274" r:id="rId19"/>
    <p:sldId id="265" r:id="rId20"/>
    <p:sldId id="269" r:id="rId21"/>
    <p:sldId id="262" r:id="rId22"/>
    <p:sldId id="263" r:id="rId23"/>
    <p:sldId id="276" r:id="rId24"/>
    <p:sldId id="264" r:id="rId25"/>
    <p:sldId id="278" r:id="rId26"/>
    <p:sldId id="267" r:id="rId27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867145" y="1363742"/>
          <a:ext cx="1496781" cy="1496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086344" y="1582941"/>
        <a:ext cx="1058383" cy="1058383"/>
      </dsp:txXfrm>
    </dsp:sp>
    <dsp:sp modelId="{5BA4F2FE-5822-4639-8E92-91B71D63501D}">
      <dsp:nvSpPr>
        <dsp:cNvPr id="0" name=""/>
        <dsp:cNvSpPr/>
      </dsp:nvSpPr>
      <dsp:spPr>
        <a:xfrm>
          <a:off x="2091662" y="1526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sp:txBody>
      <dsp:txXfrm>
        <a:off x="2245101" y="154965"/>
        <a:ext cx="740869" cy="740869"/>
      </dsp:txXfrm>
    </dsp:sp>
    <dsp:sp modelId="{F2F710F6-FC0D-4073-940B-A97029C38506}">
      <dsp:nvSpPr>
        <dsp:cNvPr id="0" name=""/>
        <dsp:cNvSpPr/>
      </dsp:nvSpPr>
      <dsp:spPr>
        <a:xfrm>
          <a:off x="3678395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3831834" y="1741698"/>
        <a:ext cx="740869" cy="740869"/>
      </dsp:txXfrm>
    </dsp:sp>
    <dsp:sp modelId="{7821D6FA-4E5D-4D90-9D55-46AE3EF4B22E}">
      <dsp:nvSpPr>
        <dsp:cNvPr id="0" name=""/>
        <dsp:cNvSpPr/>
      </dsp:nvSpPr>
      <dsp:spPr>
        <a:xfrm>
          <a:off x="2091662" y="3174992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sp:txBody>
      <dsp:txXfrm>
        <a:off x="2245101" y="3328431"/>
        <a:ext cx="740869" cy="740869"/>
      </dsp:txXfrm>
    </dsp:sp>
    <dsp:sp modelId="{8A466E58-088D-4609-92A9-2B169733AC10}">
      <dsp:nvSpPr>
        <dsp:cNvPr id="0" name=""/>
        <dsp:cNvSpPr/>
      </dsp:nvSpPr>
      <dsp:spPr>
        <a:xfrm>
          <a:off x="504930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658369" y="1741698"/>
        <a:ext cx="740869" cy="74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ט"ו/אב/תשע"ז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1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9751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598" y="2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2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ט"ו/אב/תשע"ז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139" y="4776516"/>
            <a:ext cx="5439398" cy="3909490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598" y="9428494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494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07 אוגוסט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מ"ה</a:t>
            </a:r>
          </a:p>
          <a:p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2017-2018</a:t>
            </a:r>
          </a:p>
          <a:p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(מאושר מפקד </a:t>
            </a:r>
            <a:r>
              <a:rPr lang="he-IL" sz="1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916586"/>
              </p:ext>
            </p:extLst>
          </p:nvPr>
        </p:nvGraphicFramePr>
        <p:xfrm>
          <a:off x="786581" y="1716890"/>
          <a:ext cx="10690940" cy="487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7212612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543664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376516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אופן ניהול תהליך העבודה השנתית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</a:t>
                      </a:r>
                      <a:endParaRPr lang="he-IL" sz="2000" b="0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והיקף המטלות וניהול העומס לאורך השנה, ניהול מתח עונה מסכמת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היות </a:t>
                      </a: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המב"ל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מותאם, גמיש ורלוונטי לאתגרי הביטחון הלאומי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</a:t>
                      </a:r>
                      <a:r>
                        <a:rPr lang="he-IL" sz="2000" b="0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השפעות לימודי אסטרטגיה על רגלי </a:t>
                      </a:r>
                      <a:r>
                        <a:rPr lang="he-IL" sz="2000" b="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בטל"ם</a:t>
                      </a: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ואפשרויות ומיצוי נוספות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 סגל מב"ל- העמקה בתפקיד המדריך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05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הלימוד, מיצוי למידה אישית, צוות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קב', שימוש במבחנים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שילוב חניכים בינלאומיים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ענת, 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פיתוח אישי + חליפת לימוד מותאמת לחניך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6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6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949" y="1690688"/>
            <a:ext cx="10881852" cy="494608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ניהול תהליך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העבודה השנתית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(תחקור למול השינויים שבוצעו במחזור)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{אלי}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איכות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והיקף המטלות וניהול העומס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לאורך השנה, ניהול מתח הלמידה בעונה המסכמת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{חיים}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מב"ל- מידת היותו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מותאם, גמיש ורלוונטי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לאתגרי הביטחון הלאומי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</a:t>
            </a:r>
            <a:r>
              <a:rPr lang="he-IL" sz="1900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אשכולות </a:t>
            </a:r>
            <a:r>
              <a:rPr lang="he-IL" sz="1900" dirty="0" err="1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ואפשרויות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אינטגרציה ומיצוי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נוספות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סגל </a:t>
            </a:r>
            <a:r>
              <a:rPr lang="he-IL" sz="19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(העמקה בתפקיד מדריך הצוות)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הלימוד: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צוות אורגני לעומת קבוצות קטנות, (ב) מיצוי הלמידה האישית, (ג) שימוש במבחנים {יוני ואורן}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שילוב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חניכים בינלאומיים </a:t>
            </a:r>
            <a:r>
              <a:rPr lang="he-IL" sz="19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{ענת ומתן}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חליפת לימוד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מותאמת לחניך {אורן}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הסיורים-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פנים וחו"ל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החניך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למכרז אחוד-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בקשר מול מוסד אקדמי אחר (גמישויות, תכני ליבה)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381E78BD-F100-4EC0-826F-81737D2B7588}"/>
              </a:ext>
            </a:extLst>
          </p:cNvPr>
          <p:cNvSpPr/>
          <p:nvPr/>
        </p:nvSpPr>
        <p:spPr>
          <a:xfrm rot="20882261">
            <a:off x="340143" y="2089988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407772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867F0AF6-0B67-4AE4-A962-A53B2D049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48677"/>
              </p:ext>
            </p:extLst>
          </p:nvPr>
        </p:nvGraphicFramePr>
        <p:xfrm>
          <a:off x="540777" y="1631695"/>
          <a:ext cx="11192388" cy="50545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5398">
                  <a:extLst>
                    <a:ext uri="{9D8B030D-6E8A-4147-A177-3AD203B41FA5}">
                      <a16:colId xmlns:a16="http://schemas.microsoft.com/office/drawing/2014/main" val="100547092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9324771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179805377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0555047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3849160230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407340140"/>
                    </a:ext>
                  </a:extLst>
                </a:gridCol>
              </a:tblGrid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43183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</a:t>
                      </a:r>
                      <a:br>
                        <a:rPr lang="en-US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(23-27/7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מ"ד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והכוונת 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סגל-סגל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בינ"ל, המחקר, עב' שנתית, תפקידי הסגל, מבנה שבוע לימוד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467415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(30/7-3/8</a:t>
                      </a:r>
                      <a:endParaRPr lang="he-IL" sz="1800" b="0" kern="1200" noProof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 +</a:t>
                      </a:r>
                      <a:r>
                        <a:rPr lang="he-IL" sz="16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8220646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פגרה- שבועיים</a:t>
                      </a:r>
                      <a:br>
                        <a:rPr lang="en-US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(6-17/8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וייס-</a:t>
                      </a:r>
                      <a:r>
                        <a:rPr lang="he-IL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הכשרת סגלים מכללתית (</a:t>
                      </a:r>
                      <a:r>
                        <a:rPr lang="en-US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r>
                        <a:rPr lang="he-IL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</a:t>
                      </a:r>
                      <a:r>
                        <a:rPr kumimoji="0" lang="he-IL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מכללתית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מכללתית (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99616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3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(20-24/8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(מקצועי לבטל"ם)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(מיומנויות הדרכה)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הקפאת תצורה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12852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4 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(27-31/8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ומוכנות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למ"ה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1135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פתיחת מ"ה</a:t>
                      </a:r>
                      <a:b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3/9</a:t>
                      </a: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950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8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9821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(23.7-27.7)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9650"/>
              </p:ext>
            </p:extLst>
          </p:nvPr>
        </p:nvGraphicFramePr>
        <p:xfrm>
          <a:off x="399478" y="1269141"/>
          <a:ext cx="11466069" cy="4861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(23.7)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(27.7)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מ"ד והכוונת מ"ה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(9:30-17)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(8:30-17)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 מ"ה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(9-16:30)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העמקה מ"ה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(9:30-11)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(מד"ר)+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משוב קורס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</a:t>
                      </a:r>
                      <a:r>
                        <a:rPr lang="he-IL" sz="1400" baseline="0" dirty="0" err="1">
                          <a:latin typeface="David" pitchFamily="34" charset="-79"/>
                          <a:cs typeface="David" pitchFamily="34" charset="-79"/>
                        </a:rPr>
                        <a:t>מלו"פ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),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מדריך: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גו'ש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(1*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העמקת ההיכרות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(9:00-9:45) 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קוד אתי לסגל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(יוני)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(9:00-11:00)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העמקה-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 שיטות הלימוד (יוני ואורן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(11:15-12:45)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מדריכים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br>
                        <a:rPr lang="en-US" sz="1400" baseline="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חיים ואלי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 (2 *45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(10:00-11:00) 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העמקה: חניכים בינ"ל (ענת ומתן)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(11:15-12:15)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 העמקה: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 (אלי)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(13:30-14:45)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המשך סיכום אישי מדריכים</a:t>
                      </a:r>
                      <a:r>
                        <a:rPr lang="he-IL" sz="1400" b="1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דק'),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30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(11:15-12:15)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המחקר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במב"ל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והכוונתו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וחיים)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(12:30-13:45) </a:t>
                      </a: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הצגת יום היכרות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(2.8) + </a:t>
                      </a:r>
                      <a:b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סימולציית גרף ראשונית (מתן)</a:t>
                      </a:r>
                      <a:endParaRPr lang="he-IL" sz="1400" b="0" i="0" kern="1200" noProof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(15:00-16:30)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מד"ר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מחזור,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 ודירקטיבה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למחזור הקרוב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(אלוף)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(13:00-15:15)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הגדרות תפקיד, מנגנוני עבודה מרכזיים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(אלוף)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(14:30-17:00) </a:t>
                      </a:r>
                      <a:r>
                        <a:rPr lang="he-IL" sz="1400" b="0" i="0" kern="1200" noProof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גיבוש סגל ופרידה </a:t>
                      </a:r>
                      <a:r>
                        <a:rPr lang="he-IL" sz="1400" b="0" i="0" kern="1200" noProof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מגו'ש</a:t>
                      </a:r>
                      <a:r>
                        <a:rPr lang="he-IL" sz="1400" b="0" i="0" kern="1200" noProof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במסעדת פטרוזיליה (מתן)</a:t>
                      </a:r>
                      <a:endParaRPr lang="he-IL" sz="1400" b="0" i="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(15:30-16:30)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מבנה שבוע הלימוד ועונות השנה (מתן)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אופציה: משוב אישי לסגל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 מ- 10:00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BFEE51-318B-423B-AD03-0C4D1F67A70C}"/>
              </a:ext>
            </a:extLst>
          </p:cNvPr>
          <p:cNvSpPr txBox="1"/>
          <p:nvPr/>
        </p:nvSpPr>
        <p:spPr>
          <a:xfrm>
            <a:off x="8455742" y="2821857"/>
            <a:ext cx="139618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endParaRPr lang="he-IL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EBAC23-90A5-4812-9AB5-E660CA604CCE}"/>
              </a:ext>
            </a:extLst>
          </p:cNvPr>
          <p:cNvSpPr txBox="1"/>
          <p:nvPr/>
        </p:nvSpPr>
        <p:spPr>
          <a:xfrm>
            <a:off x="5744027" y="2821857"/>
            <a:ext cx="139618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endParaRPr lang="he-IL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109EAD-E2C5-4C8E-8392-FCCB87752BA6}"/>
              </a:ext>
            </a:extLst>
          </p:cNvPr>
          <p:cNvSpPr txBox="1"/>
          <p:nvPr/>
        </p:nvSpPr>
        <p:spPr>
          <a:xfrm>
            <a:off x="3861149" y="2821857"/>
            <a:ext cx="139618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endParaRPr lang="he-IL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(30.7-3.8)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078009"/>
              </p:ext>
            </p:extLst>
          </p:nvPr>
        </p:nvGraphicFramePr>
        <p:xfrm>
          <a:off x="403308" y="1456047"/>
          <a:ext cx="11466070" cy="5288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2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(30.7)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(31.7)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(1.8) </a:t>
                      </a:r>
                      <a:r>
                        <a:rPr lang="he-IL" b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(תשעה באב)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(8:30-9:30)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אשכול בכירות ופיתוח אישי-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אורן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(8:30-9:45)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</a:t>
                      </a: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מדיני (+סיור מזרח)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החניכים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 +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חלוקת מטלות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(ועודד)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(9:45-10:45)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סיורי </a:t>
                      </a:r>
                      <a:r>
                        <a:rPr lang="he-IL" sz="1400" b="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הבטל"ם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(10:00-11:30)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</a:t>
                      </a: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אינטגרטיבי (דגש על אסטרטגיה)-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אלי (כולל </a:t>
                      </a:r>
                      <a:r>
                        <a:rPr lang="he-IL" sz="1400" dirty="0" err="1">
                          <a:latin typeface="David" pitchFamily="34" charset="-79"/>
                          <a:cs typeface="David" pitchFamily="34" charset="-79"/>
                        </a:rPr>
                        <a:t>פינקל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ועינת)</a:t>
                      </a:r>
                      <a:endParaRPr lang="he-IL" sz="14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שבוע הפתיחה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(אלי)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(11:00-12:15)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מנגנוני ניהול שגרת הסגל-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יוני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(11:45-13:00)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</a:t>
                      </a: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הגנה לאומית-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משה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ידיעון+ סימולציית גרף 2 (כולל הגיונות)-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פרק א'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(13:30-15:00)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תכנים נוספים, סימולציית גרף, סיבוב א'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(מתן)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(13:45-14:45)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</a:t>
                      </a: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כלכלי-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(15:00-16:00)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</a:t>
                      </a: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חברתי-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שמוליק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3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(15:30-16:30)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סימולציית גרף, סיבוב ב'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(16:15-17:15)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קורסי מדע המדינה+ מסלולי לימוד-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(17:30-18:30)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ייצוב מ"ה, מעבר עומסים +סיכום פרק א'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סדנת ענף הדרכה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לסגל אקדמי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ביום- אלוף, פרופ' בן-דור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גוני מתגייס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בחו"ל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7281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14</a:t>
            </a:fld>
            <a:endParaRPr lang="he-I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1CF8FE-E76E-4C4D-A00B-8F86B02C6108}"/>
              </a:ext>
            </a:extLst>
          </p:cNvPr>
          <p:cNvSpPr txBox="1"/>
          <p:nvPr/>
        </p:nvSpPr>
        <p:spPr>
          <a:xfrm>
            <a:off x="9271819" y="3254476"/>
            <a:ext cx="139618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endParaRPr lang="he-IL"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76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 כמדריך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מ"ד בתחומי התוכן שתחת באחריותו?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האשכול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אשכולות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אשכול**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לאשכול?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האשכול-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אשכולות אחרים? תכנים בהובלת גורם סגל אחר?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האשכול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אשכול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60324"/>
            <a:ext cx="10515600" cy="1129379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41322"/>
              </p:ext>
            </p:extLst>
          </p:nvPr>
        </p:nvGraphicFramePr>
        <p:xfrm>
          <a:off x="1384302" y="1034608"/>
          <a:ext cx="9521823" cy="5242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74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 *4, מדריכה אקדמית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 + ריכוז נקודות מתחקירים נוספים והנחיות אלוף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מחזור, מיקוד נושאי העמקה, דירקטיבה למחזור הקרוב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סגל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8992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תפיסת המחקר והכוונתו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וחיים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92021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 במודל בינ"ל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4005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ועמקה בשיטות 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מבנה שבוע הלימוד+ הצגת יום היכרות מחזור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במקביל- משובים אישיים לסגל מהאלוף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מדריכים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אשכולות ותחומי תוכן מ"ה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מב"ל (לזמן את אונ' חיפה ונוספים)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+ מעבר על החניכים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חלוקה החניכים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2708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עודד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96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בר-און, מתן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היכרות עם מחזור מ"ה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02325"/>
              </p:ext>
            </p:extLst>
          </p:nvPr>
        </p:nvGraphicFramePr>
        <p:xfrm>
          <a:off x="1779639" y="1837036"/>
          <a:ext cx="8703037" cy="469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87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09:00:10:00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10:00:10:30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ומודל הצוותים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מ"ד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מ"ה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התאווררות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וטעינת מצברים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342521820"/>
              </p:ext>
            </p:extLst>
          </p:nvPr>
        </p:nvGraphicFramePr>
        <p:xfrm>
          <a:off x="-291022" y="2579428"/>
          <a:ext cx="5231073" cy="422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9540"/>
              </p:ext>
            </p:extLst>
          </p:nvPr>
        </p:nvGraphicFramePr>
        <p:xfrm>
          <a:off x="3062032" y="2016473"/>
          <a:ext cx="7991372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התכנים באתר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מב"ל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ידיעון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המחקר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 מדריכים מכללתי 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חדשים לליווי קורס אסטרטגיה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פגרת סגל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(6.8-17.8)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(20.8-24.8)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922374"/>
              </p:ext>
            </p:extLst>
          </p:nvPr>
        </p:nvGraphicFramePr>
        <p:xfrm>
          <a:off x="363980" y="1774559"/>
          <a:ext cx="11466070" cy="458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(24.8)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מיומנויות המדריך ו'מוכנות אישית'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סגל–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העשרה והעמקה מקצועית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הקפאת תצורה מ"ה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לימוד </a:t>
                      </a:r>
                      <a:b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(מלו"פ)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הרצאה-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מערכות מורכבות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(פיני יחזקאל)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שיעור פורטל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ותקשוב (אלון חן)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לימוד </a:t>
                      </a:r>
                      <a:b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(מלו"פ)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עיבוד הרצאת מערכות מורכבות-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הובלת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תוכנית הלימוד מ"ה בשלמותה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לימוד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(מלו"פ)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הרצאה על  </a:t>
                      </a: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הודו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(ע"י 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המשך הצגת תוכנית הלימוד מ"ה בשלמותה (מד"ר)+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סימולציית גרף מסכמת-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גרף וניתוח כלל עומסי מ"ה (מתן)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עיבוד הרצאת הודו-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הובלת 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להכנ"ס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יום (אלוף)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פרידה מצביה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מד"ר על </a:t>
                      </a:r>
                      <a:b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סביבות הלימוד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ענף הדרכה המחודש ע"י מתן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11-16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481056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08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4- מוכנות לפתיחה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(27.8-31.8)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3588"/>
              </p:ext>
            </p:extLst>
          </p:nvPr>
        </p:nvGraphicFramePr>
        <p:xfrm>
          <a:off x="363979" y="1572969"/>
          <a:ext cx="11466071" cy="348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(29.8)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(30.8)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(31.8)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סגל בצפון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נושאים פתוחים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סגל בצפון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הכנת הסגל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סגל בצפון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סגל בצפון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אלוף על מב"ל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325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2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23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48080"/>
              </p:ext>
            </p:extLst>
          </p:nvPr>
        </p:nvGraphicFramePr>
        <p:xfrm>
          <a:off x="1384302" y="1752361"/>
          <a:ext cx="9521823" cy="304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העשרה והעמקה מקצועית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מיומנויות המדריך ו'מוכנות אישית'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 סגלי ופרידה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מגו'ש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וצביה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מ"ה בשלמותו כולל סימולציית גרף מסכמת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מסדר מד"ר על תשתיות שנת הלימודים (פיזיות ומקוונות)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מתן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sz="16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דגשים אחרונים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28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ברמות בקיאות שונות עם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דיפרנציאליות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במקביל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אחריות בסגל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87242"/>
              </p:ext>
            </p:extLst>
          </p:nvPr>
        </p:nvGraphicFramePr>
        <p:xfrm>
          <a:off x="268157" y="1737066"/>
          <a:ext cx="11736005" cy="4803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6215">
                  <a:extLst>
                    <a:ext uri="{9D8B030D-6E8A-4147-A177-3AD203B41FA5}">
                      <a16:colId xmlns:a16="http://schemas.microsoft.com/office/drawing/2014/main" val="808132443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062848471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872827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4088894057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320918742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230124705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7875202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683706432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61032755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2641916249"/>
                    </a:ext>
                  </a:extLst>
                </a:gridCol>
              </a:tblGrid>
              <a:tr h="395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b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אחריות</a:t>
                      </a:r>
                      <a:endParaRPr lang="he-IL" sz="1200" b="1" i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שמוליק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מומחה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מדריכה אקדמית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</a:t>
                      </a:r>
                      <a:r>
                        <a:rPr lang="he-IL" sz="16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40687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אשכול דומיננטי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בכירות: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מנהיגות מובילה שינוי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שעות מפקד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הרצאות בכירים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אינטגרטיבי: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אסטרטגיה</a:t>
                      </a: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מדינית-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בטחונית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הגנה לאומית: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הגנה לאומית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מודיעין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סייבר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במל"ל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חברתי: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חברה ישראלית +סיור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המפעל הציוני (אבות האומה+ יום עיון בן גוריון)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שחיתות ציבורית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מסע אישי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כלכלי: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כלכלת ישראל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כלכלה גלוב'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כלכלה מתקדם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מדיניות חוץ +סיור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משה"ח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סיור חו"ל מערב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סיור חו"ל מזרח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מדע המדינה ומחקר: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גישות ואסכולות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תשתית הבטל"ם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אוריינות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אנגלית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קריאה מהירה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מובילות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24046676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</a:t>
                      </a:r>
                      <a:br>
                        <a:rPr lang="en-US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הפתיחה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נאט"ו  וא"א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ירדן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1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מזה"ת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2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בינתחומי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הבטל"ם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משפט ציבורי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בט"פ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למידת הסגל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מפגשי רשת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ערבי מפקד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המכללות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מסכם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תוכנית פיתוח אישי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מתוקשב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694368200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ניהול ידע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עמית מחקר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צוות בינ"ל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קיץ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גרף שנתי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תרגום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משובים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הכנות סגלים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93044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11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נוספים לשיבוץ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חניכים- בדיקה ואופן הערכה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חניך- החניך מצטיין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בקורס ופורטל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אפיון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מובילות ופיתוח אישי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מחזור מ"ה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ל'דירקטריון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בכיר'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עומסים בקורס ואיזון בין "שנת משפחה" ושנת לימודים 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סופית גרף מב"ל והקפאת תצורה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הרצאה פותחת ראש ודיון על תפיסת הבטל"ם הנדרשת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מועדון "הסרט הטוב"-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Eye in the sky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על רציונל הקורס, מטרותיו ורמות ידע נדרשות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הצגות של פרויקטים שהוטלו לפיתוח לסגל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תהליכי הפקת לקחים לקורס- משובים ותחקירים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למידת מבוגרים- עבודה על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לפטופים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וסלולארי ועוד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סריקת החלטות אלוף בנוגע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מ"ד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המדריך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פרופ' המלווים את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החניכים- קורס וצוותים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הכנת סגל (בראשות אלוף)- 2.7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קיץ לבינלאומיים- 3.7-24.8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ראשון)-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23.7-3.8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למחזור מ"ה- 2.8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פגרת סגל- 6.8-17.8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הכשרת סגלים מכללתי (3 ימים)-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8-10/8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שני)-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20.8-31.8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מ"ה- 3.9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825625"/>
            <a:ext cx="992777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קליטת שני אנשי סגל חדשים (בוגרי מב"ל) ופרידה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מגו'ש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הדרכה ורמ"ד קש"ח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גדילת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קידום כיוונים מחקריים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למכרז אחוד ב- 2018 (אפשרות למעבר מוסד אקדמי)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he-IL" sz="16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למחזור מ"ה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תעדוף עיסוק בעונת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תחילה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טרם הצגת נושא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תחקור מחזור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3994059856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תחקור ממדי ההדרכה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FA399E8-7966-4D6F-ACF0-DE3CA5D3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10" y="1756955"/>
            <a:ext cx="5733375" cy="48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תחומי עיסוק בהכשרת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הדרכתי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9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מ"ג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907454"/>
              </p:ext>
            </p:extLst>
          </p:nvPr>
        </p:nvGraphicFramePr>
        <p:xfrm>
          <a:off x="786581" y="1874203"/>
          <a:ext cx="10690940" cy="3931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6416199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887793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תיקוף דמות הבוגר ותוצר ההכשרה הרצוי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endParaRPr lang="he-IL" sz="20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לא לגעת</a:t>
                      </a:r>
                      <a:endParaRPr lang="he-IL" sz="20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המדריך ותהליך הלמידה בצוות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עודד, אלי, ענת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מטלות, עבודה שנתית והערכת חניך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- לתחקר שוב</a:t>
                      </a:r>
                      <a:endParaRPr lang="he-IL" sz="20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הקורסים האקדמיים והיחסים עם אוניברסיטת חיפה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איציק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הדיון, אתיקה והתנהלות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החניכים בתהליך ההוראה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634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2365</Words>
  <Application>Microsoft Office PowerPoint</Application>
  <PresentationFormat>מסך רחב</PresentationFormat>
  <Paragraphs>602</Paragraphs>
  <Slides>26</Slides>
  <Notes>1</Notes>
  <HiddenSlides>10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5" baseType="lpstr">
      <vt:lpstr>AR BERKLEY</vt:lpstr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מ"ה</vt:lpstr>
      <vt:lpstr>מודל תחקור מחזור במב"ל</vt:lpstr>
      <vt:lpstr>תחקור ממדי ההדרכה</vt:lpstr>
      <vt:lpstr>תחומי עיסוק בהכשרת הסגל</vt:lpstr>
      <vt:lpstr>מוקדי העמקה- מחזור מ"ג</vt:lpstr>
      <vt:lpstr>מוקדי העמקה- מחזור מ"ד</vt:lpstr>
      <vt:lpstr>מוקדי העמקה- מ"ד</vt:lpstr>
      <vt:lpstr>מבנה הכנת סגל- תמונת על</vt:lpstr>
      <vt:lpstr>שבוע 1 (23.7-27.7)</vt:lpstr>
      <vt:lpstr>שבוע 2 (30.7-3.8)</vt:lpstr>
      <vt:lpstr>פורמט סיכום אישי מדריך</vt:lpstr>
      <vt:lpstr>פורמט הצגת אשכול** (יוצג ע"י גורם סגל מוביל)</vt:lpstr>
      <vt:lpstr>פורמט הצגת קורס/תוכן (יוצג ע"י גורם סגל מוביל)</vt:lpstr>
      <vt:lpstr>ריכוז הכנות נדרשות מהסגל- פרק 1</vt:lpstr>
      <vt:lpstr>מפגש היכרות עם מחזור מ"ה  (2.8)</vt:lpstr>
      <vt:lpstr>פגרת סגל  (6.8-17.8)</vt:lpstr>
      <vt:lpstr>שבוע 3 (20.8-24.8)</vt:lpstr>
      <vt:lpstr>שבוע 4- מוכנות לפתיחה (27.8-31.8)</vt:lpstr>
      <vt:lpstr>ריכוז הכנות נדרשות מהסגל- פרק 2</vt:lpstr>
      <vt:lpstr>סיכום</vt:lpstr>
      <vt:lpstr>חלוקת אחריות בסגל</vt:lpstr>
      <vt:lpstr>תכנים נוספים לשיבוץ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oren shoham</cp:lastModifiedBy>
  <cp:revision>210</cp:revision>
  <cp:lastPrinted>2017-07-23T18:47:52Z</cp:lastPrinted>
  <dcterms:created xsi:type="dcterms:W3CDTF">2016-06-24T19:14:36Z</dcterms:created>
  <dcterms:modified xsi:type="dcterms:W3CDTF">2017-08-07T18:40:44Z</dcterms:modified>
</cp:coreProperties>
</file>