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4" r:id="rId2"/>
    <p:sldId id="268" r:id="rId3"/>
    <p:sldId id="269" r:id="rId4"/>
    <p:sldId id="273" r:id="rId5"/>
    <p:sldId id="272" r:id="rId6"/>
    <p:sldId id="277" r:id="rId7"/>
    <p:sldId id="263" r:id="rId8"/>
    <p:sldId id="265" r:id="rId9"/>
    <p:sldId id="266" r:id="rId10"/>
    <p:sldId id="275" r:id="rId11"/>
    <p:sldId id="261" r:id="rId12"/>
    <p:sldId id="276" r:id="rId13"/>
    <p:sldId id="270" r:id="rId14"/>
    <p:sldId id="281" r:id="rId15"/>
    <p:sldId id="278" r:id="rId16"/>
    <p:sldId id="257" r:id="rId17"/>
    <p:sldId id="262" r:id="rId18"/>
    <p:sldId id="267" r:id="rId19"/>
    <p:sldId id="271" r:id="rId20"/>
    <p:sldId id="280" r:id="rId2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6021" autoAdjust="0"/>
  </p:normalViewPr>
  <p:slideViewPr>
    <p:cSldViewPr snapToGrid="0">
      <p:cViewPr varScale="1">
        <p:scale>
          <a:sx n="104" d="100"/>
          <a:sy n="104" d="100"/>
        </p:scale>
        <p:origin x="870" y="11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4EB9A-A225-418D-8FDE-3D5AA5CE240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10EFA3E-DD6A-4BFD-8DC7-2D6A23712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FA34BFC8-A882-4DF3-B091-F19D4B599C0A}"/>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BA77C9C4-18EA-4E5D-A00A-E812B8AF0F7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FF43B6E-C360-4851-B0AB-CDFA309ADB48}"/>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96727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41C56E-198E-48D2-A734-AF122075CE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53C86DD-D51F-4889-8CCE-392992E33025}"/>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B512381-0DE2-48DD-B318-1B4E675693D6}"/>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C1FA93CD-1C2F-4E55-A639-8D10ABBB570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9D2987C-BE60-49E0-8B3F-FC92AC5E3553}"/>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249884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128DAE4-A3F9-4719-8B91-BC1C9D1BC44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3C7D912-7057-4F32-A3E2-C620DC27025A}"/>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566F4CB-7D94-406F-9BBE-8904BE0C8FDC}"/>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C11650D0-F02A-452B-9D7F-E6CDBE9B699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599278F-1C8E-448A-AE4D-8D57112BF207}"/>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352709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1DBA803-7BCF-4F78-9F91-6DE8B8ED975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7C0BD32-2B0B-450F-953B-E2F1DCE23F0A}"/>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0B1E3C5-221A-43D0-BB44-E96A4F086401}"/>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5417DEDF-C3F6-42F1-80A2-4E43F2610F4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2BAB7F-C419-4AA8-B787-9F5720BC60B1}"/>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158196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3A36F9-99D1-449C-9A44-DDE058D1B4B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13EFAA6-A83D-4665-8613-A57C3CAF29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361EA56-E593-4649-B986-F4A4AA7A3743}"/>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47FBE585-8427-42F8-9A28-475B966F7F9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07708B7-AD7C-4912-9B7B-E6E44D931D86}"/>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10972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2BCDA3-A697-472C-AB83-73218C678A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E7B404C-8E77-4075-9549-8C9C44F1B83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362F208-1DBB-4810-A8F4-A4C4BFD988E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85C5EC2-223C-4DD9-9558-89CCE3FB36F2}"/>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6" name="מציין מיקום של כותרת תחתונה 5">
            <a:extLst>
              <a:ext uri="{FF2B5EF4-FFF2-40B4-BE49-F238E27FC236}">
                <a16:creationId xmlns:a16="http://schemas.microsoft.com/office/drawing/2014/main" id="{061D6737-A7B4-43C8-85F6-CCE501AB2A3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A9D102D-CFC4-4DD2-8D33-CBD449CFB8CE}"/>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196821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5A3B29-EB70-4B89-AB25-B1DDA293C2A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220AEFC-20A8-4AF0-A62B-D6F02FFF5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C6DA3AD-37D4-4A24-AD35-9DC7E8E845A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6F9E677-25F2-4920-97BA-CBE96974B0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F19D4ED-BAC3-4611-856F-DD186DE11B51}"/>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E4B9CF4-2013-4168-95F7-0EAA9A7116DB}"/>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8" name="מציין מיקום של כותרת תחתונה 7">
            <a:extLst>
              <a:ext uri="{FF2B5EF4-FFF2-40B4-BE49-F238E27FC236}">
                <a16:creationId xmlns:a16="http://schemas.microsoft.com/office/drawing/2014/main" id="{2B0E72AD-0677-4523-A286-1AF445D8552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E7B41481-0C7B-4702-9921-54551780282E}"/>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32165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5BEE30-A68D-4452-B008-9652C5B1B77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B61F766-BF85-417F-91D9-6325EF8422A4}"/>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4" name="מציין מיקום של כותרת תחתונה 3">
            <a:extLst>
              <a:ext uri="{FF2B5EF4-FFF2-40B4-BE49-F238E27FC236}">
                <a16:creationId xmlns:a16="http://schemas.microsoft.com/office/drawing/2014/main" id="{1240F89B-36B5-43FD-A315-5F93076B6C4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DC3EA72-D65E-4783-A605-F49ADEEF72FD}"/>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246591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E7389A6-87E9-4776-8CE3-58AAD6DCEADA}"/>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3" name="מציין מיקום של כותרת תחתונה 2">
            <a:extLst>
              <a:ext uri="{FF2B5EF4-FFF2-40B4-BE49-F238E27FC236}">
                <a16:creationId xmlns:a16="http://schemas.microsoft.com/office/drawing/2014/main" id="{3EB55D9E-FC18-4580-A426-52659CBFBFA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3A156461-EA95-44A8-B3B4-53CCAA7CC0DE}"/>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251893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BE2866-AB76-415A-868A-2B03CECC0DF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DD5DDCE-718C-4346-9DD9-87567FA79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3AD645F-0F5D-430A-BA58-0B3653D77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AC30EE6-FA28-439B-B932-4755DEDA7FFD}"/>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6" name="מציין מיקום של כותרת תחתונה 5">
            <a:extLst>
              <a:ext uri="{FF2B5EF4-FFF2-40B4-BE49-F238E27FC236}">
                <a16:creationId xmlns:a16="http://schemas.microsoft.com/office/drawing/2014/main" id="{E8C7A6FA-0DFD-4A37-8C52-155FAA9E651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AFD409E-9B6E-438D-AD1B-3BA2C7CC0BF8}"/>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409085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F525B1-9735-4D24-8C11-5071A195BDF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1834767-3CDF-4058-A272-46B699475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2F717D2-0434-472B-920D-A4397F810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FC86A91-7BA2-41AB-A2C5-94F860F12E1A}"/>
              </a:ext>
            </a:extLst>
          </p:cNvPr>
          <p:cNvSpPr>
            <a:spLocks noGrp="1"/>
          </p:cNvSpPr>
          <p:nvPr>
            <p:ph type="dt" sz="half" idx="10"/>
          </p:nvPr>
        </p:nvSpPr>
        <p:spPr/>
        <p:txBody>
          <a:bodyPr/>
          <a:lstStyle/>
          <a:p>
            <a:fld id="{F8FAD3B0-8F7D-4E13-99A0-084B6723C816}" type="datetimeFigureOut">
              <a:rPr lang="he-IL" smtClean="0"/>
              <a:t>כ'/טבת/תשפ"א</a:t>
            </a:fld>
            <a:endParaRPr lang="he-IL"/>
          </a:p>
        </p:txBody>
      </p:sp>
      <p:sp>
        <p:nvSpPr>
          <p:cNvPr id="6" name="מציין מיקום של כותרת תחתונה 5">
            <a:extLst>
              <a:ext uri="{FF2B5EF4-FFF2-40B4-BE49-F238E27FC236}">
                <a16:creationId xmlns:a16="http://schemas.microsoft.com/office/drawing/2014/main" id="{A2D43AE3-E04B-4B10-8980-339F012DBA8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7CF6FF9-8B86-467F-8B08-9DC596BB5C6B}"/>
              </a:ext>
            </a:extLst>
          </p:cNvPr>
          <p:cNvSpPr>
            <a:spLocks noGrp="1"/>
          </p:cNvSpPr>
          <p:nvPr>
            <p:ph type="sldNum" sz="quarter" idx="12"/>
          </p:nvPr>
        </p:nvSpPr>
        <p:spPr/>
        <p:txBody>
          <a:bodyPr/>
          <a:lstStyle/>
          <a:p>
            <a:fld id="{7238510F-5E66-41D4-89B9-5587977E3C32}" type="slidenum">
              <a:rPr lang="he-IL" smtClean="0"/>
              <a:t>‹#›</a:t>
            </a:fld>
            <a:endParaRPr lang="he-IL"/>
          </a:p>
        </p:txBody>
      </p:sp>
    </p:spTree>
    <p:extLst>
      <p:ext uri="{BB962C8B-B14F-4D97-AF65-F5344CB8AC3E}">
        <p14:creationId xmlns:p14="http://schemas.microsoft.com/office/powerpoint/2010/main" val="66417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528D4B41-A893-4FC7-A9BB-AE7D448E2AA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9F43BFF-36AC-43E2-A5B6-92F8913AF24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88301CA-C83A-433A-9DBE-51CA60B6965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8FAD3B0-8F7D-4E13-99A0-084B6723C816}" type="datetimeFigureOut">
              <a:rPr lang="he-IL" smtClean="0"/>
              <a:t>כ'/טבת/תשפ"א</a:t>
            </a:fld>
            <a:endParaRPr lang="he-IL"/>
          </a:p>
        </p:txBody>
      </p:sp>
      <p:sp>
        <p:nvSpPr>
          <p:cNvPr id="5" name="מציין מיקום של כותרת תחתונה 4">
            <a:extLst>
              <a:ext uri="{FF2B5EF4-FFF2-40B4-BE49-F238E27FC236}">
                <a16:creationId xmlns:a16="http://schemas.microsoft.com/office/drawing/2014/main" id="{1D010320-7488-436E-8112-E3D8F56F49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B06DB0BE-3EC4-4403-BF4F-99B2D21DD70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238510F-5E66-41D4-89B9-5587977E3C32}" type="slidenum">
              <a:rPr lang="he-IL" smtClean="0"/>
              <a:t>‹#›</a:t>
            </a:fld>
            <a:endParaRPr lang="he-IL"/>
          </a:p>
        </p:txBody>
      </p:sp>
    </p:spTree>
    <p:extLst>
      <p:ext uri="{BB962C8B-B14F-4D97-AF65-F5344CB8AC3E}">
        <p14:creationId xmlns:p14="http://schemas.microsoft.com/office/powerpoint/2010/main" val="18132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ib.cet.ac.il/pages/item.asp?item=6369" TargetMode="External"/><Relationship Id="rId2" Type="http://schemas.openxmlformats.org/officeDocument/2006/relationships/hyperlink" Target="https://lib.cet.ac.il/pages/item.asp?item=6519" TargetMode="External"/><Relationship Id="rId1" Type="http://schemas.openxmlformats.org/officeDocument/2006/relationships/slideLayout" Target="../slideLayouts/slideLayout2.xml"/><Relationship Id="rId4" Type="http://schemas.openxmlformats.org/officeDocument/2006/relationships/hyperlink" Target="https://lib.cet.ac.il/pages/item.asp?item=596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53" name="Group 39">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41"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54" name="Oval 41">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43"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45" name="Rectangle 44">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כותרת 1">
            <a:extLst>
              <a:ext uri="{FF2B5EF4-FFF2-40B4-BE49-F238E27FC236}">
                <a16:creationId xmlns:a16="http://schemas.microsoft.com/office/drawing/2014/main" id="{9A6F7872-EF48-4D08-81C8-65439670F79C}"/>
              </a:ext>
            </a:extLst>
          </p:cNvPr>
          <p:cNvSpPr>
            <a:spLocks noGrp="1"/>
          </p:cNvSpPr>
          <p:nvPr>
            <p:ph type="ctrTitle"/>
          </p:nvPr>
        </p:nvSpPr>
        <p:spPr>
          <a:xfrm>
            <a:off x="1524000" y="2776538"/>
            <a:ext cx="9144000" cy="1381188"/>
          </a:xfrm>
        </p:spPr>
        <p:txBody>
          <a:bodyPr anchor="ctr">
            <a:normAutofit/>
          </a:bodyPr>
          <a:lstStyle/>
          <a:p>
            <a:r>
              <a:rPr lang="he-IL" sz="4000" b="1" dirty="0">
                <a:solidFill>
                  <a:schemeClr val="bg2"/>
                </a:solidFill>
                <a:effectLst>
                  <a:outerShdw blurRad="38100" dist="38100" dir="2700000" algn="tl">
                    <a:srgbClr val="000000">
                      <a:alpha val="43137"/>
                    </a:srgbClr>
                  </a:outerShdw>
                </a:effectLst>
              </a:rPr>
              <a:t>הנגב המערבי ורצועת עזה</a:t>
            </a:r>
          </a:p>
        </p:txBody>
      </p:sp>
      <p:sp>
        <p:nvSpPr>
          <p:cNvPr id="3" name="כותרת משנה 2">
            <a:extLst>
              <a:ext uri="{FF2B5EF4-FFF2-40B4-BE49-F238E27FC236}">
                <a16:creationId xmlns:a16="http://schemas.microsoft.com/office/drawing/2014/main" id="{64C985C8-7097-416A-BB1D-88EBE990E230}"/>
              </a:ext>
            </a:extLst>
          </p:cNvPr>
          <p:cNvSpPr>
            <a:spLocks noGrp="1"/>
          </p:cNvSpPr>
          <p:nvPr>
            <p:ph type="subTitle" idx="1"/>
          </p:nvPr>
        </p:nvSpPr>
        <p:spPr>
          <a:xfrm>
            <a:off x="1524000" y="4495800"/>
            <a:ext cx="9144000" cy="762000"/>
          </a:xfrm>
        </p:spPr>
        <p:txBody>
          <a:bodyPr>
            <a:normAutofit/>
          </a:bodyPr>
          <a:lstStyle/>
          <a:p>
            <a:r>
              <a:rPr lang="he-IL" sz="1800" b="1" dirty="0">
                <a:solidFill>
                  <a:srgbClr val="FFFF00"/>
                </a:solidFill>
                <a:effectLst>
                  <a:outerShdw blurRad="38100" dist="38100" dir="2700000" algn="tl">
                    <a:srgbClr val="000000">
                      <a:alpha val="43137"/>
                    </a:srgbClr>
                  </a:outerShdw>
                </a:effectLst>
              </a:rPr>
              <a:t>רקע  לסיור ב- 7.1.21</a:t>
            </a:r>
          </a:p>
          <a:p>
            <a:r>
              <a:rPr lang="he-IL" sz="1800" b="1" dirty="0">
                <a:solidFill>
                  <a:srgbClr val="FFFF00"/>
                </a:solidFill>
                <a:effectLst>
                  <a:outerShdw blurRad="38100" dist="38100" dir="2700000" algn="tl">
                    <a:srgbClr val="000000">
                      <a:alpha val="43137"/>
                    </a:srgbClr>
                  </a:outerShdw>
                </a:effectLst>
              </a:rPr>
              <a:t>יוסי בן ארצי</a:t>
            </a:r>
          </a:p>
        </p:txBody>
      </p:sp>
    </p:spTree>
    <p:extLst>
      <p:ext uri="{BB962C8B-B14F-4D97-AF65-F5344CB8AC3E}">
        <p14:creationId xmlns:p14="http://schemas.microsoft.com/office/powerpoint/2010/main" val="37825561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95FBF5F-8E2E-4FFA-AEAC-4673A3D64EBC}"/>
              </a:ext>
            </a:extLst>
          </p:cNvPr>
          <p:cNvPicPr>
            <a:picLocks noChangeAspect="1"/>
          </p:cNvPicPr>
          <p:nvPr/>
        </p:nvPicPr>
        <p:blipFill>
          <a:blip r:embed="rId2"/>
          <a:stretch>
            <a:fillRect/>
          </a:stretch>
        </p:blipFill>
        <p:spPr>
          <a:xfrm>
            <a:off x="346364" y="-13358"/>
            <a:ext cx="4901477" cy="6723576"/>
          </a:xfrm>
          <a:prstGeom prst="rect">
            <a:avLst/>
          </a:prstGeom>
          <a:ln w="38100">
            <a:solidFill>
              <a:srgbClr val="C00000"/>
            </a:solidFill>
          </a:ln>
        </p:spPr>
      </p:pic>
      <p:sp>
        <p:nvSpPr>
          <p:cNvPr id="5" name="תיבת טקסט 4">
            <a:extLst>
              <a:ext uri="{FF2B5EF4-FFF2-40B4-BE49-F238E27FC236}">
                <a16:creationId xmlns:a16="http://schemas.microsoft.com/office/drawing/2014/main" id="{B9D23E7B-BC79-42FD-A41B-E9B2043DECD9}"/>
              </a:ext>
            </a:extLst>
          </p:cNvPr>
          <p:cNvSpPr txBox="1"/>
          <p:nvPr/>
        </p:nvSpPr>
        <p:spPr>
          <a:xfrm>
            <a:off x="5652654" y="129310"/>
            <a:ext cx="6172199" cy="461665"/>
          </a:xfrm>
          <a:prstGeom prst="rect">
            <a:avLst/>
          </a:prstGeom>
          <a:noFill/>
          <a:ln>
            <a:solidFill>
              <a:srgbClr val="C00000"/>
            </a:solidFill>
          </a:ln>
        </p:spPr>
        <p:txBody>
          <a:bodyPr wrap="square">
            <a:spAutoFit/>
          </a:bodyPr>
          <a:lstStyle/>
          <a:p>
            <a:pPr algn="ctr"/>
            <a:r>
              <a:rPr lang="en-US" sz="2400" b="1" i="0" u="none" strike="noStrike" baseline="0" dirty="0">
                <a:solidFill>
                  <a:srgbClr val="C00000"/>
                </a:solidFill>
                <a:latin typeface="Brill-Roman"/>
              </a:rPr>
              <a:t>Georg </a:t>
            </a:r>
            <a:r>
              <a:rPr lang="en-US" sz="2400" b="1" i="0" u="none" strike="noStrike" baseline="0" dirty="0" err="1">
                <a:solidFill>
                  <a:srgbClr val="C00000"/>
                </a:solidFill>
                <a:latin typeface="Brill-Roman"/>
              </a:rPr>
              <a:t>Gatt’s</a:t>
            </a:r>
            <a:r>
              <a:rPr lang="en-US" sz="2400" b="1" i="0" u="none" strike="noStrike" baseline="0" dirty="0">
                <a:solidFill>
                  <a:srgbClr val="C00000"/>
                </a:solidFill>
                <a:latin typeface="Brill-Roman"/>
              </a:rPr>
              <a:t> Map of Gaza, 1888</a:t>
            </a:r>
            <a:endParaRPr lang="he-IL" sz="2400" b="1" dirty="0">
              <a:solidFill>
                <a:srgbClr val="C00000"/>
              </a:solidFill>
            </a:endParaRPr>
          </a:p>
        </p:txBody>
      </p:sp>
      <p:sp>
        <p:nvSpPr>
          <p:cNvPr id="7" name="תיבת טקסט 6">
            <a:extLst>
              <a:ext uri="{FF2B5EF4-FFF2-40B4-BE49-F238E27FC236}">
                <a16:creationId xmlns:a16="http://schemas.microsoft.com/office/drawing/2014/main" id="{E2D377AE-CAD1-4B67-BE5E-73D4037FAEFC}"/>
              </a:ext>
            </a:extLst>
          </p:cNvPr>
          <p:cNvSpPr txBox="1"/>
          <p:nvPr/>
        </p:nvSpPr>
        <p:spPr>
          <a:xfrm>
            <a:off x="5991497" y="1602376"/>
            <a:ext cx="5085806" cy="3970318"/>
          </a:xfrm>
          <a:prstGeom prst="rect">
            <a:avLst/>
          </a:prstGeom>
          <a:noFill/>
          <a:ln>
            <a:solidFill>
              <a:srgbClr val="C00000"/>
            </a:solidFill>
          </a:ln>
        </p:spPr>
        <p:txBody>
          <a:bodyPr wrap="square">
            <a:spAutoFit/>
          </a:bodyPr>
          <a:lstStyle/>
          <a:p>
            <a:pPr algn="l"/>
            <a:r>
              <a:rPr lang="en-US" sz="1200" b="1" i="0" u="none" strike="noStrike" baseline="0" dirty="0">
                <a:solidFill>
                  <a:srgbClr val="002060"/>
                </a:solidFill>
                <a:latin typeface="Brill-Bold"/>
              </a:rPr>
              <a:t>Map Legend</a:t>
            </a:r>
          </a:p>
          <a:p>
            <a:pPr algn="l"/>
            <a:r>
              <a:rPr lang="en-US" sz="1200" b="0" i="1" u="none" strike="noStrike" baseline="0" dirty="0">
                <a:solidFill>
                  <a:srgbClr val="002060"/>
                </a:solidFill>
                <a:latin typeface="Brill-Italic"/>
              </a:rPr>
              <a:t>Neighborhoods</a:t>
            </a:r>
            <a:r>
              <a:rPr lang="en-US" sz="1200" b="0" i="0" u="none" strike="noStrike" baseline="0" dirty="0">
                <a:solidFill>
                  <a:srgbClr val="002060"/>
                </a:solidFill>
                <a:latin typeface="Brill-Roman"/>
              </a:rPr>
              <a:t>:</a:t>
            </a:r>
          </a:p>
          <a:p>
            <a:pPr algn="l"/>
            <a:r>
              <a:rPr lang="en-US" sz="1200" b="0" i="0" u="none" strike="noStrike" baseline="0" dirty="0">
                <a:solidFill>
                  <a:srgbClr val="002060"/>
                </a:solidFill>
                <a:latin typeface="Brill-Roman"/>
              </a:rPr>
              <a:t>1. </a:t>
            </a:r>
            <a:r>
              <a:rPr lang="en-US" sz="1200" b="0" i="0" u="none" strike="noStrike" baseline="0" dirty="0" err="1">
                <a:solidFill>
                  <a:srgbClr val="002060"/>
                </a:solidFill>
                <a:latin typeface="Brill-Roman"/>
              </a:rPr>
              <a:t>Daraj</a:t>
            </a:r>
            <a:r>
              <a:rPr lang="en-US" sz="1200" b="0" i="0" u="none" strike="noStrike" baseline="0" dirty="0">
                <a:solidFill>
                  <a:srgbClr val="002060"/>
                </a:solidFill>
                <a:latin typeface="Brill-Roman"/>
              </a:rPr>
              <a:t> neighborhood (partly designated as “</a:t>
            </a:r>
            <a:r>
              <a:rPr lang="en-US" sz="1200" b="0" i="0" u="none" strike="noStrike" baseline="0" dirty="0" err="1">
                <a:solidFill>
                  <a:srgbClr val="002060"/>
                </a:solidFill>
                <a:latin typeface="Brill-Roman"/>
              </a:rPr>
              <a:t>Ḥārat</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al-Muslimīn</a:t>
            </a:r>
            <a:r>
              <a:rPr lang="en-US" sz="1200" b="0" i="0" u="none" strike="noStrike" baseline="0" dirty="0">
                <a:solidFill>
                  <a:srgbClr val="002060"/>
                </a:solidFill>
                <a:latin typeface="Brill-Roman"/>
              </a:rPr>
              <a:t>” and “</a:t>
            </a:r>
            <a:r>
              <a:rPr lang="en-US" sz="1200" b="0" i="0" u="none" strike="noStrike" baseline="0" dirty="0" err="1">
                <a:solidFill>
                  <a:srgbClr val="002060"/>
                </a:solidFill>
                <a:latin typeface="Brill-Roman"/>
              </a:rPr>
              <a:t>Hārat</a:t>
            </a:r>
            <a:endParaRPr lang="en-US" sz="1200" b="0" i="0" u="none" strike="noStrike" baseline="0" dirty="0">
              <a:solidFill>
                <a:srgbClr val="002060"/>
              </a:solidFill>
              <a:latin typeface="Brill-Roman"/>
            </a:endParaRPr>
          </a:p>
          <a:p>
            <a:pPr algn="l"/>
            <a:r>
              <a:rPr lang="en-US" sz="1200" b="0" i="0" u="none" strike="noStrike" baseline="0" dirty="0">
                <a:solidFill>
                  <a:srgbClr val="002060"/>
                </a:solidFill>
                <a:latin typeface="Brill-Roman"/>
              </a:rPr>
              <a:t>Banī </a:t>
            </a:r>
            <a:r>
              <a:rPr lang="en-US" sz="1200" b="0" i="0" u="none" strike="noStrike" baseline="0" dirty="0" err="1">
                <a:solidFill>
                  <a:srgbClr val="002060"/>
                </a:solidFill>
                <a:latin typeface="Brill-Roman"/>
              </a:rPr>
              <a:t>ʿĀmir</a:t>
            </a:r>
            <a:r>
              <a:rPr lang="en-US" sz="1200" b="0" i="0" u="none" strike="noStrike" baseline="0" dirty="0">
                <a:solidFill>
                  <a:srgbClr val="002060"/>
                </a:solidFill>
                <a:latin typeface="Brill-Roman"/>
              </a:rPr>
              <a:t>,” respectively, in </a:t>
            </a:r>
            <a:r>
              <a:rPr lang="en-US" sz="1200" b="0" i="0" u="none" strike="noStrike" baseline="0" dirty="0" err="1">
                <a:solidFill>
                  <a:srgbClr val="002060"/>
                </a:solidFill>
                <a:latin typeface="Brill-Roman"/>
              </a:rPr>
              <a:t>Gatt’s</a:t>
            </a:r>
            <a:r>
              <a:rPr lang="en-US" sz="1200" b="0" i="0" u="none" strike="noStrike" baseline="0" dirty="0">
                <a:solidFill>
                  <a:srgbClr val="002060"/>
                </a:solidFill>
                <a:latin typeface="Brill-Roman"/>
              </a:rPr>
              <a:t> map)</a:t>
            </a:r>
          </a:p>
          <a:p>
            <a:pPr algn="l"/>
            <a:r>
              <a:rPr lang="en-US" sz="1200" b="0" i="0" u="none" strike="noStrike" baseline="0" dirty="0">
                <a:solidFill>
                  <a:srgbClr val="002060"/>
                </a:solidFill>
                <a:latin typeface="Brill-Roman"/>
              </a:rPr>
              <a:t>2. </a:t>
            </a:r>
            <a:r>
              <a:rPr lang="en-US" sz="1200" b="0" i="0" u="none" strike="noStrike" baseline="0" dirty="0" err="1">
                <a:solidFill>
                  <a:srgbClr val="002060"/>
                </a:solidFill>
                <a:latin typeface="Brill-Roman"/>
              </a:rPr>
              <a:t>Shajāʿiyya</a:t>
            </a:r>
            <a:r>
              <a:rPr lang="en-US" sz="1200" b="0" i="0" u="none" strike="noStrike" baseline="0" dirty="0">
                <a:solidFill>
                  <a:srgbClr val="002060"/>
                </a:solidFill>
                <a:latin typeface="Brill-Roman"/>
              </a:rPr>
              <a:t> neighborhood (“</a:t>
            </a:r>
            <a:r>
              <a:rPr lang="en-US" sz="1200" b="0" i="0" u="none" strike="noStrike" baseline="0" dirty="0" err="1">
                <a:solidFill>
                  <a:srgbClr val="002060"/>
                </a:solidFill>
                <a:latin typeface="Brill-Roman"/>
              </a:rPr>
              <a:t>Ḥārat</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al-Sajāʿiyya</a:t>
            </a:r>
            <a:r>
              <a:rPr lang="en-US" sz="1200" b="0" i="0" u="none" strike="noStrike" baseline="0" dirty="0">
                <a:solidFill>
                  <a:srgbClr val="002060"/>
                </a:solidFill>
                <a:latin typeface="Brill-Roman"/>
              </a:rPr>
              <a:t>” in </a:t>
            </a:r>
            <a:r>
              <a:rPr lang="en-US" sz="1200" b="0" i="0" u="none" strike="noStrike" baseline="0" dirty="0" err="1">
                <a:solidFill>
                  <a:srgbClr val="002060"/>
                </a:solidFill>
                <a:latin typeface="Brill-Roman"/>
              </a:rPr>
              <a:t>Gatt’s</a:t>
            </a:r>
            <a:r>
              <a:rPr lang="en-US" sz="1200" b="0" i="0" u="none" strike="noStrike" baseline="0" dirty="0">
                <a:solidFill>
                  <a:srgbClr val="002060"/>
                </a:solidFill>
                <a:latin typeface="Brill-Roman"/>
              </a:rPr>
              <a:t> map)</a:t>
            </a:r>
          </a:p>
          <a:p>
            <a:pPr algn="l"/>
            <a:r>
              <a:rPr lang="en-US" sz="1200" b="0" i="0" u="none" strike="noStrike" baseline="0" dirty="0">
                <a:solidFill>
                  <a:srgbClr val="002060"/>
                </a:solidFill>
                <a:latin typeface="Brill-Roman"/>
              </a:rPr>
              <a:t>3. </a:t>
            </a:r>
            <a:r>
              <a:rPr lang="en-US" sz="1200" b="0" i="0" u="none" strike="noStrike" baseline="0" dirty="0" err="1">
                <a:solidFill>
                  <a:srgbClr val="002060"/>
                </a:solidFill>
                <a:latin typeface="Brill-Roman"/>
              </a:rPr>
              <a:t>Tuffāh</a:t>
            </a:r>
            <a:r>
              <a:rPr lang="en-US" sz="1200" b="0" i="0" u="none" strike="noStrike" baseline="0" dirty="0">
                <a:solidFill>
                  <a:srgbClr val="002060"/>
                </a:solidFill>
                <a:latin typeface="Brill-Roman"/>
              </a:rPr>
              <a:t>̣ neighborhood (“al-</a:t>
            </a:r>
            <a:r>
              <a:rPr lang="en-US" sz="1200" b="0" i="0" u="none" strike="noStrike" baseline="0" dirty="0" err="1">
                <a:solidFill>
                  <a:srgbClr val="002060"/>
                </a:solidFill>
                <a:latin typeface="Brill-Roman"/>
              </a:rPr>
              <a:t>Tuffen</a:t>
            </a:r>
            <a:r>
              <a:rPr lang="en-US" sz="1200" b="0" i="0" u="none" strike="noStrike" baseline="0" dirty="0">
                <a:solidFill>
                  <a:srgbClr val="002060"/>
                </a:solidFill>
                <a:latin typeface="Brill-Roman"/>
              </a:rPr>
              <a:t>” in </a:t>
            </a:r>
            <a:r>
              <a:rPr lang="en-US" sz="1200" b="0" i="0" u="none" strike="noStrike" baseline="0" dirty="0" err="1">
                <a:solidFill>
                  <a:srgbClr val="002060"/>
                </a:solidFill>
                <a:latin typeface="Brill-Roman"/>
              </a:rPr>
              <a:t>Gatt’s</a:t>
            </a:r>
            <a:r>
              <a:rPr lang="en-US" sz="1200" b="0" i="0" u="none" strike="noStrike" baseline="0" dirty="0">
                <a:solidFill>
                  <a:srgbClr val="002060"/>
                </a:solidFill>
                <a:latin typeface="Brill-Roman"/>
              </a:rPr>
              <a:t> map)</a:t>
            </a:r>
          </a:p>
          <a:p>
            <a:pPr algn="l"/>
            <a:r>
              <a:rPr lang="en-US" sz="1200" b="0" i="0" u="none" strike="noStrike" baseline="0" dirty="0">
                <a:solidFill>
                  <a:srgbClr val="002060"/>
                </a:solidFill>
                <a:latin typeface="Brill-Roman"/>
              </a:rPr>
              <a:t>4. </a:t>
            </a:r>
            <a:r>
              <a:rPr lang="en-US" sz="1200" b="0" i="0" u="none" strike="noStrike" baseline="0" dirty="0" err="1">
                <a:solidFill>
                  <a:srgbClr val="002060"/>
                </a:solidFill>
                <a:latin typeface="Brill-Roman"/>
              </a:rPr>
              <a:t>Zaytūn</a:t>
            </a:r>
            <a:r>
              <a:rPr lang="en-US" sz="1200" b="0" i="0" u="none" strike="noStrike" baseline="0" dirty="0">
                <a:solidFill>
                  <a:srgbClr val="002060"/>
                </a:solidFill>
                <a:latin typeface="Brill-Roman"/>
              </a:rPr>
              <a:t> neighborhood (partly designated as “</a:t>
            </a:r>
            <a:r>
              <a:rPr lang="en-US" sz="1200" b="0" i="0" u="none" strike="noStrike" baseline="0" dirty="0" err="1">
                <a:solidFill>
                  <a:srgbClr val="002060"/>
                </a:solidFill>
                <a:latin typeface="Brill-Roman"/>
              </a:rPr>
              <a:t>Ḥārat</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al-Naṣāra</a:t>
            </a:r>
            <a:r>
              <a:rPr lang="en-US" sz="1200" b="0" i="0" u="none" strike="noStrike" baseline="0" dirty="0">
                <a:solidFill>
                  <a:srgbClr val="002060"/>
                </a:solidFill>
                <a:latin typeface="Brill-Roman"/>
              </a:rPr>
              <a:t>,” the</a:t>
            </a:r>
          </a:p>
          <a:p>
            <a:pPr algn="l"/>
            <a:r>
              <a:rPr lang="en-US" sz="1200" b="0" i="0" u="none" strike="noStrike" baseline="0" dirty="0">
                <a:solidFill>
                  <a:srgbClr val="002060"/>
                </a:solidFill>
                <a:latin typeface="Brill-Roman"/>
              </a:rPr>
              <a:t>Christian quarter, and “</a:t>
            </a:r>
            <a:r>
              <a:rPr lang="en-US" sz="1200" b="0" i="0" u="none" strike="noStrike" baseline="0" dirty="0" err="1">
                <a:solidFill>
                  <a:srgbClr val="002060"/>
                </a:solidFill>
                <a:latin typeface="Brill-Roman"/>
              </a:rPr>
              <a:t>Ḥārat</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al-Yahūd</a:t>
            </a:r>
            <a:r>
              <a:rPr lang="en-US" sz="1200" b="0" i="0" u="none" strike="noStrike" baseline="0" dirty="0">
                <a:solidFill>
                  <a:srgbClr val="002060"/>
                </a:solidFill>
                <a:latin typeface="Brill-Roman"/>
              </a:rPr>
              <a:t>,” the Jewish quarter, respectively,</a:t>
            </a:r>
          </a:p>
          <a:p>
            <a:pPr algn="l"/>
            <a:r>
              <a:rPr lang="en-US" sz="1200" b="0" i="0" u="none" strike="noStrike" baseline="0" dirty="0">
                <a:solidFill>
                  <a:srgbClr val="002060"/>
                </a:solidFill>
                <a:latin typeface="Brill-Roman"/>
              </a:rPr>
              <a:t>in </a:t>
            </a:r>
            <a:r>
              <a:rPr lang="en-US" sz="1200" b="0" i="0" u="none" strike="noStrike" baseline="0" dirty="0" err="1">
                <a:solidFill>
                  <a:srgbClr val="002060"/>
                </a:solidFill>
                <a:latin typeface="Brill-Roman"/>
              </a:rPr>
              <a:t>Gatt’s</a:t>
            </a:r>
            <a:r>
              <a:rPr lang="en-US" sz="1200" b="0" i="0" u="none" strike="noStrike" baseline="0" dirty="0">
                <a:solidFill>
                  <a:srgbClr val="002060"/>
                </a:solidFill>
                <a:latin typeface="Brill-Roman"/>
              </a:rPr>
              <a:t> map)</a:t>
            </a:r>
          </a:p>
          <a:p>
            <a:pPr algn="l"/>
            <a:r>
              <a:rPr lang="en-US" sz="1200" b="0" i="1" u="none" strike="noStrike" baseline="0" dirty="0">
                <a:solidFill>
                  <a:srgbClr val="002060"/>
                </a:solidFill>
                <a:latin typeface="Brill-Italic"/>
              </a:rPr>
              <a:t>Assets associated with elite families</a:t>
            </a:r>
            <a:r>
              <a:rPr lang="en-US" sz="1200" b="0" i="0" u="none" strike="noStrike" baseline="0" dirty="0">
                <a:solidFill>
                  <a:srgbClr val="002060"/>
                </a:solidFill>
                <a:latin typeface="Brill-Roman"/>
              </a:rPr>
              <a:t>:</a:t>
            </a:r>
          </a:p>
          <a:p>
            <a:pPr algn="l"/>
            <a:r>
              <a:rPr lang="en-US" sz="1200" b="0" i="0" u="none" strike="noStrike" baseline="0" dirty="0">
                <a:solidFill>
                  <a:srgbClr val="002060"/>
                </a:solidFill>
                <a:latin typeface="Brill-Roman"/>
              </a:rPr>
              <a:t>5.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al-Ḥusayni</a:t>
            </a:r>
            <a:r>
              <a:rPr lang="en-US" sz="1200" b="0" i="0" u="none" strike="noStrike" baseline="0" dirty="0">
                <a:solidFill>
                  <a:srgbClr val="002060"/>
                </a:solidFill>
                <a:latin typeface="Brill-Roman"/>
              </a:rPr>
              <a:t>̄] al-Muftī 1</a:t>
            </a:r>
          </a:p>
          <a:p>
            <a:pPr algn="l"/>
            <a:r>
              <a:rPr lang="en-US" sz="1200" b="0" i="0" u="none" strike="noStrike" baseline="0" dirty="0">
                <a:solidFill>
                  <a:srgbClr val="002060"/>
                </a:solidFill>
                <a:latin typeface="Brill-Roman"/>
              </a:rPr>
              <a:t>6.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al-Ḥusayni</a:t>
            </a:r>
            <a:r>
              <a:rPr lang="en-US" sz="1200" b="0" i="0" u="none" strike="noStrike" baseline="0" dirty="0">
                <a:solidFill>
                  <a:srgbClr val="002060"/>
                </a:solidFill>
                <a:latin typeface="Brill-Roman"/>
              </a:rPr>
              <a:t>̄] al-Muftī 2</a:t>
            </a:r>
          </a:p>
          <a:p>
            <a:pPr algn="l"/>
            <a:r>
              <a:rPr lang="en-US" sz="1200" b="0" i="0" u="none" strike="noStrike" baseline="0" dirty="0">
                <a:solidFill>
                  <a:srgbClr val="002060"/>
                </a:solidFill>
                <a:latin typeface="Brill-Roman"/>
              </a:rPr>
              <a:t>7. </a:t>
            </a:r>
            <a:r>
              <a:rPr lang="en-US" sz="1200" b="0" i="0" u="none" strike="noStrike" baseline="0" dirty="0" err="1">
                <a:solidFill>
                  <a:srgbClr val="002060"/>
                </a:solidFill>
                <a:latin typeface="Brill-Roman"/>
              </a:rPr>
              <a:t>Jāmiʿ</a:t>
            </a:r>
            <a:r>
              <a:rPr lang="en-US" sz="1200" b="0" i="0" u="none" strike="noStrike" baseline="0" dirty="0">
                <a:solidFill>
                  <a:srgbClr val="002060"/>
                </a:solidFill>
                <a:latin typeface="Brill-Roman"/>
              </a:rPr>
              <a:t> al-Sayyid </a:t>
            </a:r>
            <a:r>
              <a:rPr lang="en-US" sz="1200" b="0" i="0" u="none" strike="noStrike" baseline="0" dirty="0" err="1">
                <a:solidFill>
                  <a:srgbClr val="002060"/>
                </a:solidFill>
                <a:latin typeface="Brill-Roman"/>
              </a:rPr>
              <a:t>Hāshim</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Hāshim</a:t>
            </a:r>
            <a:r>
              <a:rPr lang="en-US" sz="1200" b="0" i="0" u="none" strike="noStrike" baseline="0" dirty="0">
                <a:solidFill>
                  <a:srgbClr val="002060"/>
                </a:solidFill>
                <a:latin typeface="Brill-Roman"/>
              </a:rPr>
              <a:t> Mosque)</a:t>
            </a:r>
          </a:p>
          <a:p>
            <a:pPr algn="l"/>
            <a:r>
              <a:rPr lang="en-US" sz="1200" b="0" i="0" u="none" strike="noStrike" baseline="0" dirty="0">
                <a:solidFill>
                  <a:srgbClr val="002060"/>
                </a:solidFill>
                <a:latin typeface="Brill-Roman"/>
              </a:rPr>
              <a:t>8.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Sāqallāh</a:t>
            </a:r>
            <a:endParaRPr lang="en-US" sz="1200" b="0" i="0" u="none" strike="noStrike" baseline="0" dirty="0">
              <a:solidFill>
                <a:srgbClr val="002060"/>
              </a:solidFill>
              <a:latin typeface="Brill-Roman"/>
            </a:endParaRPr>
          </a:p>
          <a:p>
            <a:pPr algn="l"/>
            <a:r>
              <a:rPr lang="en-US" sz="1200" b="0" i="0" u="none" strike="noStrike" baseline="0" dirty="0">
                <a:solidFill>
                  <a:srgbClr val="002060"/>
                </a:solidFill>
                <a:latin typeface="Brill-Roman"/>
              </a:rPr>
              <a:t>9.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Khaḍra</a:t>
            </a:r>
            <a:endParaRPr lang="en-US" sz="1200" b="0" i="0" u="none" strike="noStrike" baseline="0" dirty="0">
              <a:solidFill>
                <a:srgbClr val="002060"/>
              </a:solidFill>
              <a:latin typeface="Brill-Roman"/>
            </a:endParaRPr>
          </a:p>
          <a:p>
            <a:pPr algn="l"/>
            <a:r>
              <a:rPr lang="en-US" sz="1200" b="0" i="0" u="none" strike="noStrike" baseline="0" dirty="0">
                <a:solidFill>
                  <a:srgbClr val="002060"/>
                </a:solidFill>
                <a:latin typeface="Brill-Roman"/>
              </a:rPr>
              <a:t>10. </a:t>
            </a:r>
            <a:r>
              <a:rPr lang="en-US" sz="1200" b="0" i="0" u="none" strike="noStrike" baseline="0" dirty="0" err="1">
                <a:solidFill>
                  <a:srgbClr val="002060"/>
                </a:solidFill>
                <a:latin typeface="Brill-Roman"/>
              </a:rPr>
              <a:t>Wikālat</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Khaḍra</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Khaḍra</a:t>
            </a:r>
            <a:r>
              <a:rPr lang="en-US" sz="1200" b="0" i="0" u="none" strike="noStrike" baseline="0" dirty="0">
                <a:solidFill>
                  <a:srgbClr val="002060"/>
                </a:solidFill>
                <a:latin typeface="Brill-Roman"/>
              </a:rPr>
              <a:t> trading house)</a:t>
            </a:r>
          </a:p>
          <a:p>
            <a:pPr algn="l"/>
            <a:r>
              <a:rPr lang="en-US" sz="1200" b="0" i="0" u="none" strike="noStrike" baseline="0" dirty="0">
                <a:solidFill>
                  <a:srgbClr val="002060"/>
                </a:solidFill>
                <a:latin typeface="Brill-Roman"/>
              </a:rPr>
              <a:t>11. </a:t>
            </a:r>
            <a:r>
              <a:rPr lang="en-US" sz="1200" b="0" i="0" u="none" strike="noStrike" baseline="0" dirty="0" err="1">
                <a:solidFill>
                  <a:srgbClr val="002060"/>
                </a:solidFill>
                <a:latin typeface="Brill-Roman"/>
              </a:rPr>
              <a:t>Wikālat</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Shaʿbān</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Shaʿbān</a:t>
            </a:r>
            <a:r>
              <a:rPr lang="en-US" sz="1200" b="0" i="0" u="none" strike="noStrike" baseline="0" dirty="0">
                <a:solidFill>
                  <a:srgbClr val="002060"/>
                </a:solidFill>
                <a:latin typeface="Brill-Roman"/>
              </a:rPr>
              <a:t> trading house)</a:t>
            </a:r>
          </a:p>
          <a:p>
            <a:pPr algn="l"/>
            <a:r>
              <a:rPr lang="en-US" sz="1200" b="0" i="0" u="none" strike="noStrike" baseline="0" dirty="0">
                <a:solidFill>
                  <a:srgbClr val="002060"/>
                </a:solidFill>
                <a:latin typeface="Brill-Roman"/>
              </a:rPr>
              <a:t>12. </a:t>
            </a:r>
            <a:r>
              <a:rPr lang="en-US" sz="1200" b="0" i="0" u="none" strike="noStrike" baseline="0" dirty="0" err="1">
                <a:solidFill>
                  <a:srgbClr val="002060"/>
                </a:solidFill>
                <a:latin typeface="Brill-Roman"/>
              </a:rPr>
              <a:t>Maṣbanat</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Shaʿbān</a:t>
            </a:r>
            <a:r>
              <a:rPr lang="en-US" sz="1200" b="0" i="0" u="none" strike="noStrike" baseline="0" dirty="0">
                <a:solidFill>
                  <a:srgbClr val="002060"/>
                </a:solidFill>
                <a:latin typeface="Brill-Roman"/>
              </a:rPr>
              <a:t> (Abū </a:t>
            </a:r>
            <a:r>
              <a:rPr lang="en-US" sz="1200" b="0" i="0" u="none" strike="noStrike" baseline="0" dirty="0" err="1">
                <a:solidFill>
                  <a:srgbClr val="002060"/>
                </a:solidFill>
                <a:latin typeface="Brill-Roman"/>
              </a:rPr>
              <a:t>Shaʿbān</a:t>
            </a:r>
            <a:r>
              <a:rPr lang="en-US" sz="1200" b="0" i="0" u="none" strike="noStrike" baseline="0" dirty="0">
                <a:solidFill>
                  <a:srgbClr val="002060"/>
                </a:solidFill>
                <a:latin typeface="Brill-Roman"/>
              </a:rPr>
              <a:t> soap factory)</a:t>
            </a:r>
          </a:p>
          <a:p>
            <a:pPr algn="l"/>
            <a:r>
              <a:rPr lang="en-US" sz="1200" b="0" i="0" u="none" strike="noStrike" baseline="0" dirty="0">
                <a:solidFill>
                  <a:srgbClr val="002060"/>
                </a:solidFill>
                <a:latin typeface="Brill-Roman"/>
              </a:rPr>
              <a:t>13.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al-</a:t>
            </a:r>
            <a:r>
              <a:rPr lang="en-US" sz="1200" b="0" i="0" u="none" strike="noStrike" baseline="0" dirty="0" err="1">
                <a:solidFill>
                  <a:srgbClr val="002060"/>
                </a:solidFill>
                <a:latin typeface="Brill-Roman"/>
              </a:rPr>
              <a:t>ʿAlami</a:t>
            </a:r>
            <a:r>
              <a:rPr lang="en-US" sz="1200" b="0" i="0" u="none" strike="noStrike" baseline="0" dirty="0">
                <a:solidFill>
                  <a:srgbClr val="002060"/>
                </a:solidFill>
                <a:latin typeface="Brill-Roman"/>
              </a:rPr>
              <a:t>̄</a:t>
            </a:r>
          </a:p>
          <a:p>
            <a:pPr algn="l"/>
            <a:r>
              <a:rPr lang="en-US" sz="1200" b="0" i="0" u="none" strike="noStrike" baseline="0" dirty="0">
                <a:solidFill>
                  <a:srgbClr val="002060"/>
                </a:solidFill>
                <a:latin typeface="Brill-Roman"/>
              </a:rPr>
              <a:t>14. </a:t>
            </a:r>
            <a:r>
              <a:rPr lang="en-US" sz="1200" b="0" i="0" u="none" strike="noStrike" baseline="0" dirty="0" err="1">
                <a:solidFill>
                  <a:srgbClr val="002060"/>
                </a:solidFill>
                <a:latin typeface="Brill-Roman"/>
              </a:rPr>
              <a:t>Dār</a:t>
            </a:r>
            <a:r>
              <a:rPr lang="en-US" sz="1200" b="0" i="0" u="none" strike="noStrike" baseline="0" dirty="0">
                <a:solidFill>
                  <a:srgbClr val="002060"/>
                </a:solidFill>
                <a:latin typeface="Brill-Roman"/>
              </a:rPr>
              <a:t> al-</a:t>
            </a:r>
            <a:r>
              <a:rPr lang="en-US" sz="1200" b="0" i="0" u="none" strike="noStrike" baseline="0" dirty="0" err="1">
                <a:solidFill>
                  <a:srgbClr val="002060"/>
                </a:solidFill>
                <a:latin typeface="Brill-Roman"/>
              </a:rPr>
              <a:t>Shawwa</a:t>
            </a:r>
            <a:r>
              <a:rPr lang="en-US" sz="1200" b="0" i="0" u="none" strike="noStrike" baseline="0" dirty="0">
                <a:solidFill>
                  <a:srgbClr val="002060"/>
                </a:solidFill>
                <a:latin typeface="Brill-Roman"/>
              </a:rPr>
              <a:t>̄</a:t>
            </a:r>
          </a:p>
          <a:p>
            <a:pPr algn="l"/>
            <a:r>
              <a:rPr lang="en-US" sz="1200" b="0" i="0" u="none" strike="noStrike" baseline="0" dirty="0">
                <a:solidFill>
                  <a:srgbClr val="002060"/>
                </a:solidFill>
                <a:latin typeface="Brill-Roman"/>
              </a:rPr>
              <a:t>15. </a:t>
            </a:r>
            <a:r>
              <a:rPr lang="en-US" sz="1200" b="0" i="0" u="none" strike="noStrike" baseline="0" dirty="0" err="1">
                <a:solidFill>
                  <a:srgbClr val="002060"/>
                </a:solidFill>
                <a:latin typeface="Brill-Roman"/>
              </a:rPr>
              <a:t>Ṣāqiyyat</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Jāmiʿ</a:t>
            </a:r>
            <a:r>
              <a:rPr lang="en-US" sz="1200" b="0" i="0" u="none" strike="noStrike" baseline="0" dirty="0">
                <a:solidFill>
                  <a:srgbClr val="002060"/>
                </a:solidFill>
                <a:latin typeface="Brill-Roman"/>
              </a:rPr>
              <a:t> al-</a:t>
            </a:r>
            <a:r>
              <a:rPr lang="en-US" sz="1200" b="0" i="0" u="none" strike="noStrike" baseline="0" dirty="0" err="1">
                <a:solidFill>
                  <a:srgbClr val="002060"/>
                </a:solidFill>
                <a:latin typeface="Brill-Roman"/>
              </a:rPr>
              <a:t>Shawwa</a:t>
            </a:r>
            <a:r>
              <a:rPr lang="en-US" sz="1200" b="0" i="0" u="none" strike="noStrike" baseline="0" dirty="0">
                <a:solidFill>
                  <a:srgbClr val="002060"/>
                </a:solidFill>
                <a:latin typeface="Brill-Roman"/>
              </a:rPr>
              <a:t>̄ (</a:t>
            </a:r>
            <a:r>
              <a:rPr lang="en-US" sz="1200" b="0" i="0" u="none" strike="noStrike" baseline="0" dirty="0" err="1">
                <a:solidFill>
                  <a:srgbClr val="002060"/>
                </a:solidFill>
                <a:latin typeface="Brill-Roman"/>
              </a:rPr>
              <a:t>Shawwa</a:t>
            </a:r>
            <a:r>
              <a:rPr lang="en-US" sz="1200" b="0" i="0" u="none" strike="noStrike" baseline="0" dirty="0">
                <a:solidFill>
                  <a:srgbClr val="002060"/>
                </a:solidFill>
                <a:latin typeface="Brill-Roman"/>
              </a:rPr>
              <a:t>̄ Mosque well)</a:t>
            </a:r>
            <a:endParaRPr lang="he-IL" sz="1200" dirty="0">
              <a:solidFill>
                <a:srgbClr val="002060"/>
              </a:solidFill>
            </a:endParaRPr>
          </a:p>
        </p:txBody>
      </p:sp>
    </p:spTree>
    <p:extLst>
      <p:ext uri="{BB962C8B-B14F-4D97-AF65-F5344CB8AC3E}">
        <p14:creationId xmlns:p14="http://schemas.microsoft.com/office/powerpoint/2010/main" val="274636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C4B140-1036-4360-80C3-24F7451FFD92}"/>
              </a:ext>
            </a:extLst>
          </p:cNvPr>
          <p:cNvSpPr>
            <a:spLocks noGrp="1"/>
          </p:cNvSpPr>
          <p:nvPr>
            <p:ph type="title"/>
          </p:nvPr>
        </p:nvSpPr>
        <p:spPr>
          <a:xfrm>
            <a:off x="838200" y="365126"/>
            <a:ext cx="10515600" cy="521566"/>
          </a:xfrm>
        </p:spPr>
        <p:txBody>
          <a:bodyPr>
            <a:normAutofit fontScale="90000"/>
          </a:bodyPr>
          <a:lstStyle/>
          <a:p>
            <a:pPr algn="ctr"/>
            <a:r>
              <a:rPr lang="he-IL" b="1" dirty="0">
                <a:solidFill>
                  <a:srgbClr val="C00000"/>
                </a:solidFill>
              </a:rPr>
              <a:t>בטרם גבולות</a:t>
            </a:r>
          </a:p>
        </p:txBody>
      </p:sp>
      <p:pic>
        <p:nvPicPr>
          <p:cNvPr id="2050" name="Picture 2" descr="מפות מספרות: ארץ ישראל בשנת 1945 - בא-במייל מומלצי בא-במייל">
            <a:extLst>
              <a:ext uri="{FF2B5EF4-FFF2-40B4-BE49-F238E27FC236}">
                <a16:creationId xmlns:a16="http://schemas.microsoft.com/office/drawing/2014/main" id="{E385D2DE-83D5-46C2-B6E8-D0D724D9B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14" y="1179346"/>
            <a:ext cx="6580512" cy="4907181"/>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12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989AD95-D143-4D71-8275-AE285065640A}"/>
              </a:ext>
            </a:extLst>
          </p:cNvPr>
          <p:cNvPicPr>
            <a:picLocks noChangeAspect="1"/>
          </p:cNvPicPr>
          <p:nvPr/>
        </p:nvPicPr>
        <p:blipFill>
          <a:blip r:embed="rId2"/>
          <a:stretch>
            <a:fillRect/>
          </a:stretch>
        </p:blipFill>
        <p:spPr>
          <a:xfrm>
            <a:off x="1569027" y="111769"/>
            <a:ext cx="4893002" cy="6517632"/>
          </a:xfrm>
          <a:prstGeom prst="rect">
            <a:avLst/>
          </a:prstGeom>
          <a:ln w="28575">
            <a:solidFill>
              <a:srgbClr val="C00000"/>
            </a:solidFill>
          </a:ln>
        </p:spPr>
      </p:pic>
      <p:sp>
        <p:nvSpPr>
          <p:cNvPr id="5" name="תיבת טקסט 4">
            <a:extLst>
              <a:ext uri="{FF2B5EF4-FFF2-40B4-BE49-F238E27FC236}">
                <a16:creationId xmlns:a16="http://schemas.microsoft.com/office/drawing/2014/main" id="{F79D882B-A582-4920-98A9-7636714A51B6}"/>
              </a:ext>
            </a:extLst>
          </p:cNvPr>
          <p:cNvSpPr txBox="1"/>
          <p:nvPr/>
        </p:nvSpPr>
        <p:spPr>
          <a:xfrm>
            <a:off x="7419108" y="1028699"/>
            <a:ext cx="3823856" cy="954107"/>
          </a:xfrm>
          <a:prstGeom prst="rect">
            <a:avLst/>
          </a:prstGeom>
          <a:noFill/>
        </p:spPr>
        <p:txBody>
          <a:bodyPr wrap="square">
            <a:spAutoFit/>
          </a:bodyPr>
          <a:lstStyle/>
          <a:p>
            <a:pPr algn="ctr"/>
            <a:r>
              <a:rPr lang="en-US" sz="2800" b="1" i="0" u="none" strike="noStrike" baseline="0" dirty="0">
                <a:solidFill>
                  <a:srgbClr val="C00000"/>
                </a:solidFill>
                <a:latin typeface="Brill-Roman"/>
              </a:rPr>
              <a:t>British Map of Gaza, 1:7,500, 1917</a:t>
            </a:r>
            <a:endParaRPr lang="he-IL" sz="2800" b="1" dirty="0">
              <a:solidFill>
                <a:srgbClr val="C00000"/>
              </a:solidFill>
            </a:endParaRPr>
          </a:p>
        </p:txBody>
      </p:sp>
      <p:sp>
        <p:nvSpPr>
          <p:cNvPr id="7" name="תיבת טקסט 6">
            <a:extLst>
              <a:ext uri="{FF2B5EF4-FFF2-40B4-BE49-F238E27FC236}">
                <a16:creationId xmlns:a16="http://schemas.microsoft.com/office/drawing/2014/main" id="{4333E73A-F54C-47E5-AC6E-3BD5F43D6C1E}"/>
              </a:ext>
            </a:extLst>
          </p:cNvPr>
          <p:cNvSpPr txBox="1"/>
          <p:nvPr/>
        </p:nvSpPr>
        <p:spPr>
          <a:xfrm>
            <a:off x="7013863" y="2223655"/>
            <a:ext cx="4623955" cy="1477328"/>
          </a:xfrm>
          <a:prstGeom prst="rect">
            <a:avLst/>
          </a:prstGeom>
          <a:noFill/>
          <a:ln w="38100">
            <a:solidFill>
              <a:srgbClr val="C00000"/>
            </a:solidFill>
          </a:ln>
        </p:spPr>
        <p:txBody>
          <a:bodyPr wrap="square">
            <a:spAutoFit/>
          </a:bodyPr>
          <a:lstStyle/>
          <a:p>
            <a:pPr algn="l" rtl="0"/>
            <a:r>
              <a:rPr lang="en-US" b="0" i="0" u="none" strike="noStrike" baseline="0" dirty="0">
                <a:solidFill>
                  <a:srgbClr val="002060"/>
                </a:solidFill>
                <a:latin typeface="Brill-Roman"/>
              </a:rPr>
              <a:t>Note the city’s distance from the sea and the sand dunes separating it from the shore (which in fact prevented Gaza from becoming a full-fledged port city), its agricultural</a:t>
            </a:r>
          </a:p>
          <a:p>
            <a:pPr algn="l" rtl="0"/>
            <a:r>
              <a:rPr lang="en-US" b="0" i="0" u="none" strike="noStrike" baseline="0" dirty="0">
                <a:solidFill>
                  <a:srgbClr val="002060"/>
                </a:solidFill>
                <a:latin typeface="Brill-Roman"/>
              </a:rPr>
              <a:t>surroundings and the city’s sprawling nature.</a:t>
            </a:r>
            <a:endParaRPr lang="he-IL" dirty="0">
              <a:solidFill>
                <a:srgbClr val="002060"/>
              </a:solidFill>
            </a:endParaRPr>
          </a:p>
        </p:txBody>
      </p:sp>
    </p:spTree>
    <p:extLst>
      <p:ext uri="{BB962C8B-B14F-4D97-AF65-F5344CB8AC3E}">
        <p14:creationId xmlns:p14="http://schemas.microsoft.com/office/powerpoint/2010/main" val="403414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2FF386D-498F-4190-98DD-83AC43F96155}"/>
              </a:ext>
            </a:extLst>
          </p:cNvPr>
          <p:cNvSpPr>
            <a:spLocks noGrp="1"/>
          </p:cNvSpPr>
          <p:nvPr>
            <p:ph type="title"/>
          </p:nvPr>
        </p:nvSpPr>
        <p:spPr>
          <a:xfrm>
            <a:off x="269406" y="365125"/>
            <a:ext cx="11084394" cy="244475"/>
          </a:xfrm>
        </p:spPr>
        <p:txBody>
          <a:bodyPr>
            <a:normAutofit fontScale="90000"/>
          </a:bodyPr>
          <a:lstStyle/>
          <a:p>
            <a:pPr algn="ctr"/>
            <a:r>
              <a:rPr lang="he-IL" b="1" dirty="0">
                <a:solidFill>
                  <a:srgbClr val="C00000"/>
                </a:solidFill>
                <a:effectLst>
                  <a:outerShdw blurRad="38100" dist="38100" dir="2700000" algn="tl">
                    <a:srgbClr val="000000">
                      <a:alpha val="43137"/>
                    </a:srgbClr>
                  </a:outerShdw>
                </a:effectLst>
              </a:rPr>
              <a:t>התיישבות ומים</a:t>
            </a:r>
          </a:p>
        </p:txBody>
      </p:sp>
      <p:pic>
        <p:nvPicPr>
          <p:cNvPr id="1026" name="Picture 2" descr="קונצ`רטו לצינור` מספר 1 - הרעיון, התכנון והביצוע של צינור המים הראשון לנגב  1947">
            <a:extLst>
              <a:ext uri="{FF2B5EF4-FFF2-40B4-BE49-F238E27FC236}">
                <a16:creationId xmlns:a16="http://schemas.microsoft.com/office/drawing/2014/main" id="{F80EFFD6-9F30-424D-AEE1-E413916015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868" y="1805245"/>
            <a:ext cx="5661132" cy="4616967"/>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28" name="Picture 4" descr="11 הנקודות – ויקיפדיה">
            <a:extLst>
              <a:ext uri="{FF2B5EF4-FFF2-40B4-BE49-F238E27FC236}">
                <a16:creationId xmlns:a16="http://schemas.microsoft.com/office/drawing/2014/main" id="{EBEC0087-8260-4D03-9C19-43F9D6449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34" y="1830186"/>
            <a:ext cx="5429760" cy="4592026"/>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1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תמונה 1">
            <a:extLst>
              <a:ext uri="{FF2B5EF4-FFF2-40B4-BE49-F238E27FC236}">
                <a16:creationId xmlns:a16="http://schemas.microsoft.com/office/drawing/2014/main" id="{34AF580C-B6A1-41C2-8680-561C0A2808B7}"/>
              </a:ext>
            </a:extLst>
          </p:cNvPr>
          <p:cNvPicPr>
            <a:picLocks noChangeAspect="1"/>
          </p:cNvPicPr>
          <p:nvPr/>
        </p:nvPicPr>
        <p:blipFill rotWithShape="1">
          <a:blip r:embed="rId2"/>
          <a:srcRect t="34648" r="1" b="9872"/>
          <a:stretch/>
        </p:blipFill>
        <p:spPr>
          <a:xfrm>
            <a:off x="563614" y="113222"/>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55786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779BA3F-875D-475A-9435-B7EBE7F6086A}"/>
              </a:ext>
            </a:extLst>
          </p:cNvPr>
          <p:cNvPicPr>
            <a:picLocks noChangeAspect="1"/>
          </p:cNvPicPr>
          <p:nvPr/>
        </p:nvPicPr>
        <p:blipFill>
          <a:blip r:embed="rId2"/>
          <a:stretch>
            <a:fillRect/>
          </a:stretch>
        </p:blipFill>
        <p:spPr>
          <a:xfrm>
            <a:off x="377288" y="676867"/>
            <a:ext cx="2688130" cy="5504266"/>
          </a:xfrm>
          <a:prstGeom prst="rect">
            <a:avLst/>
          </a:prstGeom>
        </p:spPr>
      </p:pic>
      <p:pic>
        <p:nvPicPr>
          <p:cNvPr id="3" name="תמונה 2">
            <a:extLst>
              <a:ext uri="{FF2B5EF4-FFF2-40B4-BE49-F238E27FC236}">
                <a16:creationId xmlns:a16="http://schemas.microsoft.com/office/drawing/2014/main" id="{777381D2-E063-45F9-810E-05F9AA3075DC}"/>
              </a:ext>
            </a:extLst>
          </p:cNvPr>
          <p:cNvPicPr>
            <a:picLocks noChangeAspect="1"/>
          </p:cNvPicPr>
          <p:nvPr/>
        </p:nvPicPr>
        <p:blipFill>
          <a:blip r:embed="rId3"/>
          <a:stretch>
            <a:fillRect/>
          </a:stretch>
        </p:blipFill>
        <p:spPr>
          <a:xfrm>
            <a:off x="3792241" y="2135776"/>
            <a:ext cx="6522016" cy="3857899"/>
          </a:xfrm>
          <a:prstGeom prst="rect">
            <a:avLst/>
          </a:prstGeom>
        </p:spPr>
      </p:pic>
      <p:sp>
        <p:nvSpPr>
          <p:cNvPr id="4" name="תיבת טקסט 3">
            <a:extLst>
              <a:ext uri="{FF2B5EF4-FFF2-40B4-BE49-F238E27FC236}">
                <a16:creationId xmlns:a16="http://schemas.microsoft.com/office/drawing/2014/main" id="{90D0B87F-28E9-4739-8D28-325671939C53}"/>
              </a:ext>
            </a:extLst>
          </p:cNvPr>
          <p:cNvSpPr txBox="1"/>
          <p:nvPr/>
        </p:nvSpPr>
        <p:spPr>
          <a:xfrm>
            <a:off x="4415245" y="1010194"/>
            <a:ext cx="4563291" cy="646331"/>
          </a:xfrm>
          <a:prstGeom prst="rect">
            <a:avLst/>
          </a:prstGeom>
          <a:noFill/>
        </p:spPr>
        <p:txBody>
          <a:bodyPr wrap="square" rtlCol="1">
            <a:spAutoFit/>
          </a:bodyPr>
          <a:lstStyle/>
          <a:p>
            <a:r>
              <a:rPr lang="he-IL" sz="3600" b="1" dirty="0">
                <a:solidFill>
                  <a:srgbClr val="C00000"/>
                </a:solidFill>
              </a:rPr>
              <a:t>עזה והאתגר </a:t>
            </a:r>
            <a:r>
              <a:rPr lang="he-IL" sz="3600" b="1" dirty="0" err="1">
                <a:solidFill>
                  <a:srgbClr val="C00000"/>
                </a:solidFill>
              </a:rPr>
              <a:t>הבטל''מי</a:t>
            </a:r>
            <a:endParaRPr lang="he-IL" sz="3600" b="1" dirty="0">
              <a:solidFill>
                <a:srgbClr val="C00000"/>
              </a:solidFill>
            </a:endParaRPr>
          </a:p>
        </p:txBody>
      </p:sp>
    </p:spTree>
    <p:extLst>
      <p:ext uri="{BB962C8B-B14F-4D97-AF65-F5344CB8AC3E}">
        <p14:creationId xmlns:p14="http://schemas.microsoft.com/office/powerpoint/2010/main" val="302461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CAA1070-FF8C-4E17-9D22-B8AE9EA15B5B}"/>
              </a:ext>
            </a:extLst>
          </p:cNvPr>
          <p:cNvPicPr>
            <a:picLocks noChangeAspect="1"/>
          </p:cNvPicPr>
          <p:nvPr/>
        </p:nvPicPr>
        <p:blipFill>
          <a:blip r:embed="rId2"/>
          <a:stretch>
            <a:fillRect/>
          </a:stretch>
        </p:blipFill>
        <p:spPr>
          <a:xfrm>
            <a:off x="295275" y="1123944"/>
            <a:ext cx="5800725" cy="3979069"/>
          </a:xfrm>
          <a:prstGeom prst="rect">
            <a:avLst/>
          </a:prstGeom>
          <a:ln w="19050">
            <a:solidFill>
              <a:srgbClr val="C00000"/>
            </a:solidFill>
          </a:ln>
        </p:spPr>
      </p:pic>
      <p:pic>
        <p:nvPicPr>
          <p:cNvPr id="4" name="Picture 2">
            <a:extLst>
              <a:ext uri="{FF2B5EF4-FFF2-40B4-BE49-F238E27FC236}">
                <a16:creationId xmlns:a16="http://schemas.microsoft.com/office/drawing/2014/main" id="{5BBC31BE-84CA-41A8-AD7F-41B47D1FE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457" y="626258"/>
            <a:ext cx="5477643" cy="497444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21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BBEAF-9F9E-4809-B57E-1FDEEA546AA6}"/>
              </a:ext>
            </a:extLst>
          </p:cNvPr>
          <p:cNvSpPr>
            <a:spLocks noGrp="1"/>
          </p:cNvSpPr>
          <p:nvPr>
            <p:ph type="title"/>
          </p:nvPr>
        </p:nvSpPr>
        <p:spPr>
          <a:xfrm>
            <a:off x="976876" y="1871708"/>
            <a:ext cx="4544357" cy="2151652"/>
          </a:xfrm>
        </p:spPr>
        <p:txBody>
          <a:bodyPr/>
          <a:lstStyle/>
          <a:p>
            <a:r>
              <a:rPr lang="he-IL" b="1" dirty="0">
                <a:solidFill>
                  <a:srgbClr val="C00000"/>
                </a:solidFill>
              </a:rPr>
              <a:t>גם זה פתרון....</a:t>
            </a:r>
          </a:p>
        </p:txBody>
      </p:sp>
      <p:pic>
        <p:nvPicPr>
          <p:cNvPr id="3074" name="Picture 2" descr="פערים ודרקונים: כיצד שינו מפות את יחסנו אל הסביבה - הקצה - הארץ">
            <a:extLst>
              <a:ext uri="{FF2B5EF4-FFF2-40B4-BE49-F238E27FC236}">
                <a16:creationId xmlns:a16="http://schemas.microsoft.com/office/drawing/2014/main" id="{FA0F3736-217F-4FF8-A47F-4829EB324A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744726"/>
            <a:ext cx="5119123" cy="5368547"/>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1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Deir El-Balah camp. © 2016 UNRWA Photo by Tamer Hamam">
            <a:extLst>
              <a:ext uri="{FF2B5EF4-FFF2-40B4-BE49-F238E27FC236}">
                <a16:creationId xmlns:a16="http://schemas.microsoft.com/office/drawing/2014/main" id="{30F9FC77-E0B6-403F-9070-1401D07092B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694" r="1" b="4917"/>
          <a:stretch/>
        </p:blipFill>
        <p:spPr bwMode="auto">
          <a:xfrm>
            <a:off x="1052256" y="825412"/>
            <a:ext cx="10510479" cy="58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05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4DE850-D30E-4F2B-AB7C-00E0AD39DC27}"/>
              </a:ext>
            </a:extLst>
          </p:cNvPr>
          <p:cNvSpPr>
            <a:spLocks noGrp="1"/>
          </p:cNvSpPr>
          <p:nvPr>
            <p:ph type="title"/>
          </p:nvPr>
        </p:nvSpPr>
        <p:spPr/>
        <p:txBody>
          <a:bodyPr/>
          <a:lstStyle/>
          <a:p>
            <a:endParaRPr lang="he-IL"/>
          </a:p>
        </p:txBody>
      </p:sp>
      <p:pic>
        <p:nvPicPr>
          <p:cNvPr id="2050" name="Picture 2" descr="Or Heller אור הלר on Twitter: &quot;חוף הים של עזה, היום. חומר למחשבה.… &quot;">
            <a:extLst>
              <a:ext uri="{FF2B5EF4-FFF2-40B4-BE49-F238E27FC236}">
                <a16:creationId xmlns:a16="http://schemas.microsoft.com/office/drawing/2014/main" id="{FB5375BE-61A1-46D7-A04E-C4DDDD9705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016" y="2967584"/>
            <a:ext cx="5373253" cy="3489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המנגנון לשיקום רצועת עזה | תיאום פעולות הממשלה בשטחים">
            <a:extLst>
              <a:ext uri="{FF2B5EF4-FFF2-40B4-BE49-F238E27FC236}">
                <a16:creationId xmlns:a16="http://schemas.microsoft.com/office/drawing/2014/main" id="{C206D386-EA2E-44CD-9777-686B9B366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885" y="226141"/>
            <a:ext cx="8775290" cy="2632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מתנה מקטאר: שכונת ענק נחנכה ברצועת עזה">
            <a:extLst>
              <a:ext uri="{FF2B5EF4-FFF2-40B4-BE49-F238E27FC236}">
                <a16:creationId xmlns:a16="http://schemas.microsoft.com/office/drawing/2014/main" id="{C464AB3B-096F-4379-BA3E-B6EA467BA1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348" y="2997712"/>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8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חלוקת ישראל לאיזורים - שכבת כיתות ו' תשע&quot;ו">
            <a:extLst>
              <a:ext uri="{FF2B5EF4-FFF2-40B4-BE49-F238E27FC236}">
                <a16:creationId xmlns:a16="http://schemas.microsoft.com/office/drawing/2014/main" id="{45B23087-8554-45A5-975C-EAB4EFA3D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89" y="229829"/>
            <a:ext cx="2221476" cy="6151779"/>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7172" name="Picture 4" descr="חינוך">
            <a:extLst>
              <a:ext uri="{FF2B5EF4-FFF2-40B4-BE49-F238E27FC236}">
                <a16:creationId xmlns:a16="http://schemas.microsoft.com/office/drawing/2014/main" id="{80B56837-6ABB-4CE7-B6C4-454267394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057" y="3680187"/>
            <a:ext cx="3785788" cy="2533036"/>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7174" name="Picture 6" descr="חינוך">
            <a:extLst>
              <a:ext uri="{FF2B5EF4-FFF2-40B4-BE49-F238E27FC236}">
                <a16:creationId xmlns:a16="http://schemas.microsoft.com/office/drawing/2014/main" id="{2E4CB645-F671-4740-8060-55C756E46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038" y="229830"/>
            <a:ext cx="3653573" cy="6151778"/>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AD5146B4-CBA6-4C3E-A4DC-CB90F8E56D6D}"/>
              </a:ext>
            </a:extLst>
          </p:cNvPr>
          <p:cNvSpPr txBox="1"/>
          <p:nvPr/>
        </p:nvSpPr>
        <p:spPr>
          <a:xfrm>
            <a:off x="2899955" y="1445623"/>
            <a:ext cx="4606834" cy="1569660"/>
          </a:xfrm>
          <a:prstGeom prst="rect">
            <a:avLst/>
          </a:prstGeom>
          <a:noFill/>
        </p:spPr>
        <p:txBody>
          <a:bodyPr wrap="square" rtlCol="1">
            <a:spAutoFit/>
          </a:bodyPr>
          <a:lstStyle/>
          <a:p>
            <a:pPr algn="ctr"/>
            <a:r>
              <a:rPr lang="he-IL" sz="3200" b="1" dirty="0">
                <a:solidFill>
                  <a:srgbClr val="C00000"/>
                </a:solidFill>
                <a:effectLst>
                  <a:outerShdw blurRad="38100" dist="38100" dir="2700000" algn="tl">
                    <a:srgbClr val="000000">
                      <a:alpha val="43137"/>
                    </a:srgbClr>
                  </a:outerShdw>
                </a:effectLst>
              </a:rPr>
              <a:t>אז לאן הסיור? </a:t>
            </a:r>
          </a:p>
          <a:p>
            <a:pPr algn="ctr"/>
            <a:r>
              <a:rPr lang="he-IL" sz="3200" b="1" dirty="0">
                <a:solidFill>
                  <a:srgbClr val="C00000"/>
                </a:solidFill>
                <a:effectLst>
                  <a:outerShdw blurRad="38100" dist="38100" dir="2700000" algn="tl">
                    <a:srgbClr val="000000">
                      <a:alpha val="43137"/>
                    </a:srgbClr>
                  </a:outerShdw>
                </a:effectLst>
              </a:rPr>
              <a:t>לדרום? לנגב? </a:t>
            </a:r>
          </a:p>
          <a:p>
            <a:pPr algn="ctr"/>
            <a:r>
              <a:rPr lang="he-IL" sz="3200" b="1" dirty="0">
                <a:solidFill>
                  <a:srgbClr val="C00000"/>
                </a:solidFill>
                <a:effectLst>
                  <a:outerShdw blurRad="38100" dist="38100" dir="2700000" algn="tl">
                    <a:srgbClr val="000000">
                      <a:alpha val="43137"/>
                    </a:srgbClr>
                  </a:outerShdw>
                </a:effectLst>
              </a:rPr>
              <a:t>ל'עוטף עזה'?...</a:t>
            </a:r>
          </a:p>
        </p:txBody>
      </p:sp>
    </p:spTree>
    <p:extLst>
      <p:ext uri="{BB962C8B-B14F-4D97-AF65-F5344CB8AC3E}">
        <p14:creationId xmlns:p14="http://schemas.microsoft.com/office/powerpoint/2010/main" val="360779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613E7D-FA65-453D-B547-1EC21ACE2162}"/>
              </a:ext>
            </a:extLst>
          </p:cNvPr>
          <p:cNvSpPr>
            <a:spLocks noGrp="1"/>
          </p:cNvSpPr>
          <p:nvPr>
            <p:ph type="title"/>
          </p:nvPr>
        </p:nvSpPr>
        <p:spPr>
          <a:xfrm>
            <a:off x="1480457" y="129994"/>
            <a:ext cx="9675223" cy="470897"/>
          </a:xfrm>
        </p:spPr>
        <p:txBody>
          <a:bodyPr>
            <a:noAutofit/>
          </a:bodyPr>
          <a:lstStyle/>
          <a:p>
            <a:pPr algn="ctr"/>
            <a:r>
              <a:rPr lang="he-IL" sz="3600" b="1" dirty="0">
                <a:solidFill>
                  <a:srgbClr val="C00000"/>
                </a:solidFill>
                <a:effectLst>
                  <a:outerShdw blurRad="38100" dist="38100" dir="2700000" algn="tl">
                    <a:srgbClr val="000000">
                      <a:alpha val="43137"/>
                    </a:srgbClr>
                  </a:outerShdw>
                </a:effectLst>
              </a:rPr>
              <a:t>אז מה כדאי לברר בסיור? </a:t>
            </a:r>
          </a:p>
        </p:txBody>
      </p:sp>
      <p:sp>
        <p:nvSpPr>
          <p:cNvPr id="3" name="מציין מיקום תוכן 2">
            <a:extLst>
              <a:ext uri="{FF2B5EF4-FFF2-40B4-BE49-F238E27FC236}">
                <a16:creationId xmlns:a16="http://schemas.microsoft.com/office/drawing/2014/main" id="{93B61E50-B336-4FE0-95B1-7A5E40F19328}"/>
              </a:ext>
            </a:extLst>
          </p:cNvPr>
          <p:cNvSpPr>
            <a:spLocks noGrp="1"/>
          </p:cNvSpPr>
          <p:nvPr>
            <p:ph idx="1"/>
          </p:nvPr>
        </p:nvSpPr>
        <p:spPr>
          <a:xfrm>
            <a:off x="1480457" y="766354"/>
            <a:ext cx="9675223" cy="6635931"/>
          </a:xfrm>
          <a:ln w="28575">
            <a:solidFill>
              <a:srgbClr val="C00000"/>
            </a:solidFill>
          </a:ln>
        </p:spPr>
        <p:txBody>
          <a:bodyPr>
            <a:noAutofit/>
          </a:bodyPr>
          <a:lstStyle/>
          <a:p>
            <a:pPr marL="342900" lvl="0" indent="-342900" algn="r" rtl="1">
              <a:lnSpc>
                <a:spcPct val="100000"/>
              </a:lnSpc>
              <a:spcAft>
                <a:spcPts val="1000"/>
              </a:spcAft>
              <a:buFont typeface="+mj-cs"/>
              <a:buAutoNum type="hebrew2Minus"/>
            </a:pPr>
            <a:r>
              <a:rPr lang="he-IL" sz="1400" b="1" u="sng" dirty="0">
                <a:solidFill>
                  <a:srgbClr val="C00000"/>
                </a:solidFill>
                <a:effectLst/>
                <a:latin typeface="Calibri" panose="020F0502020204030204" pitchFamily="34" charset="0"/>
                <a:ea typeface="Calibri" panose="020F0502020204030204" pitchFamily="34" charset="0"/>
              </a:rPr>
              <a:t>בטחון לאומי וצבא:</a:t>
            </a:r>
            <a:endParaRPr lang="en-US" sz="1400" b="1" dirty="0">
              <a:solidFill>
                <a:srgbClr val="C00000"/>
              </a:solidFill>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מהי תפיסת הבטחון כלפי עזה  6  וחצי שנים לאחר 'צוק איתן'? </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האם קיבלנו מושג מה יקרה בעת חירום נוספת במרחב היישובים? פינוי? </a:t>
            </a:r>
            <a:r>
              <a:rPr lang="he-IL" sz="14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תיגבור</a:t>
            </a: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מה תהיה מטרת הסבב הבא- אם יתרחש? כיצד תוגדר לצה''ל?</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lvl="0" indent="0" algn="r" rtl="1">
              <a:lnSpc>
                <a:spcPct val="100000"/>
              </a:lnSpc>
              <a:spcAft>
                <a:spcPts val="1000"/>
              </a:spcAft>
              <a:buNone/>
            </a:pPr>
            <a:r>
              <a:rPr lang="he-IL" sz="1400" b="1" dirty="0">
                <a:solidFill>
                  <a:srgbClr val="C00000"/>
                </a:solidFill>
                <a:effectLst/>
                <a:latin typeface="Calibri" panose="020F0502020204030204" pitchFamily="34" charset="0"/>
                <a:ea typeface="Calibri" panose="020F0502020204030204" pitchFamily="34" charset="0"/>
              </a:rPr>
              <a:t>ב-  </a:t>
            </a:r>
            <a:r>
              <a:rPr lang="he-IL" sz="1400" b="1" u="sng" dirty="0">
                <a:solidFill>
                  <a:srgbClr val="C00000"/>
                </a:solidFill>
                <a:effectLst/>
                <a:latin typeface="Calibri" panose="020F0502020204030204" pitchFamily="34" charset="0"/>
                <a:ea typeface="Calibri" panose="020F0502020204030204" pitchFamily="34" charset="0"/>
              </a:rPr>
              <a:t>מדיני:</a:t>
            </a:r>
            <a:endParaRPr lang="en-US" sz="1400" b="1" dirty="0">
              <a:solidFill>
                <a:srgbClr val="C00000"/>
              </a:solidFill>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מה ישראל רוצה מול חמאס? האם קיבלנו תמונה מאוזנת של אינטרסים-שאיפות-שיטות?</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lvl="0" indent="0" algn="r" rtl="1">
              <a:lnSpc>
                <a:spcPct val="100000"/>
              </a:lnSpc>
              <a:spcAft>
                <a:spcPts val="1000"/>
              </a:spcAft>
              <a:buNone/>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2.    ואם המענה הוא: עבורם זה רק שלב [כמו </a:t>
            </a:r>
            <a:r>
              <a:rPr lang="he-IL" sz="14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אש''פ</a:t>
            </a: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בזמנו] – אז עם מי כן לדבר על עזה?</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האם הבנו מה המדיניות של ישראל </a:t>
            </a:r>
            <a:r>
              <a:rPr lang="he-IL" sz="14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בענין</a:t>
            </a: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פתחי יציאה לעזה: נמל? אויר? </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חילופי שטחים משולשים: מצרים-עזה-ישראל-</a:t>
            </a:r>
            <a:r>
              <a:rPr lang="he-IL" sz="14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יו''ש</a:t>
            </a: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אפשרות סבירה? </a:t>
            </a:r>
            <a:endPar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lvl="0" indent="0" algn="r" rtl="1">
              <a:lnSpc>
                <a:spcPct val="100000"/>
              </a:lnSpc>
              <a:spcAft>
                <a:spcPts val="1000"/>
              </a:spcAft>
              <a:buNone/>
            </a:pPr>
            <a:r>
              <a:rPr lang="he-IL" sz="1400" b="1" u="sng" dirty="0">
                <a:solidFill>
                  <a:srgbClr val="C00000"/>
                </a:solidFill>
                <a:effectLst/>
                <a:latin typeface="Calibri" panose="020F0502020204030204" pitchFamily="34" charset="0"/>
                <a:ea typeface="Calibri" panose="020F0502020204030204" pitchFamily="34" charset="0"/>
              </a:rPr>
              <a:t>ג-</a:t>
            </a:r>
            <a:r>
              <a:rPr lang="he-IL" sz="1400" u="sng" dirty="0">
                <a:effectLst/>
                <a:latin typeface="Calibri" panose="020F0502020204030204" pitchFamily="34" charset="0"/>
                <a:ea typeface="Calibri" panose="020F0502020204030204" pitchFamily="34" charset="0"/>
              </a:rPr>
              <a:t> </a:t>
            </a:r>
            <a:r>
              <a:rPr lang="he-IL" sz="1400" b="1" u="sng" dirty="0">
                <a:solidFill>
                  <a:srgbClr val="C00000"/>
                </a:solidFill>
                <a:effectLst/>
                <a:latin typeface="Calibri" panose="020F0502020204030204" pitchFamily="34" charset="0"/>
                <a:ea typeface="Calibri" panose="020F0502020204030204" pitchFamily="34" charset="0"/>
              </a:rPr>
              <a:t>כלכלי-חברתי</a:t>
            </a:r>
            <a:endParaRPr lang="en-US" sz="1400" b="1" dirty="0">
              <a:solidFill>
                <a:srgbClr val="C00000"/>
              </a:solidFill>
              <a:effectLst/>
              <a:latin typeface="Calibri" panose="020F0502020204030204" pitchFamily="34" charset="0"/>
              <a:ea typeface="Calibri" panose="020F0502020204030204" pitchFamily="34" charset="0"/>
            </a:endParaRPr>
          </a:p>
          <a:p>
            <a:pPr marL="342900" lvl="0" indent="-342900" algn="r" rtl="1">
              <a:lnSpc>
                <a:spcPct val="100000"/>
              </a:lnSpc>
              <a:spcAft>
                <a:spcPts val="1000"/>
              </a:spcAft>
              <a:buFont typeface="+mj-lt"/>
              <a:buAutoNum type="arabicPeriod"/>
            </a:pPr>
            <a:r>
              <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מצבה של החקלאות בנגב המערבי- מי ימשיך ואיך?</a:t>
            </a:r>
            <a:r>
              <a:rPr lang="en-US"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he-IL" sz="1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0" lvl="0" indent="0" algn="r" rtl="1">
              <a:lnSpc>
                <a:spcPct val="100000"/>
              </a:lnSpc>
              <a:spcAft>
                <a:spcPts val="1000"/>
              </a:spcAft>
              <a:buNone/>
            </a:pPr>
            <a:r>
              <a:rPr lang="he-IL" sz="1400" dirty="0">
                <a:solidFill>
                  <a:srgbClr val="002060"/>
                </a:solidFill>
                <a:effectLst>
                  <a:outerShdw blurRad="38100" dist="38100" dir="2700000" algn="tl">
                    <a:srgbClr val="000000">
                      <a:alpha val="43137"/>
                    </a:srgbClr>
                  </a:outerShdw>
                </a:effectLst>
              </a:rPr>
              <a:t>2.    מה העתיד התעסוקתי ב'עוטף? מה המגוון האנושי והכלכלי הנכון למרחב? </a:t>
            </a:r>
          </a:p>
          <a:p>
            <a:pPr marL="0" indent="0">
              <a:lnSpc>
                <a:spcPct val="100000"/>
              </a:lnSpc>
              <a:buNone/>
            </a:pPr>
            <a:r>
              <a:rPr lang="he-IL" sz="1400" dirty="0">
                <a:solidFill>
                  <a:srgbClr val="002060"/>
                </a:solidFill>
                <a:effectLst>
                  <a:outerShdw blurRad="38100" dist="38100" dir="2700000" algn="tl">
                    <a:srgbClr val="000000">
                      <a:alpha val="43137"/>
                    </a:srgbClr>
                  </a:outerShdw>
                </a:effectLst>
              </a:rPr>
              <a:t>3.   האם ניתן לומר שאי היציבות </a:t>
            </a:r>
            <a:r>
              <a:rPr lang="he-IL" sz="1400" dirty="0" err="1">
                <a:solidFill>
                  <a:srgbClr val="002060"/>
                </a:solidFill>
                <a:effectLst>
                  <a:outerShdw blurRad="38100" dist="38100" dir="2700000" algn="tl">
                    <a:srgbClr val="000000">
                      <a:alpha val="43137"/>
                    </a:srgbClr>
                  </a:outerShdw>
                </a:effectLst>
              </a:rPr>
              <a:t>הבטחונית</a:t>
            </a:r>
            <a:r>
              <a:rPr lang="he-IL" sz="1400" dirty="0">
                <a:solidFill>
                  <a:srgbClr val="002060"/>
                </a:solidFill>
                <a:effectLst>
                  <a:outerShdw blurRad="38100" dist="38100" dir="2700000" algn="tl">
                    <a:srgbClr val="000000">
                      <a:alpha val="43137"/>
                    </a:srgbClr>
                  </a:outerShdw>
                </a:effectLst>
              </a:rPr>
              <a:t> עשתה טוב ל'עוטף'? למה? </a:t>
            </a:r>
          </a:p>
        </p:txBody>
      </p:sp>
    </p:spTree>
    <p:extLst>
      <p:ext uri="{BB962C8B-B14F-4D97-AF65-F5344CB8AC3E}">
        <p14:creationId xmlns:p14="http://schemas.microsoft.com/office/powerpoint/2010/main" val="301693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5FFE6E-1A3A-4F36-91F0-D6573C9EF4DF}"/>
              </a:ext>
            </a:extLst>
          </p:cNvPr>
          <p:cNvSpPr>
            <a:spLocks noGrp="1"/>
          </p:cNvSpPr>
          <p:nvPr>
            <p:ph type="title"/>
          </p:nvPr>
        </p:nvSpPr>
        <p:spPr>
          <a:xfrm>
            <a:off x="838200" y="418012"/>
            <a:ext cx="10515600" cy="263026"/>
          </a:xfrm>
        </p:spPr>
        <p:txBody>
          <a:bodyPr>
            <a:normAutofit fontScale="90000"/>
          </a:bodyPr>
          <a:lstStyle/>
          <a:p>
            <a:pPr algn="ctr"/>
            <a:r>
              <a:rPr lang="he-IL" sz="3600" b="1" dirty="0">
                <a:solidFill>
                  <a:srgbClr val="C00000"/>
                </a:solidFill>
                <a:effectLst>
                  <a:outerShdw blurRad="38100" dist="38100" dir="2700000" algn="tl">
                    <a:srgbClr val="000000">
                      <a:alpha val="43137"/>
                    </a:srgbClr>
                  </a:outerShdw>
                </a:effectLst>
              </a:rPr>
              <a:t>מישור חוף הנגב - מאפיינים פיזיים</a:t>
            </a:r>
          </a:p>
        </p:txBody>
      </p:sp>
      <p:sp>
        <p:nvSpPr>
          <p:cNvPr id="3" name="מציין מיקום תוכן 2">
            <a:extLst>
              <a:ext uri="{FF2B5EF4-FFF2-40B4-BE49-F238E27FC236}">
                <a16:creationId xmlns:a16="http://schemas.microsoft.com/office/drawing/2014/main" id="{8485D254-7792-4AD1-9CB1-59D1138CDC0D}"/>
              </a:ext>
            </a:extLst>
          </p:cNvPr>
          <p:cNvSpPr>
            <a:spLocks noGrp="1"/>
          </p:cNvSpPr>
          <p:nvPr>
            <p:ph idx="1"/>
          </p:nvPr>
        </p:nvSpPr>
        <p:spPr>
          <a:xfrm>
            <a:off x="720436" y="1126836"/>
            <a:ext cx="10760364" cy="5050127"/>
          </a:xfrm>
          <a:ln w="28575">
            <a:solidFill>
              <a:srgbClr val="C00000"/>
            </a:solidFill>
          </a:ln>
        </p:spPr>
        <p:txBody>
          <a:bodyPr>
            <a:normAutofit fontScale="85000" lnSpcReduction="10000"/>
          </a:bodyPr>
          <a:lstStyle/>
          <a:p>
            <a:pPr>
              <a:buFont typeface="Wingdings" panose="05000000000000000000" pitchFamily="2" charset="2"/>
              <a:buChar char="v"/>
            </a:pPr>
            <a:endParaRPr lang="he-IL" b="0" i="0" dirty="0">
              <a:solidFill>
                <a:srgbClr val="002060"/>
              </a:solidFill>
              <a:effectLst/>
              <a:latin typeface="Arial" panose="020B0604020202020204" pitchFamily="34" charset="0"/>
            </a:endParaRPr>
          </a:p>
          <a:p>
            <a:pPr>
              <a:buFont typeface="Wingdings" panose="05000000000000000000" pitchFamily="2" charset="2"/>
              <a:buChar char="v"/>
            </a:pPr>
            <a:r>
              <a:rPr lang="he-IL" b="0" i="0" dirty="0">
                <a:solidFill>
                  <a:srgbClr val="002060"/>
                </a:solidFill>
                <a:effectLst/>
                <a:latin typeface="Arial" panose="020B0604020202020204" pitchFamily="34" charset="0"/>
              </a:rPr>
              <a:t> בנגב מגיע מישור החוף לרוחב  כ - 40 ק"מ בחלקו הדרומי. גבולותיו המזרחיים של האזור קשים להגדרה משום שאינם בולטים בנוף. המאפיין הבולט של אזור זה הם החולות הרבים המכסים ברציפות את רוב השטח, ודומים באופיים לחולות של צפון הנגב.</a:t>
            </a:r>
          </a:p>
          <a:p>
            <a:pPr>
              <a:buFont typeface="Wingdings" panose="05000000000000000000" pitchFamily="2" charset="2"/>
              <a:buChar char="v"/>
            </a:pPr>
            <a:r>
              <a:rPr lang="he-IL" b="1" i="0" dirty="0">
                <a:solidFill>
                  <a:srgbClr val="002060"/>
                </a:solidFill>
                <a:effectLst/>
                <a:latin typeface="Arial" panose="020B0604020202020204" pitchFamily="34" charset="0"/>
              </a:rPr>
              <a:t> רכסי הכורכר:</a:t>
            </a:r>
            <a:r>
              <a:rPr lang="he-IL" b="0" i="0" dirty="0">
                <a:solidFill>
                  <a:srgbClr val="002060"/>
                </a:solidFill>
                <a:effectLst/>
                <a:latin typeface="Arial" panose="020B0604020202020204" pitchFamily="34" charset="0"/>
              </a:rPr>
              <a:t> במישור חוף הנגב, יש חמישה רכסי כורכר לעומת השלושה הקיימים בשרון. הרכסים אינם רצופים והם מכוסים בחלקם בחולות ובאדמות סחף ו</a:t>
            </a:r>
            <a:r>
              <a:rPr lang="he-IL" b="1" i="0" u="none" strike="noStrike" dirty="0">
                <a:solidFill>
                  <a:srgbClr val="002060"/>
                </a:solidFill>
                <a:effectLst/>
                <a:latin typeface="Arial" panose="020B0604020202020204" pitchFamily="34" charset="0"/>
                <a:hlinkClick r:id="rId2">
                  <a:extLst>
                    <a:ext uri="{A12FA001-AC4F-418D-AE19-62706E023703}">
                      <ahyp:hlinkClr xmlns:ahyp="http://schemas.microsoft.com/office/drawing/2018/hyperlinkcolor" val="tx"/>
                    </a:ext>
                  </a:extLst>
                </a:hlinkClick>
              </a:rPr>
              <a:t>לס</a:t>
            </a:r>
            <a:r>
              <a:rPr lang="he-IL" b="0" i="0" dirty="0">
                <a:solidFill>
                  <a:srgbClr val="002060"/>
                </a:solidFill>
                <a:effectLst/>
                <a:latin typeface="Arial" panose="020B0604020202020204" pitchFamily="34" charset="0"/>
              </a:rPr>
              <a:t>.</a:t>
            </a:r>
          </a:p>
          <a:p>
            <a:pPr>
              <a:buFont typeface="Wingdings" panose="05000000000000000000" pitchFamily="2" charset="2"/>
              <a:buChar char="v"/>
            </a:pPr>
            <a:r>
              <a:rPr lang="he-IL" b="1" i="0" dirty="0">
                <a:solidFill>
                  <a:srgbClr val="002060"/>
                </a:solidFill>
                <a:effectLst/>
                <a:latin typeface="Arial" panose="020B0604020202020204" pitchFamily="34" charset="0"/>
              </a:rPr>
              <a:t> אדמות הלס:</a:t>
            </a:r>
            <a:r>
              <a:rPr lang="he-IL" b="0" i="0" dirty="0">
                <a:solidFill>
                  <a:srgbClr val="002060"/>
                </a:solidFill>
                <a:effectLst/>
                <a:latin typeface="Arial" panose="020B0604020202020204" pitchFamily="34" charset="0"/>
              </a:rPr>
              <a:t> חלק גדול משטחו של מישור חוף הנגב מכוסה באדמות לס שמקורו במדבריות הנגב וסיני. גודלם הזעיר של גרגירי הלס והרכבם החרסיתי גורם לתפיחתם בבואם במגע עם מים. התפיחה אוטמת את הקרקע ויוצרת מעין קרום דק המונע חלחול של מים לתוך הקרקע. תהליך זה גורם </a:t>
            </a:r>
            <a:r>
              <a:rPr lang="he-IL" b="0" i="0" dirty="0" err="1">
                <a:solidFill>
                  <a:srgbClr val="002060"/>
                </a:solidFill>
                <a:effectLst/>
                <a:latin typeface="Arial" panose="020B0604020202020204" pitchFamily="34" charset="0"/>
              </a:rPr>
              <a:t>לשטפונות</a:t>
            </a:r>
            <a:r>
              <a:rPr lang="he-IL" b="0" i="0" dirty="0">
                <a:solidFill>
                  <a:srgbClr val="002060"/>
                </a:solidFill>
                <a:effectLst/>
                <a:latin typeface="Arial" panose="020B0604020202020204" pitchFamily="34" charset="0"/>
              </a:rPr>
              <a:t> וליצירת נוף של </a:t>
            </a:r>
            <a:r>
              <a:rPr lang="he-IL" b="1" i="0" u="none" strike="noStrike" dirty="0">
                <a:solidFill>
                  <a:srgbClr val="002060"/>
                </a:solidFill>
                <a:effectLst/>
                <a:latin typeface="Arial" panose="020B0604020202020204" pitchFamily="34" charset="0"/>
                <a:hlinkClick r:id="rId3">
                  <a:extLst>
                    <a:ext uri="{A12FA001-AC4F-418D-AE19-62706E023703}">
                      <ahyp:hlinkClr xmlns:ahyp="http://schemas.microsoft.com/office/drawing/2018/hyperlinkcolor" val="tx"/>
                    </a:ext>
                  </a:extLst>
                </a:hlinkClick>
              </a:rPr>
              <a:t>בתרונות</a:t>
            </a:r>
            <a:r>
              <a:rPr lang="he-IL" b="0" i="0" dirty="0">
                <a:solidFill>
                  <a:srgbClr val="002060"/>
                </a:solidFill>
                <a:effectLst/>
                <a:latin typeface="Arial" panose="020B0604020202020204" pitchFamily="34" charset="0"/>
              </a:rPr>
              <a:t>.</a:t>
            </a:r>
          </a:p>
          <a:p>
            <a:pPr>
              <a:buFont typeface="Wingdings" panose="05000000000000000000" pitchFamily="2" charset="2"/>
              <a:buChar char="v"/>
            </a:pPr>
            <a:r>
              <a:rPr lang="he-IL" b="1" i="0" dirty="0">
                <a:solidFill>
                  <a:srgbClr val="002060"/>
                </a:solidFill>
                <a:effectLst/>
                <a:latin typeface="Arial" panose="020B0604020202020204" pitchFamily="34" charset="0"/>
              </a:rPr>
              <a:t> אגן נחל הבשור:</a:t>
            </a:r>
            <a:r>
              <a:rPr lang="he-IL" b="0" i="0" dirty="0">
                <a:solidFill>
                  <a:srgbClr val="002060"/>
                </a:solidFill>
                <a:effectLst/>
                <a:latin typeface="Arial" panose="020B0604020202020204" pitchFamily="34" charset="0"/>
              </a:rPr>
              <a:t> את מרכזו של האזור תופס </a:t>
            </a:r>
            <a:r>
              <a:rPr lang="he-IL" b="1" i="0" u="none" strike="noStrike" dirty="0">
                <a:solidFill>
                  <a:srgbClr val="002060"/>
                </a:solidFill>
                <a:effectLst/>
                <a:latin typeface="Arial" panose="020B0604020202020204" pitchFamily="34" charset="0"/>
                <a:hlinkClick r:id="rId4">
                  <a:extLst>
                    <a:ext uri="{A12FA001-AC4F-418D-AE19-62706E023703}">
                      <ahyp:hlinkClr xmlns:ahyp="http://schemas.microsoft.com/office/drawing/2018/hyperlinkcolor" val="tx"/>
                    </a:ext>
                  </a:extLst>
                </a:hlinkClick>
              </a:rPr>
              <a:t>אגן הניקוז</a:t>
            </a:r>
            <a:r>
              <a:rPr lang="he-IL" b="0" i="0" dirty="0">
                <a:solidFill>
                  <a:srgbClr val="002060"/>
                </a:solidFill>
                <a:effectLst/>
                <a:latin typeface="Arial" panose="020B0604020202020204" pitchFamily="34" charset="0"/>
              </a:rPr>
              <a:t> של נחל הבשור. נחל הבשור הוא בעל אגן הניקוז הגדול ביותר בין נחלי ארץ ישראל. שטח אגן הניקוז כ - 3,000 קמ"ר ויובליו העיליים מגיעים עד להר חברון ולמרכז הנגב. למרות שחלקו התחתון זורם באזור צחיח יחסית הזרימות בו חזקות למדי בשל מקורותיו ההרריים. אל נחל הבשור </a:t>
            </a:r>
            <a:r>
              <a:rPr lang="he-IL" b="0" i="0" dirty="0" err="1">
                <a:solidFill>
                  <a:srgbClr val="002060"/>
                </a:solidFill>
                <a:effectLst/>
                <a:latin typeface="Arial" panose="020B0604020202020204" pitchFamily="34" charset="0"/>
              </a:rPr>
              <a:t>ניקווים</a:t>
            </a:r>
            <a:r>
              <a:rPr lang="he-IL" b="0" i="0" dirty="0">
                <a:solidFill>
                  <a:srgbClr val="002060"/>
                </a:solidFill>
                <a:effectLst/>
                <a:latin typeface="Arial" panose="020B0604020202020204" pitchFamily="34" charset="0"/>
              </a:rPr>
              <a:t> מספר נחלים גדולים כגון נחל גרר ונחל באר שבע.</a:t>
            </a:r>
          </a:p>
          <a:p>
            <a:pPr>
              <a:buFont typeface="Wingdings" panose="05000000000000000000" pitchFamily="2" charset="2"/>
              <a:buChar char="v"/>
            </a:pPr>
            <a:endParaRPr lang="he-IL" dirty="0">
              <a:solidFill>
                <a:srgbClr val="002060"/>
              </a:solidFill>
            </a:endParaRPr>
          </a:p>
        </p:txBody>
      </p:sp>
    </p:spTree>
    <p:extLst>
      <p:ext uri="{BB962C8B-B14F-4D97-AF65-F5344CB8AC3E}">
        <p14:creationId xmlns:p14="http://schemas.microsoft.com/office/powerpoint/2010/main" val="134628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54F3B2-9FE9-4537-9FA1-B0E9716FC8CC}"/>
              </a:ext>
            </a:extLst>
          </p:cNvPr>
          <p:cNvSpPr>
            <a:spLocks noGrp="1"/>
          </p:cNvSpPr>
          <p:nvPr>
            <p:ph type="title"/>
          </p:nvPr>
        </p:nvSpPr>
        <p:spPr>
          <a:xfrm>
            <a:off x="1396181" y="365126"/>
            <a:ext cx="9114504" cy="470616"/>
          </a:xfrm>
        </p:spPr>
        <p:txBody>
          <a:bodyPr>
            <a:normAutofit fontScale="90000"/>
          </a:bodyPr>
          <a:lstStyle/>
          <a:p>
            <a:pPr algn="ctr"/>
            <a:r>
              <a:rPr lang="he-IL" b="1" dirty="0">
                <a:solidFill>
                  <a:srgbClr val="C00000"/>
                </a:solidFill>
              </a:rPr>
              <a:t>מה זה?</a:t>
            </a:r>
          </a:p>
        </p:txBody>
      </p:sp>
      <p:pic>
        <p:nvPicPr>
          <p:cNvPr id="2050" name="Picture 2">
            <a:extLst>
              <a:ext uri="{FF2B5EF4-FFF2-40B4-BE49-F238E27FC236}">
                <a16:creationId xmlns:a16="http://schemas.microsoft.com/office/drawing/2014/main" id="{994A9AAF-8F04-42FB-9FC4-F9008A401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090" y="932917"/>
            <a:ext cx="8363103" cy="555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0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C893C5-3F35-4977-8ABE-2EE221E740D3}"/>
              </a:ext>
            </a:extLst>
          </p:cNvPr>
          <p:cNvSpPr>
            <a:spLocks noGrp="1"/>
          </p:cNvSpPr>
          <p:nvPr>
            <p:ph type="title"/>
          </p:nvPr>
        </p:nvSpPr>
        <p:spPr>
          <a:xfrm>
            <a:off x="1256145" y="240145"/>
            <a:ext cx="9993746" cy="1200728"/>
          </a:xfrm>
        </p:spPr>
        <p:txBody>
          <a:bodyPr>
            <a:normAutofit/>
          </a:bodyPr>
          <a:lstStyle/>
          <a:p>
            <a:pPr algn="ctr"/>
            <a:r>
              <a:rPr lang="he-IL" sz="3600" b="1" i="0" dirty="0">
                <a:solidFill>
                  <a:srgbClr val="C00000"/>
                </a:solidFill>
                <a:effectLst/>
                <a:latin typeface="Arial" panose="020B0604020202020204" pitchFamily="34" charset="0"/>
                <a:cs typeface="+mn-cs"/>
              </a:rPr>
              <a:t>עזה = </a:t>
            </a:r>
            <a:r>
              <a:rPr lang="ar-AE" sz="3600" b="1" i="0" dirty="0">
                <a:solidFill>
                  <a:srgbClr val="C00000"/>
                </a:solidFill>
                <a:effectLst/>
                <a:latin typeface="Arial" panose="020B0604020202020204" pitchFamily="34" charset="0"/>
                <a:cs typeface="+mn-cs"/>
              </a:rPr>
              <a:t>غزة</a:t>
            </a:r>
            <a:r>
              <a:rPr lang="he-IL" sz="3600" b="1" i="0" dirty="0">
                <a:solidFill>
                  <a:srgbClr val="C00000"/>
                </a:solidFill>
                <a:effectLst/>
                <a:latin typeface="Arial" panose="020B0604020202020204" pitchFamily="34" charset="0"/>
                <a:cs typeface="+mn-cs"/>
              </a:rPr>
              <a:t> = גזה = </a:t>
            </a:r>
            <a:r>
              <a:rPr lang="en-US" sz="4000" b="1" i="1" dirty="0">
                <a:solidFill>
                  <a:srgbClr val="C00000"/>
                </a:solidFill>
                <a:effectLst/>
                <a:cs typeface="+mn-cs"/>
              </a:rPr>
              <a:t>G</a:t>
            </a:r>
            <a:r>
              <a:rPr lang="he-IL" sz="4000" b="1" i="1" dirty="0" err="1">
                <a:solidFill>
                  <a:srgbClr val="C00000"/>
                </a:solidFill>
                <a:effectLst/>
                <a:cs typeface="+mn-cs"/>
              </a:rPr>
              <a:t>hazza</a:t>
            </a:r>
            <a:r>
              <a:rPr lang="he-IL" sz="3600" b="1" i="0" dirty="0">
                <a:solidFill>
                  <a:srgbClr val="C00000"/>
                </a:solidFill>
                <a:effectLst/>
                <a:latin typeface="Arial" panose="020B0604020202020204" pitchFamily="34" charset="0"/>
                <a:cs typeface="+mn-cs"/>
              </a:rPr>
              <a:t> = </a:t>
            </a:r>
            <a:r>
              <a:rPr lang="en-US" sz="3600" b="1" i="0" dirty="0">
                <a:solidFill>
                  <a:srgbClr val="C00000"/>
                </a:solidFill>
                <a:effectLst/>
                <a:latin typeface="Linux Libertine"/>
                <a:cs typeface="+mn-cs"/>
              </a:rPr>
              <a:t>Gauze</a:t>
            </a:r>
            <a:br>
              <a:rPr lang="en-US" sz="3600" b="1" i="0" dirty="0">
                <a:solidFill>
                  <a:srgbClr val="C00000"/>
                </a:solidFill>
                <a:effectLst/>
                <a:latin typeface="Linux Libertine"/>
                <a:cs typeface="+mn-cs"/>
              </a:rPr>
            </a:br>
            <a:endParaRPr lang="he-IL" sz="3600" b="1" dirty="0">
              <a:solidFill>
                <a:srgbClr val="C00000"/>
              </a:solidFill>
              <a:cs typeface="+mn-cs"/>
            </a:endParaRPr>
          </a:p>
        </p:txBody>
      </p:sp>
      <p:pic>
        <p:nvPicPr>
          <p:cNvPr id="1026" name="Picture 2">
            <a:extLst>
              <a:ext uri="{FF2B5EF4-FFF2-40B4-BE49-F238E27FC236}">
                <a16:creationId xmlns:a16="http://schemas.microsoft.com/office/drawing/2014/main" id="{CAEF5987-27A1-449A-A02E-88C070F9BF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220" y="1354570"/>
            <a:ext cx="6930203" cy="460750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977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AD6CBD-940B-455F-B89D-32B6395A9371}"/>
              </a:ext>
            </a:extLst>
          </p:cNvPr>
          <p:cNvSpPr>
            <a:spLocks noGrp="1"/>
          </p:cNvSpPr>
          <p:nvPr>
            <p:ph type="title"/>
          </p:nvPr>
        </p:nvSpPr>
        <p:spPr>
          <a:xfrm>
            <a:off x="838200" y="365126"/>
            <a:ext cx="10515600" cy="618944"/>
          </a:xfrm>
        </p:spPr>
        <p:txBody>
          <a:bodyPr>
            <a:normAutofit fontScale="90000"/>
          </a:bodyPr>
          <a:lstStyle/>
          <a:p>
            <a:pPr algn="ctr"/>
            <a:r>
              <a:rPr lang="ar-AE" i="0" dirty="0">
                <a:solidFill>
                  <a:srgbClr val="C00000"/>
                </a:solidFill>
                <a:effectLst>
                  <a:outerShdw blurRad="38100" dist="38100" dir="2700000" algn="tl">
                    <a:srgbClr val="000000">
                      <a:alpha val="43137"/>
                    </a:srgbClr>
                  </a:outerShdw>
                </a:effectLst>
                <a:latin typeface="Arial" panose="020B0604020202020204" pitchFamily="34" charset="0"/>
              </a:rPr>
              <a:t>قطاع غزّة </a:t>
            </a:r>
            <a:r>
              <a:rPr lang="he-IL" i="0" dirty="0">
                <a:solidFill>
                  <a:srgbClr val="C00000"/>
                </a:solidFill>
                <a:effectLst>
                  <a:outerShdw blurRad="38100" dist="38100" dir="2700000" algn="tl">
                    <a:srgbClr val="000000">
                      <a:alpha val="43137"/>
                    </a:srgbClr>
                  </a:outerShdw>
                </a:effectLst>
                <a:latin typeface="Arial" panose="020B0604020202020204" pitchFamily="34" charset="0"/>
              </a:rPr>
              <a:t>=</a:t>
            </a:r>
            <a:r>
              <a:rPr lang="ar-AE" i="0" dirty="0">
                <a:solidFill>
                  <a:srgbClr val="C00000"/>
                </a:solidFill>
                <a:effectLst>
                  <a:outerShdw blurRad="38100" dist="38100" dir="2700000" algn="tl">
                    <a:srgbClr val="000000">
                      <a:alpha val="43137"/>
                    </a:srgbClr>
                  </a:outerShdw>
                </a:effectLst>
                <a:latin typeface="Arial" panose="020B0604020202020204" pitchFamily="34" charset="0"/>
              </a:rPr>
              <a:t> </a:t>
            </a:r>
            <a:r>
              <a:rPr lang="he-IL" i="0" dirty="0" err="1">
                <a:solidFill>
                  <a:srgbClr val="C00000"/>
                </a:solidFill>
                <a:effectLst>
                  <a:outerShdw blurRad="38100" dist="38100" dir="2700000" algn="tl">
                    <a:srgbClr val="000000">
                      <a:alpha val="43137"/>
                    </a:srgbClr>
                  </a:outerShdw>
                </a:effectLst>
                <a:latin typeface="Arial" panose="020B0604020202020204" pitchFamily="34" charset="0"/>
              </a:rPr>
              <a:t>קֻטַאע</a:t>
            </a:r>
            <a:r>
              <a:rPr lang="he-IL" i="0" dirty="0">
                <a:solidFill>
                  <a:srgbClr val="C00000"/>
                </a:solidFill>
                <a:effectLst>
                  <a:outerShdw blurRad="38100" dist="38100" dir="2700000" algn="tl">
                    <a:srgbClr val="000000">
                      <a:alpha val="43137"/>
                    </a:srgbClr>
                  </a:outerShdw>
                </a:effectLst>
                <a:latin typeface="Arial" panose="020B0604020202020204" pitchFamily="34" charset="0"/>
              </a:rPr>
              <a:t> </a:t>
            </a:r>
            <a:r>
              <a:rPr lang="he-IL" i="0" dirty="0" err="1">
                <a:solidFill>
                  <a:srgbClr val="C00000"/>
                </a:solidFill>
                <a:effectLst>
                  <a:outerShdw blurRad="38100" dist="38100" dir="2700000" algn="tl">
                    <a:srgbClr val="000000">
                      <a:alpha val="43137"/>
                    </a:srgbClr>
                  </a:outerShdw>
                </a:effectLst>
                <a:latin typeface="Arial" panose="020B0604020202020204" pitchFamily="34" charset="0"/>
              </a:rPr>
              <a:t>עַ'זֶּה</a:t>
            </a:r>
            <a:r>
              <a:rPr lang="he-IL" dirty="0">
                <a:solidFill>
                  <a:srgbClr val="C00000"/>
                </a:solidFill>
                <a:effectLst>
                  <a:outerShdw blurRad="38100" dist="38100" dir="2700000" algn="tl">
                    <a:srgbClr val="000000">
                      <a:alpha val="43137"/>
                    </a:srgbClr>
                  </a:outerShdw>
                </a:effectLst>
                <a:latin typeface="Arial" panose="020B0604020202020204" pitchFamily="34" charset="0"/>
              </a:rPr>
              <a:t>/</a:t>
            </a:r>
            <a:r>
              <a:rPr lang="he-IL" i="0" dirty="0">
                <a:solidFill>
                  <a:srgbClr val="C00000"/>
                </a:solidFill>
                <a:effectLst>
                  <a:outerShdw blurRad="38100" dist="38100" dir="2700000" algn="tl">
                    <a:srgbClr val="000000">
                      <a:alpha val="43137"/>
                    </a:srgbClr>
                  </a:outerShdw>
                </a:effectLst>
                <a:latin typeface="Arial" panose="020B0604020202020204" pitchFamily="34" charset="0"/>
              </a:rPr>
              <a:t>רצועת עזה  ≠ עוטף עזה</a:t>
            </a:r>
            <a:endParaRPr lang="he-IL" dirty="0">
              <a:solidFill>
                <a:srgbClr val="C00000"/>
              </a:solidFill>
              <a:effectLst>
                <a:outerShdw blurRad="38100" dist="38100" dir="2700000" algn="tl">
                  <a:srgbClr val="000000">
                    <a:alpha val="43137"/>
                  </a:srgbClr>
                </a:outerShdw>
              </a:effectLst>
            </a:endParaRPr>
          </a:p>
        </p:txBody>
      </p:sp>
      <p:sp>
        <p:nvSpPr>
          <p:cNvPr id="3" name="מציין מיקום תוכן 2">
            <a:extLst>
              <a:ext uri="{FF2B5EF4-FFF2-40B4-BE49-F238E27FC236}">
                <a16:creationId xmlns:a16="http://schemas.microsoft.com/office/drawing/2014/main" id="{79E3EC13-6BD3-429B-8303-EF27E60AE5A0}"/>
              </a:ext>
            </a:extLst>
          </p:cNvPr>
          <p:cNvSpPr>
            <a:spLocks noGrp="1"/>
          </p:cNvSpPr>
          <p:nvPr>
            <p:ph idx="1"/>
          </p:nvPr>
        </p:nvSpPr>
        <p:spPr>
          <a:xfrm>
            <a:off x="838200" y="1088572"/>
            <a:ext cx="10515600" cy="5088392"/>
          </a:xfrm>
          <a:ln w="28575">
            <a:solidFill>
              <a:srgbClr val="C00000"/>
            </a:solidFill>
          </a:ln>
        </p:spPr>
        <p:txBody>
          <a:bodyPr>
            <a:noAutofit/>
          </a:bodyPr>
          <a:lstStyle/>
          <a:p>
            <a:pPr marL="0" indent="0">
              <a:buNone/>
            </a:pPr>
            <a:endParaRPr lang="he-IL" sz="1800" b="1" i="0" dirty="0">
              <a:solidFill>
                <a:srgbClr val="002060"/>
              </a:solidFill>
              <a:effectLst/>
              <a:latin typeface="Arial" panose="020B0604020202020204" pitchFamily="34" charset="0"/>
            </a:endParaRPr>
          </a:p>
          <a:p>
            <a:pPr>
              <a:buFont typeface="Wingdings" panose="05000000000000000000" pitchFamily="2" charset="2"/>
              <a:buChar char="v"/>
            </a:pPr>
            <a:r>
              <a:rPr lang="he-IL" sz="1800" b="1" i="0" dirty="0">
                <a:solidFill>
                  <a:srgbClr val="002060"/>
                </a:solidFill>
                <a:effectLst/>
                <a:latin typeface="Arial" panose="020B0604020202020204" pitchFamily="34" charset="0"/>
              </a:rPr>
              <a:t> 40 </a:t>
            </a:r>
            <a:r>
              <a:rPr lang="he-IL" sz="1800" b="1" i="0" strike="noStrike" dirty="0">
                <a:solidFill>
                  <a:srgbClr val="002060"/>
                </a:solidFill>
                <a:effectLst/>
                <a:latin typeface="Arial" panose="020B0604020202020204" pitchFamily="34" charset="0"/>
              </a:rPr>
              <a:t>ק''מ אורך</a:t>
            </a:r>
            <a:r>
              <a:rPr lang="he-IL" sz="1800" b="1" i="0" dirty="0">
                <a:solidFill>
                  <a:srgbClr val="002060"/>
                </a:solidFill>
                <a:effectLst/>
                <a:latin typeface="Arial" panose="020B0604020202020204" pitchFamily="34" charset="0"/>
              </a:rPr>
              <a:t>, הרוחב נע בין 5.7 ל-12.5 ק''מ, השטח מקיף  כ- 365 </a:t>
            </a:r>
            <a:r>
              <a:rPr lang="he-IL" sz="1800" b="1" i="0" dirty="0" err="1">
                <a:solidFill>
                  <a:srgbClr val="002060"/>
                </a:solidFill>
                <a:effectLst/>
                <a:latin typeface="Arial" panose="020B0604020202020204" pitchFamily="34" charset="0"/>
              </a:rPr>
              <a:t>קמ</a:t>
            </a:r>
            <a:r>
              <a:rPr lang="he-IL" sz="1800" b="1" i="0" dirty="0">
                <a:solidFill>
                  <a:srgbClr val="002060"/>
                </a:solidFill>
                <a:effectLst/>
                <a:latin typeface="Arial" panose="020B0604020202020204" pitchFamily="34" charset="0"/>
              </a:rPr>
              <a:t>''ר</a:t>
            </a:r>
          </a:p>
          <a:p>
            <a:pPr>
              <a:buFont typeface="Wingdings" panose="05000000000000000000" pitchFamily="2" charset="2"/>
              <a:buChar char="v"/>
            </a:pPr>
            <a:r>
              <a:rPr lang="he-IL" sz="1800" b="1" dirty="0">
                <a:solidFill>
                  <a:srgbClr val="002060"/>
                </a:solidFill>
                <a:latin typeface="Arial" panose="020B0604020202020204" pitchFamily="34" charset="0"/>
              </a:rPr>
              <a:t> איך נוצרה? </a:t>
            </a:r>
          </a:p>
          <a:p>
            <a:pPr>
              <a:buFont typeface="Wingdings" panose="05000000000000000000" pitchFamily="2" charset="2"/>
              <a:buChar char="v"/>
            </a:pPr>
            <a:r>
              <a:rPr lang="he-IL" sz="1800" b="1" dirty="0">
                <a:solidFill>
                  <a:srgbClr val="002060"/>
                </a:solidFill>
                <a:latin typeface="Arial" panose="020B0604020202020204" pitchFamily="34" charset="0"/>
              </a:rPr>
              <a:t> בתכנית החלוקה- הגבול נועד להיות בין אשדוד לאשקלון...</a:t>
            </a:r>
          </a:p>
          <a:p>
            <a:pPr>
              <a:buFont typeface="Wingdings" panose="05000000000000000000" pitchFamily="2" charset="2"/>
              <a:buChar char="v"/>
            </a:pPr>
            <a:r>
              <a:rPr lang="he-IL" sz="1800" b="1" i="0" dirty="0">
                <a:solidFill>
                  <a:srgbClr val="002060"/>
                </a:solidFill>
                <a:effectLst/>
                <a:latin typeface="Arial" panose="020B0604020202020204" pitchFamily="34" charset="0"/>
              </a:rPr>
              <a:t> הסכמי שביתת הנשק עם מצרים ב 24 בפברואר 1949</a:t>
            </a:r>
          </a:p>
          <a:p>
            <a:pPr>
              <a:buFont typeface="Wingdings" panose="05000000000000000000" pitchFamily="2" charset="2"/>
              <a:buChar char="v"/>
            </a:pPr>
            <a:r>
              <a:rPr lang="he-IL" sz="1800" b="1" dirty="0">
                <a:solidFill>
                  <a:srgbClr val="002060"/>
                </a:solidFill>
              </a:rPr>
              <a:t> הנצחת המצב הצבאי: 'טריז' בית חנון וצומת רפיח וקביעת </a:t>
            </a:r>
            <a:r>
              <a:rPr lang="he-IL" sz="1800" b="1" i="0" dirty="0">
                <a:solidFill>
                  <a:srgbClr val="002060"/>
                </a:solidFill>
                <a:effectLst/>
                <a:latin typeface="Arial" panose="020B0604020202020204" pitchFamily="34" charset="0"/>
              </a:rPr>
              <a:t>קו שביתת הנשק 3 ק"מ</a:t>
            </a:r>
          </a:p>
          <a:p>
            <a:pPr marL="0" indent="0">
              <a:buNone/>
            </a:pPr>
            <a:r>
              <a:rPr lang="he-IL" sz="1800" b="1" i="0" dirty="0">
                <a:solidFill>
                  <a:srgbClr val="002060"/>
                </a:solidFill>
                <a:effectLst/>
                <a:latin typeface="Arial" panose="020B0604020202020204" pitchFamily="34" charset="0"/>
              </a:rPr>
              <a:t>    מזרחית ובמקביל לכביש מג'דל-עזה ודרומה עד לגבול הבינלאומי ברפיח</a:t>
            </a:r>
          </a:p>
          <a:p>
            <a:pPr>
              <a:buFont typeface="Wingdings" panose="05000000000000000000" pitchFamily="2" charset="2"/>
              <a:buChar char="v"/>
            </a:pPr>
            <a:r>
              <a:rPr lang="he-IL" sz="1800" b="1" dirty="0">
                <a:solidFill>
                  <a:srgbClr val="002060"/>
                </a:solidFill>
                <a:latin typeface="Arial" panose="020B0604020202020204" pitchFamily="34" charset="0"/>
              </a:rPr>
              <a:t>הכללת </a:t>
            </a:r>
            <a:r>
              <a:rPr lang="he-IL" sz="1800" b="1" dirty="0" err="1">
                <a:solidFill>
                  <a:srgbClr val="002060"/>
                </a:solidFill>
                <a:latin typeface="Arial" panose="020B0604020202020204" pitchFamily="34" charset="0"/>
              </a:rPr>
              <a:t>עבסאן</a:t>
            </a:r>
            <a:r>
              <a:rPr lang="he-IL" sz="1800" b="1" dirty="0">
                <a:solidFill>
                  <a:srgbClr val="002060"/>
                </a:solidFill>
                <a:latin typeface="Arial" panose="020B0604020202020204" pitchFamily="34" charset="0"/>
              </a:rPr>
              <a:t> ו'עיבוי' הקו מול נירים – תמורת מרחב בין יד-מרדכי לים [ 1950] </a:t>
            </a:r>
            <a:endParaRPr lang="he-IL" sz="1800" b="1" i="0" dirty="0">
              <a:solidFill>
                <a:srgbClr val="002060"/>
              </a:solidFill>
              <a:effectLst/>
              <a:latin typeface="Arial" panose="020B0604020202020204" pitchFamily="34" charset="0"/>
            </a:endParaRPr>
          </a:p>
          <a:p>
            <a:pPr>
              <a:buFont typeface="Wingdings" panose="05000000000000000000" pitchFamily="2" charset="2"/>
              <a:buChar char="v"/>
            </a:pPr>
            <a:r>
              <a:rPr lang="he-IL" sz="1800" b="1" dirty="0">
                <a:solidFill>
                  <a:srgbClr val="002060"/>
                </a:solidFill>
                <a:latin typeface="Arial" panose="020B0604020202020204" pitchFamily="34" charset="0"/>
              </a:rPr>
              <a:t> קליטת כ- 210,000  פליטים מדרום הארץ, והקמת  8 מחנות הפליטים </a:t>
            </a:r>
            <a:r>
              <a:rPr lang="he-IL" sz="1800" b="1" dirty="0" err="1">
                <a:solidFill>
                  <a:srgbClr val="002060"/>
                </a:solidFill>
                <a:latin typeface="Arial" panose="020B0604020202020204" pitchFamily="34" charset="0"/>
              </a:rPr>
              <a:t>מג'בליה</a:t>
            </a:r>
            <a:r>
              <a:rPr lang="he-IL" sz="1800" b="1" dirty="0">
                <a:solidFill>
                  <a:srgbClr val="002060"/>
                </a:solidFill>
                <a:latin typeface="Arial" panose="020B0604020202020204" pitchFamily="34" charset="0"/>
              </a:rPr>
              <a:t> עד רפיח</a:t>
            </a:r>
          </a:p>
          <a:p>
            <a:pPr>
              <a:buFont typeface="Wingdings" panose="05000000000000000000" pitchFamily="2" charset="2"/>
              <a:buChar char="v"/>
            </a:pPr>
            <a:r>
              <a:rPr lang="he-IL" sz="1800" b="1" i="0" dirty="0">
                <a:solidFill>
                  <a:srgbClr val="002060"/>
                </a:solidFill>
                <a:effectLst/>
                <a:latin typeface="Arial" panose="020B0604020202020204" pitchFamily="34" charset="0"/>
              </a:rPr>
              <a:t> הקמת 'ממשלת כל פלסטין' - </a:t>
            </a:r>
            <a:r>
              <a:rPr lang="he-IL" sz="1800" b="1" dirty="0">
                <a:solidFill>
                  <a:srgbClr val="002060"/>
                </a:solidFill>
                <a:latin typeface="Arial" panose="020B0604020202020204" pitchFamily="34" charset="0"/>
              </a:rPr>
              <a:t>ספטמבר 1948 ביוזמת הליגה הערבית, הכרזת עצמאות ומאבק</a:t>
            </a:r>
          </a:p>
          <a:p>
            <a:pPr marL="0" indent="0">
              <a:buNone/>
            </a:pPr>
            <a:r>
              <a:rPr lang="he-IL" sz="1800" b="1" dirty="0">
                <a:solidFill>
                  <a:srgbClr val="002060"/>
                </a:solidFill>
                <a:latin typeface="Arial" panose="020B0604020202020204" pitchFamily="34" charset="0"/>
              </a:rPr>
              <a:t>    בעבדאללה וירדן שפעלו ליצירת 'הגדה המערבית'; מעבר לקהיר והפסקת פעולה ב- 1952</a:t>
            </a:r>
          </a:p>
          <a:p>
            <a:pPr>
              <a:buFont typeface="Wingdings" panose="05000000000000000000" pitchFamily="2" charset="2"/>
              <a:buChar char="v"/>
            </a:pPr>
            <a:r>
              <a:rPr lang="he-IL" sz="1800" b="1" dirty="0">
                <a:solidFill>
                  <a:srgbClr val="002060"/>
                </a:solidFill>
                <a:latin typeface="Arial" panose="020B0604020202020204" pitchFamily="34" charset="0"/>
              </a:rPr>
              <a:t> ממשל צבאי מצרי עד 1956  ומ- 1957 עד 1967</a:t>
            </a:r>
          </a:p>
          <a:p>
            <a:pPr>
              <a:buFont typeface="Wingdings" panose="05000000000000000000" pitchFamily="2" charset="2"/>
              <a:buChar char="v"/>
            </a:pPr>
            <a:r>
              <a:rPr lang="he-IL" sz="1800" b="1" dirty="0">
                <a:solidFill>
                  <a:srgbClr val="002060"/>
                </a:solidFill>
                <a:latin typeface="Arial" panose="020B0604020202020204" pitchFamily="34" charset="0"/>
              </a:rPr>
              <a:t> התיישבות – התנתקות – 'התעטפות'...</a:t>
            </a:r>
          </a:p>
          <a:p>
            <a:pPr marL="0" indent="0">
              <a:buNone/>
            </a:pPr>
            <a:endParaRPr lang="he-IL" sz="1800" b="1" dirty="0">
              <a:solidFill>
                <a:srgbClr val="002060"/>
              </a:solidFill>
              <a:latin typeface="Arial" panose="020B0604020202020204" pitchFamily="34" charset="0"/>
            </a:endParaRPr>
          </a:p>
          <a:p>
            <a:pPr>
              <a:buFont typeface="Wingdings" panose="05000000000000000000" pitchFamily="2" charset="2"/>
              <a:buChar char="v"/>
            </a:pPr>
            <a:endParaRPr lang="he-IL" sz="1800" b="1" i="0" dirty="0">
              <a:solidFill>
                <a:srgbClr val="002060"/>
              </a:solidFill>
              <a:effectLst/>
              <a:latin typeface="Arial" panose="020B0604020202020204" pitchFamily="34" charset="0"/>
            </a:endParaRPr>
          </a:p>
          <a:p>
            <a:pPr marL="0" indent="0">
              <a:buNone/>
            </a:pPr>
            <a:r>
              <a:rPr lang="he-IL" sz="1800" b="1" i="0" dirty="0">
                <a:solidFill>
                  <a:srgbClr val="002060"/>
                </a:solidFill>
                <a:effectLst/>
                <a:latin typeface="Arial" panose="020B0604020202020204" pitchFamily="34" charset="0"/>
              </a:rPr>
              <a:t> </a:t>
            </a:r>
            <a:endParaRPr lang="he-IL" sz="1800" b="1" dirty="0">
              <a:solidFill>
                <a:srgbClr val="002060"/>
              </a:solidFill>
            </a:endParaRPr>
          </a:p>
        </p:txBody>
      </p:sp>
    </p:spTree>
    <p:extLst>
      <p:ext uri="{BB962C8B-B14F-4D97-AF65-F5344CB8AC3E}">
        <p14:creationId xmlns:p14="http://schemas.microsoft.com/office/powerpoint/2010/main" val="199626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D7BFF02-3A66-4A8F-99B0-AC2672921A18}"/>
              </a:ext>
            </a:extLst>
          </p:cNvPr>
          <p:cNvSpPr>
            <a:spLocks noGrp="1"/>
          </p:cNvSpPr>
          <p:nvPr>
            <p:ph type="title"/>
          </p:nvPr>
        </p:nvSpPr>
        <p:spPr>
          <a:xfrm>
            <a:off x="4705327" y="740229"/>
            <a:ext cx="3103245" cy="2473234"/>
          </a:xfrm>
        </p:spPr>
        <p:txBody>
          <a:bodyPr>
            <a:noAutofit/>
          </a:bodyPr>
          <a:lstStyle/>
          <a:p>
            <a:pPr algn="ctr"/>
            <a:r>
              <a:rPr lang="he-IL" sz="3600" b="1" dirty="0">
                <a:solidFill>
                  <a:srgbClr val="C00000"/>
                </a:solidFill>
                <a:effectLst>
                  <a:outerShdw blurRad="38100" dist="38100" dir="2700000" algn="tl">
                    <a:srgbClr val="000000">
                      <a:alpha val="43137"/>
                    </a:srgbClr>
                  </a:outerShdw>
                </a:effectLst>
              </a:rPr>
              <a:t>'תכנית החלוקה' לעומת ה'קו הירוק'</a:t>
            </a:r>
          </a:p>
        </p:txBody>
      </p:sp>
      <p:pic>
        <p:nvPicPr>
          <p:cNvPr id="4098" name="Picture 2" descr="רצועת עזה – ויקיפדיה">
            <a:extLst>
              <a:ext uri="{FF2B5EF4-FFF2-40B4-BE49-F238E27FC236}">
                <a16:creationId xmlns:a16="http://schemas.microsoft.com/office/drawing/2014/main" id="{6D8FD7CE-4990-4B08-96AD-67E5CDEE02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6987"/>
            <a:ext cx="4705327" cy="5764026"/>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477F1FD-FD66-4CD3-B786-0F4728BEE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572" y="461554"/>
            <a:ext cx="2803795" cy="6074890"/>
          </a:xfrm>
          <a:prstGeom prst="rect">
            <a:avLst/>
          </a:prstGeom>
          <a:noFill/>
          <a:extLst>
            <a:ext uri="{909E8E84-426E-40DD-AFC4-6F175D3DCCD1}">
              <a14:hiddenFill xmlns:a14="http://schemas.microsoft.com/office/drawing/2010/main">
                <a:solidFill>
                  <a:srgbClr val="FFFFFF"/>
                </a:solidFill>
              </a14:hiddenFill>
            </a:ext>
          </a:extLst>
        </p:spPr>
      </p:pic>
      <p:sp>
        <p:nvSpPr>
          <p:cNvPr id="3" name="חץ: ימינה 2">
            <a:extLst>
              <a:ext uri="{FF2B5EF4-FFF2-40B4-BE49-F238E27FC236}">
                <a16:creationId xmlns:a16="http://schemas.microsoft.com/office/drawing/2014/main" id="{FD3506B9-6EAC-4F64-B2BD-380E0B5689CF}"/>
              </a:ext>
            </a:extLst>
          </p:cNvPr>
          <p:cNvSpPr/>
          <p:nvPr/>
        </p:nvSpPr>
        <p:spPr>
          <a:xfrm>
            <a:off x="7486675" y="15065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חץ: שמאלה 3">
            <a:extLst>
              <a:ext uri="{FF2B5EF4-FFF2-40B4-BE49-F238E27FC236}">
                <a16:creationId xmlns:a16="http://schemas.microsoft.com/office/drawing/2014/main" id="{23CCAA0A-7A4D-44B1-B10F-2938C968232B}"/>
              </a:ext>
            </a:extLst>
          </p:cNvPr>
          <p:cNvSpPr/>
          <p:nvPr/>
        </p:nvSpPr>
        <p:spPr>
          <a:xfrm>
            <a:off x="4705327" y="224681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6903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61AE08-01E5-4657-A82F-839B9AE86D16}"/>
              </a:ext>
            </a:extLst>
          </p:cNvPr>
          <p:cNvSpPr>
            <a:spLocks noGrp="1"/>
          </p:cNvSpPr>
          <p:nvPr>
            <p:ph type="title"/>
          </p:nvPr>
        </p:nvSpPr>
        <p:spPr>
          <a:xfrm>
            <a:off x="838200" y="365125"/>
            <a:ext cx="10515600" cy="627933"/>
          </a:xfrm>
        </p:spPr>
        <p:txBody>
          <a:bodyPr>
            <a:normAutofit fontScale="90000"/>
          </a:bodyPr>
          <a:lstStyle/>
          <a:p>
            <a:pPr algn="ctr"/>
            <a:r>
              <a:rPr lang="he-IL" b="1" dirty="0">
                <a:solidFill>
                  <a:srgbClr val="C00000"/>
                </a:solidFill>
                <a:effectLst>
                  <a:outerShdw blurRad="38100" dist="38100" dir="2700000" algn="tl">
                    <a:srgbClr val="000000">
                      <a:alpha val="43137"/>
                    </a:srgbClr>
                  </a:outerShdw>
                </a:effectLst>
              </a:rPr>
              <a:t>עזה ומקומה במערך העירוני </a:t>
            </a:r>
            <a:r>
              <a:rPr lang="he-IL" b="1" dirty="0" err="1">
                <a:solidFill>
                  <a:srgbClr val="C00000"/>
                </a:solidFill>
                <a:effectLst>
                  <a:outerShdw blurRad="38100" dist="38100" dir="2700000" algn="tl">
                    <a:srgbClr val="000000">
                      <a:alpha val="43137"/>
                    </a:srgbClr>
                  </a:outerShdw>
                </a:effectLst>
              </a:rPr>
              <a:t>הא''י</a:t>
            </a:r>
            <a:endParaRPr lang="he-IL" b="1" dirty="0">
              <a:solidFill>
                <a:srgbClr val="C00000"/>
              </a:solidFill>
              <a:effectLst>
                <a:outerShdw blurRad="38100" dist="38100" dir="2700000" algn="tl">
                  <a:srgbClr val="000000">
                    <a:alpha val="43137"/>
                  </a:srgbClr>
                </a:outerShdw>
              </a:effectLst>
            </a:endParaRPr>
          </a:p>
        </p:txBody>
      </p:sp>
      <p:pic>
        <p:nvPicPr>
          <p:cNvPr id="5" name="מציין מיקום תוכן 4" descr="תמונה שמכילה מפה&#10;&#10;התיאור נוצר באופן אוטומטי">
            <a:extLst>
              <a:ext uri="{FF2B5EF4-FFF2-40B4-BE49-F238E27FC236}">
                <a16:creationId xmlns:a16="http://schemas.microsoft.com/office/drawing/2014/main" id="{7DD8426A-75FF-45FC-91EA-EC8C9BB366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195" y="1204041"/>
            <a:ext cx="6445766" cy="5288834"/>
          </a:xfrm>
          <a:ln w="28575">
            <a:solidFill>
              <a:srgbClr val="C00000"/>
            </a:solidFill>
          </a:ln>
        </p:spPr>
      </p:pic>
    </p:spTree>
    <p:extLst>
      <p:ext uri="{BB962C8B-B14F-4D97-AF65-F5344CB8AC3E}">
        <p14:creationId xmlns:p14="http://schemas.microsoft.com/office/powerpoint/2010/main" val="90991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מציין מיקום תוכן 4">
            <a:extLst>
              <a:ext uri="{FF2B5EF4-FFF2-40B4-BE49-F238E27FC236}">
                <a16:creationId xmlns:a16="http://schemas.microsoft.com/office/drawing/2014/main" id="{7BC0912F-0E6D-42B4-83D0-9AB123ED55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481" b="661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ln w="28575">
            <a:solidFill>
              <a:srgbClr val="C00000"/>
            </a:solidFill>
          </a:ln>
        </p:spPr>
      </p:pic>
    </p:spTree>
    <p:extLst>
      <p:ext uri="{BB962C8B-B14F-4D97-AF65-F5344CB8AC3E}">
        <p14:creationId xmlns:p14="http://schemas.microsoft.com/office/powerpoint/2010/main" val="1826534615"/>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901</Words>
  <Application>Microsoft Office PowerPoint</Application>
  <PresentationFormat>מסך רחב</PresentationFormat>
  <Paragraphs>76</Paragraphs>
  <Slides>20</Slides>
  <Notes>0</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20</vt:i4>
      </vt:variant>
    </vt:vector>
  </HeadingPairs>
  <TitlesOfParts>
    <vt:vector size="29" baseType="lpstr">
      <vt:lpstr>Arial</vt:lpstr>
      <vt:lpstr>Brill-Bold</vt:lpstr>
      <vt:lpstr>Brill-Italic</vt:lpstr>
      <vt:lpstr>Brill-Roman</vt:lpstr>
      <vt:lpstr>Calibri</vt:lpstr>
      <vt:lpstr>Calibri Light</vt:lpstr>
      <vt:lpstr>Linux Libertine</vt:lpstr>
      <vt:lpstr>Wingdings</vt:lpstr>
      <vt:lpstr>ערכת נושא Office</vt:lpstr>
      <vt:lpstr>הנגב המערבי ורצועת עזה</vt:lpstr>
      <vt:lpstr>מצגת של PowerPoint‏</vt:lpstr>
      <vt:lpstr>מישור חוף הנגב - מאפיינים פיזיים</vt:lpstr>
      <vt:lpstr>מה זה?</vt:lpstr>
      <vt:lpstr>עזה = غزة = גזה = Ghazza = Gauze </vt:lpstr>
      <vt:lpstr>قطاع غزّة = קֻטַאע עַ'זֶּה/רצועת עזה  ≠ עוטף עזה</vt:lpstr>
      <vt:lpstr>'תכנית החלוקה' לעומת ה'קו הירוק'</vt:lpstr>
      <vt:lpstr>עזה ומקומה במערך העירוני הא''י</vt:lpstr>
      <vt:lpstr>מצגת של PowerPoint‏</vt:lpstr>
      <vt:lpstr>מצגת של PowerPoint‏</vt:lpstr>
      <vt:lpstr>בטרם גבולות</vt:lpstr>
      <vt:lpstr>מצגת של PowerPoint‏</vt:lpstr>
      <vt:lpstr>התיישבות ומים</vt:lpstr>
      <vt:lpstr>מצגת של PowerPoint‏</vt:lpstr>
      <vt:lpstr>מצגת של PowerPoint‏</vt:lpstr>
      <vt:lpstr>מצגת של PowerPoint‏</vt:lpstr>
      <vt:lpstr>גם זה פתרון....</vt:lpstr>
      <vt:lpstr>מצגת של PowerPoint‏</vt:lpstr>
      <vt:lpstr>מצגת של PowerPoint‏</vt:lpstr>
      <vt:lpstr>אז מה כדאי לברר בסיור?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dc:creator>
  <cp:lastModifiedBy>משתמש</cp:lastModifiedBy>
  <cp:revision>35</cp:revision>
  <dcterms:created xsi:type="dcterms:W3CDTF">2021-01-01T16:03:07Z</dcterms:created>
  <dcterms:modified xsi:type="dcterms:W3CDTF">2021-01-04T08:50:39Z</dcterms:modified>
</cp:coreProperties>
</file>