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0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D3E4-51A3-4B92-B85C-581D8F934EDE}" type="datetimeFigureOut">
              <a:rPr lang="he-IL" smtClean="0"/>
              <a:t>כ"ב/כסלו/תשפ"א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7FAB6-C39B-4245-AA2C-160CD22E32AE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היום שאחרי: הניסוי הצפוי בשיקום החברה </a:t>
            </a:r>
            <a:endParaRPr lang="he-IL" sz="40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he-IL" sz="2000" dirty="0" smtClean="0">
                <a:solidFill>
                  <a:schemeClr val="tx1"/>
                </a:solidFill>
              </a:rPr>
              <a:t>מב"ל 8.12.20</a:t>
            </a:r>
            <a:endParaRPr lang="he-IL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רקע משברי: רמת אמון, חוסן וסולידריות נמוכה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החברה הישראלית מראשית התגבשותה בתקופת המנדט עברה משברים רבים והתמודדות עם הקורונה היתה האירוע הקשה ביותר שחווינו קולקטיבית</a:t>
            </a:r>
          </a:p>
          <a:p>
            <a:r>
              <a:rPr lang="he-IL" sz="2000" dirty="0" smtClean="0"/>
              <a:t>כשלון במונחי, אמון, סולידריות, משילות ומנהיגות יכול להיות מוסבר באמצעות מספר הסברים שרלבנטיים לתחום הפעולה של פיקוד העורף בעתיד</a:t>
            </a:r>
          </a:p>
          <a:p>
            <a:r>
              <a:rPr lang="he-IL" sz="2000" dirty="0" smtClean="0"/>
              <a:t>הסבר נסיבתי: ישראל נכנסה לקורונה במשבר פוליטי עמוק, לקראת האטה כלכלית ראשונה מאז 2003, בהרכב של ממשלת חירום – פשרה.</a:t>
            </a:r>
          </a:p>
          <a:p>
            <a:r>
              <a:rPr lang="he-IL" sz="2000" dirty="0" smtClean="0"/>
              <a:t>הסבר עומק: בניגוד לעיסוק המוגבר בחוסן ובטחון לאומי בתקופה מאז 2006 צדק בן גוריון בהנחה המאוד פסימית על החברה בישראל ורמת החוסן הנמוכה שלה.</a:t>
            </a:r>
          </a:p>
          <a:p>
            <a:r>
              <a:rPr lang="he-IL" sz="2000" dirty="0" smtClean="0"/>
              <a:t>הסבר הנוגע לאופי המשבר: </a:t>
            </a:r>
            <a:r>
              <a:rPr lang="he-IL" sz="2000" dirty="0" err="1" smtClean="0"/>
              <a:t>פנדמיה</a:t>
            </a:r>
            <a:r>
              <a:rPr lang="he-IL" sz="2000" dirty="0" smtClean="0"/>
              <a:t>, מאמץ מתמשך, משבר גלובלי, מאפיינים כלכליים (איתותי הפוליו וחצבת בישראל 2013) </a:t>
            </a:r>
          </a:p>
          <a:p>
            <a:r>
              <a:rPr lang="he-IL" sz="2000" dirty="0" smtClean="0"/>
              <a:t>הסבר סוציולוגי: השאלה החרדית אשר עתידה היתה להופיע בעוד עשור הוקדמה בשל התחלואה החרדית והגילויים של פנימה ובחברה הישראלית. </a:t>
            </a:r>
          </a:p>
          <a:p>
            <a:endParaRPr lang="he-IL" sz="2000" dirty="0"/>
          </a:p>
          <a:p>
            <a:pPr>
              <a:buNone/>
            </a:pPr>
            <a:endParaRPr lang="he-I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משברים עם צל ארוך: היסטוריה ישראלית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מלחמת העצמאות: פחות חוסן מכפי שנהוג לחשוב בשלב בניין אומה (גיוס, בריחה, העדר משמעת, ירידה מן הארץ, עימות פוליטי)</a:t>
            </a:r>
          </a:p>
          <a:p>
            <a:r>
              <a:rPr lang="he-IL" sz="2000" dirty="0" smtClean="0"/>
              <a:t>קליטת העלייה ההמונית: אי שקט (שוק שחור, ירידה, אי שקט במחנות העולים, מאבק על חינוך העולים, מחתרות)</a:t>
            </a:r>
          </a:p>
          <a:p>
            <a:r>
              <a:rPr lang="he-IL" sz="2000" dirty="0" smtClean="0"/>
              <a:t>מגיפות, בריאות הציבור ואסונות טבע: התמודדות טובה יחסית עם חורף 1950, מגיפת הפוליו ומחלות בקרב עולים.</a:t>
            </a:r>
          </a:p>
          <a:p>
            <a:r>
              <a:rPr lang="he-IL" sz="2000" dirty="0" smtClean="0"/>
              <a:t>המיתון של 1966 משבר חברתי קשה עם ירידה מהארץ שהסתיימה במלחמת ששת הימים.</a:t>
            </a:r>
          </a:p>
          <a:p>
            <a:r>
              <a:rPr lang="he-IL" sz="2000" dirty="0" smtClean="0"/>
              <a:t>מלחמת יום הכיפורים: האירוע הטראומטי של ישראל אשר הוליד עשור אבוד בכלכלה, רמת אמון נמוכה, שינויים מוסדיים, שינויים פוליטיים וחברתיים</a:t>
            </a:r>
          </a:p>
          <a:p>
            <a:r>
              <a:rPr lang="he-IL" sz="2000" dirty="0" smtClean="0"/>
              <a:t>גלי טרור שנות חמישים, מלחמת ההתשה, גבול הצפון (מודעות לחוסן), שתי </a:t>
            </a:r>
            <a:r>
              <a:rPr lang="he-IL" sz="2000" dirty="0" err="1" smtClean="0"/>
              <a:t>אינתיפדות</a:t>
            </a:r>
            <a:r>
              <a:rPr lang="he-IL" sz="2000" dirty="0" smtClean="0"/>
              <a:t>, מלחמת לבנון השנייה (</a:t>
            </a:r>
            <a:r>
              <a:rPr lang="he-IL" sz="2000" dirty="0"/>
              <a:t>ס</a:t>
            </a:r>
            <a:r>
              <a:rPr lang="he-IL" sz="2000" dirty="0" smtClean="0"/>
              <a:t>ימני קריסה) </a:t>
            </a:r>
          </a:p>
          <a:p>
            <a:r>
              <a:rPr lang="he-IL" sz="2000" dirty="0" smtClean="0"/>
              <a:t>משבר כלכלי 1985 ובנייתה של כלכלת ישראל בתבנית כלכלת שוק .</a:t>
            </a:r>
            <a:endParaRPr lang="he-I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התיאוריה של היום שאחרי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הערת פתיחה על מצבה של ישראל בין פיצוי, שיקום ופוליטיזציה</a:t>
            </a:r>
          </a:p>
          <a:p>
            <a:r>
              <a:rPr lang="he-IL" sz="2000" dirty="0" smtClean="0"/>
              <a:t>שאלה בסיסית מה יהיה הנארטיב (אולי יהיו כמה)</a:t>
            </a:r>
          </a:p>
          <a:p>
            <a:r>
              <a:rPr lang="he-IL" sz="2000" dirty="0" smtClean="0"/>
              <a:t>השפעות על חיי יום יום </a:t>
            </a:r>
            <a:r>
              <a:rPr lang="he-IL" sz="2000" dirty="0" smtClean="0"/>
              <a:t>(פנאי, תעסוקה חסכון)</a:t>
            </a:r>
            <a:endParaRPr lang="he-IL" sz="2000" dirty="0" smtClean="0"/>
          </a:p>
          <a:p>
            <a:r>
              <a:rPr lang="he-IL" sz="2000" dirty="0" smtClean="0"/>
              <a:t>השפעות על תפיסת הסדר הפוליטי</a:t>
            </a:r>
          </a:p>
          <a:p>
            <a:r>
              <a:rPr lang="he-IL" sz="2000" dirty="0" smtClean="0"/>
              <a:t>השפעות על אמון וציפיות </a:t>
            </a:r>
          </a:p>
          <a:p>
            <a:r>
              <a:rPr lang="he-IL" sz="2000" dirty="0" smtClean="0"/>
              <a:t>סדר פוליטי, כלכלי, חברתי, משפטי </a:t>
            </a:r>
            <a:r>
              <a:rPr lang="he-IL" sz="2000" dirty="0" smtClean="0"/>
              <a:t>חדש </a:t>
            </a:r>
            <a:endParaRPr lang="he-IL" sz="2000" dirty="0" smtClean="0"/>
          </a:p>
          <a:p>
            <a:r>
              <a:rPr lang="he-IL" sz="2000" dirty="0" smtClean="0"/>
              <a:t>דפוס עיבוד המשבר (למידה מהירה, וועדת חקירה, התאמה מוסדית, מחאה)</a:t>
            </a:r>
          </a:p>
          <a:p>
            <a:r>
              <a:rPr lang="he-IL" sz="2000" dirty="0" smtClean="0"/>
              <a:t>התבוננות החוצה ולמידה</a:t>
            </a:r>
          </a:p>
          <a:p>
            <a:r>
              <a:rPr lang="he-IL" sz="2000" dirty="0" smtClean="0"/>
              <a:t>נכסים והפסדים למקבלי החלטות בקצה: שוטר, מורה, אחות, רופא, עו"ס</a:t>
            </a:r>
          </a:p>
          <a:p>
            <a:endParaRPr lang="he-I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משילות, אמון מנהיגות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המודל של פוקויאמה: משולש של משילות, מנהיגות, אמון 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הדמיון בין מערכות דמוקרטיות ליבראליות (חיי אדם מול כלכלה, שאלת ציות ושליטה)</a:t>
            </a:r>
          </a:p>
          <a:p>
            <a:endParaRPr lang="he-IL" sz="2000" dirty="0"/>
          </a:p>
          <a:p>
            <a:r>
              <a:rPr lang="he-IL" sz="2000" dirty="0" smtClean="0"/>
              <a:t>ההצלחה בדרום מזרח אסיה מודלים סמכותיים (סלובקיה)</a:t>
            </a:r>
            <a:endParaRPr lang="he-IL" sz="2000" dirty="0" smtClean="0"/>
          </a:p>
          <a:p>
            <a:pPr marL="0" indent="0">
              <a:buNone/>
            </a:pPr>
            <a:endParaRPr lang="he-IL" sz="2000" dirty="0" smtClean="0"/>
          </a:p>
          <a:p>
            <a:r>
              <a:rPr lang="he-IL" sz="2000" dirty="0" smtClean="0"/>
              <a:t>מגיפה חשפה אי התאמה של מבנים פוליטיים</a:t>
            </a:r>
          </a:p>
          <a:p>
            <a:endParaRPr lang="he-IL" sz="2000" dirty="0" smtClean="0"/>
          </a:p>
          <a:p>
            <a:r>
              <a:rPr lang="he-IL" sz="2000" dirty="0" smtClean="0"/>
              <a:t>משילות בישראל חזקה גל ראשון חלשה מאוד גל שני</a:t>
            </a:r>
          </a:p>
          <a:p>
            <a:endParaRPr lang="he-IL" sz="2000" dirty="0" smtClean="0"/>
          </a:p>
          <a:p>
            <a:r>
              <a:rPr lang="he-IL" sz="2000" dirty="0" smtClean="0"/>
              <a:t>מנהיגות ללא הסכמה במשבר פוליטי כבולה </a:t>
            </a:r>
          </a:p>
          <a:p>
            <a:endParaRPr lang="he-IL" sz="2000" dirty="0" smtClean="0"/>
          </a:p>
          <a:p>
            <a:r>
              <a:rPr lang="he-IL" sz="2000" dirty="0" smtClean="0"/>
              <a:t>אמון ציבורי מאוד נמוך לאחר שלוש מערכות בחירות</a:t>
            </a:r>
          </a:p>
          <a:p>
            <a:endParaRPr lang="he-IL" sz="2000" dirty="0" smtClean="0"/>
          </a:p>
          <a:p>
            <a:r>
              <a:rPr lang="he-IL" sz="2000" dirty="0" smtClean="0"/>
              <a:t>נקודת כניסה בבריטניה וארה"ב סגנונות מנהיגות (סיפור שבדי)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מחשבות מהתבוננות השוואתית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sz="2000" dirty="0" smtClean="0"/>
              <a:t>מעבר משלב הניהול, הפיצוי אל השיקום ( ישראל לא שם, זמן לא </a:t>
            </a:r>
            <a:r>
              <a:rPr lang="he-IL" sz="2000" dirty="0" err="1" smtClean="0"/>
              <a:t>לינארי</a:t>
            </a:r>
            <a:r>
              <a:rPr lang="he-IL" sz="2000" dirty="0" smtClean="0"/>
              <a:t> של סוף משבר)</a:t>
            </a:r>
          </a:p>
          <a:p>
            <a:r>
              <a:rPr lang="he-IL" sz="2000" dirty="0" smtClean="0"/>
              <a:t>השלכות כלכליות ארוכות טווח כמו אחרי מלחמות: שינוי מבני בדרך כלל, סולידריות ושוויון בדרך כלל, עשור אבוד ושיקום איטי מנהיגות. </a:t>
            </a:r>
          </a:p>
          <a:p>
            <a:r>
              <a:rPr lang="he-IL" sz="2000" dirty="0" smtClean="0"/>
              <a:t>האם מגיפות מביאות שוויון גדול יותר לרוב בהקשר הנוכחי יש חילוקי דעות</a:t>
            </a:r>
          </a:p>
          <a:p>
            <a:pPr>
              <a:buNone/>
            </a:pPr>
            <a:r>
              <a:rPr lang="he-IL" sz="2000" dirty="0"/>
              <a:t> </a:t>
            </a:r>
            <a:r>
              <a:rPr lang="he-IL" sz="2000" dirty="0" smtClean="0"/>
              <a:t>     האומנם פוגע בכולם בצורה שווה </a:t>
            </a:r>
            <a:r>
              <a:rPr lang="he-IL" sz="2000" dirty="0" smtClean="0"/>
              <a:t>? </a:t>
            </a:r>
            <a:endParaRPr lang="he-IL" sz="2000" dirty="0" smtClean="0"/>
          </a:p>
          <a:p>
            <a:r>
              <a:rPr lang="he-IL" sz="2000" dirty="0" smtClean="0"/>
              <a:t>ההקשר של חזרת המדינה בתהליך שהחל מ-2008 שמוליך לדיון בגלובליזציה</a:t>
            </a:r>
          </a:p>
          <a:p>
            <a:r>
              <a:rPr lang="he-IL" sz="2000" dirty="0" smtClean="0"/>
              <a:t>כיצד תשפיע המגיפה על אוטומציה ושינוי בשוק העבודה תעכב או תאיץ ויכוח בין זוכי פרס נובל בכלכלה (מערכות בריאות, חינוך)</a:t>
            </a:r>
          </a:p>
          <a:p>
            <a:r>
              <a:rPr lang="he-IL" sz="2000" dirty="0" smtClean="0"/>
              <a:t>ניהול החוב האדיר בין קמצנים שיחנקו כלכלה לבין פופוליסטים שיביאו אינפלציה (מחשבות נוגות ממשרד האוצר אצלנו)</a:t>
            </a:r>
          </a:p>
          <a:p>
            <a:r>
              <a:rPr lang="he-IL" sz="2000" dirty="0" smtClean="0"/>
              <a:t>למדנו על השפעות של משברים על חסכון וצריכה </a:t>
            </a:r>
          </a:p>
          <a:p>
            <a:r>
              <a:rPr lang="he-IL" sz="2000" dirty="0" smtClean="0"/>
              <a:t>מודל קפיטליסטי חדש ? חזרת המדינה מימין ומשמאל ? </a:t>
            </a:r>
          </a:p>
          <a:p>
            <a:r>
              <a:rPr lang="he-IL" sz="2000" dirty="0" smtClean="0"/>
              <a:t>מדינת הרווחה של המאה ה-20 בעידן גלובלי לאחר מהפיכה . כיצד תראה ?</a:t>
            </a:r>
          </a:p>
          <a:p>
            <a:pPr>
              <a:buNone/>
            </a:pPr>
            <a:r>
              <a:rPr lang="he-IL" sz="2000" dirty="0"/>
              <a:t> </a:t>
            </a:r>
            <a:r>
              <a:rPr lang="he-IL" sz="2000" dirty="0" smtClean="0"/>
              <a:t>     ישראל עם 600,000 מובטלים ושנתונים חרדים של כמעט 40,000 </a:t>
            </a:r>
            <a:r>
              <a:rPr lang="he-IL" sz="2000" dirty="0" smtClean="0"/>
              <a:t>צעירים</a:t>
            </a:r>
          </a:p>
          <a:p>
            <a:pPr>
              <a:buNone/>
            </a:pPr>
            <a:r>
              <a:rPr lang="he-IL" sz="2000" dirty="0"/>
              <a:t> </a:t>
            </a:r>
            <a:r>
              <a:rPr lang="he-IL" sz="2000" dirty="0" smtClean="0"/>
              <a:t>      התייצבות על 10% בתוך שנה פלוס.</a:t>
            </a:r>
            <a:endParaRPr lang="he-IL" sz="2000" dirty="0" smtClean="0"/>
          </a:p>
          <a:p>
            <a:endParaRPr lang="he-IL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/>
              <a:t> </a:t>
            </a:r>
            <a:r>
              <a:rPr lang="he-IL" sz="4000" dirty="0" smtClean="0"/>
              <a:t> תהליכים של טווח ארוך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000" dirty="0" smtClean="0"/>
              <a:t>תנועה בין מדינות כמאפיין של גלובליזציה</a:t>
            </a:r>
            <a:endParaRPr lang="he-IL" sz="2000" dirty="0"/>
          </a:p>
          <a:p>
            <a:endParaRPr lang="he-IL" sz="2000" dirty="0" smtClean="0"/>
          </a:p>
          <a:p>
            <a:r>
              <a:rPr lang="he-IL" sz="2000" dirty="0" smtClean="0"/>
              <a:t>אמון במסגרות בינלאומיות </a:t>
            </a:r>
            <a:r>
              <a:rPr lang="en-US" sz="2000" dirty="0" smtClean="0"/>
              <a:t>WHO</a:t>
            </a:r>
            <a:r>
              <a:rPr lang="he-IL" sz="2000" dirty="0" smtClean="0"/>
              <a:t> ושת"פ בפיתוח חיסון (איחוד אירופאי, סין)</a:t>
            </a:r>
          </a:p>
          <a:p>
            <a:endParaRPr lang="he-IL" sz="2000" dirty="0"/>
          </a:p>
          <a:p>
            <a:r>
              <a:rPr lang="he-IL" sz="2000" dirty="0" smtClean="0"/>
              <a:t>גלובליזציה ומגיפות </a:t>
            </a:r>
            <a:r>
              <a:rPr lang="he-IL" sz="2000" dirty="0" err="1" smtClean="0"/>
              <a:t>אבולה</a:t>
            </a:r>
            <a:r>
              <a:rPr lang="he-IL" sz="2000" dirty="0" smtClean="0"/>
              <a:t>, שפעת חזירים, </a:t>
            </a:r>
            <a:r>
              <a:rPr lang="en-US" sz="2000" dirty="0" smtClean="0"/>
              <a:t>SARS</a:t>
            </a:r>
            <a:r>
              <a:rPr lang="he-IL" sz="2000" dirty="0" smtClean="0"/>
              <a:t>, שפעת עופות (לא ראינו)</a:t>
            </a:r>
          </a:p>
          <a:p>
            <a:endParaRPr lang="he-IL" sz="2000" dirty="0"/>
          </a:p>
          <a:p>
            <a:r>
              <a:rPr lang="he-IL" sz="2000" dirty="0" smtClean="0"/>
              <a:t>חילון ושינוי ערכים כתגובה היסטורית (הקשר להתחממות גלובלית)</a:t>
            </a:r>
          </a:p>
          <a:p>
            <a:endParaRPr lang="he-IL" sz="2000" dirty="0"/>
          </a:p>
          <a:p>
            <a:r>
              <a:rPr lang="he-IL" sz="2000" dirty="0" smtClean="0"/>
              <a:t>חזרתה של מדינת הלאום בנוסח המאה ה-20 או פילטר על גלובליזציה</a:t>
            </a:r>
          </a:p>
          <a:p>
            <a:endParaRPr lang="he-IL" sz="2000" dirty="0"/>
          </a:p>
          <a:p>
            <a:r>
              <a:rPr lang="en-US" sz="2000" dirty="0" smtClean="0"/>
              <a:t>Long </a:t>
            </a:r>
            <a:r>
              <a:rPr lang="en-US" sz="2000" dirty="0" err="1" smtClean="0"/>
              <a:t>covid</a:t>
            </a:r>
            <a:r>
              <a:rPr lang="en-US" sz="2000" dirty="0" smtClean="0"/>
              <a:t> </a:t>
            </a:r>
            <a:r>
              <a:rPr lang="he-IL" sz="2000" dirty="0" smtClean="0"/>
              <a:t> השלכות </a:t>
            </a:r>
            <a:r>
              <a:rPr lang="he-IL" sz="2000" dirty="0" smtClean="0"/>
              <a:t>ארוכות טווח של בריאות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dirty="0" smtClean="0"/>
              <a:t> בטחון לאומי וקורונה </a:t>
            </a:r>
            <a:endParaRPr lang="he-IL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e-IL" sz="2000" dirty="0" smtClean="0"/>
              <a:t>לא היה כפי שחשבנו שיהיה במונחי זמן</a:t>
            </a:r>
          </a:p>
          <a:p>
            <a:endParaRPr lang="he-IL" sz="2000" dirty="0"/>
          </a:p>
          <a:p>
            <a:r>
              <a:rPr lang="he-IL" sz="2000" dirty="0" smtClean="0"/>
              <a:t>לא היה במונחי היקף עולמי בתנאים של תלות הדדית</a:t>
            </a:r>
          </a:p>
          <a:p>
            <a:endParaRPr lang="he-IL" sz="2000" dirty="0"/>
          </a:p>
          <a:p>
            <a:r>
              <a:rPr lang="he-IL" sz="2000" dirty="0" smtClean="0"/>
              <a:t>לא חשבנו זמן לא </a:t>
            </a:r>
            <a:r>
              <a:rPr lang="he-IL" sz="2000" dirty="0" err="1" smtClean="0"/>
              <a:t>לינארי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תפיסת חוסן  שלנו היתה טכנית </a:t>
            </a:r>
            <a:r>
              <a:rPr lang="he-IL" sz="2000" dirty="0" err="1" smtClean="0"/>
              <a:t>וא</a:t>
            </a:r>
            <a:r>
              <a:rPr lang="he-IL" sz="2000" dirty="0" smtClean="0"/>
              <a:t> פוליטית (רציפות תפקודית, רבעים </a:t>
            </a:r>
            <a:r>
              <a:rPr lang="he-IL" sz="2000" dirty="0" err="1" smtClean="0"/>
              <a:t>וכו</a:t>
            </a:r>
            <a:r>
              <a:rPr lang="he-IL" sz="2000" dirty="0" smtClean="0"/>
              <a:t>)</a:t>
            </a:r>
          </a:p>
          <a:p>
            <a:endParaRPr lang="he-IL" sz="2000" dirty="0"/>
          </a:p>
          <a:p>
            <a:r>
              <a:rPr lang="he-IL" sz="2000" dirty="0" smtClean="0"/>
              <a:t>חשבנו אחרת על משילות במונחי פסק זמן ותפקיד צה"ל (טלטלות משילות וסתירות בתפקוד מנהיגות פוליטית ושירות המדינה)</a:t>
            </a:r>
          </a:p>
          <a:p>
            <a:endParaRPr lang="he-IL" sz="2000" dirty="0"/>
          </a:p>
          <a:p>
            <a:r>
              <a:rPr lang="he-IL" sz="2000" dirty="0" smtClean="0"/>
              <a:t>חשבנו רשויות מקומיות כאבן היסוד </a:t>
            </a:r>
          </a:p>
          <a:p>
            <a:endParaRPr lang="he-IL" sz="2000" dirty="0"/>
          </a:p>
          <a:p>
            <a:r>
              <a:rPr lang="he-IL" sz="2000" dirty="0" smtClean="0"/>
              <a:t>חשבנו דיפרנציאליות ורמזורים מול </a:t>
            </a:r>
            <a:r>
              <a:rPr lang="en-US" sz="2000" dirty="0" smtClean="0"/>
              <a:t> on – off</a:t>
            </a:r>
            <a:endParaRPr lang="he-IL" sz="2000" dirty="0" smtClean="0"/>
          </a:p>
          <a:p>
            <a:endParaRPr lang="he-IL" sz="2000" dirty="0"/>
          </a:p>
          <a:p>
            <a:r>
              <a:rPr lang="he-IL" sz="2000" dirty="0" smtClean="0"/>
              <a:t>חשבנו שלגיטימציה קשורה ברציפות ומשילות בלבד </a:t>
            </a:r>
          </a:p>
          <a:p>
            <a:endParaRPr lang="he-IL" sz="2000" dirty="0"/>
          </a:p>
          <a:p>
            <a:r>
              <a:rPr lang="he-IL" sz="2000" dirty="0" smtClean="0"/>
              <a:t>חרדים שאלה הנוגעת לעתידה של החברה הישראלית והמדינה בשני הדורות הקרובים</a:t>
            </a:r>
          </a:p>
          <a:p>
            <a:endParaRPr lang="he-IL" sz="2000" dirty="0"/>
          </a:p>
          <a:p>
            <a:r>
              <a:rPr lang="he-IL" sz="2000" dirty="0" smtClean="0"/>
              <a:t>2020 מפנה ישראלי גלובאלי והצורך במנהיגות </a:t>
            </a:r>
            <a:r>
              <a:rPr lang="he-IL" sz="2000" dirty="0" smtClean="0"/>
              <a:t>שחסרה</a:t>
            </a:r>
          </a:p>
          <a:p>
            <a:endParaRPr lang="he-IL" sz="2000" dirty="0"/>
          </a:p>
          <a:p>
            <a:r>
              <a:rPr lang="he-IL" sz="2000" dirty="0" err="1" smtClean="0"/>
              <a:t>הויכוח</a:t>
            </a:r>
            <a:r>
              <a:rPr lang="he-IL" sz="2000" dirty="0" smtClean="0"/>
              <a:t> בצה"ל על תפקידו נוכח התנאים החברתיים מאפייני הקורונה וציפיות חברתיות </a:t>
            </a:r>
            <a:endParaRPr lang="he-IL" sz="2000" dirty="0" smtClean="0"/>
          </a:p>
          <a:p>
            <a:endParaRPr lang="he-IL" sz="2000" dirty="0"/>
          </a:p>
          <a:p>
            <a:endParaRPr lang="he-IL" sz="2000" dirty="0" smtClean="0"/>
          </a:p>
          <a:p>
            <a:endParaRPr lang="he-IL" sz="2000" dirty="0"/>
          </a:p>
          <a:p>
            <a:endParaRPr lang="he-IL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809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ערכת נושא Office</vt:lpstr>
      <vt:lpstr> היום שאחרי: הניסוי הצפוי בשיקום החברה </vt:lpstr>
      <vt:lpstr> רקע משברי: רמת אמון, חוסן וסולידריות נמוכה</vt:lpstr>
      <vt:lpstr> משברים עם צל ארוך: היסטוריה ישראלית</vt:lpstr>
      <vt:lpstr> התיאוריה של היום שאחרי</vt:lpstr>
      <vt:lpstr>משילות, אמון מנהיגות </vt:lpstr>
      <vt:lpstr>מחשבות מהתבוננות השוואתית</vt:lpstr>
      <vt:lpstr>  תהליכים של טווח ארוך</vt:lpstr>
      <vt:lpstr> בטחון לאומי וקורונה 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היום שאחרי: הניסיון הישראלי בשיקום</dc:title>
  <dc:creator>נרי</dc:creator>
  <cp:lastModifiedBy>user</cp:lastModifiedBy>
  <cp:revision>5</cp:revision>
  <dcterms:created xsi:type="dcterms:W3CDTF">2020-10-13T01:36:00Z</dcterms:created>
  <dcterms:modified xsi:type="dcterms:W3CDTF">2020-12-08T08:03:06Z</dcterms:modified>
</cp:coreProperties>
</file>