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handoutMasterIdLst>
    <p:handoutMasterId r:id="rId23"/>
  </p:handoutMasterIdLst>
  <p:sldIdLst>
    <p:sldId id="256" r:id="rId2"/>
    <p:sldId id="278" r:id="rId3"/>
    <p:sldId id="257" r:id="rId4"/>
    <p:sldId id="277" r:id="rId5"/>
    <p:sldId id="281" r:id="rId6"/>
    <p:sldId id="263" r:id="rId7"/>
    <p:sldId id="264" r:id="rId8"/>
    <p:sldId id="272" r:id="rId9"/>
    <p:sldId id="269" r:id="rId10"/>
    <p:sldId id="270" r:id="rId11"/>
    <p:sldId id="279" r:id="rId12"/>
    <p:sldId id="284" r:id="rId13"/>
    <p:sldId id="268" r:id="rId14"/>
    <p:sldId id="283" r:id="rId15"/>
    <p:sldId id="280" r:id="rId16"/>
    <p:sldId id="286" r:id="rId17"/>
    <p:sldId id="273" r:id="rId18"/>
    <p:sldId id="282" r:id="rId19"/>
    <p:sldId id="267" r:id="rId20"/>
    <p:sldId id="258" r:id="rId21"/>
    <p:sldId id="265" r:id="rId22"/>
  </p:sldIdLst>
  <p:sldSz cx="9144000" cy="6858000" type="screen4x3"/>
  <p:notesSz cx="6669088" cy="97536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37" d="100"/>
          <a:sy n="37" d="100"/>
        </p:scale>
        <p:origin x="-1168" y="-6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779150" y="0"/>
            <a:ext cx="2889938" cy="487680"/>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sz="quarter" idx="1"/>
          </p:nvPr>
        </p:nvSpPr>
        <p:spPr>
          <a:xfrm>
            <a:off x="1544" y="0"/>
            <a:ext cx="2889938" cy="487680"/>
          </a:xfrm>
          <a:prstGeom prst="rect">
            <a:avLst/>
          </a:prstGeom>
        </p:spPr>
        <p:txBody>
          <a:bodyPr vert="horz" lIns="91440" tIns="45720" rIns="91440" bIns="45720" rtlCol="1"/>
          <a:lstStyle>
            <a:lvl1pPr algn="l">
              <a:defRPr sz="1200"/>
            </a:lvl1pPr>
          </a:lstStyle>
          <a:p>
            <a:fld id="{6F809DCC-09FB-4A6F-A866-68FE697E2790}" type="datetimeFigureOut">
              <a:rPr lang="he-IL" smtClean="0"/>
              <a:pPr/>
              <a:t>י"ט/טבת/תשע"ז</a:t>
            </a:fld>
            <a:endParaRPr lang="he-IL"/>
          </a:p>
        </p:txBody>
      </p:sp>
      <p:sp>
        <p:nvSpPr>
          <p:cNvPr id="4" name="מציין מיקום של כותרת תחתונה 3"/>
          <p:cNvSpPr>
            <a:spLocks noGrp="1"/>
          </p:cNvSpPr>
          <p:nvPr>
            <p:ph type="ftr" sz="quarter" idx="2"/>
          </p:nvPr>
        </p:nvSpPr>
        <p:spPr>
          <a:xfrm>
            <a:off x="3779150" y="9264227"/>
            <a:ext cx="2889938" cy="487680"/>
          </a:xfrm>
          <a:prstGeom prst="rect">
            <a:avLst/>
          </a:prstGeom>
        </p:spPr>
        <p:txBody>
          <a:bodyPr vert="horz" lIns="91440" tIns="45720" rIns="91440" bIns="45720" rtlCol="1" anchor="b"/>
          <a:lstStyle>
            <a:lvl1pPr algn="r">
              <a:defRPr sz="1200"/>
            </a:lvl1pPr>
          </a:lstStyle>
          <a:p>
            <a:endParaRPr lang="he-IL"/>
          </a:p>
        </p:txBody>
      </p:sp>
      <p:sp>
        <p:nvSpPr>
          <p:cNvPr id="5" name="מציין מיקום של מספר שקופית 4"/>
          <p:cNvSpPr>
            <a:spLocks noGrp="1"/>
          </p:cNvSpPr>
          <p:nvPr>
            <p:ph type="sldNum" sz="quarter" idx="3"/>
          </p:nvPr>
        </p:nvSpPr>
        <p:spPr>
          <a:xfrm>
            <a:off x="1544" y="9264227"/>
            <a:ext cx="2889938" cy="487680"/>
          </a:xfrm>
          <a:prstGeom prst="rect">
            <a:avLst/>
          </a:prstGeom>
        </p:spPr>
        <p:txBody>
          <a:bodyPr vert="horz" lIns="91440" tIns="45720" rIns="91440" bIns="45720" rtlCol="1" anchor="b"/>
          <a:lstStyle>
            <a:lvl1pPr algn="l">
              <a:defRPr sz="1200"/>
            </a:lvl1pPr>
          </a:lstStyle>
          <a:p>
            <a:fld id="{0F256E12-8812-430B-AF73-C78983CAE54A}" type="slidenum">
              <a:rPr lang="he-IL" smtClean="0"/>
              <a:pPr/>
              <a:t>‹#›</a:t>
            </a:fld>
            <a:endParaRPr lang="he-IL"/>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685800" y="2130425"/>
            <a:ext cx="7772400" cy="1470025"/>
          </a:xfrm>
        </p:spPr>
        <p:txBody>
          <a:body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fld id="{0ACEF489-1A8B-4374-BA15-69BF203B0D95}" type="datetimeFigureOut">
              <a:rPr lang="he-IL" smtClean="0"/>
              <a:pPr/>
              <a:t>י"ט/טבת/תשע"ז</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4F7360AA-739D-4FB8-B2B2-FCA2703AC3DE}" type="slidenum">
              <a:rPr lang="he-IL" smtClean="0"/>
              <a:pPr/>
              <a:t>‹#›</a:t>
            </a:fld>
            <a:endParaRPr lang="he-I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0ACEF489-1A8B-4374-BA15-69BF203B0D95}" type="datetimeFigureOut">
              <a:rPr lang="he-IL" smtClean="0"/>
              <a:pPr/>
              <a:t>י"ט/טבת/תשע"ז</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4F7360AA-739D-4FB8-B2B2-FCA2703AC3DE}" type="slidenum">
              <a:rPr lang="he-IL" smtClean="0"/>
              <a:pPr/>
              <a:t>‹#›</a:t>
            </a:fld>
            <a:endParaRPr lang="he-I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38"/>
            <a:ext cx="2057400" cy="5851525"/>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457200" y="274638"/>
            <a:ext cx="6019800" cy="5851525"/>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0ACEF489-1A8B-4374-BA15-69BF203B0D95}" type="datetimeFigureOut">
              <a:rPr lang="he-IL" smtClean="0"/>
              <a:pPr/>
              <a:t>י"ט/טבת/תשע"ז</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4F7360AA-739D-4FB8-B2B2-FCA2703AC3DE}" type="slidenum">
              <a:rPr lang="he-IL" smtClean="0"/>
              <a:pPr/>
              <a:t>‹#›</a:t>
            </a:fld>
            <a:endParaRPr lang="he-I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0ACEF489-1A8B-4374-BA15-69BF203B0D95}" type="datetimeFigureOut">
              <a:rPr lang="he-IL" smtClean="0"/>
              <a:pPr/>
              <a:t>י"ט/טבת/תשע"ז</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4F7360AA-739D-4FB8-B2B2-FCA2703AC3DE}" type="slidenum">
              <a:rPr lang="he-IL" smtClean="0"/>
              <a:pPr/>
              <a:t>‹#›</a:t>
            </a:fld>
            <a:endParaRPr lang="he-I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722313" y="4406900"/>
            <a:ext cx="7772400" cy="1362075"/>
          </a:xfrm>
        </p:spPr>
        <p:txBody>
          <a:bodyPr anchor="t"/>
          <a:lstStyle>
            <a:lvl1pPr algn="r">
              <a:defRPr sz="4000" b="1" cap="all"/>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0ACEF489-1A8B-4374-BA15-69BF203B0D95}" type="datetimeFigureOut">
              <a:rPr lang="he-IL" smtClean="0"/>
              <a:pPr/>
              <a:t>י"ט/טבת/תשע"ז</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4F7360AA-739D-4FB8-B2B2-FCA2703AC3DE}" type="slidenum">
              <a:rPr lang="he-IL" smtClean="0"/>
              <a:pPr/>
              <a:t>‹#›</a:t>
            </a:fld>
            <a:endParaRPr lang="he-I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0ACEF489-1A8B-4374-BA15-69BF203B0D95}" type="datetimeFigureOut">
              <a:rPr lang="he-IL" smtClean="0"/>
              <a:pPr/>
              <a:t>י"ט/טבת/תשע"ז</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4F7360AA-739D-4FB8-B2B2-FCA2703AC3DE}" type="slidenum">
              <a:rPr lang="he-IL" smtClean="0"/>
              <a:pPr/>
              <a:t>‹#›</a:t>
            </a:fld>
            <a:endParaRPr lang="he-I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a:defRPr/>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0ACEF489-1A8B-4374-BA15-69BF203B0D95}" type="datetimeFigureOut">
              <a:rPr lang="he-IL" smtClean="0"/>
              <a:pPr/>
              <a:t>י"ט/טבת/תשע"ז</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4F7360AA-739D-4FB8-B2B2-FCA2703AC3DE}" type="slidenum">
              <a:rPr lang="he-IL" smtClean="0"/>
              <a:pPr/>
              <a:t>‹#›</a:t>
            </a:fld>
            <a:endParaRPr lang="he-I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0ACEF489-1A8B-4374-BA15-69BF203B0D95}" type="datetimeFigureOut">
              <a:rPr lang="he-IL" smtClean="0"/>
              <a:pPr/>
              <a:t>י"ט/טבת/תשע"ז</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4F7360AA-739D-4FB8-B2B2-FCA2703AC3DE}" type="slidenum">
              <a:rPr lang="he-IL" smtClean="0"/>
              <a:pPr/>
              <a:t>‹#›</a:t>
            </a:fld>
            <a:endParaRPr lang="he-I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0ACEF489-1A8B-4374-BA15-69BF203B0D95}" type="datetimeFigureOut">
              <a:rPr lang="he-IL" smtClean="0"/>
              <a:pPr/>
              <a:t>י"ט/טבת/תשע"ז</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4F7360AA-739D-4FB8-B2B2-FCA2703AC3DE}" type="slidenum">
              <a:rPr lang="he-IL" smtClean="0"/>
              <a:pPr/>
              <a:t>‹#›</a:t>
            </a:fld>
            <a:endParaRPr lang="he-I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3050"/>
            <a:ext cx="3008313" cy="1162050"/>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0ACEF489-1A8B-4374-BA15-69BF203B0D95}" type="datetimeFigureOut">
              <a:rPr lang="he-IL" smtClean="0"/>
              <a:pPr/>
              <a:t>י"ט/טבת/תשע"ז</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4F7360AA-739D-4FB8-B2B2-FCA2703AC3DE}" type="slidenum">
              <a:rPr lang="he-IL" smtClean="0"/>
              <a:pPr/>
              <a:t>‹#›</a:t>
            </a:fld>
            <a:endParaRPr lang="he-I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792288" y="4800600"/>
            <a:ext cx="5486400" cy="566738"/>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0ACEF489-1A8B-4374-BA15-69BF203B0D95}" type="datetimeFigureOut">
              <a:rPr lang="he-IL" smtClean="0"/>
              <a:pPr/>
              <a:t>י"ט/טבת/תשע"ז</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4F7360AA-739D-4FB8-B2B2-FCA2703AC3DE}" type="slidenum">
              <a:rPr lang="he-IL" smtClean="0"/>
              <a:pPr/>
              <a:t>‹#›</a:t>
            </a:fld>
            <a:endParaRPr lang="he-I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0ACEF489-1A8B-4374-BA15-69BF203B0D95}" type="datetimeFigureOut">
              <a:rPr lang="he-IL" smtClean="0"/>
              <a:pPr/>
              <a:t>י"ט/טבת/תשע"ז</a:t>
            </a:fld>
            <a:endParaRPr lang="he-IL"/>
          </a:p>
        </p:txBody>
      </p:sp>
      <p:sp>
        <p:nvSpPr>
          <p:cNvPr id="5" name="מציין מיקום של כותרת תחתונה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F7360AA-739D-4FB8-B2B2-FCA2703AC3DE}" type="slidenum">
              <a:rPr lang="he-IL" smtClean="0"/>
              <a:pPr/>
              <a:t>‹#›</a:t>
            </a:fld>
            <a:endParaRPr lang="he-I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p:txBody>
          <a:bodyPr/>
          <a:lstStyle/>
          <a:p>
            <a:r>
              <a:rPr lang="he-IL" dirty="0" smtClean="0"/>
              <a:t>החלטה  1701 של מועצת הביטחון</a:t>
            </a:r>
            <a:endParaRPr lang="he-IL" dirty="0"/>
          </a:p>
        </p:txBody>
      </p:sp>
      <p:sp>
        <p:nvSpPr>
          <p:cNvPr id="3" name="כותרת משנה 2"/>
          <p:cNvSpPr>
            <a:spLocks noGrp="1"/>
          </p:cNvSpPr>
          <p:nvPr>
            <p:ph type="subTitle" idx="1"/>
          </p:nvPr>
        </p:nvSpPr>
        <p:spPr/>
        <p:txBody>
          <a:bodyPr/>
          <a:lstStyle/>
          <a:p>
            <a:r>
              <a:rPr lang="he-IL" dirty="0" smtClean="0"/>
              <a:t>רקע, יישום, </a:t>
            </a:r>
            <a:r>
              <a:rPr lang="he-IL" dirty="0" smtClean="0"/>
              <a:t>תובנות</a:t>
            </a:r>
          </a:p>
          <a:p>
            <a:r>
              <a:rPr lang="he-IL" dirty="0" smtClean="0"/>
              <a:t>ינואר 2017</a:t>
            </a:r>
            <a:endParaRPr lang="he-IL"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מנגנון המעקב (2)</a:t>
            </a:r>
            <a:endParaRPr lang="he-IL" dirty="0"/>
          </a:p>
        </p:txBody>
      </p:sp>
      <p:sp>
        <p:nvSpPr>
          <p:cNvPr id="3" name="מציין מיקום תוכן 2"/>
          <p:cNvSpPr>
            <a:spLocks noGrp="1"/>
          </p:cNvSpPr>
          <p:nvPr>
            <p:ph idx="1"/>
          </p:nvPr>
        </p:nvSpPr>
        <p:spPr/>
        <p:txBody>
          <a:bodyPr>
            <a:normAutofit fontScale="92500" lnSpcReduction="20000"/>
          </a:bodyPr>
          <a:lstStyle/>
          <a:p>
            <a:r>
              <a:rPr lang="he-IL" dirty="0" smtClean="0"/>
              <a:t>ביקורת מינורית על פעילות חיזבאללה בדרום לבנון והמשך התחמשותו הצבאית (בולט על רקע שינויים בדפוס פעילות הארגון – גלוי, חמוש במרחב הקו הכחול)- לא רוצים להסתבך אתם ורוצים לשמור על יציבות </a:t>
            </a:r>
          </a:p>
          <a:p>
            <a:r>
              <a:rPr lang="he-IL" b="1" dirty="0" smtClean="0"/>
              <a:t>ביקורות די חריפה כלפינו על הפרות קו כחול קורא </a:t>
            </a:r>
            <a:r>
              <a:rPr lang="he-IL" b="1" dirty="0"/>
              <a:t>להפסקת </a:t>
            </a:r>
            <a:r>
              <a:rPr lang="he-IL" b="1" dirty="0" smtClean="0"/>
              <a:t>הטיסות, </a:t>
            </a:r>
            <a:r>
              <a:rPr lang="he-IL" b="1" dirty="0" err="1"/>
              <a:t>עג'ר</a:t>
            </a:r>
            <a:r>
              <a:rPr lang="he-IL" b="1" dirty="0"/>
              <a:t> וקורא לישראל ולסוריה לפתור חוות </a:t>
            </a:r>
            <a:r>
              <a:rPr lang="he-IL" b="1" dirty="0" err="1"/>
              <a:t>שבעא</a:t>
            </a:r>
            <a:endParaRPr lang="en-US" b="1" dirty="0"/>
          </a:p>
          <a:p>
            <a:r>
              <a:rPr lang="he-IL" b="1" dirty="0" smtClean="0"/>
              <a:t>בשטח- </a:t>
            </a:r>
            <a:r>
              <a:rPr lang="he-IL" b="1" dirty="0" smtClean="0"/>
              <a:t>הרתעה בין </a:t>
            </a:r>
            <a:r>
              <a:rPr lang="he-IL" b="1" dirty="0" err="1" smtClean="0"/>
              <a:t>יוניפיל</a:t>
            </a:r>
            <a:r>
              <a:rPr lang="he-IL" b="1" dirty="0" smtClean="0"/>
              <a:t> </a:t>
            </a:r>
            <a:r>
              <a:rPr lang="he-IL" b="1" dirty="0" err="1" smtClean="0"/>
              <a:t>ללחיזבאללה</a:t>
            </a:r>
            <a:r>
              <a:rPr lang="he-IL" b="1" dirty="0" smtClean="0"/>
              <a:t> – כל גדוד חדש שמגיע...</a:t>
            </a:r>
          </a:p>
          <a:p>
            <a:r>
              <a:rPr lang="he-IL" dirty="0" smtClean="0"/>
              <a:t>אלימות אזרחים נגד </a:t>
            </a:r>
            <a:r>
              <a:rPr lang="he-IL" dirty="0" err="1" smtClean="0"/>
              <a:t>יוניפיל</a:t>
            </a:r>
            <a:endParaRPr lang="he-IL" dirty="0" smtClean="0"/>
          </a:p>
          <a:p>
            <a:endParaRPr lang="en-US" dirty="0"/>
          </a:p>
          <a:p>
            <a:endParaRPr lang="he-IL"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תובנות על החלטות או"ם</a:t>
            </a:r>
            <a:endParaRPr lang="he-IL" dirty="0"/>
          </a:p>
        </p:txBody>
      </p:sp>
      <p:sp>
        <p:nvSpPr>
          <p:cNvPr id="3" name="מציין מיקום תוכן 2"/>
          <p:cNvSpPr>
            <a:spLocks noGrp="1"/>
          </p:cNvSpPr>
          <p:nvPr>
            <p:ph idx="1"/>
          </p:nvPr>
        </p:nvSpPr>
        <p:spPr/>
        <p:txBody>
          <a:bodyPr>
            <a:normAutofit/>
          </a:bodyPr>
          <a:lstStyle/>
          <a:p>
            <a:r>
              <a:rPr lang="he-IL" dirty="0" smtClean="0"/>
              <a:t>המדיני תלוי גם בצבאי – הצלחה. תדמיות (קנה)</a:t>
            </a:r>
            <a:endParaRPr lang="he-IL" dirty="0" smtClean="0"/>
          </a:p>
          <a:p>
            <a:r>
              <a:rPr lang="he-IL" dirty="0" smtClean="0"/>
              <a:t>לעיתים האינטרסים שלנו ושל האמריקאים מנוגדים  (ניתוק טלפונים, סיום עמוד ענן אני וסוזן)</a:t>
            </a:r>
          </a:p>
          <a:p>
            <a:r>
              <a:rPr lang="he-IL" b="1" dirty="0" smtClean="0"/>
              <a:t>כל מציאות היוצרת צורך בהחלטה עלולה </a:t>
            </a:r>
            <a:r>
              <a:rPr lang="he-IL" dirty="0" smtClean="0"/>
              <a:t>להביא לאלמנטים "מאזנים" או נדרשים ע"י המעצמות</a:t>
            </a:r>
          </a:p>
          <a:p>
            <a:r>
              <a:rPr lang="he-IL" b="1" dirty="0" smtClean="0"/>
              <a:t>מנגנון רב לאומי לא יכול לטפל בבעיות השורש- לא מונע התעצמות, לא יכול לטפל בגבול סוריה-לבנון</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הערות חדשות - רקע</a:t>
            </a:r>
            <a:endParaRPr lang="he-IL" dirty="0"/>
          </a:p>
        </p:txBody>
      </p:sp>
      <p:sp>
        <p:nvSpPr>
          <p:cNvPr id="3" name="מציין מיקום תוכן 2"/>
          <p:cNvSpPr>
            <a:spLocks noGrp="1"/>
          </p:cNvSpPr>
          <p:nvPr>
            <p:ph idx="1"/>
          </p:nvPr>
        </p:nvSpPr>
        <p:spPr/>
        <p:txBody>
          <a:bodyPr>
            <a:normAutofit fontScale="92500" lnSpcReduction="20000"/>
          </a:bodyPr>
          <a:lstStyle/>
          <a:p>
            <a:r>
              <a:rPr lang="he-IL" dirty="0" smtClean="0"/>
              <a:t>לזכור את המצב הפוליטי השביר בלבנון – הקרנת המצב בסוריה. </a:t>
            </a:r>
            <a:r>
              <a:rPr lang="he-IL" dirty="0" err="1" smtClean="0"/>
              <a:t>מיחיון</a:t>
            </a:r>
            <a:r>
              <a:rPr lang="he-IL" dirty="0" smtClean="0"/>
              <a:t> פליטים. המשבר הפוליטי</a:t>
            </a:r>
          </a:p>
          <a:p>
            <a:r>
              <a:rPr lang="he-IL" dirty="0" smtClean="0"/>
              <a:t>ללבנון </a:t>
            </a:r>
            <a:r>
              <a:rPr lang="he-IL" dirty="0" err="1" smtClean="0"/>
              <a:t>מאותרגת</a:t>
            </a:r>
            <a:r>
              <a:rPr lang="he-IL" dirty="0" smtClean="0"/>
              <a:t>. גם חיזבאללה קצת.</a:t>
            </a:r>
          </a:p>
          <a:p>
            <a:r>
              <a:rPr lang="he-IL" dirty="0" smtClean="0"/>
              <a:t>לזכור גם את המרכיב הימי. ויכוח על המצופים. פוטנציאל עימות על רקע הגז. </a:t>
            </a:r>
          </a:p>
          <a:p>
            <a:r>
              <a:rPr lang="he-IL" dirty="0" smtClean="0"/>
              <a:t>אנחנו ממשיכים להעביר מסרים שמדובר בפשע מלחמה כפול. אל תגידו לא ידענו. 120 </a:t>
            </a:r>
            <a:r>
              <a:rPr lang="he-IL" smtClean="0"/>
              <a:t>אלף רקטות.</a:t>
            </a:r>
            <a:endParaRPr lang="he-IL" dirty="0" smtClean="0"/>
          </a:p>
          <a:p>
            <a:r>
              <a:rPr lang="he-IL" dirty="0" err="1" smtClean="0"/>
              <a:t>יוניפיל</a:t>
            </a:r>
            <a:r>
              <a:rPr lang="he-IL" dirty="0" smtClean="0"/>
              <a:t>: 11 אלף, חשיבות אירופים, מפקד אירי טוב</a:t>
            </a:r>
          </a:p>
          <a:p>
            <a:r>
              <a:rPr lang="he-IL" dirty="0" smtClean="0"/>
              <a:t>הוכיחו עצמם כמי שממסייעים למניעת הסלמה במצבים רגישים</a:t>
            </a:r>
          </a:p>
          <a:p>
            <a:endParaRPr lang="he-IL"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סוגיות אסטרטגיות ותהליך קבלת ההחלטות </a:t>
            </a:r>
            <a:endParaRPr lang="he-IL" dirty="0"/>
          </a:p>
        </p:txBody>
      </p:sp>
      <p:sp>
        <p:nvSpPr>
          <p:cNvPr id="3" name="מציין מיקום תוכן 2"/>
          <p:cNvSpPr>
            <a:spLocks noGrp="1"/>
          </p:cNvSpPr>
          <p:nvPr>
            <p:ph idx="1"/>
          </p:nvPr>
        </p:nvSpPr>
        <p:spPr>
          <a:xfrm>
            <a:off x="457200" y="1268760"/>
            <a:ext cx="8229600" cy="5328592"/>
          </a:xfrm>
        </p:spPr>
        <p:txBody>
          <a:bodyPr>
            <a:normAutofit fontScale="77500" lnSpcReduction="20000"/>
          </a:bodyPr>
          <a:lstStyle/>
          <a:p>
            <a:r>
              <a:rPr lang="he-IL" b="1" dirty="0" smtClean="0"/>
              <a:t>לא התכוננו מדינית</a:t>
            </a:r>
          </a:p>
          <a:p>
            <a:r>
              <a:rPr lang="he-IL" dirty="0" smtClean="0"/>
              <a:t>דרג </a:t>
            </a:r>
            <a:r>
              <a:rPr lang="he-IL" dirty="0" smtClean="0"/>
              <a:t>מדיני מול צבאי ותהליך קבלת ההחלטות – אולמרט טוען שהתאום היה חסר תקדים. ועדת </a:t>
            </a:r>
            <a:r>
              <a:rPr lang="he-IL" dirty="0" err="1" smtClean="0"/>
              <a:t>וינוגרד</a:t>
            </a:r>
            <a:r>
              <a:rPr lang="he-IL" dirty="0" smtClean="0"/>
              <a:t>: "</a:t>
            </a:r>
            <a:r>
              <a:rPr lang="he-IL" b="1" dirty="0" smtClean="0"/>
              <a:t>לא מצאנו ראייה אסטרטגית מדינית-</a:t>
            </a:r>
            <a:r>
              <a:rPr lang="he-IL" b="1" dirty="0" err="1" smtClean="0"/>
              <a:t>בטחונית</a:t>
            </a:r>
            <a:r>
              <a:rPr lang="he-IL" b="1" dirty="0" smtClean="0"/>
              <a:t> </a:t>
            </a:r>
            <a:r>
              <a:rPr lang="he-IL" b="1" dirty="0" err="1" smtClean="0"/>
              <a:t>מתכללת</a:t>
            </a:r>
            <a:r>
              <a:rPr lang="he-IL" b="1" dirty="0" smtClean="0"/>
              <a:t>. נתק בין משא ומתן מדיני למהלכים הצבאיים (</a:t>
            </a:r>
            <a:r>
              <a:rPr lang="he-IL" b="1" dirty="0" err="1" smtClean="0"/>
              <a:t>עמ</a:t>
            </a:r>
            <a:r>
              <a:rPr lang="he-IL" b="1" dirty="0" smtClean="0"/>
              <a:t>' 559)</a:t>
            </a:r>
          </a:p>
          <a:p>
            <a:r>
              <a:rPr lang="he-IL" b="1" dirty="0" smtClean="0"/>
              <a:t>העדר תפיסה מקיפה של היחס בין יעדים מדיניים ופעולה </a:t>
            </a:r>
            <a:r>
              <a:rPr lang="he-IL" dirty="0" smtClean="0"/>
              <a:t>צבאית</a:t>
            </a:r>
          </a:p>
          <a:p>
            <a:r>
              <a:rPr lang="he-IL" dirty="0" smtClean="0"/>
              <a:t>הקשר בין המצב הפנימי בלבנון (חיזבאללה וכד'), שיקולים אזוריים ובינ"ל ובין כל אלה למהלך הצבאי </a:t>
            </a:r>
          </a:p>
          <a:p>
            <a:r>
              <a:rPr lang="he-IL" dirty="0" smtClean="0"/>
              <a:t>מדינות ההכלה (היום </a:t>
            </a:r>
            <a:r>
              <a:rPr lang="he-IL" dirty="0" err="1" smtClean="0"/>
              <a:t>הבהיה</a:t>
            </a:r>
            <a:r>
              <a:rPr lang="he-IL" dirty="0" smtClean="0"/>
              <a:t>)</a:t>
            </a:r>
          </a:p>
          <a:p>
            <a:r>
              <a:rPr lang="he-IL" dirty="0" smtClean="0"/>
              <a:t>מוכנות צה"ל למלחמה – האם ידענו והתכוננו והחלטנו מראש לשנות מדיניות (</a:t>
            </a:r>
            <a:r>
              <a:rPr lang="he-IL" b="1" dirty="0" smtClean="0"/>
              <a:t>אולמרט) או צבא לא מוכן, דרג מדיני לא מוכן</a:t>
            </a:r>
          </a:p>
          <a:p>
            <a:r>
              <a:rPr lang="he-IL" b="1" dirty="0" smtClean="0"/>
              <a:t>סוגיית </a:t>
            </a:r>
            <a:r>
              <a:rPr lang="he-IL" dirty="0" smtClean="0"/>
              <a:t>הפגיעה בתשתיות – לא לעשות הפרדה בין לבנון לחיזבאללה מול </a:t>
            </a:r>
            <a:r>
              <a:rPr lang="he-IL" dirty="0" err="1" smtClean="0"/>
              <a:t>לגיטמיות</a:t>
            </a:r>
            <a:r>
              <a:rPr lang="he-IL" dirty="0" smtClean="0"/>
              <a:t> בינ"ל (לזכור </a:t>
            </a:r>
            <a:r>
              <a:rPr lang="he-IL" b="1" dirty="0" err="1" smtClean="0"/>
              <a:t>שסניוטא</a:t>
            </a:r>
            <a:r>
              <a:rPr lang="he-IL" b="1" dirty="0" smtClean="0"/>
              <a:t>-חרירי חביבי על המערב</a:t>
            </a:r>
            <a:r>
              <a:rPr lang="he-IL" dirty="0" smtClean="0"/>
              <a:t>)</a:t>
            </a:r>
          </a:p>
          <a:p>
            <a:endParaRPr lang="he-IL"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סוף</a:t>
            </a:r>
            <a:endParaRPr lang="he-IL" dirty="0"/>
          </a:p>
        </p:txBody>
      </p:sp>
      <p:sp>
        <p:nvSpPr>
          <p:cNvPr id="3" name="מציין מיקום תוכן 2"/>
          <p:cNvSpPr>
            <a:spLocks noGrp="1"/>
          </p:cNvSpPr>
          <p:nvPr>
            <p:ph idx="1"/>
          </p:nvPr>
        </p:nvSpPr>
        <p:spPr/>
        <p:txBody>
          <a:bodyPr/>
          <a:lstStyle/>
          <a:p>
            <a:endParaRPr lang="he-IL"/>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תכנית משרד החוץ ורעיון </a:t>
            </a:r>
            <a:r>
              <a:rPr lang="he-IL" dirty="0" err="1" smtClean="0"/>
              <a:t>הכח</a:t>
            </a:r>
            <a:r>
              <a:rPr lang="he-IL" dirty="0" smtClean="0"/>
              <a:t> הרב לאומי</a:t>
            </a:r>
            <a:endParaRPr lang="he-IL" dirty="0"/>
          </a:p>
        </p:txBody>
      </p:sp>
      <p:sp>
        <p:nvSpPr>
          <p:cNvPr id="3" name="מציין מיקום תוכן 2"/>
          <p:cNvSpPr>
            <a:spLocks noGrp="1"/>
          </p:cNvSpPr>
          <p:nvPr>
            <p:ph idx="1"/>
          </p:nvPr>
        </p:nvSpPr>
        <p:spPr/>
        <p:txBody>
          <a:bodyPr>
            <a:normAutofit fontScale="92500" lnSpcReduction="20000"/>
          </a:bodyPr>
          <a:lstStyle/>
          <a:p>
            <a:r>
              <a:rPr lang="he-IL" dirty="0" smtClean="0"/>
              <a:t>בין השניים נערכה פגישה קצרה, שבמהלכה הוצגה לראש הממשלה העבודה שנעשתה במשרד החוץ, החל מפרוץ המלחמה, ביחס לאסטרטגיית היציאה מן הלוחמה, שכללה לא רק הפסקת אש, אלא גם שינוי "כללי המשחק" בלבנון, על פי תפיסת ישראל, שגובשה למצגת. התוכנית מנתה 8 יעדים אופרטיביים שהדרך המועדפת להשגתם, על פי משרד החוץ, הייתה החלטה מכוננת של מועצת הביטחון על הקמת כוח רב לאומי לפי פרק 7 למגילת האו"ם. </a:t>
            </a:r>
          </a:p>
          <a:p>
            <a:r>
              <a:rPr lang="he-IL" dirty="0" smtClean="0"/>
              <a:t>רעיונות לכוח רב לאומי עולים בהתחלה – ראש הממשלה מתנגד בשלב מאוחר יותר סכים</a:t>
            </a:r>
          </a:p>
          <a:p>
            <a:endParaRPr lang="he-IL"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סוף</a:t>
            </a:r>
            <a:endParaRPr lang="he-IL" dirty="0"/>
          </a:p>
        </p:txBody>
      </p:sp>
      <p:sp>
        <p:nvSpPr>
          <p:cNvPr id="3" name="מציין מיקום תוכן 2"/>
          <p:cNvSpPr>
            <a:spLocks noGrp="1"/>
          </p:cNvSpPr>
          <p:nvPr>
            <p:ph idx="1"/>
          </p:nvPr>
        </p:nvSpPr>
        <p:spPr/>
        <p:txBody>
          <a:bodyPr/>
          <a:lstStyle/>
          <a:p>
            <a:endParaRPr lang="he-IL"/>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כוחות שמירת שלום</a:t>
            </a:r>
            <a:endParaRPr lang="he-IL" dirty="0"/>
          </a:p>
        </p:txBody>
      </p:sp>
      <p:sp>
        <p:nvSpPr>
          <p:cNvPr id="3" name="מציין מיקום תוכן 2"/>
          <p:cNvSpPr>
            <a:spLocks noGrp="1"/>
          </p:cNvSpPr>
          <p:nvPr>
            <p:ph idx="1"/>
          </p:nvPr>
        </p:nvSpPr>
        <p:spPr/>
        <p:txBody>
          <a:bodyPr/>
          <a:lstStyle/>
          <a:p>
            <a:r>
              <a:rPr lang="he-IL" dirty="0"/>
              <a:t>כיום, על פי נתוני האו"ם ממאי 2014, משרתים בכוחות האו"ם כ־120,000 חיילים ואנשי מנהלה, בארבע כנפות תבל, ב־17 מוקדי סכסוך, המייצגים מעל מאה מדינות, בתקציב שנתי המתקרב ל־8 מיליארד דולר</a:t>
            </a:r>
            <a:r>
              <a:rPr lang="en-US" dirty="0"/>
              <a:t>.</a:t>
            </a:r>
          </a:p>
          <a:p>
            <a:endParaRPr lang="he-IL"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מבנה המצגת</a:t>
            </a:r>
            <a:endParaRPr lang="he-IL" dirty="0"/>
          </a:p>
        </p:txBody>
      </p:sp>
      <p:sp>
        <p:nvSpPr>
          <p:cNvPr id="3" name="מציין מיקום תוכן 2"/>
          <p:cNvSpPr>
            <a:spLocks noGrp="1"/>
          </p:cNvSpPr>
          <p:nvPr>
            <p:ph idx="1"/>
          </p:nvPr>
        </p:nvSpPr>
        <p:spPr/>
        <p:txBody>
          <a:bodyPr>
            <a:normAutofit fontScale="62500" lnSpcReduction="20000"/>
          </a:bodyPr>
          <a:lstStyle/>
          <a:p>
            <a:r>
              <a:rPr lang="he-IL" dirty="0" smtClean="0"/>
              <a:t>מטרה </a:t>
            </a:r>
          </a:p>
          <a:p>
            <a:r>
              <a:rPr lang="he-IL" dirty="0" smtClean="0"/>
              <a:t>רקע למלחמה</a:t>
            </a:r>
          </a:p>
          <a:p>
            <a:r>
              <a:rPr lang="he-IL" dirty="0" smtClean="0"/>
              <a:t>שלבים עיקריים במלחמה</a:t>
            </a:r>
          </a:p>
          <a:p>
            <a:r>
              <a:rPr lang="he-IL" dirty="0" smtClean="0"/>
              <a:t>המאמץ המדיני במלחמה</a:t>
            </a:r>
          </a:p>
          <a:p>
            <a:r>
              <a:rPr lang="he-IL" dirty="0" smtClean="0"/>
              <a:t>הרקע לקבלת ההחלטה</a:t>
            </a:r>
          </a:p>
          <a:p>
            <a:r>
              <a:rPr lang="he-IL" dirty="0" smtClean="0"/>
              <a:t>ההחלטה – מרכיבים עיקריים</a:t>
            </a:r>
          </a:p>
          <a:p>
            <a:r>
              <a:rPr lang="he-IL" dirty="0" smtClean="0"/>
              <a:t>ההחלטה - תובנות</a:t>
            </a:r>
          </a:p>
          <a:p>
            <a:r>
              <a:rPr lang="he-IL" dirty="0" smtClean="0"/>
              <a:t>יישום ההחלטה – בעיות</a:t>
            </a:r>
          </a:p>
          <a:p>
            <a:r>
              <a:rPr lang="he-IL" dirty="0" smtClean="0"/>
              <a:t>יישום החלטה – חיובי</a:t>
            </a:r>
          </a:p>
          <a:p>
            <a:r>
              <a:rPr lang="he-IL" dirty="0" err="1" smtClean="0"/>
              <a:t>נגנון</a:t>
            </a:r>
            <a:r>
              <a:rPr lang="he-IL" dirty="0" smtClean="0"/>
              <a:t> המעקב </a:t>
            </a:r>
            <a:r>
              <a:rPr lang="he-IL" dirty="0" err="1" smtClean="0"/>
              <a:t>האו"מי</a:t>
            </a:r>
            <a:endParaRPr lang="he-IL" dirty="0" smtClean="0"/>
          </a:p>
          <a:p>
            <a:r>
              <a:rPr lang="he-IL" dirty="0" smtClean="0"/>
              <a:t>כוחות שמירת שלום</a:t>
            </a:r>
          </a:p>
          <a:p>
            <a:r>
              <a:rPr lang="he-IL" dirty="0" smtClean="0"/>
              <a:t>תהליך קבלת החלטות מדיני-בטחוני</a:t>
            </a:r>
          </a:p>
          <a:p>
            <a:r>
              <a:rPr lang="he-IL" dirty="0" smtClean="0"/>
              <a:t>סוגיות </a:t>
            </a:r>
            <a:r>
              <a:rPr lang="he-IL" dirty="0" err="1" smtClean="0"/>
              <a:t>שבאע</a:t>
            </a:r>
            <a:r>
              <a:rPr lang="he-IL" dirty="0" smtClean="0"/>
              <a:t> </a:t>
            </a:r>
            <a:r>
              <a:rPr lang="he-IL" dirty="0" err="1" smtClean="0"/>
              <a:t>ורג'ר</a:t>
            </a:r>
            <a:endParaRPr lang="he-IL" dirty="0" smtClean="0"/>
          </a:p>
          <a:p>
            <a:r>
              <a:rPr lang="he-IL" dirty="0" smtClean="0"/>
              <a:t>החלטה 1559</a:t>
            </a:r>
          </a:p>
          <a:p>
            <a:endParaRPr lang="he-IL"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הערות ביחס להחלטה</a:t>
            </a:r>
            <a:endParaRPr lang="he-IL" dirty="0"/>
          </a:p>
        </p:txBody>
      </p:sp>
      <p:sp>
        <p:nvSpPr>
          <p:cNvPr id="3" name="מציין מיקום תוכן 2"/>
          <p:cNvSpPr>
            <a:spLocks noGrp="1"/>
          </p:cNvSpPr>
          <p:nvPr>
            <p:ph idx="1"/>
          </p:nvPr>
        </p:nvSpPr>
        <p:spPr/>
        <p:txBody>
          <a:bodyPr>
            <a:normAutofit fontScale="77500" lnSpcReduction="20000"/>
          </a:bodyPr>
          <a:lstStyle/>
          <a:p>
            <a:r>
              <a:rPr lang="he-IL" dirty="0" smtClean="0"/>
              <a:t>לשים לב מה </a:t>
            </a:r>
            <a:r>
              <a:rPr lang="he-IL" b="1" dirty="0" smtClean="0"/>
              <a:t>בחלק האופרטיבי ומה בחלק המבוא</a:t>
            </a:r>
          </a:p>
          <a:p>
            <a:r>
              <a:rPr lang="he-IL" dirty="0" smtClean="0"/>
              <a:t>לשים לה לעיזים שנאלצנו לבלוע כמו </a:t>
            </a:r>
            <a:r>
              <a:rPr lang="he-IL" b="1" dirty="0" smtClean="0"/>
              <a:t>האזכור של חוות </a:t>
            </a:r>
            <a:r>
              <a:rPr lang="he-IL" b="1" dirty="0" err="1" smtClean="0"/>
              <a:t>שבעא</a:t>
            </a:r>
            <a:r>
              <a:rPr lang="he-IL" b="1" dirty="0" smtClean="0"/>
              <a:t> </a:t>
            </a:r>
            <a:r>
              <a:rPr lang="he-IL" dirty="0" smtClean="0"/>
              <a:t>– מאד לא רצינו שיצא שכאילו חיזבאללה השיג מה שרצה – בסוף אזכור מינורי</a:t>
            </a:r>
          </a:p>
          <a:p>
            <a:r>
              <a:rPr lang="he-IL" b="1" dirty="0" smtClean="0"/>
              <a:t>סוגיה של פרק 7 של האמנה – רוצים או לא? </a:t>
            </a:r>
            <a:r>
              <a:rPr lang="he-IL" dirty="0"/>
              <a:t>מגילת האו"ם הגדירה שני אמצעים להתמודדות עם סכסוכים: פרק 6 עוסק ביישוב סכסוכים בדרכי שלום, ופרק 7 עוסק באמצעי האכיפה שעומדים לרשות מועצת הביטחון בנסותה לקיים את השלום הבין־לאומי</a:t>
            </a:r>
            <a:r>
              <a:rPr lang="en-US" dirty="0" smtClean="0"/>
              <a:t>.</a:t>
            </a:r>
            <a:r>
              <a:rPr lang="he-IL" dirty="0" smtClean="0"/>
              <a:t> בצוות הישראלי גישות מנוגדות (יוכלו לפתוח באש גם עלינו, תקדים) </a:t>
            </a:r>
          </a:p>
          <a:p>
            <a:r>
              <a:rPr lang="he-IL" dirty="0" smtClean="0"/>
              <a:t>כוח רב לאומי מסיבי או </a:t>
            </a:r>
            <a:r>
              <a:rPr lang="he-IL" b="1" dirty="0" smtClean="0"/>
              <a:t>כוח או"ם משופר ומה המנדט שלו </a:t>
            </a:r>
            <a:r>
              <a:rPr lang="he-IL" dirty="0" smtClean="0"/>
              <a:t>-</a:t>
            </a:r>
            <a:endParaRPr lang="en-US" dirty="0"/>
          </a:p>
          <a:p>
            <a:r>
              <a:rPr lang="he-IL" b="1" dirty="0" smtClean="0"/>
              <a:t>כמה זמן אחרי הפסקת הלחימה נכנסת הפסקת האש לתוקף</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המטרה</a:t>
            </a:r>
            <a:endParaRPr lang="he-IL" dirty="0"/>
          </a:p>
        </p:txBody>
      </p:sp>
      <p:sp>
        <p:nvSpPr>
          <p:cNvPr id="3" name="מציין מיקום תוכן 2"/>
          <p:cNvSpPr>
            <a:spLocks noGrp="1"/>
          </p:cNvSpPr>
          <p:nvPr>
            <p:ph idx="1"/>
          </p:nvPr>
        </p:nvSpPr>
        <p:spPr/>
        <p:txBody>
          <a:bodyPr>
            <a:normAutofit fontScale="92500" lnSpcReduction="20000"/>
          </a:bodyPr>
          <a:lstStyle/>
          <a:p>
            <a:r>
              <a:rPr lang="he-IL" dirty="0" smtClean="0"/>
              <a:t>להסביר את הרקע להיווצרותה של החלטה </a:t>
            </a:r>
            <a:r>
              <a:rPr lang="he-IL" dirty="0" smtClean="0"/>
              <a:t>1701</a:t>
            </a:r>
            <a:endParaRPr lang="he-IL" dirty="0" smtClean="0"/>
          </a:p>
          <a:p>
            <a:r>
              <a:rPr lang="he-IL" dirty="0" smtClean="0"/>
              <a:t>להראות </a:t>
            </a:r>
            <a:r>
              <a:rPr lang="he-IL" dirty="0" smtClean="0"/>
              <a:t>את האתגרים </a:t>
            </a:r>
            <a:r>
              <a:rPr lang="he-IL" dirty="0" smtClean="0"/>
              <a:t>ביישומה</a:t>
            </a:r>
          </a:p>
          <a:p>
            <a:r>
              <a:rPr lang="he-IL" dirty="0" smtClean="0"/>
              <a:t>ללמוד על יוניפי"ל והתפקיד שלו על רקע המורכבות בלבנון של היום ובזירה האזורית והבינ"ל</a:t>
            </a:r>
            <a:endParaRPr lang="he-IL" dirty="0" smtClean="0"/>
          </a:p>
          <a:p>
            <a:r>
              <a:rPr lang="he-IL" dirty="0" smtClean="0"/>
              <a:t>תוך כדי ניתן </a:t>
            </a:r>
            <a:r>
              <a:rPr lang="he-IL" dirty="0" smtClean="0"/>
              <a:t>ללמוד </a:t>
            </a:r>
            <a:r>
              <a:rPr lang="he-IL" dirty="0" smtClean="0"/>
              <a:t>על כמה דברים בהם נעסוק בהמשך</a:t>
            </a:r>
            <a:endParaRPr lang="he-IL" dirty="0" smtClean="0"/>
          </a:p>
          <a:p>
            <a:pPr lvl="1"/>
            <a:r>
              <a:rPr lang="he-IL" dirty="0" smtClean="0"/>
              <a:t>מו"מ מדיני </a:t>
            </a:r>
            <a:r>
              <a:rPr lang="he-IL" dirty="0" smtClean="0"/>
              <a:t>במלחמה</a:t>
            </a:r>
            <a:endParaRPr lang="he-IL" dirty="0" smtClean="0"/>
          </a:p>
          <a:p>
            <a:pPr lvl="1"/>
            <a:r>
              <a:rPr lang="he-IL" dirty="0" smtClean="0"/>
              <a:t>החלטות </a:t>
            </a:r>
            <a:r>
              <a:rPr lang="he-IL" dirty="0" err="1" smtClean="0"/>
              <a:t>מועבי"ט</a:t>
            </a:r>
            <a:r>
              <a:rPr lang="he-IL" dirty="0" smtClean="0"/>
              <a:t> כמנגנוני </a:t>
            </a:r>
            <a:r>
              <a:rPr lang="he-IL" dirty="0" smtClean="0"/>
              <a:t>סיום</a:t>
            </a:r>
          </a:p>
          <a:p>
            <a:pPr lvl="1"/>
            <a:r>
              <a:rPr lang="he-IL" dirty="0" smtClean="0"/>
              <a:t>תהליך קבלת החלטות מדיניים-צבאיים </a:t>
            </a:r>
            <a:r>
              <a:rPr lang="he-IL" dirty="0" smtClean="0"/>
              <a:t>במלחמה</a:t>
            </a:r>
            <a:endParaRPr lang="he-IL" dirty="0" smtClean="0"/>
          </a:p>
          <a:p>
            <a:pPr lvl="1"/>
            <a:r>
              <a:rPr lang="he-IL" dirty="0" smtClean="0"/>
              <a:t>כוחות </a:t>
            </a:r>
            <a:r>
              <a:rPr lang="he-IL" dirty="0" smtClean="0"/>
              <a:t>שמירת שלום באזורינו</a:t>
            </a:r>
          </a:p>
          <a:p>
            <a:endParaRPr lang="he-IL"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שלבים עיקריים מלחמה </a:t>
            </a:r>
            <a:endParaRPr lang="he-IL" dirty="0"/>
          </a:p>
        </p:txBody>
      </p:sp>
      <p:sp>
        <p:nvSpPr>
          <p:cNvPr id="3" name="מציין מיקום תוכן 2"/>
          <p:cNvSpPr>
            <a:spLocks noGrp="1"/>
          </p:cNvSpPr>
          <p:nvPr>
            <p:ph idx="1"/>
          </p:nvPr>
        </p:nvSpPr>
        <p:spPr/>
        <p:txBody>
          <a:bodyPr>
            <a:normAutofit fontScale="92500" lnSpcReduction="10000"/>
          </a:bodyPr>
          <a:lstStyle/>
          <a:p>
            <a:r>
              <a:rPr lang="he-IL" dirty="0" smtClean="0"/>
              <a:t>12.7-14.8 מלחמה</a:t>
            </a:r>
          </a:p>
          <a:p>
            <a:r>
              <a:rPr lang="he-IL" dirty="0" smtClean="0"/>
              <a:t>120 חיילים וארבעים ושניים אזרחים נהרגו</a:t>
            </a:r>
          </a:p>
          <a:p>
            <a:r>
              <a:rPr lang="he-IL" dirty="0" smtClean="0"/>
              <a:t>רקטות בקצב של 100 ביום</a:t>
            </a:r>
          </a:p>
          <a:p>
            <a:r>
              <a:rPr lang="he-IL" dirty="0" smtClean="0"/>
              <a:t>27.7 אירוע כפר קנא</a:t>
            </a:r>
          </a:p>
          <a:p>
            <a:r>
              <a:rPr lang="he-IL" dirty="0" smtClean="0"/>
              <a:t>9 באוגוסט פתיחת מהלך קרקעי גדול</a:t>
            </a:r>
          </a:p>
          <a:p>
            <a:r>
              <a:rPr lang="he-IL" dirty="0" smtClean="0"/>
              <a:t>12 באוגוסט מתקבלת החלטה 1701 ויומיים אח"כ נכנסת לתוקפה הפסקת האש</a:t>
            </a:r>
          </a:p>
          <a:p>
            <a:r>
              <a:rPr lang="he-IL" dirty="0" smtClean="0"/>
              <a:t>12-13 המבצע הקרקעי האחרון </a:t>
            </a:r>
          </a:p>
          <a:p>
            <a:r>
              <a:rPr lang="he-IL" dirty="0" smtClean="0"/>
              <a:t>ועדת </a:t>
            </a:r>
            <a:r>
              <a:rPr lang="he-IL" dirty="0" err="1" smtClean="0"/>
              <a:t>וינוגראד</a:t>
            </a:r>
            <a:r>
              <a:rPr lang="he-IL" dirty="0" smtClean="0"/>
              <a:t> – דו"ח סופי חמור בינואר 2007</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תובנות</a:t>
            </a:r>
            <a:endParaRPr lang="he-IL" dirty="0"/>
          </a:p>
        </p:txBody>
      </p:sp>
      <p:sp>
        <p:nvSpPr>
          <p:cNvPr id="3" name="מציין מיקום תוכן 2"/>
          <p:cNvSpPr>
            <a:spLocks noGrp="1"/>
          </p:cNvSpPr>
          <p:nvPr>
            <p:ph idx="1"/>
          </p:nvPr>
        </p:nvSpPr>
        <p:spPr/>
        <p:txBody>
          <a:bodyPr>
            <a:normAutofit fontScale="85000" lnSpcReduction="20000"/>
          </a:bodyPr>
          <a:lstStyle/>
          <a:p>
            <a:r>
              <a:rPr lang="he-IL" dirty="0" err="1" smtClean="0"/>
              <a:t>מץוח</a:t>
            </a:r>
            <a:r>
              <a:rPr lang="he-IL" dirty="0" smtClean="0"/>
              <a:t> מדיני אסטרטגי – מפת אינטרסים – בפועל לישראל ולבנון היו אינטרסים משותפים – נגד חיזבאללה</a:t>
            </a:r>
          </a:p>
          <a:p>
            <a:r>
              <a:rPr lang="he-IL" dirty="0" smtClean="0"/>
              <a:t>חוסר מוכנות גם בצד הצבאי וגם בצד המדיני – הדרג המדיני לא עוסק ברצינות בתוצר המדיני של המערכה</a:t>
            </a:r>
          </a:p>
          <a:p>
            <a:r>
              <a:rPr lang="he-IL" dirty="0" smtClean="0"/>
              <a:t>גם החלטה 425 בעקבות מבצע ליטני וגם 1559 מבוססות על תפיסה </a:t>
            </a:r>
            <a:r>
              <a:rPr lang="he-IL" dirty="0" err="1" smtClean="0"/>
              <a:t>שממלךבנון</a:t>
            </a:r>
            <a:r>
              <a:rPr lang="he-IL" dirty="0" smtClean="0"/>
              <a:t> תחיל ריבונותה על השטח + כוחות בינ"ל</a:t>
            </a:r>
          </a:p>
          <a:p>
            <a:r>
              <a:rPr lang="he-IL" dirty="0" smtClean="0"/>
              <a:t>לא פרק 7</a:t>
            </a:r>
          </a:p>
          <a:p>
            <a:r>
              <a:rPr lang="he-IL" dirty="0" smtClean="0"/>
              <a:t>החלטת מועצת בטחון כמנגנון סיום</a:t>
            </a:r>
          </a:p>
          <a:p>
            <a:r>
              <a:rPr lang="he-IL" dirty="0" smtClean="0"/>
              <a:t>כמה אפשר לסמוך על כוחות זרים</a:t>
            </a:r>
          </a:p>
          <a:p>
            <a:r>
              <a:rPr lang="he-IL" dirty="0" smtClean="0"/>
              <a:t>כמה </a:t>
            </a:r>
            <a:r>
              <a:rPr lang="he-IL" dirty="0" err="1" smtClean="0"/>
              <a:t>יוניפיל</a:t>
            </a:r>
            <a:r>
              <a:rPr lang="he-IL" dirty="0" smtClean="0"/>
              <a:t> באמת מונעים מלחמה הבאה</a:t>
            </a:r>
          </a:p>
          <a:p>
            <a:endParaRPr lang="he-IL" dirty="0" smtClean="0"/>
          </a:p>
          <a:p>
            <a:endParaRPr lang="he-I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רקע למלחמה</a:t>
            </a:r>
            <a:endParaRPr lang="he-IL" dirty="0"/>
          </a:p>
        </p:txBody>
      </p:sp>
      <p:sp>
        <p:nvSpPr>
          <p:cNvPr id="3" name="מציין מיקום תוכן 2"/>
          <p:cNvSpPr>
            <a:spLocks noGrp="1"/>
          </p:cNvSpPr>
          <p:nvPr>
            <p:ph idx="1"/>
          </p:nvPr>
        </p:nvSpPr>
        <p:spPr>
          <a:xfrm>
            <a:off x="457200" y="1268760"/>
            <a:ext cx="8229600" cy="5589240"/>
          </a:xfrm>
        </p:spPr>
        <p:txBody>
          <a:bodyPr>
            <a:noAutofit/>
          </a:bodyPr>
          <a:lstStyle/>
          <a:p>
            <a:r>
              <a:rPr lang="he-IL" sz="2400" dirty="0" smtClean="0"/>
              <a:t>יציאת צה"ל מלבנון וחטיפת שלושת החיילים בהר דב בשנת 2000 שעוברת ללא תגובה</a:t>
            </a:r>
          </a:p>
          <a:p>
            <a:r>
              <a:rPr lang="he-IL" sz="2400" dirty="0" smtClean="0"/>
              <a:t>מדיניות ההכלה 2000-2006</a:t>
            </a:r>
          </a:p>
          <a:p>
            <a:r>
              <a:rPr lang="he-IL" sz="2400" dirty="0" smtClean="0"/>
              <a:t>ספטמבר 2004  - מתקבלת החלטה 1559ב- פרוק המיליציות ונסיגת כוחות זרים מלבנון</a:t>
            </a:r>
          </a:p>
          <a:p>
            <a:r>
              <a:rPr lang="he-IL" sz="2400" dirty="0" smtClean="0"/>
              <a:t>פברואר </a:t>
            </a:r>
            <a:r>
              <a:rPr lang="en-US" sz="2400" dirty="0" smtClean="0"/>
              <a:t>2005</a:t>
            </a:r>
            <a:r>
              <a:rPr lang="he-IL" sz="2400" dirty="0" smtClean="0"/>
              <a:t> –  רצח חרירי</a:t>
            </a:r>
          </a:p>
          <a:p>
            <a:r>
              <a:rPr lang="he-IL" sz="2400" dirty="0" smtClean="0"/>
              <a:t>יצירת המחנות 8 מרץ, 14 </a:t>
            </a:r>
            <a:r>
              <a:rPr lang="he-IL" sz="2400" dirty="0" err="1" smtClean="0"/>
              <a:t>מרץ</a:t>
            </a:r>
            <a:r>
              <a:rPr lang="he-IL" sz="2400" dirty="0" smtClean="0"/>
              <a:t> </a:t>
            </a:r>
          </a:p>
          <a:p>
            <a:r>
              <a:rPr lang="he-IL" sz="2400" dirty="0" smtClean="0"/>
              <a:t>אפריל 2005 יציאת הכוחות הסורים</a:t>
            </a:r>
          </a:p>
          <a:p>
            <a:r>
              <a:rPr lang="he-IL" sz="2400" dirty="0" smtClean="0"/>
              <a:t>מאי 2005 בחירות מנצח פואד סיניורה</a:t>
            </a:r>
          </a:p>
          <a:p>
            <a:r>
              <a:rPr lang="he-IL" sz="2400" dirty="0" smtClean="0"/>
              <a:t>יוני 06 – חטיפת גלעד שליט </a:t>
            </a:r>
          </a:p>
          <a:p>
            <a:r>
              <a:rPr lang="he-IL" sz="2400" dirty="0" smtClean="0"/>
              <a:t>12.7.06 – חטיפת </a:t>
            </a:r>
            <a:r>
              <a:rPr lang="he-IL" sz="2400" dirty="0" err="1" smtClean="0"/>
              <a:t>גולדווסר</a:t>
            </a:r>
            <a:r>
              <a:rPr lang="he-IL" sz="2400" dirty="0" smtClean="0"/>
              <a:t> ורגב ופרוץ המלחמה (במקביל למבצע גשמי קיץ)</a:t>
            </a:r>
          </a:p>
          <a:p>
            <a:r>
              <a:rPr lang="he-IL" sz="2400" dirty="0" smtClean="0"/>
              <a:t>מלחמת לבנון השנייה – 12.7-14.8</a:t>
            </a:r>
            <a:endParaRPr lang="he-IL"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מהלכים מדיניים במהלך המלחמה </a:t>
            </a:r>
            <a:endParaRPr lang="he-IL" dirty="0"/>
          </a:p>
        </p:txBody>
      </p:sp>
      <p:sp>
        <p:nvSpPr>
          <p:cNvPr id="3" name="מציין מיקום תוכן 2"/>
          <p:cNvSpPr>
            <a:spLocks noGrp="1"/>
          </p:cNvSpPr>
          <p:nvPr>
            <p:ph idx="1"/>
          </p:nvPr>
        </p:nvSpPr>
        <p:spPr/>
        <p:txBody>
          <a:bodyPr>
            <a:normAutofit fontScale="62500" lnSpcReduction="20000"/>
          </a:bodyPr>
          <a:lstStyle/>
          <a:p>
            <a:r>
              <a:rPr lang="he-IL" dirty="0" smtClean="0"/>
              <a:t>לאורך כל המבצע יש מתנהל מו"מ מדיני  - עקרונית לא היה עלינו לחץ</a:t>
            </a:r>
          </a:p>
          <a:p>
            <a:r>
              <a:rPr lang="he-IL" dirty="0" smtClean="0"/>
              <a:t>16.7הצהרה חיובית מבחינתנו של ה-</a:t>
            </a:r>
            <a:r>
              <a:rPr lang="en-US" dirty="0" smtClean="0"/>
              <a:t>G8</a:t>
            </a:r>
            <a:r>
              <a:rPr lang="he-IL" dirty="0" smtClean="0"/>
              <a:t> – גינוי לפעילות חזבאללה</a:t>
            </a:r>
            <a:endParaRPr lang="en-US" dirty="0" smtClean="0"/>
          </a:p>
          <a:p>
            <a:r>
              <a:rPr lang="he-IL" dirty="0" smtClean="0"/>
              <a:t>17.7 - קופי ענן שולח משלחת של האו"ם</a:t>
            </a:r>
          </a:p>
          <a:p>
            <a:r>
              <a:rPr lang="he-IL" dirty="0" smtClean="0"/>
              <a:t>יש שיחות עם האמריקאים – הצרפתים מדברים עם הלבנונים</a:t>
            </a:r>
            <a:endParaRPr lang="en-US" dirty="0" smtClean="0"/>
          </a:p>
          <a:p>
            <a:r>
              <a:rPr lang="he-IL" dirty="0" smtClean="0"/>
              <a:t>בהתחלה האמריקאים מעכבים הפסקת אש מתוך רצון שנגמור עם חיזבאללה</a:t>
            </a:r>
          </a:p>
          <a:p>
            <a:r>
              <a:rPr lang="he-IL" dirty="0" smtClean="0"/>
              <a:t>24.7 </a:t>
            </a:r>
            <a:r>
              <a:rPr lang="he-IL" dirty="0" err="1" smtClean="0"/>
              <a:t>קונדי</a:t>
            </a:r>
            <a:r>
              <a:rPr lang="he-IL" dirty="0" smtClean="0"/>
              <a:t> רייס מגיעה לארץ</a:t>
            </a:r>
          </a:p>
          <a:p>
            <a:r>
              <a:rPr lang="he-IL" b="1" dirty="0" smtClean="0"/>
              <a:t>אח"כ התמונות בטלוויזיה לאט </a:t>
            </a:r>
            <a:r>
              <a:rPr lang="he-IL" b="1" dirty="0" err="1" smtClean="0"/>
              <a:t>לאט</a:t>
            </a:r>
            <a:r>
              <a:rPr lang="he-IL" b="1" dirty="0" smtClean="0"/>
              <a:t> משנות את </a:t>
            </a:r>
            <a:r>
              <a:rPr lang="he-IL" b="1" dirty="0" smtClean="0"/>
              <a:t>התמונה. צה"ל לא מצליח</a:t>
            </a:r>
            <a:endParaRPr lang="he-IL" b="1" dirty="0" smtClean="0"/>
          </a:p>
          <a:p>
            <a:r>
              <a:rPr lang="he-IL" dirty="0" smtClean="0"/>
              <a:t>26 יולי ועידת רומא עם 18 מדינות  וגופים בינ"ל פואד סניורה מציג את תכנית 7 הנקודות – נסיגת צה"ל תמורת פריסת צבא לבנון ופרוק חיזבאללה מנשקו. סניורה חביב המערב. מתפזרת בלי </a:t>
            </a:r>
            <a:r>
              <a:rPr lang="he-IL" dirty="0" err="1" smtClean="0"/>
              <a:t>החלטותאך</a:t>
            </a:r>
            <a:r>
              <a:rPr lang="he-IL" dirty="0" smtClean="0"/>
              <a:t> אם הודעה שיש להקים </a:t>
            </a:r>
            <a:r>
              <a:rPr lang="he-IL" dirty="0" err="1" smtClean="0"/>
              <a:t>כח</a:t>
            </a:r>
            <a:r>
              <a:rPr lang="he-IL" dirty="0" smtClean="0"/>
              <a:t> רב לאומי מטעם האו"ם שישב בלבנון</a:t>
            </a:r>
          </a:p>
          <a:p>
            <a:r>
              <a:rPr lang="he-IL" dirty="0" smtClean="0"/>
              <a:t>30 ביולי </a:t>
            </a:r>
            <a:r>
              <a:rPr lang="he-IL" b="1" dirty="0" err="1" smtClean="0"/>
              <a:t>ארוע</a:t>
            </a:r>
            <a:r>
              <a:rPr lang="he-IL" b="1" dirty="0" smtClean="0"/>
              <a:t> כפר קנא – התמיכה הבינ"ל בישראל יורדת</a:t>
            </a:r>
          </a:p>
          <a:p>
            <a:r>
              <a:rPr lang="he-IL" b="1" dirty="0" smtClean="0"/>
              <a:t>7.8 נ</a:t>
            </a:r>
            <a:r>
              <a:rPr lang="he-IL" dirty="0" smtClean="0"/>
              <a:t>אום הדמעות של סניורה בועידת שרי החוץ הערבים</a:t>
            </a:r>
          </a:p>
          <a:p>
            <a:pPr>
              <a:buNone/>
            </a:pPr>
            <a:endParaRPr lang="he-IL"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מהלכים מדיניים והרקע להחלטה (2)</a:t>
            </a:r>
            <a:endParaRPr lang="he-IL" dirty="0"/>
          </a:p>
        </p:txBody>
      </p:sp>
      <p:sp>
        <p:nvSpPr>
          <p:cNvPr id="3" name="מציין מיקום תוכן 2"/>
          <p:cNvSpPr>
            <a:spLocks noGrp="1"/>
          </p:cNvSpPr>
          <p:nvPr>
            <p:ph idx="1"/>
          </p:nvPr>
        </p:nvSpPr>
        <p:spPr/>
        <p:txBody>
          <a:bodyPr>
            <a:normAutofit fontScale="62500" lnSpcReduction="20000"/>
          </a:bodyPr>
          <a:lstStyle/>
          <a:p>
            <a:r>
              <a:rPr lang="he-IL" dirty="0" smtClean="0"/>
              <a:t>5  </a:t>
            </a:r>
            <a:r>
              <a:rPr lang="he-IL" b="1" dirty="0" smtClean="0"/>
              <a:t>באוגוסט הצרפתים והאמריקאים </a:t>
            </a:r>
            <a:r>
              <a:rPr lang="he-IL" dirty="0" smtClean="0"/>
              <a:t>מציבים גרסא ראשונה על שולחן </a:t>
            </a:r>
            <a:r>
              <a:rPr lang="he-IL" dirty="0" err="1" smtClean="0"/>
              <a:t>מועבי"ט</a:t>
            </a:r>
            <a:r>
              <a:rPr lang="he-IL" dirty="0" smtClean="0"/>
              <a:t>. מו"מ. בהמשך מו"מ בין השחקנים על הטיוטא – בניו-יורק</a:t>
            </a:r>
          </a:p>
          <a:p>
            <a:r>
              <a:rPr lang="he-IL" b="1" dirty="0" smtClean="0"/>
              <a:t>מו"מ התנהל בעיקר בין צרפתים ואמריקאים. מתחילים למדר אותנו באו"ם</a:t>
            </a:r>
            <a:r>
              <a:rPr lang="he-IL" dirty="0" smtClean="0"/>
              <a:t>.. רוסיה מתוסכלת וגם שמה החלטה להפסקת אש הומניטארית</a:t>
            </a:r>
          </a:p>
          <a:p>
            <a:r>
              <a:rPr lang="he-IL" dirty="0" smtClean="0"/>
              <a:t> </a:t>
            </a:r>
            <a:r>
              <a:rPr lang="he-IL" b="1" dirty="0" smtClean="0"/>
              <a:t>סוגיות אחרונות: אמברגו הנשק, אזכור </a:t>
            </a:r>
            <a:r>
              <a:rPr lang="he-IL" b="1" dirty="0" err="1" smtClean="0"/>
              <a:t>שבעא</a:t>
            </a:r>
            <a:r>
              <a:rPr lang="he-IL" b="1" dirty="0" smtClean="0"/>
              <a:t>, מנדט הכוח הב לאומי ופרק 6 או 7</a:t>
            </a:r>
          </a:p>
          <a:p>
            <a:r>
              <a:rPr lang="he-IL" dirty="0" smtClean="0"/>
              <a:t>שמים את הצעה בכחול (24 שעות). לבני נשארת בארץ...</a:t>
            </a:r>
          </a:p>
          <a:p>
            <a:r>
              <a:rPr lang="he-IL" b="1" dirty="0" smtClean="0"/>
              <a:t>לחץ ערבי ולבנוני והאמריקאים מתפשרים. "</a:t>
            </a:r>
            <a:r>
              <a:rPr lang="he-IL" b="1" dirty="0" err="1" smtClean="0"/>
              <a:t>טויטת</a:t>
            </a:r>
            <a:r>
              <a:rPr lang="he-IL" b="1" dirty="0" smtClean="0"/>
              <a:t> יום הכיפורים" – המהלך הצבאי.</a:t>
            </a:r>
          </a:p>
          <a:p>
            <a:r>
              <a:rPr lang="he-IL" dirty="0" smtClean="0"/>
              <a:t>12.7 דיון במועצת הביטחון ב-19:00 שעון ניו יורק יום ששי</a:t>
            </a:r>
          </a:p>
          <a:p>
            <a:r>
              <a:rPr lang="he-IL" b="1" dirty="0" smtClean="0"/>
              <a:t>בינתיים יציאה למבצע הקרקעי (שינוי כיוון 11) הכניסה המאוחרת לשטח כתוצאה ממידע שעולה החלטה של הצרפתים שפחות טובה לנו והאמריקאים לא עומדים בלחץ – לא הצליחו ליצור קשר עם האמריקאים – הרעיון של הכניסה – ליצור לחץ ולא לשנות אסטרטג</a:t>
            </a:r>
            <a:r>
              <a:rPr lang="he-IL" dirty="0" smtClean="0"/>
              <a:t>יה</a:t>
            </a:r>
          </a:p>
          <a:p>
            <a:r>
              <a:rPr lang="he-IL" dirty="0" smtClean="0"/>
              <a:t>הפסקת האש נכנסת לתוקף ב-14.8</a:t>
            </a:r>
          </a:p>
          <a:p>
            <a:endParaRPr lang="he-IL"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עיקרי ההחלטה</a:t>
            </a:r>
            <a:endParaRPr lang="he-IL" dirty="0"/>
          </a:p>
        </p:txBody>
      </p:sp>
      <p:sp>
        <p:nvSpPr>
          <p:cNvPr id="3" name="מציין מיקום תוכן 2"/>
          <p:cNvSpPr>
            <a:spLocks noGrp="1"/>
          </p:cNvSpPr>
          <p:nvPr>
            <p:ph idx="1"/>
          </p:nvPr>
        </p:nvSpPr>
        <p:spPr>
          <a:xfrm>
            <a:off x="457200" y="1052736"/>
            <a:ext cx="8229600" cy="5805264"/>
          </a:xfrm>
        </p:spPr>
        <p:txBody>
          <a:bodyPr>
            <a:normAutofit fontScale="77500" lnSpcReduction="20000"/>
          </a:bodyPr>
          <a:lstStyle/>
          <a:p>
            <a:r>
              <a:rPr lang="he-IL" dirty="0" smtClean="0"/>
              <a:t>בחלק המבוא:</a:t>
            </a:r>
          </a:p>
          <a:p>
            <a:pPr lvl="1"/>
            <a:r>
              <a:rPr lang="he-IL" sz="3200" dirty="0" smtClean="0"/>
              <a:t>קוראת לשחרור החיילים החטופים</a:t>
            </a:r>
          </a:p>
          <a:p>
            <a:pPr lvl="1"/>
            <a:r>
              <a:rPr lang="he-IL" sz="3200" dirty="0" smtClean="0"/>
              <a:t>קוראת לשחרור אסירים לבנונים כלואים בישראל</a:t>
            </a:r>
          </a:p>
          <a:p>
            <a:pPr lvl="1"/>
            <a:r>
              <a:rPr lang="he-IL" sz="3200" dirty="0" smtClean="0"/>
              <a:t>מביעה בערכה לתכנית 7 הנקודות של סיניורה</a:t>
            </a:r>
          </a:p>
          <a:p>
            <a:pPr lvl="1"/>
            <a:r>
              <a:rPr lang="he-IL" sz="3200" dirty="0" smtClean="0"/>
              <a:t>קריאה ליישום 1559, 1680 כולל פרוק הנשק</a:t>
            </a:r>
          </a:p>
          <a:p>
            <a:pPr lvl="1"/>
            <a:r>
              <a:rPr lang="he-IL" sz="3200" dirty="0" smtClean="0"/>
              <a:t>קריאה לסימון גבולות לבנון כולל באזור חוות </a:t>
            </a:r>
            <a:r>
              <a:rPr lang="he-IL" sz="3200" dirty="0" err="1" smtClean="0"/>
              <a:t>שבעא</a:t>
            </a:r>
            <a:endParaRPr lang="he-IL" sz="3200" dirty="0" smtClean="0"/>
          </a:p>
          <a:p>
            <a:r>
              <a:rPr lang="he-IL" dirty="0" smtClean="0"/>
              <a:t>בחלק האופרטיבי:</a:t>
            </a:r>
          </a:p>
          <a:p>
            <a:r>
              <a:rPr lang="he-IL" b="1" dirty="0" smtClean="0"/>
              <a:t>הפסקת אש</a:t>
            </a:r>
          </a:p>
          <a:p>
            <a:r>
              <a:rPr lang="he-IL" b="1" dirty="0" smtClean="0"/>
              <a:t>קוראת לממשלת לבנון וליוניפי"ל לפרוש כוחות בדרום לבנון במקביל ליציאת צה"ל</a:t>
            </a:r>
          </a:p>
          <a:p>
            <a:r>
              <a:rPr lang="he-IL" b="1" dirty="0" smtClean="0"/>
              <a:t>בשטח שבין הקו הכחול ונהר הליטני לא יהיו חמושים ואמל"ח למעט אלה של ממשלת לבנון ויוניפי"ל</a:t>
            </a:r>
          </a:p>
          <a:p>
            <a:r>
              <a:rPr lang="he-IL" b="1" dirty="0" smtClean="0"/>
              <a:t>אמברגו נשק – לא יימכרו או יסופקו אמצעי לחימה ללבנון אם לא יאושרו על ידי ממשלתה</a:t>
            </a:r>
          </a:p>
          <a:p>
            <a:r>
              <a:rPr lang="he-IL" b="1" dirty="0" smtClean="0"/>
              <a:t>הגדלת כוח יוניפי"ל למכסימום של 15 אלף חייל</a:t>
            </a:r>
          </a:p>
          <a:p>
            <a:endParaRPr lang="he-IL" dirty="0" smtClean="0"/>
          </a:p>
          <a:p>
            <a:endParaRPr lang="he-IL" dirty="0" smtClean="0"/>
          </a:p>
          <a:p>
            <a:pPr lvl="1"/>
            <a:endParaRPr lang="he-IL"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יישום ההחלטה – בעיות </a:t>
            </a:r>
            <a:endParaRPr lang="he-IL" dirty="0"/>
          </a:p>
        </p:txBody>
      </p:sp>
      <p:sp>
        <p:nvSpPr>
          <p:cNvPr id="3" name="מציין מיקום תוכן 2"/>
          <p:cNvSpPr>
            <a:spLocks noGrp="1"/>
          </p:cNvSpPr>
          <p:nvPr>
            <p:ph idx="1"/>
          </p:nvPr>
        </p:nvSpPr>
        <p:spPr/>
        <p:txBody>
          <a:bodyPr>
            <a:normAutofit fontScale="77500" lnSpcReduction="20000"/>
          </a:bodyPr>
          <a:lstStyle/>
          <a:p>
            <a:r>
              <a:rPr lang="he-IL" dirty="0" smtClean="0"/>
              <a:t>שתי בעיות עיקריות:</a:t>
            </a:r>
          </a:p>
          <a:p>
            <a:r>
              <a:rPr lang="he-IL" dirty="0" smtClean="0"/>
              <a:t>דו"חות </a:t>
            </a:r>
            <a:r>
              <a:rPr lang="he-IL" dirty="0"/>
              <a:t>יוניפי"ל למועצת הביטחון מראים בבירור כי </a:t>
            </a:r>
            <a:r>
              <a:rPr lang="he-IL" b="1" dirty="0"/>
              <a:t>הכוח אינו רלוונטי לתהליכי פירוקם של חזבאללה וגופים חמושים אחרים בלבנון </a:t>
            </a:r>
            <a:r>
              <a:rPr lang="he-IL" b="1" dirty="0" smtClean="0"/>
              <a:t>מנשקם. אין יישום 1559 – חיזבאללה לא מ</a:t>
            </a:r>
            <a:r>
              <a:rPr lang="he-IL" dirty="0" smtClean="0"/>
              <a:t>תפרק אלה ההפך </a:t>
            </a:r>
          </a:p>
          <a:p>
            <a:r>
              <a:rPr lang="he-IL" dirty="0" smtClean="0"/>
              <a:t>הוא </a:t>
            </a:r>
            <a:r>
              <a:rPr lang="he-IL" dirty="0"/>
              <a:t>מתקשה ליישם את האמברגו על </a:t>
            </a:r>
            <a:r>
              <a:rPr lang="he-IL" b="1" dirty="0"/>
              <a:t>הכנסת נשק לתוך האזור שבו הוא פועל</a:t>
            </a:r>
            <a:r>
              <a:rPr lang="he-IL" b="1" dirty="0" smtClean="0"/>
              <a:t>. </a:t>
            </a:r>
          </a:p>
          <a:p>
            <a:r>
              <a:rPr lang="he-IL" dirty="0" smtClean="0"/>
              <a:t>-</a:t>
            </a:r>
            <a:r>
              <a:rPr lang="he-IL" b="1" dirty="0" smtClean="0"/>
              <a:t>אמברגו הנשק לא נשמר </a:t>
            </a:r>
            <a:r>
              <a:rPr lang="he-IL" dirty="0" smtClean="0"/>
              <a:t>– העברות נשק חופשיות בעיקר מסוריה ואיראן 100 אלף טילים</a:t>
            </a:r>
          </a:p>
          <a:p>
            <a:r>
              <a:rPr lang="he-IL" dirty="0" smtClean="0"/>
              <a:t>חיזבאללה מתהלך גלוי מזכיר מצב לפני 2006. </a:t>
            </a:r>
          </a:p>
          <a:p>
            <a:r>
              <a:rPr lang="he-IL" dirty="0" smtClean="0"/>
              <a:t> </a:t>
            </a:r>
            <a:r>
              <a:rPr lang="he-IL" b="1" dirty="0" smtClean="0"/>
              <a:t>טענת האו"ם – לא הוצגו הוכחות – מנדט הכוח – לא יכולים </a:t>
            </a:r>
            <a:r>
              <a:rPr lang="he-IL" b="1" dirty="0" err="1" smtClean="0"/>
              <a:t>להכנס</a:t>
            </a:r>
            <a:r>
              <a:rPr lang="he-IL" b="1" dirty="0" smtClean="0"/>
              <a:t> </a:t>
            </a:r>
            <a:r>
              <a:rPr lang="he-IL" b="1" dirty="0" smtClean="0"/>
              <a:t>לבתים</a:t>
            </a:r>
          </a:p>
          <a:p>
            <a:r>
              <a:rPr lang="he-IL" b="1" dirty="0" smtClean="0"/>
              <a:t>אנחנו – פשע מלחמה כפול</a:t>
            </a:r>
            <a:endParaRPr lang="he-IL" b="1" dirty="0" smtClean="0"/>
          </a:p>
          <a:p>
            <a:endParaRPr lang="he-IL"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יישום ההחלטה - חיובי</a:t>
            </a:r>
            <a:endParaRPr lang="he-IL" dirty="0"/>
          </a:p>
        </p:txBody>
      </p:sp>
      <p:sp>
        <p:nvSpPr>
          <p:cNvPr id="3" name="מציין מיקום תוכן 2"/>
          <p:cNvSpPr>
            <a:spLocks noGrp="1"/>
          </p:cNvSpPr>
          <p:nvPr>
            <p:ph idx="1"/>
          </p:nvPr>
        </p:nvSpPr>
        <p:spPr/>
        <p:txBody>
          <a:bodyPr/>
          <a:lstStyle/>
          <a:p>
            <a:r>
              <a:rPr lang="he-IL" b="1" dirty="0" smtClean="0"/>
              <a:t>מנגנון </a:t>
            </a:r>
            <a:r>
              <a:rPr lang="he-IL" b="1" dirty="0" err="1" smtClean="0"/>
              <a:t>טרילטרלי</a:t>
            </a:r>
            <a:r>
              <a:rPr lang="he-IL" b="1" dirty="0" smtClean="0"/>
              <a:t> </a:t>
            </a:r>
            <a:r>
              <a:rPr lang="he-IL" dirty="0" smtClean="0"/>
              <a:t>- מנגנון </a:t>
            </a:r>
            <a:r>
              <a:rPr lang="he-IL" dirty="0" err="1" smtClean="0"/>
              <a:t>טרילטרלי</a:t>
            </a:r>
            <a:r>
              <a:rPr lang="he-IL" dirty="0" smtClean="0"/>
              <a:t> ותרומתו להפחתת הסיכונים – </a:t>
            </a:r>
            <a:r>
              <a:rPr lang="he-IL" b="1" dirty="0" smtClean="0"/>
              <a:t>מונע מחיכוכים קטנים </a:t>
            </a:r>
            <a:r>
              <a:rPr lang="he-IL" dirty="0" smtClean="0"/>
              <a:t>להפוך לגדולים (כיווני נשק)</a:t>
            </a:r>
          </a:p>
          <a:p>
            <a:r>
              <a:rPr lang="he-IL" dirty="0" smtClean="0"/>
              <a:t>עדיין טוב </a:t>
            </a:r>
            <a:r>
              <a:rPr lang="he-IL" b="1" dirty="0" err="1" smtClean="0"/>
              <a:t>יוניפיל</a:t>
            </a:r>
            <a:r>
              <a:rPr lang="he-IL" b="1" dirty="0" smtClean="0"/>
              <a:t> מפריע לחיזבאללה </a:t>
            </a:r>
            <a:r>
              <a:rPr lang="he-IL" dirty="0" smtClean="0"/>
              <a:t>– לא מתנהל חופשי בשטח – צריכים לעבוד בתוך </a:t>
            </a:r>
            <a:r>
              <a:rPr lang="he-IL" dirty="0" smtClean="0"/>
              <a:t>הכפרים</a:t>
            </a:r>
            <a:endParaRPr lang="he-IL"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מנגנון המעקב </a:t>
            </a:r>
            <a:r>
              <a:rPr lang="he-IL" dirty="0" err="1" smtClean="0"/>
              <a:t>האו"מי</a:t>
            </a:r>
            <a:endParaRPr lang="he-IL" dirty="0"/>
          </a:p>
        </p:txBody>
      </p:sp>
      <p:sp>
        <p:nvSpPr>
          <p:cNvPr id="3" name="מציין מיקום תוכן 2"/>
          <p:cNvSpPr>
            <a:spLocks noGrp="1"/>
          </p:cNvSpPr>
          <p:nvPr>
            <p:ph idx="1"/>
          </p:nvPr>
        </p:nvSpPr>
        <p:spPr/>
        <p:txBody>
          <a:bodyPr>
            <a:normAutofit/>
          </a:bodyPr>
          <a:lstStyle/>
          <a:p>
            <a:r>
              <a:rPr lang="he-IL" dirty="0" smtClean="0"/>
              <a:t>מתאמת האו"ם בלבנון חדשה </a:t>
            </a:r>
            <a:r>
              <a:rPr lang="he-IL" dirty="0" err="1" smtClean="0"/>
              <a:t>סיגריד</a:t>
            </a:r>
            <a:r>
              <a:rPr lang="he-IL" dirty="0" smtClean="0"/>
              <a:t> קאן. דו"ח רבעוני. כל שנה צריך להאריך את המנדט של </a:t>
            </a:r>
            <a:r>
              <a:rPr lang="he-IL" dirty="0" err="1" smtClean="0"/>
              <a:t>יוניפיל</a:t>
            </a:r>
            <a:r>
              <a:rPr lang="he-IL" dirty="0" smtClean="0"/>
              <a:t>. דו"חות איבדו </a:t>
            </a:r>
            <a:r>
              <a:rPr lang="he-IL" dirty="0" err="1" smtClean="0"/>
              <a:t>מחישיבותם</a:t>
            </a:r>
            <a:endParaRPr lang="he-IL" dirty="0" smtClean="0"/>
          </a:p>
          <a:p>
            <a:r>
              <a:rPr lang="he-IL" dirty="0" smtClean="0"/>
              <a:t>פחות עיסוק קונקרטי </a:t>
            </a:r>
            <a:r>
              <a:rPr lang="he-IL" dirty="0"/>
              <a:t>בסוגיות הליבה של 1701 ועיסוק </a:t>
            </a:r>
            <a:r>
              <a:rPr lang="he-IL" dirty="0" smtClean="0"/>
              <a:t>גובר בהשלכות </a:t>
            </a:r>
            <a:r>
              <a:rPr lang="he-IL" dirty="0"/>
              <a:t>הקונפליקט בסוריה על </a:t>
            </a:r>
            <a:r>
              <a:rPr lang="he-IL" dirty="0" smtClean="0"/>
              <a:t>לבנון בעיקר מאז 2011. מאד דואגים ללבנון. </a:t>
            </a:r>
            <a:endParaRPr lang="he-IL" dirty="0" smtClean="0"/>
          </a:p>
          <a:p>
            <a:r>
              <a:rPr lang="he-IL" dirty="0" smtClean="0"/>
              <a:t>אמברגו </a:t>
            </a:r>
            <a:r>
              <a:rPr lang="he-IL" dirty="0" smtClean="0"/>
              <a:t>הנשק – ישראל טוענת, האו"ם אינו יכול לאמת בגלל המנדט</a:t>
            </a:r>
            <a:endParaRPr lang="en-US" dirty="0" smtClean="0"/>
          </a:p>
          <a:p>
            <a:endParaRPr lang="en-US" dirty="0"/>
          </a:p>
          <a:p>
            <a:endParaRPr lang="he-IL" dirty="0"/>
          </a:p>
        </p:txBody>
      </p:sp>
    </p:spTree>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1622</TotalTime>
  <Words>1469</Words>
  <Application>Microsoft Office PowerPoint</Application>
  <PresentationFormat>‫הצגה על המסך (4:3)</PresentationFormat>
  <Paragraphs>142</Paragraphs>
  <Slides>21</Slides>
  <Notes>0</Notes>
  <HiddenSlides>0</HiddenSlides>
  <MMClips>0</MMClips>
  <ScaleCrop>false</ScaleCrop>
  <HeadingPairs>
    <vt:vector size="4" baseType="variant">
      <vt:variant>
        <vt:lpstr>ערכת נושא</vt:lpstr>
      </vt:variant>
      <vt:variant>
        <vt:i4>1</vt:i4>
      </vt:variant>
      <vt:variant>
        <vt:lpstr>כותרות שקופיות</vt:lpstr>
      </vt:variant>
      <vt:variant>
        <vt:i4>21</vt:i4>
      </vt:variant>
    </vt:vector>
  </HeadingPairs>
  <TitlesOfParts>
    <vt:vector size="22" baseType="lpstr">
      <vt:lpstr>ערכת נושא Office</vt:lpstr>
      <vt:lpstr>החלטה  1701 של מועצת הביטחון</vt:lpstr>
      <vt:lpstr>המטרה</vt:lpstr>
      <vt:lpstr>רקע למלחמה</vt:lpstr>
      <vt:lpstr>מהלכים מדיניים במהלך המלחמה </vt:lpstr>
      <vt:lpstr>מהלכים מדיניים והרקע להחלטה (2)</vt:lpstr>
      <vt:lpstr>עיקרי ההחלטה</vt:lpstr>
      <vt:lpstr>יישום ההחלטה – בעיות </vt:lpstr>
      <vt:lpstr>יישום ההחלטה - חיובי</vt:lpstr>
      <vt:lpstr>מנגנון המעקב האו"מי</vt:lpstr>
      <vt:lpstr>מנגנון המעקב (2)</vt:lpstr>
      <vt:lpstr>תובנות על החלטות או"ם</vt:lpstr>
      <vt:lpstr>הערות חדשות - רקע</vt:lpstr>
      <vt:lpstr>סוגיות אסטרטגיות ותהליך קבלת ההחלטות </vt:lpstr>
      <vt:lpstr>סוף</vt:lpstr>
      <vt:lpstr>תכנית משרד החוץ ורעיון הכח הרב לאומי</vt:lpstr>
      <vt:lpstr>סוף</vt:lpstr>
      <vt:lpstr>כוחות שמירת שלום</vt:lpstr>
      <vt:lpstr>מבנה המצגת</vt:lpstr>
      <vt:lpstr>הערות ביחס להחלטה</vt:lpstr>
      <vt:lpstr>שלבים עיקריים מלחמה </vt:lpstr>
      <vt:lpstr>תובנות</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לבנון 1701</dc:title>
  <dc:creator>haimwaxman</dc:creator>
  <cp:lastModifiedBy>haimwaxman</cp:lastModifiedBy>
  <cp:revision>24</cp:revision>
  <dcterms:created xsi:type="dcterms:W3CDTF">2015-03-08T18:18:11Z</dcterms:created>
  <dcterms:modified xsi:type="dcterms:W3CDTF">2017-01-17T07:40:09Z</dcterms:modified>
</cp:coreProperties>
</file>